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54" r:id="rId3"/>
    <p:sldId id="414" r:id="rId4"/>
    <p:sldId id="415" r:id="rId5"/>
    <p:sldId id="309" r:id="rId6"/>
    <p:sldId id="368" r:id="rId7"/>
    <p:sldId id="411" r:id="rId8"/>
    <p:sldId id="400" r:id="rId9"/>
    <p:sldId id="402" r:id="rId10"/>
    <p:sldId id="409" r:id="rId11"/>
    <p:sldId id="410" r:id="rId12"/>
    <p:sldId id="413" r:id="rId13"/>
    <p:sldId id="4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0EB"/>
    <a:srgbClr val="709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9"/>
    <p:restoredTop sz="86531"/>
  </p:normalViewPr>
  <p:slideViewPr>
    <p:cSldViewPr snapToGrid="0" snapToObjects="1">
      <p:cViewPr varScale="1">
        <p:scale>
          <a:sx n="109" d="100"/>
          <a:sy n="109" d="100"/>
        </p:scale>
        <p:origin x="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5" d="100"/>
        <a:sy n="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way this lecture works is we first will do some review and then work on </a:t>
            </a:r>
            <a:r>
              <a:rPr lang="en-US" baseline="0"/>
              <a:t>an exercise.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Classification trees are essentially a series of questions designed to assign a classification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Classification trees are essentially a series of questions designed to assign a classification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Classification trees are essentially a series of questions designed to assign a classification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Classification trees are essentially a series of questions designed to assign a classification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forests are built on decision trees, so it is important to review how they work. </a:t>
            </a:r>
          </a:p>
          <a:p>
            <a:r>
              <a:rPr lang="en-US" dirty="0"/>
              <a:t>Trees have one aspect that prevents prevents them from being the ideal tool for predictive learning, inaccuracy. </a:t>
            </a:r>
          </a:p>
          <a:p>
            <a:endParaRPr lang="en-US" dirty="0"/>
          </a:p>
          <a:p>
            <a:r>
              <a:rPr lang="en-US" dirty="0"/>
              <a:t>Random forests combine simplicity of decision trees with flexibility resulting in large improvement in accuracy. </a:t>
            </a:r>
          </a:p>
          <a:p>
            <a:endParaRPr lang="en-US" dirty="0"/>
          </a:p>
          <a:p>
            <a:r>
              <a:rPr lang="en-US" dirty="0"/>
              <a:t>Step one create </a:t>
            </a:r>
            <a:r>
              <a:rPr lang="en-US" dirty="0" err="1"/>
              <a:t>bootstapped</a:t>
            </a:r>
            <a:r>
              <a:rPr lang="en-US" dirty="0"/>
              <a:t> dataset: we randomly select samples from the original dataset. We can pick the same sample more than once. </a:t>
            </a:r>
          </a:p>
          <a:p>
            <a:endParaRPr lang="en-US" dirty="0"/>
          </a:p>
          <a:p>
            <a:r>
              <a:rPr lang="en-US" dirty="0"/>
              <a:t>Step 2: create a decision tree using the bootstrapped dataset, but only use a random subset of variables (or columns) at each step. </a:t>
            </a:r>
          </a:p>
          <a:p>
            <a:endParaRPr lang="en-US" dirty="0"/>
          </a:p>
          <a:p>
            <a:r>
              <a:rPr lang="en-US" dirty="0"/>
              <a:t>Step 3: Go back to step 1 and repeat: make a new bootstrapped dataset and build a new tree considering a subset of variables at each step. Depending on how many times you do this, you could land up with hundreds of trees. Using a bootstrapped sample and considering only a subset of variables at each step results in a wide variety of trees. </a:t>
            </a:r>
          </a:p>
          <a:p>
            <a:endParaRPr lang="en-US" dirty="0"/>
          </a:p>
          <a:p>
            <a:r>
              <a:rPr lang="en-US" dirty="0"/>
              <a:t>Step 4: Take data and run data down first tree and get a class or value. Then the second true and record its prediction </a:t>
            </a:r>
          </a:p>
          <a:p>
            <a:endParaRPr lang="en-US" dirty="0"/>
          </a:p>
          <a:p>
            <a:r>
              <a:rPr lang="en-US" dirty="0"/>
              <a:t>Using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</a:t>
            </a:r>
            <a:r>
              <a:rPr lang="en-US" baseline="0" dirty="0"/>
              <a:t> to point out that you really do need more than 50 samples.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Jake</a:t>
            </a:r>
            <a:r>
              <a:rPr lang="en-US" baseline="0" dirty="0"/>
              <a:t> </a:t>
            </a:r>
            <a:r>
              <a:rPr lang="en-US" baseline="0" dirty="0" err="1"/>
              <a:t>Vanderplas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</a:t>
            </a:r>
            <a:r>
              <a:rPr lang="en-US" baseline="0" dirty="0"/>
              <a:t> to point out that you really do need more than 50 samples.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Jake</a:t>
            </a:r>
            <a:r>
              <a:rPr lang="en-US" baseline="0" dirty="0"/>
              <a:t> </a:t>
            </a:r>
            <a:r>
              <a:rPr lang="en-US" baseline="0" dirty="0" err="1"/>
              <a:t>Vanderplas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</a:t>
            </a:r>
            <a:r>
              <a:rPr lang="en-US" baseline="0" dirty="0"/>
              <a:t> practice is to assign the negative class as the absence of something (</a:t>
            </a:r>
            <a:r>
              <a:rPr lang="en-US" baseline="0" dirty="0" err="1"/>
              <a:t>ie</a:t>
            </a:r>
            <a:r>
              <a:rPr lang="en-US" baseline="0" dirty="0"/>
              <a:t> absence of a tumor), but it </a:t>
            </a:r>
            <a:r>
              <a:rPr lang="en-US" baseline="0" dirty="0" err="1"/>
              <a:t>doesn</a:t>
            </a:r>
            <a:r>
              <a:rPr lang="mr-IN" baseline="0" dirty="0"/>
              <a:t>’</a:t>
            </a:r>
            <a:r>
              <a:rPr lang="en-US" baseline="0" dirty="0"/>
              <a:t>t really matter what you assign what. </a:t>
            </a:r>
          </a:p>
          <a:p>
            <a:endParaRPr lang="en-US" baseline="0" dirty="0"/>
          </a:p>
          <a:p>
            <a:r>
              <a:rPr lang="en-US" baseline="0" dirty="0"/>
              <a:t>positive class typically is the presence of something we are looking for. </a:t>
            </a:r>
          </a:p>
          <a:p>
            <a:endParaRPr lang="en-US" baseline="0" dirty="0"/>
          </a:p>
          <a:p>
            <a:r>
              <a:rPr lang="en-US" baseline="0" dirty="0"/>
              <a:t>This example is just with two classes. Later on, with our digits example, we will talk about multiclass classification problems as well. in that case our variable y can take on multiple values {0, 1, 2, 3, 4, 5, 6, 7, 8, 9}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Common</a:t>
            </a:r>
            <a:r>
              <a:rPr lang="en-US" baseline="0" dirty="0"/>
              <a:t> practice is to assign the negative class as the absence of something (</a:t>
            </a:r>
            <a:r>
              <a:rPr lang="en-US" baseline="0" dirty="0" err="1"/>
              <a:t>ie</a:t>
            </a:r>
            <a:r>
              <a:rPr lang="en-US" baseline="0" dirty="0"/>
              <a:t> absence of a tumor), but it </a:t>
            </a:r>
            <a:r>
              <a:rPr lang="en-US" baseline="0" dirty="0" err="1"/>
              <a:t>doesn</a:t>
            </a:r>
            <a:r>
              <a:rPr lang="mr-IN" baseline="0" dirty="0"/>
              <a:t>’</a:t>
            </a:r>
            <a:r>
              <a:rPr lang="en-US" baseline="0" dirty="0"/>
              <a:t>t really matter what you assign what. </a:t>
            </a:r>
          </a:p>
          <a:p>
            <a:endParaRPr lang="en-US" baseline="0" dirty="0"/>
          </a:p>
          <a:p>
            <a:r>
              <a:rPr lang="en-US" baseline="0" dirty="0"/>
              <a:t>positive class typically is the presence of something we are looking for. </a:t>
            </a:r>
          </a:p>
          <a:p>
            <a:endParaRPr lang="en-US" baseline="0" dirty="0"/>
          </a:p>
          <a:p>
            <a:r>
              <a:rPr lang="en-US" baseline="0" dirty="0"/>
              <a:t>This example is just with two classes. Later on, with our digits example, we will talk about multiclass classification problems as well. in that case our variable y can take on multiple values {0, 1, 2, 3, 4, 5, 6, 7, 8, 9}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Classification trees are essentially a series of questions designed to assign a classification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Bootstrapping the data plus using the aggregate to make a decision is </a:t>
            </a:r>
            <a:r>
              <a:rPr lang="en-US"/>
              <a:t>called bagging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Classification trees are essentially a series of questions designed to assign a classification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auto_examples/preprocessing/plot_scaling_importance.html#sphx-glr-auto-examples-preprocessing-plot-scaling-importance-p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Random Forest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738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How do Bagged Trees Work?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7" y="1673225"/>
            <a:ext cx="5015738" cy="4351338"/>
          </a:xfrm>
        </p:spPr>
        <p:txBody>
          <a:bodyPr>
            <a:noAutofit/>
          </a:bodyPr>
          <a:lstStyle/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75" y="1825625"/>
            <a:ext cx="6122162" cy="3601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9627" y="1825625"/>
            <a:ext cx="501573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Grow N trees using N bootstrap samples from the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predictions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Combine the predictions</a:t>
            </a:r>
          </a:p>
          <a:p>
            <a:pPr lvl="1"/>
            <a:r>
              <a:rPr lang="en-US" sz="1800" dirty="0"/>
              <a:t>Average the predictions for regression trees</a:t>
            </a:r>
          </a:p>
          <a:p>
            <a:pPr lvl="1"/>
            <a:r>
              <a:rPr lang="en-US" sz="1800" dirty="0"/>
              <a:t>Majority vote for classification trees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Notes:</a:t>
            </a:r>
          </a:p>
          <a:p>
            <a:r>
              <a:rPr lang="en-US" sz="1800" dirty="0"/>
              <a:t>Each bootstrap sample is typically the same size as the original training set (it may contain repeated rows)</a:t>
            </a:r>
          </a:p>
          <a:p>
            <a:r>
              <a:rPr lang="en-US" sz="1800" dirty="0"/>
              <a:t>N should be a large enough value that the error seems to have stabilized</a:t>
            </a:r>
          </a:p>
          <a:p>
            <a:r>
              <a:rPr lang="en-US" sz="1800" dirty="0"/>
              <a:t>The trees are grown deep so that they have low bias/high variance. </a:t>
            </a:r>
          </a:p>
          <a:p>
            <a:endParaRPr lang="en-US" sz="18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532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Benefits and Flaws of Bagged Trees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7" y="1673225"/>
            <a:ext cx="5015738" cy="4351338"/>
          </a:xfrm>
        </p:spPr>
        <p:txBody>
          <a:bodyPr>
            <a:noAutofit/>
          </a:bodyPr>
          <a:lstStyle/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4" y="1825625"/>
            <a:ext cx="6122162" cy="3601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9627" y="1825625"/>
            <a:ext cx="501573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50" dirty="0"/>
              <a:t>Benefits</a:t>
            </a:r>
          </a:p>
          <a:p>
            <a:pPr lvl="1"/>
            <a:r>
              <a:rPr lang="en-US" sz="1850" dirty="0"/>
              <a:t>Typically better performance</a:t>
            </a:r>
          </a:p>
          <a:p>
            <a:pPr lvl="1"/>
            <a:r>
              <a:rPr lang="en-US" sz="1850" dirty="0"/>
              <a:t>More reliable estimate of feature importance (in theory).</a:t>
            </a:r>
          </a:p>
          <a:p>
            <a:pPr lvl="1"/>
            <a:r>
              <a:rPr lang="en-US" sz="1850" dirty="0"/>
              <a:t>Can be used for classification or regression</a:t>
            </a:r>
          </a:p>
          <a:p>
            <a:pPr lvl="1"/>
            <a:r>
              <a:rPr lang="en-US" sz="1850" dirty="0"/>
              <a:t>Don</a:t>
            </a:r>
            <a:r>
              <a:rPr lang="mr-IN" sz="1850" dirty="0"/>
              <a:t>’</a:t>
            </a:r>
            <a:r>
              <a:rPr lang="en-US" sz="1850" dirty="0"/>
              <a:t>t require feature scaling</a:t>
            </a:r>
          </a:p>
          <a:p>
            <a:r>
              <a:rPr lang="en-US" sz="1850" dirty="0"/>
              <a:t>Flaws</a:t>
            </a:r>
          </a:p>
          <a:p>
            <a:pPr lvl="1"/>
            <a:r>
              <a:rPr lang="en-US" sz="1850" dirty="0"/>
              <a:t>They are less interpretable than decision trees.</a:t>
            </a:r>
          </a:p>
          <a:p>
            <a:pPr lvl="1"/>
            <a:r>
              <a:rPr lang="en-US" sz="1850" dirty="0"/>
              <a:t>They are slower to train</a:t>
            </a:r>
          </a:p>
          <a:p>
            <a:pPr lvl="1"/>
            <a:r>
              <a:rPr lang="en-US" sz="1850" dirty="0"/>
              <a:t>They are slower to predict.</a:t>
            </a:r>
          </a:p>
          <a:p>
            <a:pPr lvl="1"/>
            <a:r>
              <a:rPr lang="en-US" sz="1850" dirty="0"/>
              <a:t>Individual models can be correlated with each other</a:t>
            </a: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4619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Random Forests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7" y="1673225"/>
            <a:ext cx="5015738" cy="4351338"/>
          </a:xfrm>
        </p:spPr>
        <p:txBody>
          <a:bodyPr>
            <a:noAutofit/>
          </a:bodyPr>
          <a:lstStyle/>
          <a:p>
            <a:r>
              <a:rPr lang="en-US" sz="2000" dirty="0"/>
              <a:t>Random Forests offer a slight variation on bagged trees.</a:t>
            </a:r>
          </a:p>
          <a:p>
            <a:r>
              <a:rPr lang="en-US" sz="2000" dirty="0"/>
              <a:t>The difference is that when building each tree, each time a split is considered, a </a:t>
            </a:r>
            <a:r>
              <a:rPr lang="en-US" sz="2000" b="1" dirty="0"/>
              <a:t>random sample of m features </a:t>
            </a:r>
            <a:r>
              <a:rPr lang="en-US" sz="2000" dirty="0"/>
              <a:t>is chosen as split candidates from the </a:t>
            </a:r>
            <a:r>
              <a:rPr lang="en-US" sz="2000" b="1" dirty="0"/>
              <a:t>full set of p features</a:t>
            </a:r>
            <a:r>
              <a:rPr lang="en-US" sz="2000" dirty="0"/>
              <a:t>. The split is only allowed to use </a:t>
            </a:r>
            <a:r>
              <a:rPr lang="en-US" sz="2000" b="1" dirty="0"/>
              <a:t>one of those m features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A new random sample of features is chosen for </a:t>
            </a:r>
            <a:r>
              <a:rPr lang="en-US" sz="2000" b="1" dirty="0"/>
              <a:t>every single tree at every single split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For </a:t>
            </a:r>
            <a:r>
              <a:rPr lang="en-US" sz="2000" b="1" dirty="0"/>
              <a:t>classification</a:t>
            </a:r>
            <a:r>
              <a:rPr lang="en-US" sz="2000" dirty="0"/>
              <a:t>, m is typically chosen to be the square root of p</a:t>
            </a:r>
          </a:p>
          <a:p>
            <a:pPr lvl="1"/>
            <a:r>
              <a:rPr lang="en-US" sz="2000" dirty="0"/>
              <a:t>For </a:t>
            </a:r>
            <a:r>
              <a:rPr lang="en-US" sz="2000" b="1" dirty="0"/>
              <a:t>regression</a:t>
            </a:r>
            <a:r>
              <a:rPr lang="en-US" sz="2000" dirty="0"/>
              <a:t>, m is typically chosen to be somewhere between p/3 and p. </a:t>
            </a:r>
            <a:endParaRPr lang="en-US" sz="2000" b="1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1E41-EBE0-4847-BBFE-9A63574D0A4B}"/>
              </a:ext>
            </a:extLst>
          </p:cNvPr>
          <p:cNvGrpSpPr/>
          <p:nvPr/>
        </p:nvGrpSpPr>
        <p:grpSpPr>
          <a:xfrm>
            <a:off x="5694639" y="1673225"/>
            <a:ext cx="6361176" cy="4664426"/>
            <a:chOff x="5694639" y="1673225"/>
            <a:chExt cx="6361176" cy="46644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0824" y="1673225"/>
              <a:ext cx="6122162" cy="360127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5694639" y="3521413"/>
              <a:ext cx="6361176" cy="836578"/>
            </a:xfrm>
            <a:prstGeom prst="rect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39358" y="5368155"/>
              <a:ext cx="4505093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/>
                <a:t>The area enclosed in the red rectangle is a place where the random forest algorithm differs from the bagged tree algorithm.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51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Why Random Forests over Bagged Trees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7" y="1673225"/>
            <a:ext cx="5015738" cy="4351338"/>
          </a:xfrm>
        </p:spPr>
        <p:txBody>
          <a:bodyPr>
            <a:noAutofit/>
          </a:bodyPr>
          <a:lstStyle/>
          <a:p>
            <a:r>
              <a:rPr lang="en-US" sz="2000" dirty="0"/>
              <a:t>Suppose there is </a:t>
            </a:r>
            <a:r>
              <a:rPr lang="en-US" sz="2000" b="1" dirty="0"/>
              <a:t>one very strong feature </a:t>
            </a:r>
            <a:r>
              <a:rPr lang="en-US" sz="2000" dirty="0"/>
              <a:t>in the data set. When using bagged trees, most of the trees will use that feature as the top split, resulting in an ensemble of similar trees that are </a:t>
            </a:r>
            <a:r>
              <a:rPr lang="en-US" sz="2000" b="1" dirty="0"/>
              <a:t>highly correlated</a:t>
            </a:r>
            <a:r>
              <a:rPr lang="en-US" sz="2000" dirty="0"/>
              <a:t>. </a:t>
            </a:r>
          </a:p>
          <a:p>
            <a:r>
              <a:rPr lang="en-US" sz="2000" dirty="0"/>
              <a:t>Averaging highly correlated quantities does not significantly reduce variance (which is the goal of bagged trees)</a:t>
            </a:r>
          </a:p>
          <a:p>
            <a:r>
              <a:rPr lang="en-US" sz="2000" dirty="0"/>
              <a:t>By randomly leaving out candidate features from each split, </a:t>
            </a:r>
            <a:r>
              <a:rPr lang="en-US" sz="2000" b="1" dirty="0"/>
              <a:t>random forests “</a:t>
            </a:r>
            <a:r>
              <a:rPr lang="en-US" sz="2000" b="1" dirty="0" err="1"/>
              <a:t>decorrelate</a:t>
            </a:r>
            <a:r>
              <a:rPr lang="en-US" sz="2000" b="1" dirty="0"/>
              <a:t>” the trees </a:t>
            </a:r>
            <a:r>
              <a:rPr lang="en-US" sz="2000" dirty="0"/>
              <a:t>to the extent that the averaging process can reduce the variance of the resulting model </a:t>
            </a:r>
            <a:endParaRPr lang="en-US" sz="2000" b="1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4" y="1673225"/>
            <a:ext cx="6122162" cy="3601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78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Class Outline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6647732" cy="4778376"/>
          </a:xfrm>
        </p:spPr>
        <p:txBody>
          <a:bodyPr>
            <a:noAutofit/>
          </a:bodyPr>
          <a:lstStyle/>
          <a:p>
            <a:r>
              <a:rPr lang="en-US" sz="2600" dirty="0"/>
              <a:t>Review Decision </a:t>
            </a:r>
            <a:r>
              <a:rPr lang="en-US" sz="2600"/>
              <a:t>Trees </a:t>
            </a:r>
          </a:p>
          <a:p>
            <a:r>
              <a:rPr lang="en-US" sz="2600"/>
              <a:t>Understanding </a:t>
            </a:r>
            <a:r>
              <a:rPr lang="en-US" sz="2600" dirty="0"/>
              <a:t>Bagged Trees</a:t>
            </a:r>
          </a:p>
          <a:p>
            <a:r>
              <a:rPr lang="en-US" sz="2600" dirty="0"/>
              <a:t>Understanding Random Forests</a:t>
            </a:r>
          </a:p>
          <a:p>
            <a:r>
              <a:rPr lang="en-US" sz="2600" dirty="0"/>
              <a:t>Build a Random Forest classification model using the </a:t>
            </a:r>
            <a:r>
              <a:rPr lang="en-US" sz="2600" dirty="0" err="1"/>
              <a:t>scikit</a:t>
            </a:r>
            <a:r>
              <a:rPr lang="en-US" sz="2600" dirty="0"/>
              <a:t>-learn library.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26414" y="4546599"/>
            <a:ext cx="5565586" cy="1477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>
              <a:ea typeface="Cambria Math" charset="0"/>
              <a:cs typeface="Cambria Math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ea typeface="Cambria Math" charset="0"/>
              <a:cs typeface="Cambria Math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>
              <a:ea typeface="Cambria Math" charset="0"/>
              <a:cs typeface="Cambria Math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ea typeface="Cambria Math" charset="0"/>
              <a:cs typeface="Cambria Math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>
              <a:ea typeface="Cambria Math" charset="0"/>
              <a:cs typeface="Cambria Math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ea typeface="Cambria Math" charset="0"/>
              <a:cs typeface="Cambria Math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>
              <a:ea typeface="Cambria Math" charset="0"/>
              <a:cs typeface="Cambria Math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ea typeface="Cambria Math" charset="0"/>
              <a:cs typeface="Cambria Math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dirty="0">
              <a:ea typeface="Cambria Math" charset="0"/>
              <a:cs typeface="Cambria Math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540656" y="1673225"/>
            <a:ext cx="2643022" cy="4615609"/>
            <a:chOff x="8540656" y="1769154"/>
            <a:chExt cx="2643022" cy="4615609"/>
          </a:xfrm>
        </p:grpSpPr>
        <p:cxnSp>
          <p:nvCxnSpPr>
            <p:cNvPr id="7" name="Straight Arrow Connector 6"/>
            <p:cNvCxnSpPr/>
            <p:nvPr/>
          </p:nvCxnSpPr>
          <p:spPr>
            <a:xfrm rot="5400000">
              <a:off x="9362613" y="3287737"/>
              <a:ext cx="100584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540656" y="1769154"/>
              <a:ext cx="2643022" cy="1015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Review Decision Trees </a:t>
              </a:r>
              <a:endParaRPr lang="en-US" sz="3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40656" y="3796596"/>
              <a:ext cx="2643022" cy="553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Bagged Trees</a:t>
              </a:r>
              <a:endParaRPr lang="en-US" sz="30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9359247" y="4861353"/>
              <a:ext cx="100584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540656" y="5369100"/>
              <a:ext cx="2643022" cy="1015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Random Forests</a:t>
              </a:r>
              <a:endParaRPr lang="en-US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084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are we in the machine learning universe?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51" y="1541140"/>
            <a:ext cx="8453297" cy="5270363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54288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are we in the machine learning universe?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51" y="1541140"/>
            <a:ext cx="8453297" cy="5270363"/>
          </a:xfrm>
          <a:prstGeom prst="rect">
            <a:avLst/>
          </a:prstGeom>
          <a:ln w="12700">
            <a:noFill/>
          </a:ln>
        </p:spPr>
      </p:pic>
      <p:sp>
        <p:nvSpPr>
          <p:cNvPr id="4" name="Freeform 3"/>
          <p:cNvSpPr/>
          <p:nvPr/>
        </p:nvSpPr>
        <p:spPr>
          <a:xfrm>
            <a:off x="2079910" y="1432761"/>
            <a:ext cx="3671131" cy="2382507"/>
          </a:xfrm>
          <a:custGeom>
            <a:avLst/>
            <a:gdLst>
              <a:gd name="connsiteX0" fmla="*/ 111199 w 3671131"/>
              <a:gd name="connsiteY0" fmla="*/ 1379450 h 2382507"/>
              <a:gd name="connsiteX1" fmla="*/ 76694 w 3671131"/>
              <a:gd name="connsiteY1" fmla="*/ 430545 h 2382507"/>
              <a:gd name="connsiteX2" fmla="*/ 1111864 w 3671131"/>
              <a:gd name="connsiteY2" fmla="*/ 16477 h 2382507"/>
              <a:gd name="connsiteX3" fmla="*/ 1888241 w 3671131"/>
              <a:gd name="connsiteY3" fmla="*/ 102741 h 2382507"/>
              <a:gd name="connsiteX4" fmla="*/ 2888905 w 3671131"/>
              <a:gd name="connsiteY4" fmla="*/ 292522 h 2382507"/>
              <a:gd name="connsiteX5" fmla="*/ 3423743 w 3671131"/>
              <a:gd name="connsiteY5" fmla="*/ 620326 h 2382507"/>
              <a:gd name="connsiteX6" fmla="*/ 3648030 w 3671131"/>
              <a:gd name="connsiteY6" fmla="*/ 1465714 h 2382507"/>
              <a:gd name="connsiteX7" fmla="*/ 3630777 w 3671131"/>
              <a:gd name="connsiteY7" fmla="*/ 1759013 h 2382507"/>
              <a:gd name="connsiteX8" fmla="*/ 3354732 w 3671131"/>
              <a:gd name="connsiteY8" fmla="*/ 2121322 h 2382507"/>
              <a:gd name="connsiteX9" fmla="*/ 2699124 w 3671131"/>
              <a:gd name="connsiteY9" fmla="*/ 2380114 h 2382507"/>
              <a:gd name="connsiteX10" fmla="*/ 1767471 w 3671131"/>
              <a:gd name="connsiteY10" fmla="*/ 2242092 h 2382507"/>
              <a:gd name="connsiteX11" fmla="*/ 1129116 w 3671131"/>
              <a:gd name="connsiteY11" fmla="*/ 2104069 h 2382507"/>
              <a:gd name="connsiteX12" fmla="*/ 387245 w 3671131"/>
              <a:gd name="connsiteY12" fmla="*/ 1948794 h 2382507"/>
              <a:gd name="connsiteX13" fmla="*/ 111199 w 3671131"/>
              <a:gd name="connsiteY13" fmla="*/ 1379450 h 238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71131" h="2382507">
                <a:moveTo>
                  <a:pt x="111199" y="1379450"/>
                </a:moveTo>
                <a:cubicBezTo>
                  <a:pt x="59441" y="1126409"/>
                  <a:pt x="-90083" y="657707"/>
                  <a:pt x="76694" y="430545"/>
                </a:cubicBezTo>
                <a:cubicBezTo>
                  <a:pt x="243471" y="203383"/>
                  <a:pt x="809939" y="71111"/>
                  <a:pt x="1111864" y="16477"/>
                </a:cubicBezTo>
                <a:cubicBezTo>
                  <a:pt x="1413789" y="-38157"/>
                  <a:pt x="1592067" y="56733"/>
                  <a:pt x="1888241" y="102741"/>
                </a:cubicBezTo>
                <a:cubicBezTo>
                  <a:pt x="2184415" y="148749"/>
                  <a:pt x="2632988" y="206258"/>
                  <a:pt x="2888905" y="292522"/>
                </a:cubicBezTo>
                <a:cubicBezTo>
                  <a:pt x="3144822" y="378786"/>
                  <a:pt x="3297222" y="424794"/>
                  <a:pt x="3423743" y="620326"/>
                </a:cubicBezTo>
                <a:cubicBezTo>
                  <a:pt x="3550264" y="815858"/>
                  <a:pt x="3613524" y="1275933"/>
                  <a:pt x="3648030" y="1465714"/>
                </a:cubicBezTo>
                <a:cubicBezTo>
                  <a:pt x="3682536" y="1655495"/>
                  <a:pt x="3679660" y="1649745"/>
                  <a:pt x="3630777" y="1759013"/>
                </a:cubicBezTo>
                <a:cubicBezTo>
                  <a:pt x="3581894" y="1868281"/>
                  <a:pt x="3510007" y="2017805"/>
                  <a:pt x="3354732" y="2121322"/>
                </a:cubicBezTo>
                <a:cubicBezTo>
                  <a:pt x="3199457" y="2224839"/>
                  <a:pt x="2963667" y="2359986"/>
                  <a:pt x="2699124" y="2380114"/>
                </a:cubicBezTo>
                <a:cubicBezTo>
                  <a:pt x="2434581" y="2400242"/>
                  <a:pt x="2029139" y="2288099"/>
                  <a:pt x="1767471" y="2242092"/>
                </a:cubicBezTo>
                <a:cubicBezTo>
                  <a:pt x="1505803" y="2196085"/>
                  <a:pt x="1129116" y="2104069"/>
                  <a:pt x="1129116" y="2104069"/>
                </a:cubicBezTo>
                <a:cubicBezTo>
                  <a:pt x="899078" y="2055186"/>
                  <a:pt x="554022" y="2063813"/>
                  <a:pt x="387245" y="1948794"/>
                </a:cubicBezTo>
                <a:cubicBezTo>
                  <a:pt x="220468" y="1833775"/>
                  <a:pt x="162957" y="1632491"/>
                  <a:pt x="111199" y="1379450"/>
                </a:cubicBezTo>
                <a:close/>
              </a:path>
            </a:pathLst>
          </a:custGeom>
          <a:solidFill>
            <a:srgbClr val="FF0000">
              <a:alpha val="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461599" y="2675365"/>
            <a:ext cx="3831360" cy="1999629"/>
          </a:xfrm>
          <a:custGeom>
            <a:avLst/>
            <a:gdLst>
              <a:gd name="connsiteX0" fmla="*/ 934881 w 3831360"/>
              <a:gd name="connsiteY0" fmla="*/ 118635 h 1967846"/>
              <a:gd name="connsiteX1" fmla="*/ 1392081 w 3831360"/>
              <a:gd name="connsiteY1" fmla="*/ 6875 h 1967846"/>
              <a:gd name="connsiteX2" fmla="*/ 1747681 w 3831360"/>
              <a:gd name="connsiteY2" fmla="*/ 17035 h 1967846"/>
              <a:gd name="connsiteX3" fmla="*/ 2154081 w 3831360"/>
              <a:gd name="connsiteY3" fmla="*/ 57675 h 1967846"/>
              <a:gd name="connsiteX4" fmla="*/ 2641761 w 3831360"/>
              <a:gd name="connsiteY4" fmla="*/ 138955 h 1967846"/>
              <a:gd name="connsiteX5" fmla="*/ 3088801 w 3831360"/>
              <a:gd name="connsiteY5" fmla="*/ 220235 h 1967846"/>
              <a:gd name="connsiteX6" fmla="*/ 3373281 w 3831360"/>
              <a:gd name="connsiteY6" fmla="*/ 281195 h 1967846"/>
              <a:gd name="connsiteX7" fmla="*/ 3596801 w 3831360"/>
              <a:gd name="connsiteY7" fmla="*/ 423435 h 1967846"/>
              <a:gd name="connsiteX8" fmla="*/ 3779681 w 3831360"/>
              <a:gd name="connsiteY8" fmla="*/ 626635 h 1967846"/>
              <a:gd name="connsiteX9" fmla="*/ 3830481 w 3831360"/>
              <a:gd name="connsiteY9" fmla="*/ 992395 h 1967846"/>
              <a:gd name="connsiteX10" fmla="*/ 3749201 w 3831360"/>
              <a:gd name="connsiteY10" fmla="*/ 1317515 h 1967846"/>
              <a:gd name="connsiteX11" fmla="*/ 3566321 w 3831360"/>
              <a:gd name="connsiteY11" fmla="*/ 1612155 h 1967846"/>
              <a:gd name="connsiteX12" fmla="*/ 3302161 w 3831360"/>
              <a:gd name="connsiteY12" fmla="*/ 1845835 h 1967846"/>
              <a:gd name="connsiteX13" fmla="*/ 3038001 w 3831360"/>
              <a:gd name="connsiteY13" fmla="*/ 1927115 h 1967846"/>
              <a:gd name="connsiteX14" fmla="*/ 2570641 w 3831360"/>
              <a:gd name="connsiteY14" fmla="*/ 1967755 h 1967846"/>
              <a:gd name="connsiteX15" fmla="*/ 1768001 w 3831360"/>
              <a:gd name="connsiteY15" fmla="*/ 1916955 h 1967846"/>
              <a:gd name="connsiteX16" fmla="*/ 1392081 w 3831360"/>
              <a:gd name="connsiteY16" fmla="*/ 1866155 h 1967846"/>
              <a:gd name="connsiteX17" fmla="*/ 894241 w 3831360"/>
              <a:gd name="connsiteY17" fmla="*/ 1774715 h 1967846"/>
              <a:gd name="connsiteX18" fmla="*/ 274481 w 3831360"/>
              <a:gd name="connsiteY18" fmla="*/ 1622315 h 1967846"/>
              <a:gd name="connsiteX19" fmla="*/ 142401 w 3831360"/>
              <a:gd name="connsiteY19" fmla="*/ 1520715 h 1967846"/>
              <a:gd name="connsiteX20" fmla="*/ 71281 w 3831360"/>
              <a:gd name="connsiteY20" fmla="*/ 1419115 h 1967846"/>
              <a:gd name="connsiteX21" fmla="*/ 161 w 3831360"/>
              <a:gd name="connsiteY21" fmla="*/ 1185435 h 1967846"/>
              <a:gd name="connsiteX22" fmla="*/ 91601 w 3831360"/>
              <a:gd name="connsiteY22" fmla="*/ 900955 h 1967846"/>
              <a:gd name="connsiteX23" fmla="*/ 304961 w 3831360"/>
              <a:gd name="connsiteY23" fmla="*/ 606315 h 1967846"/>
              <a:gd name="connsiteX24" fmla="*/ 711361 w 3831360"/>
              <a:gd name="connsiteY24" fmla="*/ 240555 h 1967846"/>
              <a:gd name="connsiteX25" fmla="*/ 934881 w 3831360"/>
              <a:gd name="connsiteY25" fmla="*/ 118635 h 1967846"/>
              <a:gd name="connsiteX0" fmla="*/ 934881 w 3831360"/>
              <a:gd name="connsiteY0" fmla="*/ 118635 h 1967846"/>
              <a:gd name="connsiteX1" fmla="*/ 1392081 w 3831360"/>
              <a:gd name="connsiteY1" fmla="*/ 6875 h 1967846"/>
              <a:gd name="connsiteX2" fmla="*/ 1747681 w 3831360"/>
              <a:gd name="connsiteY2" fmla="*/ 17035 h 1967846"/>
              <a:gd name="connsiteX3" fmla="*/ 2154081 w 3831360"/>
              <a:gd name="connsiteY3" fmla="*/ 57675 h 1967846"/>
              <a:gd name="connsiteX4" fmla="*/ 2641761 w 3831360"/>
              <a:gd name="connsiteY4" fmla="*/ 138955 h 1967846"/>
              <a:gd name="connsiteX5" fmla="*/ 3088801 w 3831360"/>
              <a:gd name="connsiteY5" fmla="*/ 220235 h 1967846"/>
              <a:gd name="connsiteX6" fmla="*/ 3373281 w 3831360"/>
              <a:gd name="connsiteY6" fmla="*/ 281195 h 1967846"/>
              <a:gd name="connsiteX7" fmla="*/ 3596801 w 3831360"/>
              <a:gd name="connsiteY7" fmla="*/ 423435 h 1967846"/>
              <a:gd name="connsiteX8" fmla="*/ 3779681 w 3831360"/>
              <a:gd name="connsiteY8" fmla="*/ 626635 h 1967846"/>
              <a:gd name="connsiteX9" fmla="*/ 3830481 w 3831360"/>
              <a:gd name="connsiteY9" fmla="*/ 992395 h 1967846"/>
              <a:gd name="connsiteX10" fmla="*/ 3749201 w 3831360"/>
              <a:gd name="connsiteY10" fmla="*/ 1317515 h 1967846"/>
              <a:gd name="connsiteX11" fmla="*/ 3566321 w 3831360"/>
              <a:gd name="connsiteY11" fmla="*/ 1612155 h 1967846"/>
              <a:gd name="connsiteX12" fmla="*/ 3302161 w 3831360"/>
              <a:gd name="connsiteY12" fmla="*/ 1845835 h 1967846"/>
              <a:gd name="connsiteX13" fmla="*/ 3038001 w 3831360"/>
              <a:gd name="connsiteY13" fmla="*/ 1927115 h 1967846"/>
              <a:gd name="connsiteX14" fmla="*/ 2570641 w 3831360"/>
              <a:gd name="connsiteY14" fmla="*/ 1967755 h 1967846"/>
              <a:gd name="connsiteX15" fmla="*/ 1768001 w 3831360"/>
              <a:gd name="connsiteY15" fmla="*/ 1916955 h 1967846"/>
              <a:gd name="connsiteX16" fmla="*/ 1392081 w 3831360"/>
              <a:gd name="connsiteY16" fmla="*/ 1896635 h 1967846"/>
              <a:gd name="connsiteX17" fmla="*/ 894241 w 3831360"/>
              <a:gd name="connsiteY17" fmla="*/ 1774715 h 1967846"/>
              <a:gd name="connsiteX18" fmla="*/ 274481 w 3831360"/>
              <a:gd name="connsiteY18" fmla="*/ 1622315 h 1967846"/>
              <a:gd name="connsiteX19" fmla="*/ 142401 w 3831360"/>
              <a:gd name="connsiteY19" fmla="*/ 1520715 h 1967846"/>
              <a:gd name="connsiteX20" fmla="*/ 71281 w 3831360"/>
              <a:gd name="connsiteY20" fmla="*/ 1419115 h 1967846"/>
              <a:gd name="connsiteX21" fmla="*/ 161 w 3831360"/>
              <a:gd name="connsiteY21" fmla="*/ 1185435 h 1967846"/>
              <a:gd name="connsiteX22" fmla="*/ 91601 w 3831360"/>
              <a:gd name="connsiteY22" fmla="*/ 900955 h 1967846"/>
              <a:gd name="connsiteX23" fmla="*/ 304961 w 3831360"/>
              <a:gd name="connsiteY23" fmla="*/ 606315 h 1967846"/>
              <a:gd name="connsiteX24" fmla="*/ 711361 w 3831360"/>
              <a:gd name="connsiteY24" fmla="*/ 240555 h 1967846"/>
              <a:gd name="connsiteX25" fmla="*/ 934881 w 3831360"/>
              <a:gd name="connsiteY25" fmla="*/ 118635 h 1967846"/>
              <a:gd name="connsiteX0" fmla="*/ 934881 w 3831360"/>
              <a:gd name="connsiteY0" fmla="*/ 118635 h 1970040"/>
              <a:gd name="connsiteX1" fmla="*/ 1392081 w 3831360"/>
              <a:gd name="connsiteY1" fmla="*/ 6875 h 1970040"/>
              <a:gd name="connsiteX2" fmla="*/ 1747681 w 3831360"/>
              <a:gd name="connsiteY2" fmla="*/ 17035 h 1970040"/>
              <a:gd name="connsiteX3" fmla="*/ 2154081 w 3831360"/>
              <a:gd name="connsiteY3" fmla="*/ 57675 h 1970040"/>
              <a:gd name="connsiteX4" fmla="*/ 2641761 w 3831360"/>
              <a:gd name="connsiteY4" fmla="*/ 138955 h 1970040"/>
              <a:gd name="connsiteX5" fmla="*/ 3088801 w 3831360"/>
              <a:gd name="connsiteY5" fmla="*/ 220235 h 1970040"/>
              <a:gd name="connsiteX6" fmla="*/ 3373281 w 3831360"/>
              <a:gd name="connsiteY6" fmla="*/ 281195 h 1970040"/>
              <a:gd name="connsiteX7" fmla="*/ 3596801 w 3831360"/>
              <a:gd name="connsiteY7" fmla="*/ 423435 h 1970040"/>
              <a:gd name="connsiteX8" fmla="*/ 3779681 w 3831360"/>
              <a:gd name="connsiteY8" fmla="*/ 626635 h 1970040"/>
              <a:gd name="connsiteX9" fmla="*/ 3830481 w 3831360"/>
              <a:gd name="connsiteY9" fmla="*/ 992395 h 1970040"/>
              <a:gd name="connsiteX10" fmla="*/ 3749201 w 3831360"/>
              <a:gd name="connsiteY10" fmla="*/ 1317515 h 1970040"/>
              <a:gd name="connsiteX11" fmla="*/ 3566321 w 3831360"/>
              <a:gd name="connsiteY11" fmla="*/ 1612155 h 1970040"/>
              <a:gd name="connsiteX12" fmla="*/ 3302161 w 3831360"/>
              <a:gd name="connsiteY12" fmla="*/ 1845835 h 1970040"/>
              <a:gd name="connsiteX13" fmla="*/ 3038001 w 3831360"/>
              <a:gd name="connsiteY13" fmla="*/ 1927115 h 1970040"/>
              <a:gd name="connsiteX14" fmla="*/ 2570641 w 3831360"/>
              <a:gd name="connsiteY14" fmla="*/ 1967755 h 1970040"/>
              <a:gd name="connsiteX15" fmla="*/ 1768001 w 3831360"/>
              <a:gd name="connsiteY15" fmla="*/ 1957595 h 1970040"/>
              <a:gd name="connsiteX16" fmla="*/ 1392081 w 3831360"/>
              <a:gd name="connsiteY16" fmla="*/ 1896635 h 1970040"/>
              <a:gd name="connsiteX17" fmla="*/ 894241 w 3831360"/>
              <a:gd name="connsiteY17" fmla="*/ 1774715 h 1970040"/>
              <a:gd name="connsiteX18" fmla="*/ 274481 w 3831360"/>
              <a:gd name="connsiteY18" fmla="*/ 1622315 h 1970040"/>
              <a:gd name="connsiteX19" fmla="*/ 142401 w 3831360"/>
              <a:gd name="connsiteY19" fmla="*/ 1520715 h 1970040"/>
              <a:gd name="connsiteX20" fmla="*/ 71281 w 3831360"/>
              <a:gd name="connsiteY20" fmla="*/ 1419115 h 1970040"/>
              <a:gd name="connsiteX21" fmla="*/ 161 w 3831360"/>
              <a:gd name="connsiteY21" fmla="*/ 1185435 h 1970040"/>
              <a:gd name="connsiteX22" fmla="*/ 91601 w 3831360"/>
              <a:gd name="connsiteY22" fmla="*/ 900955 h 1970040"/>
              <a:gd name="connsiteX23" fmla="*/ 304961 w 3831360"/>
              <a:gd name="connsiteY23" fmla="*/ 606315 h 1970040"/>
              <a:gd name="connsiteX24" fmla="*/ 711361 w 3831360"/>
              <a:gd name="connsiteY24" fmla="*/ 240555 h 1970040"/>
              <a:gd name="connsiteX25" fmla="*/ 934881 w 3831360"/>
              <a:gd name="connsiteY25" fmla="*/ 118635 h 1970040"/>
              <a:gd name="connsiteX0" fmla="*/ 934881 w 3831360"/>
              <a:gd name="connsiteY0" fmla="*/ 118635 h 2018946"/>
              <a:gd name="connsiteX1" fmla="*/ 1392081 w 3831360"/>
              <a:gd name="connsiteY1" fmla="*/ 6875 h 2018946"/>
              <a:gd name="connsiteX2" fmla="*/ 1747681 w 3831360"/>
              <a:gd name="connsiteY2" fmla="*/ 17035 h 2018946"/>
              <a:gd name="connsiteX3" fmla="*/ 2154081 w 3831360"/>
              <a:gd name="connsiteY3" fmla="*/ 57675 h 2018946"/>
              <a:gd name="connsiteX4" fmla="*/ 2641761 w 3831360"/>
              <a:gd name="connsiteY4" fmla="*/ 138955 h 2018946"/>
              <a:gd name="connsiteX5" fmla="*/ 3088801 w 3831360"/>
              <a:gd name="connsiteY5" fmla="*/ 220235 h 2018946"/>
              <a:gd name="connsiteX6" fmla="*/ 3373281 w 3831360"/>
              <a:gd name="connsiteY6" fmla="*/ 281195 h 2018946"/>
              <a:gd name="connsiteX7" fmla="*/ 3596801 w 3831360"/>
              <a:gd name="connsiteY7" fmla="*/ 423435 h 2018946"/>
              <a:gd name="connsiteX8" fmla="*/ 3779681 w 3831360"/>
              <a:gd name="connsiteY8" fmla="*/ 626635 h 2018946"/>
              <a:gd name="connsiteX9" fmla="*/ 3830481 w 3831360"/>
              <a:gd name="connsiteY9" fmla="*/ 992395 h 2018946"/>
              <a:gd name="connsiteX10" fmla="*/ 3749201 w 3831360"/>
              <a:gd name="connsiteY10" fmla="*/ 1317515 h 2018946"/>
              <a:gd name="connsiteX11" fmla="*/ 3566321 w 3831360"/>
              <a:gd name="connsiteY11" fmla="*/ 1612155 h 2018946"/>
              <a:gd name="connsiteX12" fmla="*/ 3302161 w 3831360"/>
              <a:gd name="connsiteY12" fmla="*/ 1845835 h 2018946"/>
              <a:gd name="connsiteX13" fmla="*/ 3038001 w 3831360"/>
              <a:gd name="connsiteY13" fmla="*/ 1927115 h 2018946"/>
              <a:gd name="connsiteX14" fmla="*/ 2570641 w 3831360"/>
              <a:gd name="connsiteY14" fmla="*/ 2018555 h 2018946"/>
              <a:gd name="connsiteX15" fmla="*/ 1768001 w 3831360"/>
              <a:gd name="connsiteY15" fmla="*/ 1957595 h 2018946"/>
              <a:gd name="connsiteX16" fmla="*/ 1392081 w 3831360"/>
              <a:gd name="connsiteY16" fmla="*/ 1896635 h 2018946"/>
              <a:gd name="connsiteX17" fmla="*/ 894241 w 3831360"/>
              <a:gd name="connsiteY17" fmla="*/ 1774715 h 2018946"/>
              <a:gd name="connsiteX18" fmla="*/ 274481 w 3831360"/>
              <a:gd name="connsiteY18" fmla="*/ 1622315 h 2018946"/>
              <a:gd name="connsiteX19" fmla="*/ 142401 w 3831360"/>
              <a:gd name="connsiteY19" fmla="*/ 1520715 h 2018946"/>
              <a:gd name="connsiteX20" fmla="*/ 71281 w 3831360"/>
              <a:gd name="connsiteY20" fmla="*/ 1419115 h 2018946"/>
              <a:gd name="connsiteX21" fmla="*/ 161 w 3831360"/>
              <a:gd name="connsiteY21" fmla="*/ 1185435 h 2018946"/>
              <a:gd name="connsiteX22" fmla="*/ 91601 w 3831360"/>
              <a:gd name="connsiteY22" fmla="*/ 900955 h 2018946"/>
              <a:gd name="connsiteX23" fmla="*/ 304961 w 3831360"/>
              <a:gd name="connsiteY23" fmla="*/ 606315 h 2018946"/>
              <a:gd name="connsiteX24" fmla="*/ 711361 w 3831360"/>
              <a:gd name="connsiteY24" fmla="*/ 240555 h 2018946"/>
              <a:gd name="connsiteX25" fmla="*/ 934881 w 3831360"/>
              <a:gd name="connsiteY25" fmla="*/ 118635 h 2018946"/>
              <a:gd name="connsiteX0" fmla="*/ 934881 w 3831360"/>
              <a:gd name="connsiteY0" fmla="*/ 118635 h 2018640"/>
              <a:gd name="connsiteX1" fmla="*/ 1392081 w 3831360"/>
              <a:gd name="connsiteY1" fmla="*/ 6875 h 2018640"/>
              <a:gd name="connsiteX2" fmla="*/ 1747681 w 3831360"/>
              <a:gd name="connsiteY2" fmla="*/ 17035 h 2018640"/>
              <a:gd name="connsiteX3" fmla="*/ 2154081 w 3831360"/>
              <a:gd name="connsiteY3" fmla="*/ 57675 h 2018640"/>
              <a:gd name="connsiteX4" fmla="*/ 2641761 w 3831360"/>
              <a:gd name="connsiteY4" fmla="*/ 138955 h 2018640"/>
              <a:gd name="connsiteX5" fmla="*/ 3088801 w 3831360"/>
              <a:gd name="connsiteY5" fmla="*/ 220235 h 2018640"/>
              <a:gd name="connsiteX6" fmla="*/ 3373281 w 3831360"/>
              <a:gd name="connsiteY6" fmla="*/ 281195 h 2018640"/>
              <a:gd name="connsiteX7" fmla="*/ 3596801 w 3831360"/>
              <a:gd name="connsiteY7" fmla="*/ 423435 h 2018640"/>
              <a:gd name="connsiteX8" fmla="*/ 3779681 w 3831360"/>
              <a:gd name="connsiteY8" fmla="*/ 626635 h 2018640"/>
              <a:gd name="connsiteX9" fmla="*/ 3830481 w 3831360"/>
              <a:gd name="connsiteY9" fmla="*/ 992395 h 2018640"/>
              <a:gd name="connsiteX10" fmla="*/ 3749201 w 3831360"/>
              <a:gd name="connsiteY10" fmla="*/ 1317515 h 2018640"/>
              <a:gd name="connsiteX11" fmla="*/ 3566321 w 3831360"/>
              <a:gd name="connsiteY11" fmla="*/ 1612155 h 2018640"/>
              <a:gd name="connsiteX12" fmla="*/ 3302161 w 3831360"/>
              <a:gd name="connsiteY12" fmla="*/ 1845835 h 2018640"/>
              <a:gd name="connsiteX13" fmla="*/ 3048161 w 3831360"/>
              <a:gd name="connsiteY13" fmla="*/ 1967755 h 2018640"/>
              <a:gd name="connsiteX14" fmla="*/ 2570641 w 3831360"/>
              <a:gd name="connsiteY14" fmla="*/ 2018555 h 2018640"/>
              <a:gd name="connsiteX15" fmla="*/ 1768001 w 3831360"/>
              <a:gd name="connsiteY15" fmla="*/ 1957595 h 2018640"/>
              <a:gd name="connsiteX16" fmla="*/ 1392081 w 3831360"/>
              <a:gd name="connsiteY16" fmla="*/ 1896635 h 2018640"/>
              <a:gd name="connsiteX17" fmla="*/ 894241 w 3831360"/>
              <a:gd name="connsiteY17" fmla="*/ 1774715 h 2018640"/>
              <a:gd name="connsiteX18" fmla="*/ 274481 w 3831360"/>
              <a:gd name="connsiteY18" fmla="*/ 1622315 h 2018640"/>
              <a:gd name="connsiteX19" fmla="*/ 142401 w 3831360"/>
              <a:gd name="connsiteY19" fmla="*/ 1520715 h 2018640"/>
              <a:gd name="connsiteX20" fmla="*/ 71281 w 3831360"/>
              <a:gd name="connsiteY20" fmla="*/ 1419115 h 2018640"/>
              <a:gd name="connsiteX21" fmla="*/ 161 w 3831360"/>
              <a:gd name="connsiteY21" fmla="*/ 1185435 h 2018640"/>
              <a:gd name="connsiteX22" fmla="*/ 91601 w 3831360"/>
              <a:gd name="connsiteY22" fmla="*/ 900955 h 2018640"/>
              <a:gd name="connsiteX23" fmla="*/ 304961 w 3831360"/>
              <a:gd name="connsiteY23" fmla="*/ 606315 h 2018640"/>
              <a:gd name="connsiteX24" fmla="*/ 711361 w 3831360"/>
              <a:gd name="connsiteY24" fmla="*/ 240555 h 2018640"/>
              <a:gd name="connsiteX25" fmla="*/ 934881 w 3831360"/>
              <a:gd name="connsiteY25" fmla="*/ 118635 h 201864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77471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8356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8356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8356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8356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8356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7848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7848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7848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7848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2018630"/>
              <a:gd name="connsiteX1" fmla="*/ 1392081 w 3831360"/>
              <a:gd name="connsiteY1" fmla="*/ 6875 h 2018630"/>
              <a:gd name="connsiteX2" fmla="*/ 1747681 w 3831360"/>
              <a:gd name="connsiteY2" fmla="*/ 17035 h 2018630"/>
              <a:gd name="connsiteX3" fmla="*/ 2154081 w 3831360"/>
              <a:gd name="connsiteY3" fmla="*/ 57675 h 2018630"/>
              <a:gd name="connsiteX4" fmla="*/ 2641761 w 3831360"/>
              <a:gd name="connsiteY4" fmla="*/ 138955 h 2018630"/>
              <a:gd name="connsiteX5" fmla="*/ 3088801 w 3831360"/>
              <a:gd name="connsiteY5" fmla="*/ 220235 h 2018630"/>
              <a:gd name="connsiteX6" fmla="*/ 3373281 w 3831360"/>
              <a:gd name="connsiteY6" fmla="*/ 281195 h 2018630"/>
              <a:gd name="connsiteX7" fmla="*/ 3596801 w 3831360"/>
              <a:gd name="connsiteY7" fmla="*/ 423435 h 2018630"/>
              <a:gd name="connsiteX8" fmla="*/ 3779681 w 3831360"/>
              <a:gd name="connsiteY8" fmla="*/ 626635 h 2018630"/>
              <a:gd name="connsiteX9" fmla="*/ 3830481 w 3831360"/>
              <a:gd name="connsiteY9" fmla="*/ 992395 h 2018630"/>
              <a:gd name="connsiteX10" fmla="*/ 3749201 w 3831360"/>
              <a:gd name="connsiteY10" fmla="*/ 1317515 h 2018630"/>
              <a:gd name="connsiteX11" fmla="*/ 3566321 w 3831360"/>
              <a:gd name="connsiteY11" fmla="*/ 1612155 h 2018630"/>
              <a:gd name="connsiteX12" fmla="*/ 3322481 w 3831360"/>
              <a:gd name="connsiteY12" fmla="*/ 1866155 h 2018630"/>
              <a:gd name="connsiteX13" fmla="*/ 3048161 w 3831360"/>
              <a:gd name="connsiteY13" fmla="*/ 1967755 h 2018630"/>
              <a:gd name="connsiteX14" fmla="*/ 2570641 w 3831360"/>
              <a:gd name="connsiteY14" fmla="*/ 2018555 h 2018630"/>
              <a:gd name="connsiteX15" fmla="*/ 1768001 w 3831360"/>
              <a:gd name="connsiteY15" fmla="*/ 1957595 h 2018630"/>
              <a:gd name="connsiteX16" fmla="*/ 1392081 w 3831360"/>
              <a:gd name="connsiteY16" fmla="*/ 1896635 h 2018630"/>
              <a:gd name="connsiteX17" fmla="*/ 894241 w 3831360"/>
              <a:gd name="connsiteY17" fmla="*/ 1784875 h 2018630"/>
              <a:gd name="connsiteX18" fmla="*/ 274481 w 3831360"/>
              <a:gd name="connsiteY18" fmla="*/ 1622315 h 2018630"/>
              <a:gd name="connsiteX19" fmla="*/ 142401 w 3831360"/>
              <a:gd name="connsiteY19" fmla="*/ 1520715 h 2018630"/>
              <a:gd name="connsiteX20" fmla="*/ 71281 w 3831360"/>
              <a:gd name="connsiteY20" fmla="*/ 1419115 h 2018630"/>
              <a:gd name="connsiteX21" fmla="*/ 161 w 3831360"/>
              <a:gd name="connsiteY21" fmla="*/ 1185435 h 2018630"/>
              <a:gd name="connsiteX22" fmla="*/ 91601 w 3831360"/>
              <a:gd name="connsiteY22" fmla="*/ 900955 h 2018630"/>
              <a:gd name="connsiteX23" fmla="*/ 304961 w 3831360"/>
              <a:gd name="connsiteY23" fmla="*/ 606315 h 2018630"/>
              <a:gd name="connsiteX24" fmla="*/ 711361 w 3831360"/>
              <a:gd name="connsiteY24" fmla="*/ 240555 h 2018630"/>
              <a:gd name="connsiteX25" fmla="*/ 934881 w 3831360"/>
              <a:gd name="connsiteY25" fmla="*/ 118635 h 2018630"/>
              <a:gd name="connsiteX0" fmla="*/ 934881 w 3831360"/>
              <a:gd name="connsiteY0" fmla="*/ 118635 h 1998416"/>
              <a:gd name="connsiteX1" fmla="*/ 1392081 w 3831360"/>
              <a:gd name="connsiteY1" fmla="*/ 6875 h 1998416"/>
              <a:gd name="connsiteX2" fmla="*/ 1747681 w 3831360"/>
              <a:gd name="connsiteY2" fmla="*/ 17035 h 1998416"/>
              <a:gd name="connsiteX3" fmla="*/ 2154081 w 3831360"/>
              <a:gd name="connsiteY3" fmla="*/ 57675 h 1998416"/>
              <a:gd name="connsiteX4" fmla="*/ 2641761 w 3831360"/>
              <a:gd name="connsiteY4" fmla="*/ 138955 h 1998416"/>
              <a:gd name="connsiteX5" fmla="*/ 3088801 w 3831360"/>
              <a:gd name="connsiteY5" fmla="*/ 220235 h 1998416"/>
              <a:gd name="connsiteX6" fmla="*/ 3373281 w 3831360"/>
              <a:gd name="connsiteY6" fmla="*/ 281195 h 1998416"/>
              <a:gd name="connsiteX7" fmla="*/ 3596801 w 3831360"/>
              <a:gd name="connsiteY7" fmla="*/ 423435 h 1998416"/>
              <a:gd name="connsiteX8" fmla="*/ 3779681 w 3831360"/>
              <a:gd name="connsiteY8" fmla="*/ 626635 h 1998416"/>
              <a:gd name="connsiteX9" fmla="*/ 3830481 w 3831360"/>
              <a:gd name="connsiteY9" fmla="*/ 992395 h 1998416"/>
              <a:gd name="connsiteX10" fmla="*/ 3749201 w 3831360"/>
              <a:gd name="connsiteY10" fmla="*/ 1317515 h 1998416"/>
              <a:gd name="connsiteX11" fmla="*/ 3566321 w 3831360"/>
              <a:gd name="connsiteY11" fmla="*/ 1612155 h 1998416"/>
              <a:gd name="connsiteX12" fmla="*/ 3322481 w 3831360"/>
              <a:gd name="connsiteY12" fmla="*/ 1866155 h 1998416"/>
              <a:gd name="connsiteX13" fmla="*/ 3048161 w 3831360"/>
              <a:gd name="connsiteY13" fmla="*/ 1967755 h 1998416"/>
              <a:gd name="connsiteX14" fmla="*/ 2651921 w 3831360"/>
              <a:gd name="connsiteY14" fmla="*/ 1998235 h 1998416"/>
              <a:gd name="connsiteX15" fmla="*/ 1768001 w 3831360"/>
              <a:gd name="connsiteY15" fmla="*/ 1957595 h 1998416"/>
              <a:gd name="connsiteX16" fmla="*/ 1392081 w 3831360"/>
              <a:gd name="connsiteY16" fmla="*/ 1896635 h 1998416"/>
              <a:gd name="connsiteX17" fmla="*/ 894241 w 3831360"/>
              <a:gd name="connsiteY17" fmla="*/ 1784875 h 1998416"/>
              <a:gd name="connsiteX18" fmla="*/ 274481 w 3831360"/>
              <a:gd name="connsiteY18" fmla="*/ 1622315 h 1998416"/>
              <a:gd name="connsiteX19" fmla="*/ 142401 w 3831360"/>
              <a:gd name="connsiteY19" fmla="*/ 1520715 h 1998416"/>
              <a:gd name="connsiteX20" fmla="*/ 71281 w 3831360"/>
              <a:gd name="connsiteY20" fmla="*/ 1419115 h 1998416"/>
              <a:gd name="connsiteX21" fmla="*/ 161 w 3831360"/>
              <a:gd name="connsiteY21" fmla="*/ 1185435 h 1998416"/>
              <a:gd name="connsiteX22" fmla="*/ 91601 w 3831360"/>
              <a:gd name="connsiteY22" fmla="*/ 900955 h 1998416"/>
              <a:gd name="connsiteX23" fmla="*/ 304961 w 3831360"/>
              <a:gd name="connsiteY23" fmla="*/ 606315 h 1998416"/>
              <a:gd name="connsiteX24" fmla="*/ 711361 w 3831360"/>
              <a:gd name="connsiteY24" fmla="*/ 240555 h 1998416"/>
              <a:gd name="connsiteX25" fmla="*/ 934881 w 3831360"/>
              <a:gd name="connsiteY25" fmla="*/ 118635 h 1998416"/>
              <a:gd name="connsiteX0" fmla="*/ 934881 w 3831360"/>
              <a:gd name="connsiteY0" fmla="*/ 118635 h 1999629"/>
              <a:gd name="connsiteX1" fmla="*/ 1392081 w 3831360"/>
              <a:gd name="connsiteY1" fmla="*/ 6875 h 1999629"/>
              <a:gd name="connsiteX2" fmla="*/ 1747681 w 3831360"/>
              <a:gd name="connsiteY2" fmla="*/ 17035 h 1999629"/>
              <a:gd name="connsiteX3" fmla="*/ 2154081 w 3831360"/>
              <a:gd name="connsiteY3" fmla="*/ 57675 h 1999629"/>
              <a:gd name="connsiteX4" fmla="*/ 2641761 w 3831360"/>
              <a:gd name="connsiteY4" fmla="*/ 138955 h 1999629"/>
              <a:gd name="connsiteX5" fmla="*/ 3088801 w 3831360"/>
              <a:gd name="connsiteY5" fmla="*/ 220235 h 1999629"/>
              <a:gd name="connsiteX6" fmla="*/ 3373281 w 3831360"/>
              <a:gd name="connsiteY6" fmla="*/ 281195 h 1999629"/>
              <a:gd name="connsiteX7" fmla="*/ 3596801 w 3831360"/>
              <a:gd name="connsiteY7" fmla="*/ 423435 h 1999629"/>
              <a:gd name="connsiteX8" fmla="*/ 3779681 w 3831360"/>
              <a:gd name="connsiteY8" fmla="*/ 626635 h 1999629"/>
              <a:gd name="connsiteX9" fmla="*/ 3830481 w 3831360"/>
              <a:gd name="connsiteY9" fmla="*/ 992395 h 1999629"/>
              <a:gd name="connsiteX10" fmla="*/ 3749201 w 3831360"/>
              <a:gd name="connsiteY10" fmla="*/ 1317515 h 1999629"/>
              <a:gd name="connsiteX11" fmla="*/ 3566321 w 3831360"/>
              <a:gd name="connsiteY11" fmla="*/ 1612155 h 1999629"/>
              <a:gd name="connsiteX12" fmla="*/ 3322481 w 3831360"/>
              <a:gd name="connsiteY12" fmla="*/ 1866155 h 1999629"/>
              <a:gd name="connsiteX13" fmla="*/ 3048161 w 3831360"/>
              <a:gd name="connsiteY13" fmla="*/ 1967755 h 1999629"/>
              <a:gd name="connsiteX14" fmla="*/ 2651921 w 3831360"/>
              <a:gd name="connsiteY14" fmla="*/ 1998235 h 1999629"/>
              <a:gd name="connsiteX15" fmla="*/ 1768001 w 3831360"/>
              <a:gd name="connsiteY15" fmla="*/ 1957595 h 1999629"/>
              <a:gd name="connsiteX16" fmla="*/ 1392081 w 3831360"/>
              <a:gd name="connsiteY16" fmla="*/ 1896635 h 1999629"/>
              <a:gd name="connsiteX17" fmla="*/ 894241 w 3831360"/>
              <a:gd name="connsiteY17" fmla="*/ 1784875 h 1999629"/>
              <a:gd name="connsiteX18" fmla="*/ 274481 w 3831360"/>
              <a:gd name="connsiteY18" fmla="*/ 1622315 h 1999629"/>
              <a:gd name="connsiteX19" fmla="*/ 142401 w 3831360"/>
              <a:gd name="connsiteY19" fmla="*/ 1520715 h 1999629"/>
              <a:gd name="connsiteX20" fmla="*/ 71281 w 3831360"/>
              <a:gd name="connsiteY20" fmla="*/ 1419115 h 1999629"/>
              <a:gd name="connsiteX21" fmla="*/ 161 w 3831360"/>
              <a:gd name="connsiteY21" fmla="*/ 1185435 h 1999629"/>
              <a:gd name="connsiteX22" fmla="*/ 91601 w 3831360"/>
              <a:gd name="connsiteY22" fmla="*/ 900955 h 1999629"/>
              <a:gd name="connsiteX23" fmla="*/ 304961 w 3831360"/>
              <a:gd name="connsiteY23" fmla="*/ 606315 h 1999629"/>
              <a:gd name="connsiteX24" fmla="*/ 711361 w 3831360"/>
              <a:gd name="connsiteY24" fmla="*/ 240555 h 1999629"/>
              <a:gd name="connsiteX25" fmla="*/ 934881 w 3831360"/>
              <a:gd name="connsiteY25" fmla="*/ 118635 h 199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31360" h="1999629">
                <a:moveTo>
                  <a:pt x="934881" y="118635"/>
                </a:moveTo>
                <a:cubicBezTo>
                  <a:pt x="1048334" y="79688"/>
                  <a:pt x="1256614" y="23808"/>
                  <a:pt x="1392081" y="6875"/>
                </a:cubicBezTo>
                <a:cubicBezTo>
                  <a:pt x="1527548" y="-10058"/>
                  <a:pt x="1620681" y="8568"/>
                  <a:pt x="1747681" y="17035"/>
                </a:cubicBezTo>
                <a:cubicBezTo>
                  <a:pt x="1874681" y="25502"/>
                  <a:pt x="2005068" y="37355"/>
                  <a:pt x="2154081" y="57675"/>
                </a:cubicBezTo>
                <a:cubicBezTo>
                  <a:pt x="2303094" y="77995"/>
                  <a:pt x="2641761" y="138955"/>
                  <a:pt x="2641761" y="138955"/>
                </a:cubicBezTo>
                <a:lnTo>
                  <a:pt x="3088801" y="220235"/>
                </a:lnTo>
                <a:cubicBezTo>
                  <a:pt x="3210721" y="243942"/>
                  <a:pt x="3288614" y="247328"/>
                  <a:pt x="3373281" y="281195"/>
                </a:cubicBezTo>
                <a:cubicBezTo>
                  <a:pt x="3457948" y="315062"/>
                  <a:pt x="3529068" y="365862"/>
                  <a:pt x="3596801" y="423435"/>
                </a:cubicBezTo>
                <a:cubicBezTo>
                  <a:pt x="3664534" y="481008"/>
                  <a:pt x="3740734" y="531808"/>
                  <a:pt x="3779681" y="626635"/>
                </a:cubicBezTo>
                <a:cubicBezTo>
                  <a:pt x="3818628" y="721462"/>
                  <a:pt x="3835561" y="877248"/>
                  <a:pt x="3830481" y="992395"/>
                </a:cubicBezTo>
                <a:cubicBezTo>
                  <a:pt x="3825401" y="1107542"/>
                  <a:pt x="3793228" y="1214222"/>
                  <a:pt x="3749201" y="1317515"/>
                </a:cubicBezTo>
                <a:cubicBezTo>
                  <a:pt x="3705174" y="1420808"/>
                  <a:pt x="3637441" y="1520715"/>
                  <a:pt x="3566321" y="1612155"/>
                </a:cubicBezTo>
                <a:cubicBezTo>
                  <a:pt x="3495201" y="1703595"/>
                  <a:pt x="3408841" y="1806888"/>
                  <a:pt x="3322481" y="1866155"/>
                </a:cubicBezTo>
                <a:cubicBezTo>
                  <a:pt x="3236121" y="1925422"/>
                  <a:pt x="3159921" y="1945742"/>
                  <a:pt x="3048161" y="1967755"/>
                </a:cubicBezTo>
                <a:cubicBezTo>
                  <a:pt x="2936401" y="1989768"/>
                  <a:pt x="2865281" y="1989768"/>
                  <a:pt x="2651921" y="1998235"/>
                </a:cubicBezTo>
                <a:cubicBezTo>
                  <a:pt x="2438561" y="2006702"/>
                  <a:pt x="1977974" y="1974528"/>
                  <a:pt x="1768001" y="1957595"/>
                </a:cubicBezTo>
                <a:cubicBezTo>
                  <a:pt x="1558028" y="1940662"/>
                  <a:pt x="1537708" y="1925422"/>
                  <a:pt x="1392081" y="1896635"/>
                </a:cubicBezTo>
                <a:cubicBezTo>
                  <a:pt x="1246454" y="1867848"/>
                  <a:pt x="1171948" y="1840755"/>
                  <a:pt x="894241" y="1784875"/>
                </a:cubicBezTo>
                <a:cubicBezTo>
                  <a:pt x="616534" y="1728995"/>
                  <a:pt x="399788" y="1666342"/>
                  <a:pt x="274481" y="1622315"/>
                </a:cubicBezTo>
                <a:cubicBezTo>
                  <a:pt x="149174" y="1578288"/>
                  <a:pt x="176268" y="1554582"/>
                  <a:pt x="142401" y="1520715"/>
                </a:cubicBezTo>
                <a:cubicBezTo>
                  <a:pt x="108534" y="1486848"/>
                  <a:pt x="94988" y="1474995"/>
                  <a:pt x="71281" y="1419115"/>
                </a:cubicBezTo>
                <a:cubicBezTo>
                  <a:pt x="47574" y="1363235"/>
                  <a:pt x="-3226" y="1271795"/>
                  <a:pt x="161" y="1185435"/>
                </a:cubicBezTo>
                <a:cubicBezTo>
                  <a:pt x="3548" y="1099075"/>
                  <a:pt x="40801" y="997475"/>
                  <a:pt x="91601" y="900955"/>
                </a:cubicBezTo>
                <a:cubicBezTo>
                  <a:pt x="142401" y="804435"/>
                  <a:pt x="201668" y="716382"/>
                  <a:pt x="304961" y="606315"/>
                </a:cubicBezTo>
                <a:cubicBezTo>
                  <a:pt x="408254" y="496248"/>
                  <a:pt x="604681" y="318448"/>
                  <a:pt x="711361" y="240555"/>
                </a:cubicBezTo>
                <a:cubicBezTo>
                  <a:pt x="818041" y="162662"/>
                  <a:pt x="821428" y="157582"/>
                  <a:pt x="934881" y="118635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96" y="1742566"/>
            <a:ext cx="6285028" cy="42873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Review: What are Decision Trees?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7" y="1673225"/>
            <a:ext cx="5015738" cy="4351338"/>
          </a:xfrm>
        </p:spPr>
        <p:txBody>
          <a:bodyPr>
            <a:noAutofit/>
          </a:bodyPr>
          <a:lstStyle/>
          <a:p>
            <a:r>
              <a:rPr lang="en-US" sz="2400" dirty="0"/>
              <a:t>An algorithm which is essentially a series of questions designed to assign a class or value</a:t>
            </a:r>
          </a:p>
          <a:p>
            <a:r>
              <a:rPr lang="en-US" sz="2400" dirty="0"/>
              <a:t>Decision trees used for classification are called classification trees</a:t>
            </a:r>
          </a:p>
          <a:p>
            <a:r>
              <a:rPr lang="en-US" sz="2400" dirty="0"/>
              <a:t>Decision trees used for regression are called regression trees.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8164" y="6099236"/>
            <a:ext cx="45050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Classification tree (decision tree) to classify one of three flower species (IRIS Dataset)</a:t>
            </a:r>
          </a:p>
        </p:txBody>
      </p:sp>
    </p:spTree>
    <p:extLst>
      <p:ext uri="{BB962C8B-B14F-4D97-AF65-F5344CB8AC3E}">
        <p14:creationId xmlns:p14="http://schemas.microsoft.com/office/powerpoint/2010/main" val="137694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03" y="1673225"/>
            <a:ext cx="7413523" cy="4221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Review: How to use a Decision (classification) Tree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7" y="1673225"/>
            <a:ext cx="3761694" cy="4351338"/>
          </a:xfrm>
        </p:spPr>
        <p:txBody>
          <a:bodyPr>
            <a:noAutofit/>
          </a:bodyPr>
          <a:lstStyle/>
          <a:p>
            <a:r>
              <a:rPr lang="en-US" sz="2400" dirty="0"/>
              <a:t>Start at the top of the classification tree (root node) and traverse the tree until you reach a leaf (terminal) node. </a:t>
            </a:r>
          </a:p>
          <a:p>
            <a:r>
              <a:rPr lang="en-US" sz="2400" dirty="0"/>
              <a:t>In the image to the right, imagine you had a flower with a petal length of 4.5cm and you wanted to classify It. </a:t>
            </a:r>
          </a:p>
          <a:p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6273154" y="6024563"/>
            <a:ext cx="45050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Classification tree (decision tree) to classify one of three flower species (IRIS Dataset)</a:t>
            </a:r>
          </a:p>
        </p:txBody>
      </p:sp>
    </p:spTree>
    <p:extLst>
      <p:ext uri="{BB962C8B-B14F-4D97-AF65-F5344CB8AC3E}">
        <p14:creationId xmlns:p14="http://schemas.microsoft.com/office/powerpoint/2010/main" val="123993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21" y="1673225"/>
            <a:ext cx="7932803" cy="29004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Review: Depth of a Decision Tree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7" y="1673225"/>
            <a:ext cx="3761694" cy="4351338"/>
          </a:xfrm>
        </p:spPr>
        <p:txBody>
          <a:bodyPr>
            <a:noAutofit/>
          </a:bodyPr>
          <a:lstStyle/>
          <a:p>
            <a:r>
              <a:rPr lang="en-US" sz="2400" dirty="0"/>
              <a:t>Most classification tree implementations allow you to control for the maximum depth of a tree. </a:t>
            </a:r>
          </a:p>
        </p:txBody>
      </p:sp>
    </p:spTree>
    <p:extLst>
      <p:ext uri="{BB962C8B-B14F-4D97-AF65-F5344CB8AC3E}">
        <p14:creationId xmlns:p14="http://schemas.microsoft.com/office/powerpoint/2010/main" val="165949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96" y="1673225"/>
            <a:ext cx="6285028" cy="42873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Review: Benefits and Flaws of Decision Trees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7" y="1673225"/>
            <a:ext cx="5015738" cy="4351338"/>
          </a:xfrm>
        </p:spPr>
        <p:txBody>
          <a:bodyPr>
            <a:noAutofit/>
          </a:bodyPr>
          <a:lstStyle/>
          <a:p>
            <a:r>
              <a:rPr lang="en-US" sz="1850" dirty="0"/>
              <a:t>Benefits</a:t>
            </a:r>
          </a:p>
          <a:p>
            <a:pPr lvl="1"/>
            <a:r>
              <a:rPr lang="en-US" sz="1850" dirty="0"/>
              <a:t>Highly interpretable</a:t>
            </a:r>
          </a:p>
          <a:p>
            <a:pPr lvl="1"/>
            <a:r>
              <a:rPr lang="en-US" sz="1850" dirty="0"/>
              <a:t>Prediction is fast</a:t>
            </a:r>
          </a:p>
          <a:p>
            <a:pPr lvl="1"/>
            <a:r>
              <a:rPr lang="en-US" sz="1850" dirty="0"/>
              <a:t>Can be used for classification or regression</a:t>
            </a:r>
          </a:p>
          <a:p>
            <a:pPr lvl="1"/>
            <a:r>
              <a:rPr lang="en-US" sz="1850" dirty="0"/>
              <a:t>Better performance in nonlinear settings (they use interactions between variables) </a:t>
            </a:r>
          </a:p>
          <a:p>
            <a:pPr lvl="1"/>
            <a:r>
              <a:rPr lang="en-US" sz="1850" dirty="0">
                <a:hlinkClick r:id="rId4"/>
              </a:rPr>
              <a:t>don</a:t>
            </a:r>
            <a:r>
              <a:rPr lang="mr-IN" sz="1850" dirty="0">
                <a:hlinkClick r:id="rId4"/>
              </a:rPr>
              <a:t>’</a:t>
            </a:r>
            <a:r>
              <a:rPr lang="en-US" sz="1850" dirty="0">
                <a:hlinkClick r:id="rId4"/>
              </a:rPr>
              <a:t>t require feature scaling</a:t>
            </a:r>
            <a:endParaRPr lang="en-US" sz="1850" dirty="0"/>
          </a:p>
          <a:p>
            <a:r>
              <a:rPr lang="en-US" sz="1850" dirty="0"/>
              <a:t>Flaws</a:t>
            </a:r>
          </a:p>
          <a:p>
            <a:pPr lvl="1"/>
            <a:r>
              <a:rPr lang="en-US" sz="1850" dirty="0"/>
              <a:t>Without pruning/cross-validation, they are prone to overfitting</a:t>
            </a:r>
          </a:p>
          <a:p>
            <a:pPr lvl="1"/>
            <a:r>
              <a:rPr lang="en-US" sz="1850" dirty="0"/>
              <a:t>Not the most performant model</a:t>
            </a:r>
          </a:p>
          <a:p>
            <a:pPr lvl="1"/>
            <a:r>
              <a:rPr lang="en-US" sz="1850" b="1" dirty="0"/>
              <a:t>Small variations in the data can result in a completely different tree (high variance algorithm). This is a problem we will try </a:t>
            </a:r>
            <a:r>
              <a:rPr lang="en-US" sz="1850" b="1"/>
              <a:t>to mitigate </a:t>
            </a:r>
            <a:r>
              <a:rPr lang="en-US" sz="1850" b="1" dirty="0"/>
              <a:t>with Bagged Trees and Random Forests.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8164" y="6099236"/>
            <a:ext cx="45050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Classification tree (decision tree) to classify one of three flower species (IRIS Dataset)</a:t>
            </a:r>
          </a:p>
        </p:txBody>
      </p:sp>
    </p:spTree>
    <p:extLst>
      <p:ext uri="{BB962C8B-B14F-4D97-AF65-F5344CB8AC3E}">
        <p14:creationId xmlns:p14="http://schemas.microsoft.com/office/powerpoint/2010/main" val="153152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Bagged Trees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7" y="1673225"/>
            <a:ext cx="5015738" cy="4351338"/>
          </a:xfrm>
        </p:spPr>
        <p:txBody>
          <a:bodyPr>
            <a:noAutofit/>
          </a:bodyPr>
          <a:lstStyle/>
          <a:p>
            <a:r>
              <a:rPr lang="en-US" sz="2000" dirty="0"/>
              <a:t>Bagged trees are an ensemble method which means using multiple learning algorithms to obtain a better predictive performance than could be obtained from any of the constituent learning algorithms alone (Many trees protect each other from their individual errors). </a:t>
            </a:r>
          </a:p>
          <a:p>
            <a:r>
              <a:rPr lang="en-US" sz="2000" dirty="0"/>
              <a:t>The name bagging is short for bootstrap aggregating. Bootstrapping is any test or metric that relies on random sampling with replacement. </a:t>
            </a: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4" y="1673225"/>
            <a:ext cx="6122162" cy="3601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754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18206</TotalTime>
  <Words>1322</Words>
  <Application>Microsoft Macintosh PowerPoint</Application>
  <PresentationFormat>Widescreen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Random Forest</vt:lpstr>
      <vt:lpstr>Class Outline</vt:lpstr>
      <vt:lpstr>Where are we in the machine learning universe? </vt:lpstr>
      <vt:lpstr>Where are we in the machine learning universe? </vt:lpstr>
      <vt:lpstr>Review: What are Decision Trees? </vt:lpstr>
      <vt:lpstr>Review: How to use a Decision (classification) Tree</vt:lpstr>
      <vt:lpstr>Review: Depth of a Decision Tree</vt:lpstr>
      <vt:lpstr>Review: Benefits and Flaws of Decision Trees</vt:lpstr>
      <vt:lpstr>Bagged Trees</vt:lpstr>
      <vt:lpstr>How do Bagged Trees Work?</vt:lpstr>
      <vt:lpstr>Benefits and Flaws of Bagged Trees</vt:lpstr>
      <vt:lpstr>Random Forests</vt:lpstr>
      <vt:lpstr>Why Random Forests over Bagged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466</cp:revision>
  <cp:lastPrinted>2018-10-09T17:00:03Z</cp:lastPrinted>
  <dcterms:created xsi:type="dcterms:W3CDTF">2018-10-06T19:16:58Z</dcterms:created>
  <dcterms:modified xsi:type="dcterms:W3CDTF">2020-03-10T20:41:50Z</dcterms:modified>
</cp:coreProperties>
</file>