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0"/>
  </p:notesMasterIdLst>
  <p:sldIdLst>
    <p:sldId id="257" r:id="rId2"/>
    <p:sldId id="329" r:id="rId3"/>
    <p:sldId id="259" r:id="rId4"/>
    <p:sldId id="263" r:id="rId5"/>
    <p:sldId id="262" r:id="rId6"/>
    <p:sldId id="328" r:id="rId7"/>
    <p:sldId id="312" r:id="rId8"/>
    <p:sldId id="292" r:id="rId9"/>
    <p:sldId id="286" r:id="rId10"/>
    <p:sldId id="293" r:id="rId11"/>
    <p:sldId id="294" r:id="rId12"/>
    <p:sldId id="295" r:id="rId13"/>
    <p:sldId id="296" r:id="rId14"/>
    <p:sldId id="297" r:id="rId15"/>
    <p:sldId id="331" r:id="rId16"/>
    <p:sldId id="301" r:id="rId17"/>
    <p:sldId id="302" r:id="rId18"/>
    <p:sldId id="330" r:id="rId19"/>
    <p:sldId id="303" r:id="rId20"/>
    <p:sldId id="305" r:id="rId21"/>
    <p:sldId id="304" r:id="rId22"/>
    <p:sldId id="306" r:id="rId23"/>
    <p:sldId id="307" r:id="rId24"/>
    <p:sldId id="308" r:id="rId25"/>
    <p:sldId id="309" r:id="rId26"/>
    <p:sldId id="311" r:id="rId27"/>
    <p:sldId id="310" r:id="rId28"/>
    <p:sldId id="313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986" autoAdjust="0"/>
  </p:normalViewPr>
  <p:slideViewPr>
    <p:cSldViewPr>
      <p:cViewPr varScale="1">
        <p:scale>
          <a:sx n="147" d="100"/>
          <a:sy n="147" d="100"/>
        </p:scale>
        <p:origin x="1344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46533BB-99B0-2EEB-9DC5-1FACDD1311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0B0507B-2281-186F-581C-02ED36B24F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546B7A02-FA8C-8860-146F-900A151CA8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18C82CCF-F0FE-6B2B-870A-2BEDE2E206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9E2434D3-0812-9AB6-8AAB-AD62FE922D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8DAD45ED-DEFC-03FC-3775-F01A300DF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EDA2392-6623-3B40-8AA4-4B1670CD9D1D}" type="slidenum">
              <a:rPr lang="en-US" altLang="en-TR"/>
              <a:pPr/>
              <a:t>‹#›</a:t>
            </a:fld>
            <a:endParaRPr lang="en-US" altLang="en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23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2731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6970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122465" algn="l" defTabSz="84898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6958" algn="l" defTabSz="84898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451" algn="l" defTabSz="84898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5944" algn="l" defTabSz="84898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29742AB-614C-9395-6271-0C39E41F4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EAC3B-DA72-5748-93D9-89F61DE1C540}" type="slidenum">
              <a:rPr lang="en-US" altLang="en-TR"/>
              <a:pPr/>
              <a:t>1</a:t>
            </a:fld>
            <a:endParaRPr lang="en-US" altLang="en-T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EE6F02C-8502-D9BB-49DF-037D53C53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FA927A6-2D60-16F3-B8D3-BB3709034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46B79FA-1DB0-D3FC-5A79-7931495F0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3BFE2-FD2C-214E-9E02-6EA5E53F873D}" type="slidenum">
              <a:rPr lang="en-US" altLang="en-TR"/>
              <a:pPr/>
              <a:t>12</a:t>
            </a:fld>
            <a:endParaRPr lang="en-US" altLang="en-T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2A13ABF-E280-C29B-35F1-D85635B97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0FCFD73-B458-B193-2FA8-7688EC7FA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F96F632-7E75-9F76-3E4B-AB940213C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25C4BC-0A37-6248-998A-753C0CDF9D4B}" type="slidenum">
              <a:rPr lang="en-US" altLang="en-TR"/>
              <a:pPr/>
              <a:t>13</a:t>
            </a:fld>
            <a:endParaRPr lang="en-US" altLang="en-T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E822E36-AC56-E42E-406A-C2E964C99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5B14BFF-E63D-FE71-3B22-60B403E60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3F09A8F-A7EF-3112-F3FC-D71C392E6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21421C-4FA3-6B4E-A4EB-D64D4B6B06FE}" type="slidenum">
              <a:rPr lang="en-US" altLang="en-TR"/>
              <a:pPr/>
              <a:t>14</a:t>
            </a:fld>
            <a:endParaRPr lang="en-US" altLang="en-TR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D0939BB-B7A4-4BFC-00D5-096FCF68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F5063E0-30C1-E1F2-EA97-4870AF74C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AABF354-4C1E-2628-85D2-AC8D8A9D1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52BE4-5DCB-BA4B-A722-BB35A0496255}" type="slidenum">
              <a:rPr lang="en-US" altLang="en-TR"/>
              <a:pPr/>
              <a:t>16</a:t>
            </a:fld>
            <a:endParaRPr lang="en-US" altLang="en-T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6A8E205-41DD-47D3-F9A8-0371B1CEF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3BC3764-2AA9-4AE2-B199-91E8C04AE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AD6D3BD-0807-C74D-92A6-ECE70FBE6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F9E515-3078-7C4A-877A-B32698760F72}" type="slidenum">
              <a:rPr lang="en-US" altLang="en-TR"/>
              <a:pPr/>
              <a:t>17</a:t>
            </a:fld>
            <a:endParaRPr lang="en-US" altLang="en-T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EE5E3D0-4C23-3D49-DBDC-042A64570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13ED2E2-5946-A947-6EB8-26C7775D4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96C456A-9738-14D0-D6AD-843869E7B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985FC-FD9C-514C-AE1F-C960D10D43CD}" type="slidenum">
              <a:rPr lang="en-US" altLang="en-TR"/>
              <a:pPr/>
              <a:t>19</a:t>
            </a:fld>
            <a:endParaRPr lang="en-US" altLang="en-T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B8EF46F-0272-784C-6970-639744774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2DBE178-0A4D-0287-6C6E-1EFCD804E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84FB1D6-515A-AC35-EFE7-87694D029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AC4761-0802-9F4D-8C3D-131A167039BF}" type="slidenum">
              <a:rPr lang="en-US" altLang="en-TR"/>
              <a:pPr/>
              <a:t>20</a:t>
            </a:fld>
            <a:endParaRPr lang="en-US" altLang="en-TR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B03E58-C127-54B4-6F07-5962D89A9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65F8F66-C452-6545-197F-F0A644446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D9C749F-358A-7CBE-43A8-13B622CCF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025ED6-884F-F345-9D96-EF79D98CE0CD}" type="slidenum">
              <a:rPr lang="en-US" altLang="en-TR"/>
              <a:pPr/>
              <a:t>21</a:t>
            </a:fld>
            <a:endParaRPr lang="en-US" altLang="en-T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6930A3A-65F7-6686-15B6-307659D69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ADEDE28-27C9-DD67-48C5-F6CBC249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C6C7B16-AF3E-B596-B107-2F71EEA3B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3BEF77-492A-3748-B8F0-14CC0D864A76}" type="slidenum">
              <a:rPr lang="en-US" altLang="en-TR"/>
              <a:pPr/>
              <a:t>22</a:t>
            </a:fld>
            <a:endParaRPr lang="en-US" altLang="en-T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9E1E46B-C8E5-896B-FF68-94BF91B06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131B7C0-B428-74EA-1637-A9980B4A7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F9671F6-70BF-2EBC-CC65-C777F02F7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C8B98-5FC9-E145-B11A-5DBC042038B2}" type="slidenum">
              <a:rPr lang="en-US" altLang="en-TR"/>
              <a:pPr/>
              <a:t>23</a:t>
            </a:fld>
            <a:endParaRPr lang="en-US" altLang="en-T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296EEB8-9729-4D65-9075-4BD3BD33D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D4799AD-30E9-BEEC-2F82-2E4010392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595E55F-ED2A-D870-C019-8D5B64D01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13C885-F09C-1A4C-A44B-B5FD80FDD8F2}" type="slidenum">
              <a:rPr lang="en-US" altLang="en-TR"/>
              <a:pPr/>
              <a:t>3</a:t>
            </a:fld>
            <a:endParaRPr lang="en-US" altLang="en-TR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93BCEF4-0542-C4C2-3D8B-DE6263147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063C356-A4D3-022B-703B-EABBC1EDF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37CBA47-6D61-ED4D-5FD3-D229C93C3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D3401-F730-4D49-9C48-D0AAB19B6352}" type="slidenum">
              <a:rPr lang="en-US" altLang="en-TR"/>
              <a:pPr/>
              <a:t>24</a:t>
            </a:fld>
            <a:endParaRPr lang="en-US" altLang="en-T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98A390A-CDC7-ACC4-F03B-3BB172019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3012BFE-E773-8A0C-046B-813D5F9D0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5904665-3DBE-F574-2F73-4F747CEF9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188ADF-6566-5E4E-B5B6-DABE564B7318}" type="slidenum">
              <a:rPr lang="en-US" altLang="en-TR"/>
              <a:pPr/>
              <a:t>25</a:t>
            </a:fld>
            <a:endParaRPr lang="en-US" altLang="en-T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3F56F65-44DE-7E4B-A543-57645C06C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09AF22D-C39F-05B7-9D22-B7754AC24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216EFB7-EBEA-C1DE-7CF7-78DEC8213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A030F2-46C6-9A4A-8E54-E2CCA599FE90}" type="slidenum">
              <a:rPr lang="en-US" altLang="en-TR"/>
              <a:pPr/>
              <a:t>26</a:t>
            </a:fld>
            <a:endParaRPr lang="en-US" altLang="en-T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94D120F-7768-A373-81F6-2A24FF8FA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6D0E1DB-6D33-DF8F-5B22-C74677724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5BB28340-DDAF-975C-52B2-314F542AA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CA5169-557E-C149-AEBA-A345807C5C3B}" type="slidenum">
              <a:rPr lang="en-US" altLang="en-TR"/>
              <a:pPr/>
              <a:t>27</a:t>
            </a:fld>
            <a:endParaRPr lang="en-US" altLang="en-T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5A068FB-CCC0-F3E4-3079-6A0E12E8F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F9E9627-2CAA-144A-865A-4296651C9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2B4D197-BA38-7B03-8CAB-9FAFEDC80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B6CD3E-25FE-B841-B6C6-5EBC99729A38}" type="slidenum">
              <a:rPr lang="en-US" altLang="en-TR"/>
              <a:pPr/>
              <a:t>28</a:t>
            </a:fld>
            <a:endParaRPr lang="en-US" altLang="en-T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4E31921-0DD1-882D-6721-E2A3FC456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B74B4B3-5DD9-9D2D-D460-AF0241F7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TR"/>
              <a:t>Once again, I tried to pull graphics from the original network diagram.  I had to alter the wireless router graphic in Photoshop to make it look better.  I darken the and removed a white background to make it look consistent in relation to the standard router.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9105326-0F50-32A1-B862-29E751D7C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5BC298-E5D3-6947-B596-99D225F990FC}" type="slidenum">
              <a:rPr lang="en-US" altLang="en-TR"/>
              <a:pPr/>
              <a:t>4</a:t>
            </a:fld>
            <a:endParaRPr lang="en-US" altLang="en-TR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DB33F1A-697D-3F09-A64C-443A9CFFB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945FC34-928A-6EC7-AF9A-D3740D68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5382E7D-723F-6D88-FEF3-8F5B69CF0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9C17C0-1FFB-9A4D-99CE-BBAA70F1F6C9}" type="slidenum">
              <a:rPr lang="en-US" altLang="en-TR"/>
              <a:pPr/>
              <a:t>5</a:t>
            </a:fld>
            <a:endParaRPr lang="en-US" altLang="en-TR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C3EE570-1A1E-04BA-FAD4-1536E3D84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055055-471A-D0FC-07BF-AF73DB2E9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6F4AF50-79D5-1346-68FF-12FA0412F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39294F-C749-A84A-82E7-0DFB45AB2247}" type="slidenum">
              <a:rPr lang="en-US" altLang="en-TR"/>
              <a:pPr/>
              <a:t>7</a:t>
            </a:fld>
            <a:endParaRPr lang="en-US" altLang="en-TR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C30E288-70B2-DC59-4CC2-C42F178A7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D622978-0283-92AC-334D-1E04363D9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B6A311E-3931-4F8F-F249-2A6417D85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C51CE-8BD4-3843-AB18-C632CF4A5DFB}" type="slidenum">
              <a:rPr lang="en-US" altLang="en-TR"/>
              <a:pPr/>
              <a:t>8</a:t>
            </a:fld>
            <a:endParaRPr lang="en-US" altLang="en-TR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F20EE2-241E-19C1-0BC4-01A1E93B2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8A814CE-FA1E-D7E4-7466-3B852BB69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TR" altLang="en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DCE5FA7-7699-1C9E-22D2-2F4F6649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E0F9BF-7462-0345-8942-6A59F3CEE369}" type="slidenum">
              <a:rPr lang="en-US" altLang="en-TR"/>
              <a:pPr/>
              <a:t>9</a:t>
            </a:fld>
            <a:endParaRPr lang="en-US" altLang="en-T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5A3F09A-1FF7-B029-AF7B-F779AD460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EC48147-A30A-772C-90A6-720887980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9F7C689-84B2-AED2-AA90-E74A7896D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F0514-A355-6A40-BFD0-7F361D338274}" type="slidenum">
              <a:rPr lang="en-US" altLang="en-TR"/>
              <a:pPr/>
              <a:t>10</a:t>
            </a:fld>
            <a:endParaRPr lang="en-US" altLang="en-TR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CAA866B-3C1A-6DE5-843E-266EA3950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A21DCEE-368A-9FEE-445C-7F61AB616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3D6F236-47E1-9899-8686-AC767D6A7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14F4C9-0682-4E4F-B750-08E69B52D96B}" type="slidenum">
              <a:rPr lang="en-US" altLang="en-TR"/>
              <a:pPr/>
              <a:t>11</a:t>
            </a:fld>
            <a:endParaRPr lang="en-US" altLang="en-T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2D1979D-7AF7-A903-6CF4-EF8E6F2B2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2F9F05-6D8A-649C-6E4F-860BD94F6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508001"/>
            <a:ext cx="6507167" cy="26670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238500"/>
            <a:ext cx="6507167" cy="158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EB27-F33D-E344-A085-DA62B93AE2F6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96123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944054"/>
            <a:ext cx="7429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776760"/>
            <a:ext cx="6169458" cy="2637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4416336"/>
            <a:ext cx="7429500" cy="41142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325556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08001"/>
            <a:ext cx="7429499" cy="260349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619500"/>
            <a:ext cx="7429500" cy="12065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164566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508001"/>
            <a:ext cx="6972299" cy="22859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794000"/>
            <a:ext cx="6629402" cy="317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619500"/>
            <a:ext cx="7429500" cy="12065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86281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757151"/>
            <a:ext cx="7429500" cy="12240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981151"/>
            <a:ext cx="7429501" cy="7170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95797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508001"/>
            <a:ext cx="6972299" cy="22859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3238500"/>
            <a:ext cx="7429500" cy="7408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979333"/>
            <a:ext cx="7429500" cy="8466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58603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08001"/>
            <a:ext cx="7429499" cy="22859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21000"/>
            <a:ext cx="7429500" cy="698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619500"/>
            <a:ext cx="7429500" cy="12065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406260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508000"/>
            <a:ext cx="7429499" cy="158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ECFA-0BAB-8E43-B597-AF6638344E1E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140179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508000"/>
            <a:ext cx="1657886" cy="4318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508000"/>
            <a:ext cx="5657850" cy="4318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B1B6-60B3-AF48-816A-4A73D227519D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86700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79B-7A1A-3B49-9CDC-8EDFF1061580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1694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757151"/>
            <a:ext cx="6515100" cy="12240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981151"/>
            <a:ext cx="651510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2DA4-9991-C34A-A31D-F44BBE410C15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35148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222500"/>
            <a:ext cx="3657600" cy="26035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222500"/>
            <a:ext cx="3657600" cy="26035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5C11-A636-5942-B1AE-37CF48FE52D7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69922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2215444"/>
            <a:ext cx="3441698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702719"/>
            <a:ext cx="3657600" cy="2123281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222500"/>
            <a:ext cx="3453210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702719"/>
            <a:ext cx="3657601" cy="2123281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9CA9-11BB-E54C-AA5F-A0CEEFAB4633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178701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8CA9-1190-4C47-AF85-E3E935A36F8D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17721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CFA7-260C-E14F-ADD4-EF701163C615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7079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333500"/>
            <a:ext cx="2661841" cy="1143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508001"/>
            <a:ext cx="4457701" cy="4318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476500"/>
            <a:ext cx="2661841" cy="15240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8376-6FCC-1142-AAB2-1336BAA5C686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317414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333500"/>
            <a:ext cx="4000501" cy="11430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5240"/>
            <a:ext cx="2457449" cy="57531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476500"/>
            <a:ext cx="4000501" cy="15240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902730"/>
            <a:ext cx="685800" cy="30427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902730"/>
            <a:ext cx="3829050" cy="30427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902730"/>
            <a:ext cx="241925" cy="304271"/>
          </a:xfrm>
        </p:spPr>
        <p:txBody>
          <a:bodyPr/>
          <a:lstStyle/>
          <a:p>
            <a:fld id="{7A7F8425-DDB0-BE43-AC28-D4B60565146A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8001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508000"/>
            <a:ext cx="7429499" cy="158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22500"/>
            <a:ext cx="7429499" cy="2603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902730"/>
            <a:ext cx="12001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902730"/>
            <a:ext cx="56578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902730"/>
            <a:ext cx="4133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981662-E2D6-754A-BD4E-666271FBB634}" type="slidenum">
              <a:rPr lang="en-US" altLang="en-TR" smtClean="0"/>
              <a:pPr/>
              <a:t>‹#›</a:t>
            </a:fld>
            <a:endParaRPr lang="en-US" altLang="en-TR"/>
          </a:p>
        </p:txBody>
      </p:sp>
    </p:spTree>
    <p:extLst>
      <p:ext uri="{BB962C8B-B14F-4D97-AF65-F5344CB8AC3E}">
        <p14:creationId xmlns:p14="http://schemas.microsoft.com/office/powerpoint/2010/main" val="28298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s://en.wikipedia.org/wiki/Network_swit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Router_(computing)" TargetMode="External"/><Relationship Id="rId5" Type="http://schemas.openxmlformats.org/officeDocument/2006/relationships/hyperlink" Target="https://en.wikipedia.org/wiki/Telecommunication" TargetMode="External"/><Relationship Id="rId4" Type="http://schemas.openxmlformats.org/officeDocument/2006/relationships/hyperlink" Target="https://en.wikipedia.org/wiki/Networking_hardwa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rewall_(computing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hyperlink" Target="https://en.wikipedia.org/wiki/Cyberattac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area_networ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Ether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SI_mode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EEE_802.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tency_(engineering)" TargetMode="External"/><Relationship Id="rId3" Type="http://schemas.openxmlformats.org/officeDocument/2006/relationships/hyperlink" Target="https://en.wikipedia.org/wiki/IEEE_802.11" TargetMode="External"/><Relationship Id="rId7" Type="http://schemas.openxmlformats.org/officeDocument/2006/relationships/hyperlink" Target="https://en.wikipedia.org/wiki/Cell_rela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ime-division_multiplexing" TargetMode="External"/><Relationship Id="rId5" Type="http://schemas.openxmlformats.org/officeDocument/2006/relationships/hyperlink" Target="https://en.wikipedia.org/wiki/Multiplexing" TargetMode="External"/><Relationship Id="rId4" Type="http://schemas.openxmlformats.org/officeDocument/2006/relationships/hyperlink" Target="https://en.wikipedia.org/wiki/Synchronous_optical_network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17" Type="http://schemas.openxmlformats.org/officeDocument/2006/relationships/slide" Target="slide11.xml"/><Relationship Id="rId2" Type="http://schemas.openxmlformats.org/officeDocument/2006/relationships/notesSlide" Target="../notesSlides/notesSlide4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9.xml"/><Relationship Id="rId11" Type="http://schemas.openxmlformats.org/officeDocument/2006/relationships/image" Target="../media/image8.emf"/><Relationship Id="rId5" Type="http://schemas.openxmlformats.org/officeDocument/2006/relationships/slide" Target="slide19.xml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slide" Target="slide18.xml"/><Relationship Id="rId9" Type="http://schemas.openxmlformats.org/officeDocument/2006/relationships/slide" Target="slide12.xml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BB8C23-5054-E301-EDFE-E660395285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662" y="538887"/>
            <a:ext cx="8534400" cy="790575"/>
          </a:xfrm>
        </p:spPr>
        <p:txBody>
          <a:bodyPr/>
          <a:lstStyle/>
          <a:p>
            <a:pPr eaLnBrk="1" hangingPunct="1"/>
            <a:r>
              <a:rPr lang="en-US" altLang="en-TR" sz="3100" b="1" dirty="0">
                <a:solidFill>
                  <a:schemeClr val="tx1"/>
                </a:solidFill>
              </a:rPr>
              <a:t>Computer</a:t>
            </a:r>
            <a:r>
              <a:rPr lang="en-US" altLang="en-TR" sz="2900" b="1" dirty="0">
                <a:solidFill>
                  <a:schemeClr val="tx1"/>
                </a:solidFill>
              </a:rPr>
              <a:t> Networking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B497A0F-63B0-F25B-F57A-1B3FEFB435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0" y="1329462"/>
            <a:ext cx="2514600" cy="1070838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altLang="en-TR" sz="1800" dirty="0">
                <a:solidFill>
                  <a:schemeClr val="tx1"/>
                </a:solidFill>
              </a:rPr>
              <a:t>Mehmet Akif CIFCI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TR" sz="1800" b="1" dirty="0">
                <a:solidFill>
                  <a:schemeClr val="tx1"/>
                </a:solidFill>
              </a:rPr>
              <a:t>Assistant Professor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TR" sz="1800" b="1" dirty="0">
              <a:solidFill>
                <a:srgbClr val="EEB42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946EC-26AB-6920-2BD5-5C969B809F50}"/>
              </a:ext>
            </a:extLst>
          </p:cNvPr>
          <p:cNvSpPr txBox="1"/>
          <p:nvPr/>
        </p:nvSpPr>
        <p:spPr>
          <a:xfrm>
            <a:off x="4633071" y="331470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@themanoftalent on all platforms</a:t>
            </a:r>
          </a:p>
        </p:txBody>
      </p:sp>
      <p:pic>
        <p:nvPicPr>
          <p:cNvPr id="3081" name="Picture 9" descr="What are the advantages of computer network ?">
            <a:extLst>
              <a:ext uri="{FF2B5EF4-FFF2-40B4-BE49-F238E27FC236}">
                <a16:creationId xmlns:a16="http://schemas.microsoft.com/office/drawing/2014/main" id="{EBDD088E-AA96-05DD-C223-9733830F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7" y="285750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E7E35071-201D-3E6D-8705-2D01521F6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394" y="508000"/>
            <a:ext cx="2732755" cy="1587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altLang="en-TR" sz="2200"/>
              <a:t> 2. Repeaters</a:t>
            </a:r>
          </a:p>
        </p:txBody>
      </p:sp>
      <p:sp>
        <p:nvSpPr>
          <p:cNvPr id="10244" name="TextBox 5">
            <a:extLst>
              <a:ext uri="{FF2B5EF4-FFF2-40B4-BE49-F238E27FC236}">
                <a16:creationId xmlns:a16="http://schemas.microsoft.com/office/drawing/2014/main" id="{CF6C42F8-C4CB-3230-AE00-5C0E9FDB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94" y="2222499"/>
            <a:ext cx="2732755" cy="26802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A repeater is a network device used to regenerate a signal.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Repeaters regenerate analog or digital signals that are distorted by transmission loss due to attenuation.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A repeater does not make an intelligent decision concerning forwarding packets</a:t>
            </a:r>
            <a:endParaRPr lang="en-US" altLang="en-TR" sz="14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47" name="Picture 7" descr="What is Repeater in Networking: Working, Types, Uses, Functions of Repeater">
            <a:extLst>
              <a:ext uri="{FF2B5EF4-FFF2-40B4-BE49-F238E27FC236}">
                <a16:creationId xmlns:a16="http://schemas.microsoft.com/office/drawing/2014/main" id="{3F228D6E-3F62-CEB6-C699-5C5846FEF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3245" y="844032"/>
            <a:ext cx="5187475" cy="3760233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828FAF41-3409-A96C-1D4C-0B71550CC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IN" altLang="en-TR" sz="3600" dirty="0">
                <a:solidFill>
                  <a:schemeClr val="tx1"/>
                </a:solidFill>
              </a:rPr>
              <a:t>3. Hubs</a:t>
            </a:r>
            <a:r>
              <a:rPr lang="en-US" altLang="en-T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6B438F7-D990-EADF-B7AB-35391E60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81100"/>
            <a:ext cx="457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Hubs concentrate on connections. 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In other words, they take a group of hosts and allow the network to see them as a single unit. This is done passively, without any other effect on the data transmission. 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Active hubs concentrate hosts and also regenerate signals. </a:t>
            </a: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5D8B110C-CE83-A1CA-7DB4-7D7A7205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81100"/>
            <a:ext cx="2438400" cy="353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>
            <a:extLst>
              <a:ext uri="{FF2B5EF4-FFF2-40B4-BE49-F238E27FC236}">
                <a16:creationId xmlns:a16="http://schemas.microsoft.com/office/drawing/2014/main" id="{3861C206-8F7D-BADF-FCD5-5E6EB7440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IN" altLang="en-TR" dirty="0">
                <a:solidFill>
                  <a:schemeClr val="tx1"/>
                </a:solidFill>
              </a:rPr>
              <a:t>4. Bridges</a:t>
            </a:r>
            <a:r>
              <a:rPr lang="en-US" altLang="en-T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93E099E-A4C5-EF6A-9905-681A3034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4900"/>
            <a:ext cx="4114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Bridges convert network data formats and perform basic data transmission management.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Bridges provide connections between LANs.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sz="2000" dirty="0"/>
              <a:t>They also check data to determine if it should cross the bridge. This makes each part of the network more efficient </a:t>
            </a:r>
          </a:p>
        </p:txBody>
      </p:sp>
      <p:pic>
        <p:nvPicPr>
          <p:cNvPr id="12293" name="Picture 1">
            <a:extLst>
              <a:ext uri="{FF2B5EF4-FFF2-40B4-BE49-F238E27FC236}">
                <a16:creationId xmlns:a16="http://schemas.microsoft.com/office/drawing/2014/main" id="{AA507718-D808-3701-9D21-4B4F42EE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33500"/>
            <a:ext cx="3657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>
            <a:extLst>
              <a:ext uri="{FF2B5EF4-FFF2-40B4-BE49-F238E27FC236}">
                <a16:creationId xmlns:a16="http://schemas.microsoft.com/office/drawing/2014/main" id="{7D055836-8873-6194-D590-531971C4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393" y="508000"/>
            <a:ext cx="4930264" cy="1587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altLang="en-TR" sz="3200" b="1"/>
              <a:t>5. Switches</a:t>
            </a:r>
            <a:r>
              <a:rPr lang="en-US" altLang="en-TR" sz="3200"/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EF5903C-11AA-DDD1-8201-8CADEF64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4" y="2222499"/>
            <a:ext cx="4930263" cy="26802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A network switch is a piece of hardware for connecting devices on a computer network. It does this by using packet switching to receive data and send it to the right device.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Switches add more intelligence to data transfer management.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They can determine if data should remain on a LAN and transfer data only to the connection that needs it.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Another difference between a bridge and switch is that a switch does not convert data transmission formats </a:t>
            </a:r>
            <a:endParaRPr lang="en-US" altLang="en-TR" sz="14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</p:txBody>
      </p:sp>
      <p:pic>
        <p:nvPicPr>
          <p:cNvPr id="13321" name="Picture 9" descr="Switch Vs. Router | Difference between Switch and Router - javatpoint">
            <a:extLst>
              <a:ext uri="{FF2B5EF4-FFF2-40B4-BE49-F238E27FC236}">
                <a16:creationId xmlns:a16="http://schemas.microsoft.com/office/drawing/2014/main" id="{27E44FB8-E494-EB5D-B2BD-B70736A0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015" y="2324100"/>
            <a:ext cx="2982591" cy="208448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>
            <a:extLst>
              <a:ext uri="{FF2B5EF4-FFF2-40B4-BE49-F238E27FC236}">
                <a16:creationId xmlns:a16="http://schemas.microsoft.com/office/drawing/2014/main" id="{8169D6D0-F159-6656-4CEB-4E4C10096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 6. </a:t>
            </a:r>
            <a:r>
              <a:rPr lang="en-IN" altLang="en-TR" dirty="0">
                <a:solidFill>
                  <a:schemeClr val="tx1"/>
                </a:solidFill>
              </a:rPr>
              <a:t>Routers</a:t>
            </a:r>
            <a:endParaRPr lang="en-US" altLang="en-TR" dirty="0">
              <a:solidFill>
                <a:schemeClr val="tx1"/>
              </a:solidFill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DA3F217-329C-0707-8D4A-93138C72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81100"/>
            <a:ext cx="4648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Routers have all the capabilities listed above. 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Routers can regenerate signals, concentrate multiple connections, convert data transmission formats, and manage data transfers. 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They can also connect to a WAN, which allows them to connect LANs that are separated by great distances. </a:t>
            </a:r>
          </a:p>
        </p:txBody>
      </p:sp>
      <p:pic>
        <p:nvPicPr>
          <p:cNvPr id="14345" name="Picture 9" descr="What does a router do? The role a router plays in networking">
            <a:extLst>
              <a:ext uri="{FF2B5EF4-FFF2-40B4-BE49-F238E27FC236}">
                <a16:creationId xmlns:a16="http://schemas.microsoft.com/office/drawing/2014/main" id="{DD1CB12F-8D0E-8EF9-A9D4-BC646CBF2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3366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BA8E-9EFA-6BC9-799F-16044E4D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93" y="508000"/>
            <a:ext cx="4930264" cy="1587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000" b="0" i="0"/>
              <a:t>Transmission Control Protocol/Internet Protocol </a:t>
            </a:r>
            <a:r>
              <a:rPr lang="en-US" sz="3000"/>
              <a:t>(TCP/IP)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9BD2E-2F5F-4AA9-2AA5-37DBD1D3C270}"/>
              </a:ext>
            </a:extLst>
          </p:cNvPr>
          <p:cNvSpPr txBox="1"/>
          <p:nvPr/>
        </p:nvSpPr>
        <p:spPr>
          <a:xfrm>
            <a:off x="482394" y="2222499"/>
            <a:ext cx="4930263" cy="2680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br>
              <a:rPr lang="en-US" b="0" i="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b="0" i="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TCP/IP Reference Model is </a:t>
            </a:r>
            <a:r>
              <a:rPr lang="en-US" b="1" i="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four-layered suite of communication protocols</a:t>
            </a:r>
            <a:r>
              <a:rPr lang="en-US" b="0" i="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 was developed by the DoD (Department of Defence) in the 1960s.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B6BF8-C5C0-7D2F-17D3-93B3D62A7180}"/>
              </a:ext>
            </a:extLst>
          </p:cNvPr>
          <p:cNvSpPr txBox="1"/>
          <p:nvPr/>
        </p:nvSpPr>
        <p:spPr>
          <a:xfrm>
            <a:off x="5943600" y="3924300"/>
            <a:ext cx="140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Armadillos </a:t>
            </a:r>
          </a:p>
          <a:p>
            <a:r>
              <a:rPr lang="en-US" dirty="0"/>
              <a:t>Take </a:t>
            </a:r>
          </a:p>
          <a:p>
            <a:r>
              <a:rPr lang="en-US" dirty="0"/>
              <a:t>In </a:t>
            </a:r>
          </a:p>
          <a:p>
            <a:r>
              <a:rPr lang="en-US" dirty="0"/>
              <a:t>New Ants</a:t>
            </a:r>
            <a:endParaRPr lang="en-TR" dirty="0"/>
          </a:p>
        </p:txBody>
      </p:sp>
      <p:pic>
        <p:nvPicPr>
          <p:cNvPr id="134151" name="Picture 7">
            <a:extLst>
              <a:ext uri="{FF2B5EF4-FFF2-40B4-BE49-F238E27FC236}">
                <a16:creationId xmlns:a16="http://schemas.microsoft.com/office/drawing/2014/main" id="{CDCA7E73-C9BD-7001-96F7-F4CB3108C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7"/>
          <a:stretch/>
        </p:blipFill>
        <p:spPr bwMode="auto">
          <a:xfrm>
            <a:off x="5791200" y="1422664"/>
            <a:ext cx="2302752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3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>
            <a:extLst>
              <a:ext uri="{FF2B5EF4-FFF2-40B4-BE49-F238E27FC236}">
                <a16:creationId xmlns:a16="http://schemas.microsoft.com/office/drawing/2014/main" id="{540BB581-667A-1B71-4A70-B8AB422F7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 7. Gateway</a:t>
            </a:r>
          </a:p>
        </p:txBody>
      </p:sp>
      <p:pic>
        <p:nvPicPr>
          <p:cNvPr id="15364" name="Picture 2" descr="What is Gateway | Function of gateway in computer network | Difference  between Gateway and Router - YouTube">
            <a:extLst>
              <a:ext uri="{FF2B5EF4-FFF2-40B4-BE49-F238E27FC236}">
                <a16:creationId xmlns:a16="http://schemas.microsoft.com/office/drawing/2014/main" id="{395D5224-5741-9147-A735-594001B8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57300"/>
            <a:ext cx="35845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>
            <a:extLst>
              <a:ext uri="{FF2B5EF4-FFF2-40B4-BE49-F238E27FC236}">
                <a16:creationId xmlns:a16="http://schemas.microsoft.com/office/drawing/2014/main" id="{21EC51B2-AB2C-6428-C675-CB8F538D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04900"/>
            <a:ext cx="4953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altLang="en-TR" dirty="0"/>
              <a:t>A </a:t>
            </a:r>
            <a:r>
              <a:rPr lang="en-IN" altLang="en-TR" b="1" dirty="0"/>
              <a:t>gateway</a:t>
            </a:r>
            <a:r>
              <a:rPr lang="en-IN" altLang="en-TR" dirty="0"/>
              <a:t> is a piece of </a:t>
            </a:r>
            <a:r>
              <a:rPr lang="en-IN" altLang="en-TR" dirty="0">
                <a:hlinkClick r:id="rId4" tooltip="Networking hard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networking hardware</a:t>
            </a:r>
            <a:r>
              <a:rPr lang="en-IN" altLang="en-TR" dirty="0"/>
              <a:t> used in </a:t>
            </a:r>
            <a:r>
              <a:rPr lang="en-IN" altLang="en-TR" dirty="0">
                <a:hlinkClick r:id="rId5" tooltip="Telecommun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telecommunications</a:t>
            </a:r>
            <a:r>
              <a:rPr lang="en-IN" altLang="en-TR" dirty="0"/>
              <a:t> for telecommunications networks that allows data to flow from one discrete network to another. </a:t>
            </a:r>
          </a:p>
          <a:p>
            <a:pPr>
              <a:buFont typeface="Wingdings" pitchFamily="2" charset="2"/>
              <a:buChar char="Ø"/>
            </a:pPr>
            <a:r>
              <a:rPr lang="en-IN" altLang="en-TR" dirty="0"/>
              <a:t>Gateways are distinct from </a:t>
            </a:r>
            <a:r>
              <a:rPr lang="en-IN" altLang="en-TR" dirty="0">
                <a:hlinkClick r:id="rId6" tooltip="Router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routers</a:t>
            </a:r>
            <a:r>
              <a:rPr lang="en-IN" altLang="en-TR" dirty="0"/>
              <a:t> or </a:t>
            </a:r>
            <a:r>
              <a:rPr lang="en-IN" altLang="en-TR" dirty="0">
                <a:hlinkClick r:id="rId7" tooltip="Network swit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switches</a:t>
            </a:r>
            <a:r>
              <a:rPr lang="en-IN" altLang="en-TR" dirty="0"/>
              <a:t> in that they communicate using more than one protocol to connect a bunch of networks.</a:t>
            </a:r>
          </a:p>
          <a:p>
            <a:pPr>
              <a:buFont typeface="Wingdings" pitchFamily="2" charset="2"/>
              <a:buChar char="Ø"/>
            </a:pPr>
            <a:r>
              <a:rPr lang="en-IN" altLang="en-TR" dirty="0"/>
              <a:t>A computer that connects two or more networks or programs. The gateway changes the format or protocol of information, data, or other communications from one to another. A router may be able to do some of what a gateway does.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17C9CCC2-8FAC-9FE2-3CCE-582A0208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8. Firewall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15D775E-BD25-F4DF-9A4F-6401A27C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52500"/>
            <a:ext cx="5334000" cy="3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A </a:t>
            </a:r>
            <a:r>
              <a:rPr lang="en-IN" altLang="en-TR" dirty="0">
                <a:hlinkClick r:id="rId3" tooltip="Firewall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firewall</a:t>
            </a:r>
            <a:r>
              <a:rPr lang="en-IN" altLang="en-TR" dirty="0"/>
              <a:t> is a network device or software for controlling network security and access rules.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 Firewalls are inserted in connections between secure internal networks and potentially insecure external networks such as the Internet.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Firewalls are typically configured to reject access requests from unrecognized sources while allowing actions from recognized ones. 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The vital role firewalls play in network security grows in parallel with the constant increase in </a:t>
            </a:r>
            <a:r>
              <a:rPr lang="en-IN" altLang="en-TR" dirty="0">
                <a:hlinkClick r:id="rId4" tooltip="Cyberattac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 attacks</a:t>
            </a:r>
            <a:r>
              <a:rPr lang="en-IN" altLang="en-TR" dirty="0"/>
              <a:t>. </a:t>
            </a:r>
          </a:p>
        </p:txBody>
      </p:sp>
      <p:pic>
        <p:nvPicPr>
          <p:cNvPr id="16390" name="Picture 4" descr="Externe Firewall Computer Hardware Computer Network, PNG, 2400x1043px,  Firewall, Client, Communication, Computer, Computer Hardware Download Free">
            <a:extLst>
              <a:ext uri="{FF2B5EF4-FFF2-40B4-BE49-F238E27FC236}">
                <a16:creationId xmlns:a16="http://schemas.microsoft.com/office/drawing/2014/main" id="{36526D53-B1B5-2E5A-B258-8758D886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04900"/>
            <a:ext cx="2895600" cy="198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16392" name="Picture 8" descr="FortiGate Firewall 3500F Series">
            <a:extLst>
              <a:ext uri="{FF2B5EF4-FFF2-40B4-BE49-F238E27FC236}">
                <a16:creationId xmlns:a16="http://schemas.microsoft.com/office/drawing/2014/main" id="{19948639-D30C-94F4-C48C-6377D876E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37423" r="4600" b="39294"/>
          <a:stretch/>
        </p:blipFill>
        <p:spPr bwMode="auto">
          <a:xfrm>
            <a:off x="457200" y="4394428"/>
            <a:ext cx="8229600" cy="12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2C0D8-FC17-0447-DFFC-D88CDA8E4BBA}"/>
              </a:ext>
            </a:extLst>
          </p:cNvPr>
          <p:cNvSpPr txBox="1"/>
          <p:nvPr/>
        </p:nvSpPr>
        <p:spPr>
          <a:xfrm>
            <a:off x="304800" y="765034"/>
            <a:ext cx="8267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few different ways security firewalls can watch and control network traffic. Some of these ways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Packet filtering. Packets are small groups of data. When a firewall uses packet filtering, the packets trying to get into the network are run through a set of filters. These filters take out the packets that match known threats and let the rest get to where they need to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service. These firewalls are very safe, but they also have some problems. They work more slowly than other types of firewalls and can often only support a limited number of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Stateful inspection.  Stateful inspection firewalls look at different parts of each data packet and compare them to a database of trusted information. Static filtering only looks at the packet headers. These elements are the source and destination IP addresses, ports, and applications. </a:t>
            </a:r>
            <a:endParaRPr lang="en-T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69DED3D-5688-D384-2321-C7FF1C37D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143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8. Firewall</a:t>
            </a:r>
          </a:p>
        </p:txBody>
      </p:sp>
    </p:spTree>
    <p:extLst>
      <p:ext uri="{BB962C8B-B14F-4D97-AF65-F5344CB8AC3E}">
        <p14:creationId xmlns:p14="http://schemas.microsoft.com/office/powerpoint/2010/main" val="38019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>
            <a:extLst>
              <a:ext uri="{FF2B5EF4-FFF2-40B4-BE49-F238E27FC236}">
                <a16:creationId xmlns:a16="http://schemas.microsoft.com/office/drawing/2014/main" id="{B893E13D-5CD8-BE6A-7071-EB9E5B0B3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 Network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C57E7-C3AF-504D-1FA2-9E78550AC6CE}"/>
              </a:ext>
            </a:extLst>
          </p:cNvPr>
          <p:cNvSpPr/>
          <p:nvPr/>
        </p:nvSpPr>
        <p:spPr>
          <a:xfrm>
            <a:off x="533400" y="952500"/>
            <a:ext cx="81534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IN" dirty="0">
              <a:latin typeface="Arial" charset="0"/>
            </a:endParaRPr>
          </a:p>
          <a:p>
            <a:pPr marL="342900" indent="-342900">
              <a:defRPr/>
            </a:pPr>
            <a:r>
              <a:rPr lang="en-IN" dirty="0">
                <a:latin typeface="Arial" charset="0"/>
              </a:rPr>
              <a:t>The </a:t>
            </a:r>
            <a:r>
              <a:rPr lang="en-IN" b="1" dirty="0">
                <a:latin typeface="Arial" charset="0"/>
              </a:rPr>
              <a:t>function of the media is to carry a flow of information through a </a:t>
            </a:r>
            <a:r>
              <a:rPr lang="en-IN" dirty="0">
                <a:latin typeface="Arial" charset="0"/>
              </a:rPr>
              <a:t>LAN</a:t>
            </a:r>
            <a:r>
              <a:rPr lang="en-IN" b="1" dirty="0">
                <a:latin typeface="Arial" charset="0"/>
              </a:rPr>
              <a:t>.</a:t>
            </a:r>
          </a:p>
          <a:p>
            <a:pPr marL="342900" indent="-342900">
              <a:defRPr/>
            </a:pPr>
            <a:endParaRPr lang="en-IN" dirty="0">
              <a:latin typeface="Arial" charset="0"/>
            </a:endParaRPr>
          </a:p>
          <a:p>
            <a:pPr marL="342900" indent="-342900">
              <a:buFont typeface="+mj-lt"/>
              <a:buAutoNum type="alphaUcPeriod"/>
              <a:defRPr/>
            </a:pPr>
            <a:r>
              <a:rPr lang="en-IN" dirty="0">
                <a:latin typeface="Arial" charset="0"/>
              </a:rPr>
              <a:t>Wired Media:- A widely adopted </a:t>
            </a:r>
            <a:r>
              <a:rPr lang="en-IN" i="1" dirty="0">
                <a:latin typeface="Arial" charset="0"/>
              </a:rPr>
              <a:t>family</a:t>
            </a:r>
            <a:r>
              <a:rPr lang="en-IN" dirty="0">
                <a:latin typeface="Arial" charset="0"/>
              </a:rPr>
              <a:t> that uses copper and </a:t>
            </a:r>
            <a:r>
              <a:rPr lang="en-IN" dirty="0" err="1">
                <a:latin typeface="Arial" charset="0"/>
              </a:rPr>
              <a:t>fiber</a:t>
            </a:r>
            <a:r>
              <a:rPr lang="en-IN" dirty="0">
                <a:latin typeface="Arial" charset="0"/>
              </a:rPr>
              <a:t> media in </a:t>
            </a:r>
            <a:r>
              <a:rPr lang="en-IN" dirty="0">
                <a:latin typeface="Arial" charset="0"/>
                <a:hlinkClick r:id="rId3" tooltip="Local area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area network</a:t>
            </a:r>
            <a:r>
              <a:rPr lang="en-IN" dirty="0">
                <a:latin typeface="Arial" charset="0"/>
              </a:rPr>
              <a:t> (LAN) technology are collectively known as </a:t>
            </a:r>
            <a:r>
              <a:rPr lang="en-IN" dirty="0">
                <a:latin typeface="Arial" charset="0"/>
                <a:hlinkClick r:id="rId4" tooltip="Eth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Ethernet</a:t>
            </a:r>
            <a:endParaRPr lang="en-IN" dirty="0">
              <a:latin typeface="Arial" charset="0"/>
            </a:endParaRPr>
          </a:p>
          <a:p>
            <a:pPr marL="342900" indent="-342900">
              <a:buFont typeface="+mj-lt"/>
              <a:buAutoNum type="alphaUcPeriod"/>
              <a:defRPr/>
            </a:pPr>
            <a:endParaRPr lang="en-IN" dirty="0">
              <a:latin typeface="Arial" charset="0"/>
            </a:endParaRPr>
          </a:p>
          <a:p>
            <a:pPr marL="766763" lvl="1" indent="-342900">
              <a:buFont typeface="+mj-lt"/>
              <a:buAutoNum type="arabicPeriod"/>
              <a:defRPr/>
            </a:pPr>
            <a:r>
              <a:rPr lang="en-IN" dirty="0">
                <a:latin typeface="Arial" charset="0"/>
              </a:rPr>
              <a:t>Copper  Cable</a:t>
            </a:r>
          </a:p>
          <a:p>
            <a:pPr marL="1190625" lvl="2" indent="-342900">
              <a:buFont typeface="+mj-lt"/>
              <a:buAutoNum type="alphaLcPeriod"/>
              <a:defRPr/>
            </a:pPr>
            <a:r>
              <a:rPr lang="en-IN" dirty="0">
                <a:latin typeface="Arial" charset="0"/>
              </a:rPr>
              <a:t>Coaxial Cables</a:t>
            </a:r>
          </a:p>
          <a:p>
            <a:pPr marL="1190625" lvl="2" indent="-342900">
              <a:buFont typeface="+mj-lt"/>
              <a:buAutoNum type="alphaLcPeriod"/>
              <a:defRPr/>
            </a:pPr>
            <a:r>
              <a:rPr lang="en-IN" dirty="0">
                <a:latin typeface="Arial" charset="0"/>
              </a:rPr>
              <a:t>Shielded Twisted Pair(STP)</a:t>
            </a:r>
          </a:p>
          <a:p>
            <a:pPr marL="1190625" lvl="2" indent="-342900">
              <a:buFont typeface="+mj-lt"/>
              <a:buAutoNum type="alphaLcPeriod"/>
              <a:defRPr/>
            </a:pPr>
            <a:r>
              <a:rPr lang="en-IN" dirty="0">
                <a:latin typeface="Arial" charset="0"/>
              </a:rPr>
              <a:t>Unshielded Twisted Pair</a:t>
            </a:r>
          </a:p>
          <a:p>
            <a:pPr marL="1190625" lvl="2" indent="-342900">
              <a:defRPr/>
            </a:pPr>
            <a:endParaRPr lang="en-IN" dirty="0">
              <a:latin typeface="Arial" charset="0"/>
            </a:endParaRPr>
          </a:p>
          <a:p>
            <a:pPr marL="766763" lvl="1" indent="-342900">
              <a:buFont typeface="+mj-lt"/>
              <a:buAutoNum type="arabicPeriod"/>
              <a:defRPr/>
            </a:pPr>
            <a:r>
              <a:rPr lang="en-IN" dirty="0">
                <a:latin typeface="Arial" charset="0"/>
              </a:rPr>
              <a:t>Fibre Optic Cable </a:t>
            </a:r>
          </a:p>
          <a:p>
            <a:pPr marL="766763" lvl="1" indent="-342900">
              <a:buFont typeface="+mj-lt"/>
              <a:buAutoNum type="alphaUcPeriod"/>
              <a:defRPr/>
            </a:pPr>
            <a:endParaRPr lang="en-IN" dirty="0">
              <a:latin typeface="Arial" charset="0"/>
            </a:endParaRPr>
          </a:p>
          <a:p>
            <a:pPr marL="342900" indent="-342900">
              <a:buFont typeface="+mj-lt"/>
              <a:buAutoNum type="alphaUcPeriod" startAt="2"/>
              <a:defRPr/>
            </a:pPr>
            <a:r>
              <a:rPr lang="en-IN" dirty="0">
                <a:latin typeface="Arial" charset="0"/>
              </a:rPr>
              <a:t>Wireless Media:- use the atmosphere, or space, as the medium.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AD1AB23-A056-40E9-CC03-9599B91B1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DA4A-FAEE-584A-92A1-F5A29BD7B4A5}" type="slidenum">
              <a:rPr lang="en-US" altLang="en-TR"/>
              <a:pPr/>
              <a:t>2</a:t>
            </a:fld>
            <a:endParaRPr lang="en-US" altLang="en-TR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3E93D35B-FE74-40E5-99B6-98E197B71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714329" algn="l"/>
              </a:tabLst>
            </a:pPr>
            <a:r>
              <a:rPr lang="en-US" altLang="en-TR" dirty="0"/>
              <a:t>What is a “Network”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078D4D7-5332-120D-8564-F861B5B6C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14500"/>
            <a:ext cx="7675959" cy="3111501"/>
          </a:xfrm>
          <a:ln/>
        </p:spPr>
        <p:txBody>
          <a:bodyPr>
            <a:normAutofit/>
          </a:bodyPr>
          <a:lstStyle/>
          <a:p>
            <a:pPr marL="489241">
              <a:spcBef>
                <a:spcPct val="0"/>
              </a:spcBef>
              <a:buBlip>
                <a:blip r:embed="rId2"/>
              </a:buBlip>
              <a:tabLst>
                <a:tab pos="757115" algn="l"/>
                <a:tab pos="757115" algn="l"/>
              </a:tabLst>
            </a:pPr>
            <a:r>
              <a:rPr lang="en-US" altLang="en-TR" sz="1800" dirty="0"/>
              <a:t>A network is a way to get “stuff” between 2 or more “things”</a:t>
            </a:r>
          </a:p>
          <a:p>
            <a:pPr marL="489241">
              <a:buBlip>
                <a:blip r:embed="rId2"/>
              </a:buBlip>
              <a:tabLst>
                <a:tab pos="757115" algn="l"/>
                <a:tab pos="757115" algn="l"/>
              </a:tabLst>
            </a:pPr>
            <a:r>
              <a:rPr lang="en-US" altLang="en-TR" sz="1800" dirty="0"/>
              <a:t>Examples: Mail, phone system, conversations, railroad system, highways and roads.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8BD44B3B-889F-7E73-7235-49268C8B1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chemeClr val="tx1"/>
                </a:solidFill>
              </a:rPr>
              <a:t> 1. Copper Cable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F62F769-ED65-022A-DA85-2F1C0B30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5730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The most common, easiest, quickest, and cheapest form of network media to install.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The disadvantage of sending data over copper wire is that the further the signal travels, the weaker it becomes. </a:t>
            </a: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0CEDBE13-1401-9310-CCF3-88B0177D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28700"/>
            <a:ext cx="289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5B631EE5-D6DA-BD3D-6DBC-92F696C8A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rgbClr val="EEB42D"/>
                </a:solidFill>
              </a:rPr>
              <a:t> a. Coaxial Cable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A294F-AB64-46D9-9BCA-DDEA05E3DD5E}"/>
              </a:ext>
            </a:extLst>
          </p:cNvPr>
          <p:cNvSpPr/>
          <p:nvPr/>
        </p:nvSpPr>
        <p:spPr>
          <a:xfrm>
            <a:off x="457200" y="1104900"/>
            <a:ext cx="80772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IN" dirty="0">
                <a:solidFill>
                  <a:srgbClr val="EEB42D"/>
                </a:solidFill>
                <a:highlight>
                  <a:srgbClr val="FFFF00"/>
                </a:highlight>
                <a:latin typeface="Arial" charset="0"/>
              </a:rPr>
              <a:t>It can be run longer distances than Twisted pair Cables.</a:t>
            </a:r>
          </a:p>
          <a:p>
            <a:pPr>
              <a:defRPr/>
            </a:pPr>
            <a:endParaRPr lang="en-IN" dirty="0">
              <a:solidFill>
                <a:srgbClr val="EEB42D"/>
              </a:solidFill>
              <a:highlight>
                <a:srgbClr val="FFFF00"/>
              </a:highlight>
              <a:latin typeface="Arial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EEB42D"/>
                </a:solidFill>
                <a:highlight>
                  <a:srgbClr val="FFFF00"/>
                </a:highlight>
                <a:latin typeface="Arial" charset="0"/>
              </a:rPr>
              <a:t> Speed: 10-100Mbps </a:t>
            </a:r>
          </a:p>
          <a:p>
            <a:pPr lvl="1">
              <a:defRPr/>
            </a:pPr>
            <a:r>
              <a:rPr lang="en-IN" dirty="0">
                <a:solidFill>
                  <a:srgbClr val="EEB42D"/>
                </a:solidFill>
                <a:highlight>
                  <a:srgbClr val="FFFF00"/>
                </a:highlight>
                <a:latin typeface="Arial" charset="0"/>
              </a:rPr>
              <a:t>• Cost: Inexpensive </a:t>
            </a:r>
          </a:p>
          <a:p>
            <a:pPr lvl="1">
              <a:defRPr/>
            </a:pPr>
            <a:r>
              <a:rPr lang="en-IN" dirty="0">
                <a:solidFill>
                  <a:srgbClr val="EEB42D"/>
                </a:solidFill>
                <a:highlight>
                  <a:srgbClr val="FFFF00"/>
                </a:highlight>
                <a:latin typeface="Arial" charset="0"/>
              </a:rPr>
              <a:t>• Media and connector size: Medium </a:t>
            </a:r>
          </a:p>
          <a:p>
            <a:pPr lvl="1">
              <a:defRPr/>
            </a:pPr>
            <a:r>
              <a:rPr lang="en-IN" dirty="0">
                <a:solidFill>
                  <a:srgbClr val="EEB42D"/>
                </a:solidFill>
                <a:highlight>
                  <a:srgbClr val="FFFF00"/>
                </a:highlight>
                <a:latin typeface="Arial" charset="0"/>
              </a:rPr>
              <a:t>• Maximum cable length: 500m </a:t>
            </a:r>
          </a:p>
          <a:p>
            <a:pPr>
              <a:defRPr/>
            </a:pPr>
            <a:endParaRPr lang="en-IN" dirty="0">
              <a:solidFill>
                <a:srgbClr val="EEB42D"/>
              </a:solidFill>
              <a:highlight>
                <a:srgbClr val="FFFF00"/>
              </a:highlight>
              <a:latin typeface="Arial" charset="0"/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FF7F6DB9-A871-174C-819C-69AAD7D2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33700"/>
            <a:ext cx="7848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0C4BB36C-E247-C8D6-E234-A72D91C16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marL="342900" indent="-342900"/>
            <a:r>
              <a:rPr lang="en-IN" altLang="en-TR" dirty="0">
                <a:solidFill>
                  <a:srgbClr val="EEB42D"/>
                </a:solidFill>
              </a:rPr>
              <a:t>b. Shielded Twisted Pair(STP)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8B43362-7AA8-A76B-2F15-05A5EE8D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52500"/>
            <a:ext cx="62484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TR" dirty="0"/>
              <a:t>Speed: 0-100Mbps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TR" dirty="0"/>
              <a:t>Cost: Moderate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TR" dirty="0"/>
              <a:t>Media and connector size: Medium to large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TR" dirty="0"/>
              <a:t>Maximum cable length: 100m 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30CA4663-CA4E-C720-8658-1E8F1D9C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400300"/>
            <a:ext cx="82486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7D62859-06AD-298E-614D-CD0D5CF2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3700"/>
            <a:ext cx="7848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>
            <a:extLst>
              <a:ext uri="{FF2B5EF4-FFF2-40B4-BE49-F238E27FC236}">
                <a16:creationId xmlns:a16="http://schemas.microsoft.com/office/drawing/2014/main" id="{057846C4-841A-1E79-9711-0099C14C7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marL="342900" indent="-342900"/>
            <a:r>
              <a:rPr lang="en-IN" altLang="en-TR">
                <a:solidFill>
                  <a:srgbClr val="EEB42D"/>
                </a:solidFill>
              </a:rPr>
              <a:t>c. Unshielded Twisted Pair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9D930D9-EE0C-019E-6A89-2CA65A9E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28700"/>
            <a:ext cx="3581400" cy="175418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EEB42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UTP is a four-pair wire medium used in a variety of networks.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TR" dirty="0"/>
              <a:t> Each of the eight copper wires in the UTP cable is covered by insulating material 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44C9784B-262D-41B2-9250-00CC5A1B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039812"/>
            <a:ext cx="4648200" cy="14779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rgbClr val="EEB42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TR" dirty="0"/>
              <a:t>Speed: 10-100-1000 Mbps* </a:t>
            </a:r>
          </a:p>
          <a:p>
            <a:r>
              <a:rPr lang="en-IN" altLang="en-TR" dirty="0"/>
              <a:t>Cost: Least Expensive </a:t>
            </a:r>
          </a:p>
          <a:p>
            <a:r>
              <a:rPr lang="en-IN" altLang="en-TR" dirty="0"/>
              <a:t>Media and connector size: Small </a:t>
            </a:r>
          </a:p>
          <a:p>
            <a:r>
              <a:rPr lang="en-IN" altLang="en-TR" dirty="0"/>
              <a:t>Maximum cable length: 100m * (Depending on the quality/category of cable)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nimBg="1"/>
      <p:bldP spid="21510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8693DB1A-6C4F-C1F4-122C-5B7A583F4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dirty="0">
                <a:solidFill>
                  <a:srgbClr val="EEB42D"/>
                </a:solidFill>
              </a:rPr>
              <a:t> UTP Implementation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B219B12-6F67-E166-27EF-B4C72ACD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1100"/>
            <a:ext cx="4572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altLang="en-TR" dirty="0"/>
              <a:t>EIA/TIA specifies an RJ-45 connector for UTP cable.</a:t>
            </a:r>
          </a:p>
          <a:p>
            <a:pPr>
              <a:buFont typeface="Wingdings" pitchFamily="2" charset="2"/>
              <a:buChar char="Ø"/>
            </a:pPr>
            <a:endParaRPr lang="en-IN" altLang="en-TR" dirty="0"/>
          </a:p>
          <a:p>
            <a:r>
              <a:rPr lang="en-IN" altLang="en-TR" dirty="0"/>
              <a:t>(</a:t>
            </a:r>
            <a:r>
              <a:rPr lang="en-GB" b="1" dirty="0"/>
              <a:t>Telecommunications Industry Association</a:t>
            </a:r>
            <a:r>
              <a:rPr lang="en-GB" dirty="0"/>
              <a:t> (TIA) and </a:t>
            </a:r>
          </a:p>
          <a:p>
            <a:r>
              <a:rPr lang="en-GB" dirty="0"/>
              <a:t>Electronic Industries Alliance (EIA).)</a:t>
            </a:r>
          </a:p>
          <a:p>
            <a:endParaRPr lang="en-IN" altLang="en-TR" dirty="0"/>
          </a:p>
          <a:p>
            <a:pPr>
              <a:buFont typeface="Wingdings" pitchFamily="2" charset="2"/>
              <a:buChar char="Ø"/>
            </a:pPr>
            <a:r>
              <a:rPr lang="en-IN" altLang="en-TR" dirty="0"/>
              <a:t>The letters RJ stand for registered jack.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term RJ45 has also come to refer to a range of connectors for Ethernet jacks.</a:t>
            </a:r>
            <a:r>
              <a:rPr lang="en-IN" altLang="en-TR" dirty="0"/>
              <a:t> </a:t>
            </a: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EA1F3244-FF7F-C9D8-3D9D-D8D81B00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53886"/>
            <a:ext cx="28194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>
            <a:extLst>
              <a:ext uri="{FF2B5EF4-FFF2-40B4-BE49-F238E27FC236}">
                <a16:creationId xmlns:a16="http://schemas.microsoft.com/office/drawing/2014/main" id="{B403B2A5-03DC-FD78-07FB-294F6EB9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E84B02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>
                <a:solidFill>
                  <a:srgbClr val="EEB42D"/>
                </a:solidFill>
              </a:rPr>
              <a:t>Fiber Optic Cable 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77C6182D-D7DC-BA87-EA75-E215DA28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4900"/>
            <a:ext cx="4572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SzPct val="100000"/>
              <a:buFont typeface="Wingdings" pitchFamily="2" charset="2"/>
              <a:buChar char="Ø"/>
            </a:pPr>
            <a:r>
              <a:rPr lang="en-US" altLang="en-TR">
                <a:solidFill>
                  <a:srgbClr val="EEB42D"/>
                </a:solidFill>
                <a:latin typeface="Gill Sans MT" panose="020B0502020104020203" pitchFamily="34" charset="77"/>
              </a:rPr>
              <a:t>Glass fiber carrying light pulses, each pulse a bit.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SzPct val="100000"/>
              <a:buFont typeface="Wingdings" pitchFamily="2" charset="2"/>
              <a:buChar char="Ø"/>
            </a:pPr>
            <a:r>
              <a:rPr lang="en-US" altLang="en-TR">
                <a:solidFill>
                  <a:srgbClr val="EEB42D"/>
                </a:solidFill>
                <a:latin typeface="Gill Sans MT" panose="020B0502020104020203" pitchFamily="34" charset="77"/>
              </a:rPr>
              <a:t>Based on the Total Internal Reflection of Light.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SzPct val="100000"/>
              <a:buFont typeface="Wingdings" pitchFamily="2" charset="2"/>
              <a:buChar char="Ø"/>
            </a:pPr>
            <a:r>
              <a:rPr lang="en-US" altLang="en-TR" sz="2000">
                <a:solidFill>
                  <a:srgbClr val="EEB42D"/>
                </a:solidFill>
                <a:latin typeface="Gill Sans MT" panose="020B0502020104020203" pitchFamily="34" charset="77"/>
              </a:rPr>
              <a:t>High-speed point-to-point transmission        10</a:t>
            </a:r>
            <a:r>
              <a:rPr lang="en-US" altLang="ja-JP" sz="2000">
                <a:solidFill>
                  <a:srgbClr val="EEB42D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-100</a:t>
            </a:r>
            <a:r>
              <a:rPr lang="ja-JP" altLang="en-US" sz="2000">
                <a:solidFill>
                  <a:srgbClr val="EEB42D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solidFill>
                  <a:srgbClr val="EEB42D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s Gbps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SzPct val="100000"/>
              <a:buFont typeface="Wingdings" pitchFamily="2" charset="2"/>
              <a:buChar char="Ø"/>
            </a:pPr>
            <a:r>
              <a:rPr lang="en-US" altLang="en-TR">
                <a:solidFill>
                  <a:srgbClr val="EEB42D"/>
                </a:solidFill>
                <a:latin typeface="Gill Sans MT" panose="020B0502020104020203" pitchFamily="34" charset="77"/>
              </a:rPr>
              <a:t>low error rate: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Font typeface="Wingdings" pitchFamily="2" charset="2"/>
              <a:buChar char="Ø"/>
            </a:pPr>
            <a:r>
              <a:rPr lang="en-US" altLang="en-TR" sz="2000">
                <a:solidFill>
                  <a:srgbClr val="EEB42D"/>
                </a:solidFill>
                <a:latin typeface="Gill Sans MT" panose="020B0502020104020203" pitchFamily="34" charset="77"/>
              </a:rPr>
              <a:t>repeaters spaced far apart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EEB42D"/>
              </a:buClr>
              <a:buFont typeface="Wingdings" pitchFamily="2" charset="2"/>
              <a:buChar char="Ø"/>
            </a:pPr>
            <a:r>
              <a:rPr lang="en-US" altLang="en-TR" sz="2000">
                <a:solidFill>
                  <a:srgbClr val="EEB42D"/>
                </a:solidFill>
                <a:latin typeface="Gill Sans MT" panose="020B0502020104020203" pitchFamily="34" charset="77"/>
              </a:rPr>
              <a:t>immune to electromagnetic noise</a:t>
            </a:r>
          </a:p>
        </p:txBody>
      </p:sp>
      <p:pic>
        <p:nvPicPr>
          <p:cNvPr id="23557" name="Picture 2" descr="Fiber optic cable 2m SC/APC - FC/UPC pre-connected Televes">
            <a:extLst>
              <a:ext uri="{FF2B5EF4-FFF2-40B4-BE49-F238E27FC236}">
                <a16:creationId xmlns:a16="http://schemas.microsoft.com/office/drawing/2014/main" id="{D028F6CA-3A93-2296-1968-702A00AB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81100"/>
            <a:ext cx="289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AFFABB9E-266B-CA26-5288-E6E412782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E84B02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>
                <a:solidFill>
                  <a:srgbClr val="EEB42D"/>
                </a:solidFill>
              </a:rPr>
              <a:t> Communication Protocols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1E4197A-6B73-7E9C-9C75-A0BC48E0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04900"/>
            <a:ext cx="8305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10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IN" altLang="en-TR" sz="2000" b="1">
                <a:solidFill>
                  <a:srgbClr val="0070C0"/>
                </a:solidFill>
              </a:rPr>
              <a:t>Internet Protocol Suite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Also called TCP/IP, is the foundation of all modern networking.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It defines the addressing, identification, and routing specifications for   IPv4 and for IPv6.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It is the defining set of protocols for the Internet.</a:t>
            </a:r>
          </a:p>
          <a:p>
            <a:pPr algn="just"/>
            <a:r>
              <a:rPr lang="en-IN" altLang="en-TR" sz="2000" b="1">
                <a:solidFill>
                  <a:srgbClr val="0070C0"/>
                </a:solidFill>
              </a:rPr>
              <a:t>IEEE 802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It is a family of IEEE standards dealing with local area networks and metropolitan area networks.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They operate mostly at levels 1 and 2 of the </a:t>
            </a:r>
            <a:r>
              <a:rPr lang="en-IN" altLang="en-TR" sz="2000">
                <a:solidFill>
                  <a:srgbClr val="EEB42D"/>
                </a:solidFill>
                <a:hlinkClick r:id="rId3" tooltip="OSI model"/>
              </a:rPr>
              <a:t>OSI model</a:t>
            </a:r>
            <a:r>
              <a:rPr lang="en-IN" altLang="en-TR" sz="2000">
                <a:solidFill>
                  <a:srgbClr val="EEB42D"/>
                </a:solidFill>
              </a:rPr>
              <a:t>. </a:t>
            </a:r>
          </a:p>
          <a:p>
            <a:pPr algn="just"/>
            <a:r>
              <a:rPr lang="en-IN" altLang="en-TR" sz="2000" b="1">
                <a:solidFill>
                  <a:srgbClr val="0070C0"/>
                </a:solidFill>
              </a:rPr>
              <a:t>Ethernet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 sz="2000">
                <a:solidFill>
                  <a:srgbClr val="EEB42D"/>
                </a:solidFill>
              </a:rPr>
              <a:t>It is a family of protocols used in wired LANs, described by a set of standards together called </a:t>
            </a:r>
            <a:r>
              <a:rPr lang="en-IN" altLang="en-TR" sz="2000">
                <a:solidFill>
                  <a:srgbClr val="EEB42D"/>
                </a:solidFill>
                <a:hlinkClick r:id="rId4" tooltip="IEEE 802.3"/>
              </a:rPr>
              <a:t>IEEE 802.3</a:t>
            </a:r>
            <a:endParaRPr lang="en-IN" altLang="en-TR" sz="2000">
              <a:solidFill>
                <a:srgbClr val="EEB42D"/>
              </a:solidFill>
            </a:endParaRPr>
          </a:p>
          <a:p>
            <a:endParaRPr lang="en-IN" altLang="en-TR" sz="1400">
              <a:solidFill>
                <a:srgbClr val="EEB42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EF8CF87E-0DA2-809B-EBD1-B03DAC6C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4000"/>
            <a:ext cx="8610600" cy="5270500"/>
          </a:xfrm>
          <a:prstGeom prst="rect">
            <a:avLst/>
          </a:prstGeom>
          <a:noFill/>
          <a:ln w="76200" cmpd="tri">
            <a:solidFill>
              <a:srgbClr val="E84B0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899" tIns="42449" rIns="84899" bIns="4244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1A8E09BE-CCF1-EA21-9773-AD1447F4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E84B02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>
                <a:solidFill>
                  <a:srgbClr val="EEB42D"/>
                </a:solidFill>
              </a:rPr>
              <a:t>TCP/IP Protocol Suite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F73CF5A1-8A12-DB87-B2DE-20135B0C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763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9319461A-A047-9CD8-E930-EB73E5760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444500"/>
          </a:xfrm>
          <a:solidFill>
            <a:srgbClr val="E84B02"/>
          </a:solidFill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>
                <a:solidFill>
                  <a:srgbClr val="EEB42D"/>
                </a:solidFill>
              </a:rPr>
              <a:t> Communication Protocols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4126DD9-1054-6AD3-6793-2ECE3DE5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763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67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TR" b="1">
                <a:solidFill>
                  <a:srgbClr val="0070C0"/>
                </a:solidFill>
              </a:rPr>
              <a:t>Wireless LAN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>
                <a:solidFill>
                  <a:srgbClr val="EEB42D"/>
                </a:solidFill>
              </a:rPr>
              <a:t>It is standardized by </a:t>
            </a:r>
            <a:r>
              <a:rPr lang="en-IN" altLang="en-TR">
                <a:solidFill>
                  <a:srgbClr val="EEB42D"/>
                </a:solidFill>
                <a:hlinkClick r:id="rId3" tooltip="IEEE 802.11"/>
              </a:rPr>
              <a:t>IEEE 802.11</a:t>
            </a:r>
            <a:r>
              <a:rPr lang="en-IN" altLang="en-TR">
                <a:solidFill>
                  <a:srgbClr val="EEB42D"/>
                </a:solidFill>
              </a:rPr>
              <a:t> and shares many properties with wired Ethernet. </a:t>
            </a:r>
          </a:p>
          <a:p>
            <a:endParaRPr lang="en-IN" altLang="en-TR" b="1">
              <a:solidFill>
                <a:srgbClr val="0070C0"/>
              </a:solidFill>
            </a:endParaRPr>
          </a:p>
          <a:p>
            <a:r>
              <a:rPr lang="en-IN" altLang="en-TR" b="1">
                <a:solidFill>
                  <a:srgbClr val="0070C0"/>
                </a:solidFill>
              </a:rPr>
              <a:t>SONET/SDH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>
                <a:solidFill>
                  <a:srgbClr val="EEB42D"/>
                </a:solidFill>
                <a:hlinkClick r:id="rId4" tooltip="Synchronous optical networking"/>
              </a:rPr>
              <a:t>Synchronous optical networking</a:t>
            </a:r>
            <a:r>
              <a:rPr lang="en-IN" altLang="en-TR">
                <a:solidFill>
                  <a:srgbClr val="EEB42D"/>
                </a:solidFill>
              </a:rPr>
              <a:t> (SONET) and Synchronous Digital Hierarchy (SDH) are standardized </a:t>
            </a:r>
            <a:r>
              <a:rPr lang="en-IN" altLang="en-TR">
                <a:solidFill>
                  <a:srgbClr val="EEB42D"/>
                </a:solidFill>
                <a:hlinkClick r:id="rId5" tooltip="Multiplexing"/>
              </a:rPr>
              <a:t>multiplexing</a:t>
            </a:r>
            <a:r>
              <a:rPr lang="en-IN" altLang="en-TR">
                <a:solidFill>
                  <a:srgbClr val="EEB42D"/>
                </a:solidFill>
              </a:rPr>
              <a:t> protocols that transfer multiple digital bit streams over optical Fibre using lasers. </a:t>
            </a:r>
          </a:p>
          <a:p>
            <a:endParaRPr lang="en-IN" altLang="en-TR" b="1">
              <a:solidFill>
                <a:srgbClr val="0070C0"/>
              </a:solidFill>
            </a:endParaRPr>
          </a:p>
          <a:p>
            <a:r>
              <a:rPr lang="en-IN" altLang="en-TR" b="1">
                <a:solidFill>
                  <a:srgbClr val="0070C0"/>
                </a:solidFill>
              </a:rPr>
              <a:t>Asynchronous Transfer Mode(ATM)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>
                <a:solidFill>
                  <a:srgbClr val="EEB42D"/>
                </a:solidFill>
              </a:rPr>
              <a:t>It uses asynchronous </a:t>
            </a:r>
            <a:r>
              <a:rPr lang="en-IN" altLang="en-TR">
                <a:solidFill>
                  <a:srgbClr val="EEB42D"/>
                </a:solidFill>
                <a:hlinkClick r:id="rId6" tooltip="Time-division multiplexing"/>
              </a:rPr>
              <a:t>time-division multiplexing</a:t>
            </a:r>
            <a:r>
              <a:rPr lang="en-IN" altLang="en-TR">
                <a:solidFill>
                  <a:srgbClr val="EEB42D"/>
                </a:solidFill>
              </a:rPr>
              <a:t> and encodes data into small, fixed-sized </a:t>
            </a:r>
            <a:r>
              <a:rPr lang="en-IN" altLang="en-TR">
                <a:solidFill>
                  <a:srgbClr val="EEB42D"/>
                </a:solidFill>
                <a:hlinkClick r:id="rId7" tooltip="Cell relay"/>
              </a:rPr>
              <a:t>cells</a:t>
            </a:r>
            <a:r>
              <a:rPr lang="en-IN" altLang="en-TR">
                <a:solidFill>
                  <a:srgbClr val="EEB42D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altLang="en-TR">
                <a:solidFill>
                  <a:srgbClr val="EEB42D"/>
                </a:solidFill>
              </a:rPr>
              <a:t>Good choice for a network that handle both traditional high-throughput data traffic, and real-time, </a:t>
            </a:r>
            <a:r>
              <a:rPr lang="en-IN" altLang="en-TR">
                <a:solidFill>
                  <a:srgbClr val="EEB42D"/>
                </a:solidFill>
                <a:hlinkClick r:id="rId8" tooltip="Latency (engineering)"/>
              </a:rPr>
              <a:t>low-latency</a:t>
            </a:r>
            <a:r>
              <a:rPr lang="en-IN" altLang="en-TR">
                <a:solidFill>
                  <a:srgbClr val="EEB42D"/>
                </a:solidFill>
              </a:rPr>
              <a:t> content such as voice and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A0AE3E-3CB0-ED95-8E2B-CB5BDC40E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571500"/>
          </a:xfrm>
          <a:solidFill>
            <a:srgbClr val="FFFF00"/>
          </a:solidFill>
          <a:ln>
            <a:solidFill>
              <a:schemeClr val="accent3"/>
            </a:solidFill>
          </a:ln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sz="4100" dirty="0">
                <a:solidFill>
                  <a:schemeClr val="tx1"/>
                </a:solidFill>
              </a:rPr>
              <a:t>Course Content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BF758A02-7624-96B5-945C-5B0DC218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81100"/>
            <a:ext cx="8229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IN" altLang="en-TR" sz="2600" dirty="0"/>
              <a:t>Networks: Basic concepts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Uses of networks in sharing of resources, Backups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Common types of networks; LAN/WAN / Internet, Server based networks, client server model, P2P 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Network media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Wireless networks.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Threats to networks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The internet world</a:t>
            </a:r>
          </a:p>
          <a:p>
            <a:pPr>
              <a:buFont typeface="Wingdings" pitchFamily="2" charset="2"/>
              <a:buChar char="v"/>
            </a:pPr>
            <a:r>
              <a:rPr lang="en-IN" altLang="en-TR" sz="2600" dirty="0"/>
              <a:t>Cloud and Cloud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526B7838-AF4A-1AEB-4E9B-6D6FE5179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5715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>
                <a:solidFill>
                  <a:srgbClr val="EEB42D"/>
                </a:solidFill>
              </a:rPr>
              <a:t>The Computer Network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86B5285B-41DB-F53F-8423-19C30FA1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7300"/>
            <a:ext cx="80772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9" tIns="42449" rIns="84899" bIns="42449">
            <a:spAutoFit/>
          </a:bodyPr>
          <a:lstStyle/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EEB42D"/>
                </a:solidFill>
                <a:latin typeface="Arial" charset="0"/>
              </a:rPr>
              <a:t>A </a:t>
            </a:r>
            <a:r>
              <a:rPr lang="en-IN" sz="2000" b="1" dirty="0">
                <a:solidFill>
                  <a:srgbClr val="EEB42D"/>
                </a:solidFill>
                <a:latin typeface="Arial" charset="0"/>
              </a:rPr>
              <a:t>computer network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 is a group of computers/devices(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Nodes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) that use a set of common communication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 protocols 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over digital 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interconnections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 for the purpose of sharing resources located on or provided by the network nodes.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EEB42D"/>
                </a:solidFill>
                <a:latin typeface="Arial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nodes 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of a computer network may include personal computers, servers, networking hardware, or other specialised or general-purpose hosts.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EEB42D"/>
                </a:solidFill>
                <a:latin typeface="Arial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interconnections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 between 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nodes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 are formed from a broad spectrum of telecommunication network technologies, based on physically wired, optical, and wireless technologies.</a:t>
            </a:r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EEB42D"/>
                </a:solidFill>
                <a:latin typeface="Arial" charset="0"/>
              </a:rPr>
              <a:t>A </a:t>
            </a:r>
            <a:r>
              <a:rPr lang="en-IN" sz="2000" dirty="0">
                <a:solidFill>
                  <a:srgbClr val="0070C0"/>
                </a:solidFill>
                <a:latin typeface="Arial" charset="0"/>
              </a:rPr>
              <a:t>communication protocol </a:t>
            </a:r>
            <a:r>
              <a:rPr lang="en-IN" sz="2000" dirty="0">
                <a:solidFill>
                  <a:srgbClr val="EEB42D"/>
                </a:solidFill>
                <a:latin typeface="Arial" charset="0"/>
              </a:rPr>
              <a:t>is a set of rules for exchanging information over a network.</a:t>
            </a:r>
            <a:r>
              <a:rPr lang="en-IN" sz="2400" dirty="0">
                <a:latin typeface="Arial" charset="0"/>
              </a:rPr>
              <a:t> physically wired, optical, and wireless</a:t>
            </a:r>
            <a:endParaRPr lang="en-IN" sz="2400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endParaRPr lang="en-US" sz="2200" dirty="0">
              <a:solidFill>
                <a:srgbClr val="EEB42D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8">
            <a:extLst>
              <a:ext uri="{FF2B5EF4-FFF2-40B4-BE49-F238E27FC236}">
                <a16:creationId xmlns:a16="http://schemas.microsoft.com/office/drawing/2014/main" id="{41163D8A-AE1F-F9A9-3BD2-C2511417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30500"/>
            <a:ext cx="5238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8">
            <a:extLst>
              <a:ext uri="{FF2B5EF4-FFF2-40B4-BE49-F238E27FC236}">
                <a16:creationId xmlns:a16="http://schemas.microsoft.com/office/drawing/2014/main" id="{D114DF67-580C-4677-2F91-BC908A8FC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3175000"/>
            <a:ext cx="3587750" cy="12700"/>
          </a:xfrm>
          <a:prstGeom prst="line">
            <a:avLst/>
          </a:prstGeom>
          <a:noFill/>
          <a:ln w="38100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E3EC9E3A-22D4-8566-FBDB-BF0D126AB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499"/>
            <a:ext cx="8153400" cy="70485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sz="2900" dirty="0">
                <a:solidFill>
                  <a:schemeClr val="tx1"/>
                </a:solidFill>
              </a:rPr>
              <a:t>The Network Diagram</a:t>
            </a:r>
          </a:p>
        </p:txBody>
      </p:sp>
      <p:sp>
        <p:nvSpPr>
          <p:cNvPr id="6150" name="Rectangle 10">
            <a:extLst>
              <a:ext uri="{FF2B5EF4-FFF2-40B4-BE49-F238E27FC236}">
                <a16:creationId xmlns:a16="http://schemas.microsoft.com/office/drawing/2014/main" id="{A5930764-526D-73BB-768D-3EEF06C6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2828925"/>
            <a:ext cx="1214438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068E24A9-ACF7-811A-7192-3149107F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3278188"/>
            <a:ext cx="201612" cy="179387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2" name="Rectangle 12">
            <a:extLst>
              <a:ext uri="{FF2B5EF4-FFF2-40B4-BE49-F238E27FC236}">
                <a16:creationId xmlns:a16="http://schemas.microsoft.com/office/drawing/2014/main" id="{52CDBCA0-88EA-BABD-D5C6-0081E457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3278188"/>
            <a:ext cx="201613" cy="179387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BEBC31E4-30C1-30F6-FB84-68635865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2917825"/>
            <a:ext cx="201613" cy="180975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4" name="Rectangle 14">
            <a:extLst>
              <a:ext uri="{FF2B5EF4-FFF2-40B4-BE49-F238E27FC236}">
                <a16:creationId xmlns:a16="http://schemas.microsoft.com/office/drawing/2014/main" id="{825181D4-B237-8570-D0CC-C71FFFA4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2917825"/>
            <a:ext cx="201612" cy="180975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5" name="Rectangle 15">
            <a:extLst>
              <a:ext uri="{FF2B5EF4-FFF2-40B4-BE49-F238E27FC236}">
                <a16:creationId xmlns:a16="http://schemas.microsoft.com/office/drawing/2014/main" id="{8722D960-9656-F481-A265-DA9FE69C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2917825"/>
            <a:ext cx="203200" cy="180975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6" name="Rectangle 16">
            <a:extLst>
              <a:ext uri="{FF2B5EF4-FFF2-40B4-BE49-F238E27FC236}">
                <a16:creationId xmlns:a16="http://schemas.microsoft.com/office/drawing/2014/main" id="{A5DF692B-8F77-97D0-00EF-61E80955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278188"/>
            <a:ext cx="203200" cy="179387"/>
          </a:xfrm>
          <a:prstGeom prst="rect">
            <a:avLst/>
          </a:prstGeom>
          <a:solidFill>
            <a:srgbClr val="E84B02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57" name="Line 18">
            <a:extLst>
              <a:ext uri="{FF2B5EF4-FFF2-40B4-BE49-F238E27FC236}">
                <a16:creationId xmlns:a16="http://schemas.microsoft.com/office/drawing/2014/main" id="{43005787-DE58-6FA9-796A-1EF7BEE6D4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1025" y="3368675"/>
            <a:ext cx="708025" cy="1350963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58" name="Line 20">
            <a:extLst>
              <a:ext uri="{FF2B5EF4-FFF2-40B4-BE49-F238E27FC236}">
                <a16:creationId xmlns:a16="http://schemas.microsoft.com/office/drawing/2014/main" id="{75277E0F-B0C4-1104-FB27-BD6F3FB22C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2197100"/>
            <a:ext cx="1619250" cy="811213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59" name="Line 26">
            <a:extLst>
              <a:ext uri="{FF2B5EF4-FFF2-40B4-BE49-F238E27FC236}">
                <a16:creationId xmlns:a16="http://schemas.microsoft.com/office/drawing/2014/main" id="{12990E46-437E-01B1-B4A4-5A3405C2EA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9500" y="1881188"/>
            <a:ext cx="1130300" cy="1163637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60" name="Line 27">
            <a:extLst>
              <a:ext uri="{FF2B5EF4-FFF2-40B4-BE49-F238E27FC236}">
                <a16:creationId xmlns:a16="http://schemas.microsoft.com/office/drawing/2014/main" id="{8EB971EC-1BDC-D132-D6EE-98CEDD07D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6575" y="2290763"/>
            <a:ext cx="484188" cy="342900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61" name="Line 28">
            <a:extLst>
              <a:ext uri="{FF2B5EF4-FFF2-40B4-BE49-F238E27FC236}">
                <a16:creationId xmlns:a16="http://schemas.microsoft.com/office/drawing/2014/main" id="{BAD18ABB-4EBB-7F8C-C5DB-66121FEE76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9500" y="2386013"/>
            <a:ext cx="484188" cy="384175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62" name="Line 29">
            <a:extLst>
              <a:ext uri="{FF2B5EF4-FFF2-40B4-BE49-F238E27FC236}">
                <a16:creationId xmlns:a16="http://schemas.microsoft.com/office/drawing/2014/main" id="{5317154B-02BE-6E7A-0C9F-1E8371E6E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500" y="1538288"/>
            <a:ext cx="484188" cy="342900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63" name="Rectangle 30">
            <a:extLst>
              <a:ext uri="{FF2B5EF4-FFF2-40B4-BE49-F238E27FC236}">
                <a16:creationId xmlns:a16="http://schemas.microsoft.com/office/drawing/2014/main" id="{5AB229D8-0DD7-741A-5B6C-E7A2650704EF}"/>
              </a:ext>
            </a:extLst>
          </p:cNvPr>
          <p:cNvSpPr>
            <a:spLocks noChangeArrowheads="1"/>
          </p:cNvSpPr>
          <p:nvPr/>
        </p:nvSpPr>
        <p:spPr bwMode="auto">
          <a:xfrm rot="2855235">
            <a:off x="2260600" y="2052638"/>
            <a:ext cx="274638" cy="322262"/>
          </a:xfrm>
          <a:prstGeom prst="rect">
            <a:avLst/>
          </a:prstGeom>
          <a:solidFill>
            <a:srgbClr val="CC6600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64" name="Rectangle 31">
            <a:extLst>
              <a:ext uri="{FF2B5EF4-FFF2-40B4-BE49-F238E27FC236}">
                <a16:creationId xmlns:a16="http://schemas.microsoft.com/office/drawing/2014/main" id="{7FF70B6E-1841-F063-FC3A-EF1B26293CCE}"/>
              </a:ext>
            </a:extLst>
          </p:cNvPr>
          <p:cNvSpPr>
            <a:spLocks noChangeArrowheads="1"/>
          </p:cNvSpPr>
          <p:nvPr/>
        </p:nvSpPr>
        <p:spPr bwMode="auto">
          <a:xfrm rot="2855235">
            <a:off x="862807" y="2677318"/>
            <a:ext cx="273050" cy="322263"/>
          </a:xfrm>
          <a:prstGeom prst="rect">
            <a:avLst/>
          </a:prstGeom>
          <a:solidFill>
            <a:srgbClr val="000000"/>
          </a:solidFill>
          <a:ln w="9525">
            <a:solidFill>
              <a:srgbClr val="E84B02"/>
            </a:solidFill>
            <a:miter lim="800000"/>
            <a:headEnd/>
            <a:tailEnd/>
          </a:ln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R" altLang="en-TR"/>
          </a:p>
        </p:txBody>
      </p:sp>
      <p:sp>
        <p:nvSpPr>
          <p:cNvPr id="6165" name="Text Box 38">
            <a:extLst>
              <a:ext uri="{FF2B5EF4-FFF2-40B4-BE49-F238E27FC236}">
                <a16:creationId xmlns:a16="http://schemas.microsoft.com/office/drawing/2014/main" id="{197ED9D1-FE2F-FABD-6DAB-230E1AA6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333500"/>
            <a:ext cx="1447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R" sz="1500" b="1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Internet</a:t>
            </a:r>
            <a:endParaRPr lang="en-US" altLang="en-TR" sz="1500" b="1"/>
          </a:p>
        </p:txBody>
      </p:sp>
      <p:sp>
        <p:nvSpPr>
          <p:cNvPr id="6166" name="Text Box 39">
            <a:extLst>
              <a:ext uri="{FF2B5EF4-FFF2-40B4-BE49-F238E27FC236}">
                <a16:creationId xmlns:a16="http://schemas.microsoft.com/office/drawing/2014/main" id="{6687DA0E-73A8-A244-4B97-43C1377E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318000"/>
            <a:ext cx="152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R" sz="1500" b="1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 LANS</a:t>
            </a:r>
            <a:endParaRPr lang="en-US" altLang="en-TR"/>
          </a:p>
        </p:txBody>
      </p:sp>
      <p:sp>
        <p:nvSpPr>
          <p:cNvPr id="6167" name="Line 40">
            <a:extLst>
              <a:ext uri="{FF2B5EF4-FFF2-40B4-BE49-F238E27FC236}">
                <a16:creationId xmlns:a16="http://schemas.microsoft.com/office/drawing/2014/main" id="{D3B458D7-BA4A-58BB-7D84-DF2DF67C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1603375"/>
            <a:ext cx="95250" cy="1190625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68" name="Text Box 41">
            <a:extLst>
              <a:ext uri="{FF2B5EF4-FFF2-40B4-BE49-F238E27FC236}">
                <a16:creationId xmlns:a16="http://schemas.microsoft.com/office/drawing/2014/main" id="{F4C6EB25-619C-715C-1C54-4EC6B97D5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33500"/>
            <a:ext cx="1114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R" sz="1500" b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Firewall</a:t>
            </a:r>
            <a:endParaRPr lang="en-US" altLang="en-TR"/>
          </a:p>
        </p:txBody>
      </p:sp>
      <p:sp>
        <p:nvSpPr>
          <p:cNvPr id="6169" name="Text Box 43">
            <a:extLst>
              <a:ext uri="{FF2B5EF4-FFF2-40B4-BE49-F238E27FC236}">
                <a16:creationId xmlns:a16="http://schemas.microsoft.com/office/drawing/2014/main" id="{EA4F55B5-374B-0394-A9AA-75D64DD4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11128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TR" sz="1500" b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</a:t>
            </a:r>
            <a:endParaRPr lang="en-US" altLang="en-TR"/>
          </a:p>
        </p:txBody>
      </p:sp>
      <p:sp>
        <p:nvSpPr>
          <p:cNvPr id="6170" name="Text Box 44">
            <a:extLst>
              <a:ext uri="{FF2B5EF4-FFF2-40B4-BE49-F238E27FC236}">
                <a16:creationId xmlns:a16="http://schemas.microsoft.com/office/drawing/2014/main" id="{EA1318A4-0120-98E7-D0A5-4E233BFF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57500"/>
            <a:ext cx="2819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TR" sz="1500" b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Fiber Optic Network Cable</a:t>
            </a:r>
            <a:endParaRPr lang="en-US" altLang="en-TR"/>
          </a:p>
        </p:txBody>
      </p:sp>
      <p:sp>
        <p:nvSpPr>
          <p:cNvPr id="6171" name="Line 45">
            <a:extLst>
              <a:ext uri="{FF2B5EF4-FFF2-40B4-BE49-F238E27FC236}">
                <a16:creationId xmlns:a16="http://schemas.microsoft.com/office/drawing/2014/main" id="{D5F120B9-F4A1-BB1B-5043-F6CE6DA37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3302000"/>
            <a:ext cx="609600" cy="1079500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pic>
        <p:nvPicPr>
          <p:cNvPr id="6172" name="Picture 46" descr="MPj04308490000[1]">
            <a:extLst>
              <a:ext uri="{FF2B5EF4-FFF2-40B4-BE49-F238E27FC236}">
                <a16:creationId xmlns:a16="http://schemas.microsoft.com/office/drawing/2014/main" id="{2E3478E7-B9D4-F66A-83B0-3F31F27E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51000"/>
            <a:ext cx="12192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3" name="Line 50">
            <a:extLst>
              <a:ext uri="{FF2B5EF4-FFF2-40B4-BE49-F238E27FC236}">
                <a16:creationId xmlns:a16="http://schemas.microsoft.com/office/drawing/2014/main" id="{DB11B42F-AAD8-2A13-1690-351ECCEF0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175000"/>
            <a:ext cx="387350" cy="0"/>
          </a:xfrm>
          <a:prstGeom prst="line">
            <a:avLst/>
          </a:prstGeom>
          <a:noFill/>
          <a:ln w="38100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74" name="Line 37">
            <a:extLst>
              <a:ext uri="{FF2B5EF4-FFF2-40B4-BE49-F238E27FC236}">
                <a16:creationId xmlns:a16="http://schemas.microsoft.com/office/drawing/2014/main" id="{063D433A-8EF0-E518-0995-8DA9F436F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349500"/>
            <a:ext cx="304800" cy="698500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sp>
        <p:nvSpPr>
          <p:cNvPr id="6175" name="Line 17">
            <a:extLst>
              <a:ext uri="{FF2B5EF4-FFF2-40B4-BE49-F238E27FC236}">
                <a16:creationId xmlns:a16="http://schemas.microsoft.com/office/drawing/2014/main" id="{D942AC1E-8C74-3A2E-4076-CCF30716B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3368675"/>
            <a:ext cx="692150" cy="568325"/>
          </a:xfrm>
          <a:prstGeom prst="line">
            <a:avLst/>
          </a:prstGeom>
          <a:noFill/>
          <a:ln w="9525">
            <a:solidFill>
              <a:srgbClr val="E84B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4899" tIns="42449" rIns="84899" bIns="42449"/>
          <a:lstStyle/>
          <a:p>
            <a:endParaRPr lang="en-TR"/>
          </a:p>
        </p:txBody>
      </p:sp>
      <p:pic>
        <p:nvPicPr>
          <p:cNvPr id="6176" name="Picture 61" descr="j0431637">
            <a:extLst>
              <a:ext uri="{FF2B5EF4-FFF2-40B4-BE49-F238E27FC236}">
                <a16:creationId xmlns:a16="http://schemas.microsoft.com/office/drawing/2014/main" id="{269A1673-B36D-1174-8D47-3259D31C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54500"/>
            <a:ext cx="1066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7" name="Text Box 62">
            <a:extLst>
              <a:ext uri="{FF2B5EF4-FFF2-40B4-BE49-F238E27FC236}">
                <a16:creationId xmlns:a16="http://schemas.microsoft.com/office/drawing/2014/main" id="{72B555A8-D71B-09C6-D54C-673CB9CF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54500"/>
            <a:ext cx="10668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TR" sz="1500" b="1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endParaRPr lang="en-US" altLang="en-TR" sz="1500" b="1"/>
          </a:p>
        </p:txBody>
      </p:sp>
      <p:pic>
        <p:nvPicPr>
          <p:cNvPr id="6178" name="Picture 66" descr="j0396868">
            <a:extLst>
              <a:ext uri="{FF2B5EF4-FFF2-40B4-BE49-F238E27FC236}">
                <a16:creationId xmlns:a16="http://schemas.microsoft.com/office/drawing/2014/main" id="{49763452-F1AF-298C-C885-5CAF62A1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51000"/>
            <a:ext cx="703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9" name="Picture 68" descr="j0396868">
            <a:extLst>
              <a:ext uri="{FF2B5EF4-FFF2-40B4-BE49-F238E27FC236}">
                <a16:creationId xmlns:a16="http://schemas.microsoft.com/office/drawing/2014/main" id="{7A79DAEC-7FDE-76F4-C2A8-F508FC64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41500"/>
            <a:ext cx="7032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0" name="Picture 72" descr="j0396876">
            <a:extLst>
              <a:ext uri="{FF2B5EF4-FFF2-40B4-BE49-F238E27FC236}">
                <a16:creationId xmlns:a16="http://schemas.microsoft.com/office/drawing/2014/main" id="{F657D8EB-6E55-3301-E920-7C909949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0000"/>
            <a:ext cx="990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1" name="Picture 78" descr="router">
            <a:extLst>
              <a:ext uri="{FF2B5EF4-FFF2-40B4-BE49-F238E27FC236}">
                <a16:creationId xmlns:a16="http://schemas.microsoft.com/office/drawing/2014/main" id="{E55B0DE3-FEB3-50F9-3E81-ECDD867C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921000"/>
            <a:ext cx="14192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82" name="Group 111">
            <a:extLst>
              <a:ext uri="{FF2B5EF4-FFF2-40B4-BE49-F238E27FC236}">
                <a16:creationId xmlns:a16="http://schemas.microsoft.com/office/drawing/2014/main" id="{6F013AFD-8486-41F8-3375-475684A49622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611563"/>
            <a:ext cx="2957512" cy="1725612"/>
            <a:chOff x="1915" y="2730"/>
            <a:chExt cx="1863" cy="1304"/>
          </a:xfrm>
        </p:grpSpPr>
        <p:pic>
          <p:nvPicPr>
            <p:cNvPr id="6188" name="Picture 57">
              <a:extLst>
                <a:ext uri="{FF2B5EF4-FFF2-40B4-BE49-F238E27FC236}">
                  <a16:creationId xmlns:a16="http://schemas.microsoft.com/office/drawing/2014/main" id="{7EE10AE6-7A88-7BA9-7710-907761CD0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84"/>
              <a:ext cx="71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9" name="Picture 69" descr="j0396868">
              <a:extLst>
                <a:ext uri="{FF2B5EF4-FFF2-40B4-BE49-F238E27FC236}">
                  <a16:creationId xmlns:a16="http://schemas.microsoft.com/office/drawing/2014/main" id="{9A17F4FF-565B-FAC3-04A2-2C6AE5DEA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928"/>
              <a:ext cx="32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90" name="Picture 76" descr="j0396866">
              <a:extLst>
                <a:ext uri="{FF2B5EF4-FFF2-40B4-BE49-F238E27FC236}">
                  <a16:creationId xmlns:a16="http://schemas.microsoft.com/office/drawing/2014/main" id="{FBDEB076-36B9-CFD7-F21C-B249A37BF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3696"/>
              <a:ext cx="2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1" name="Arc 79">
              <a:extLst>
                <a:ext uri="{FF2B5EF4-FFF2-40B4-BE49-F238E27FC236}">
                  <a16:creationId xmlns:a16="http://schemas.microsoft.com/office/drawing/2014/main" id="{7332CAA6-AA66-EF08-F653-17CE3E90EEA4}"/>
                </a:ext>
              </a:extLst>
            </p:cNvPr>
            <p:cNvSpPr>
              <a:spLocks/>
            </p:cNvSpPr>
            <p:nvPr/>
          </p:nvSpPr>
          <p:spPr bwMode="auto">
            <a:xfrm rot="21363590" flipV="1">
              <a:off x="1915" y="2730"/>
              <a:ext cx="1340" cy="735"/>
            </a:xfrm>
            <a:custGeom>
              <a:avLst/>
              <a:gdLst>
                <a:gd name="T0" fmla="*/ 0 w 21350"/>
                <a:gd name="T1" fmla="*/ 0 h 21023"/>
                <a:gd name="T2" fmla="*/ 0 w 21350"/>
                <a:gd name="T3" fmla="*/ 0 h 21023"/>
                <a:gd name="T4" fmla="*/ 0 w 21350"/>
                <a:gd name="T5" fmla="*/ 0 h 21023"/>
                <a:gd name="T6" fmla="*/ 0 60000 65536"/>
                <a:gd name="T7" fmla="*/ 0 60000 65536"/>
                <a:gd name="T8" fmla="*/ 0 60000 65536"/>
                <a:gd name="T9" fmla="*/ 0 w 21350"/>
                <a:gd name="T10" fmla="*/ 0 h 21023"/>
                <a:gd name="T11" fmla="*/ 21350 w 21350"/>
                <a:gd name="T12" fmla="*/ 21023 h 210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50" h="21023" fill="none" extrusionOk="0">
                  <a:moveTo>
                    <a:pt x="4960" y="0"/>
                  </a:moveTo>
                  <a:cubicBezTo>
                    <a:pt x="13528" y="2022"/>
                    <a:pt x="20012" y="9041"/>
                    <a:pt x="21349" y="17743"/>
                  </a:cubicBezTo>
                </a:path>
                <a:path w="21350" h="21023" stroke="0" extrusionOk="0">
                  <a:moveTo>
                    <a:pt x="4960" y="0"/>
                  </a:moveTo>
                  <a:cubicBezTo>
                    <a:pt x="13528" y="2022"/>
                    <a:pt x="20012" y="9041"/>
                    <a:pt x="21349" y="17743"/>
                  </a:cubicBezTo>
                  <a:lnTo>
                    <a:pt x="0" y="21023"/>
                  </a:lnTo>
                  <a:close/>
                </a:path>
              </a:pathLst>
            </a:cu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TR" altLang="en-TR"/>
            </a:p>
          </p:txBody>
        </p:sp>
        <p:sp>
          <p:nvSpPr>
            <p:cNvPr id="6192" name="Arc 86">
              <a:extLst>
                <a:ext uri="{FF2B5EF4-FFF2-40B4-BE49-F238E27FC236}">
                  <a16:creationId xmlns:a16="http://schemas.microsoft.com/office/drawing/2014/main" id="{7882FE04-76A6-D878-BC14-664A99FCBA75}"/>
                </a:ext>
              </a:extLst>
            </p:cNvPr>
            <p:cNvSpPr>
              <a:spLocks/>
            </p:cNvSpPr>
            <p:nvPr/>
          </p:nvSpPr>
          <p:spPr bwMode="auto">
            <a:xfrm rot="21363590" flipV="1">
              <a:off x="2011" y="2825"/>
              <a:ext cx="1351" cy="735"/>
            </a:xfrm>
            <a:custGeom>
              <a:avLst/>
              <a:gdLst>
                <a:gd name="T0" fmla="*/ 0 w 21527"/>
                <a:gd name="T1" fmla="*/ 0 h 21023"/>
                <a:gd name="T2" fmla="*/ 0 w 21527"/>
                <a:gd name="T3" fmla="*/ 0 h 21023"/>
                <a:gd name="T4" fmla="*/ 0 w 21527"/>
                <a:gd name="T5" fmla="*/ 0 h 21023"/>
                <a:gd name="T6" fmla="*/ 0 60000 65536"/>
                <a:gd name="T7" fmla="*/ 0 60000 65536"/>
                <a:gd name="T8" fmla="*/ 0 60000 65536"/>
                <a:gd name="T9" fmla="*/ 0 w 21527"/>
                <a:gd name="T10" fmla="*/ 0 h 21023"/>
                <a:gd name="T11" fmla="*/ 21527 w 21527"/>
                <a:gd name="T12" fmla="*/ 21023 h 210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7" h="21023" fill="none" extrusionOk="0">
                  <a:moveTo>
                    <a:pt x="4960" y="0"/>
                  </a:moveTo>
                  <a:cubicBezTo>
                    <a:pt x="14071" y="2150"/>
                    <a:pt x="20759" y="9923"/>
                    <a:pt x="21527" y="19251"/>
                  </a:cubicBezTo>
                </a:path>
                <a:path w="21527" h="21023" stroke="0" extrusionOk="0">
                  <a:moveTo>
                    <a:pt x="4960" y="0"/>
                  </a:moveTo>
                  <a:cubicBezTo>
                    <a:pt x="14071" y="2150"/>
                    <a:pt x="20759" y="9923"/>
                    <a:pt x="21527" y="19251"/>
                  </a:cubicBezTo>
                  <a:lnTo>
                    <a:pt x="0" y="21023"/>
                  </a:lnTo>
                  <a:close/>
                </a:path>
              </a:pathLst>
            </a:cu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TR" altLang="en-TR"/>
            </a:p>
          </p:txBody>
        </p:sp>
        <p:sp>
          <p:nvSpPr>
            <p:cNvPr id="6193" name="Arc 87">
              <a:extLst>
                <a:ext uri="{FF2B5EF4-FFF2-40B4-BE49-F238E27FC236}">
                  <a16:creationId xmlns:a16="http://schemas.microsoft.com/office/drawing/2014/main" id="{E8EEFF57-652B-B8B5-D2AC-45C5772EC87A}"/>
                </a:ext>
              </a:extLst>
            </p:cNvPr>
            <p:cNvSpPr>
              <a:spLocks/>
            </p:cNvSpPr>
            <p:nvPr/>
          </p:nvSpPr>
          <p:spPr bwMode="auto">
            <a:xfrm rot="21363590" flipV="1">
              <a:off x="2107" y="2921"/>
              <a:ext cx="1355" cy="735"/>
            </a:xfrm>
            <a:custGeom>
              <a:avLst/>
              <a:gdLst>
                <a:gd name="T0" fmla="*/ 0 w 21590"/>
                <a:gd name="T1" fmla="*/ 0 h 21023"/>
                <a:gd name="T2" fmla="*/ 0 w 21590"/>
                <a:gd name="T3" fmla="*/ 0 h 21023"/>
                <a:gd name="T4" fmla="*/ 0 w 21590"/>
                <a:gd name="T5" fmla="*/ 0 h 21023"/>
                <a:gd name="T6" fmla="*/ 0 60000 65536"/>
                <a:gd name="T7" fmla="*/ 0 60000 65536"/>
                <a:gd name="T8" fmla="*/ 0 60000 65536"/>
                <a:gd name="T9" fmla="*/ 0 w 21590"/>
                <a:gd name="T10" fmla="*/ 0 h 21023"/>
                <a:gd name="T11" fmla="*/ 21590 w 21590"/>
                <a:gd name="T12" fmla="*/ 21023 h 210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0" h="21023" fill="none" extrusionOk="0">
                  <a:moveTo>
                    <a:pt x="4960" y="0"/>
                  </a:moveTo>
                  <a:cubicBezTo>
                    <a:pt x="14467" y="2243"/>
                    <a:pt x="21285" y="10587"/>
                    <a:pt x="21589" y="20350"/>
                  </a:cubicBezTo>
                </a:path>
                <a:path w="21590" h="21023" stroke="0" extrusionOk="0">
                  <a:moveTo>
                    <a:pt x="4960" y="0"/>
                  </a:moveTo>
                  <a:cubicBezTo>
                    <a:pt x="14467" y="2243"/>
                    <a:pt x="21285" y="10587"/>
                    <a:pt x="21589" y="20350"/>
                  </a:cubicBezTo>
                  <a:lnTo>
                    <a:pt x="0" y="21023"/>
                  </a:lnTo>
                  <a:close/>
                </a:path>
              </a:pathLst>
            </a:cu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TR" altLang="en-TR"/>
            </a:p>
          </p:txBody>
        </p:sp>
        <p:pic>
          <p:nvPicPr>
            <p:cNvPr id="6194" name="Picture 88" descr="j0396876">
              <a:extLst>
                <a:ext uri="{FF2B5EF4-FFF2-40B4-BE49-F238E27FC236}">
                  <a16:creationId xmlns:a16="http://schemas.microsoft.com/office/drawing/2014/main" id="{7E7D7538-56F9-57FD-2CB8-EDA24728E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408"/>
              <a:ext cx="432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83" name="Picture 96">
            <a:extLst>
              <a:ext uri="{FF2B5EF4-FFF2-40B4-BE49-F238E27FC236}">
                <a16:creationId xmlns:a16="http://schemas.microsoft.com/office/drawing/2014/main" id="{B8B2B1C8-F071-9CBC-F35B-D1E41609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3500"/>
            <a:ext cx="6096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4" name="Text Box 104">
            <a:extLst>
              <a:ext uri="{FF2B5EF4-FFF2-40B4-BE49-F238E27FC236}">
                <a16:creationId xmlns:a16="http://schemas.microsoft.com/office/drawing/2014/main" id="{D63FB5ED-A5D4-2476-189A-B05C99F8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33500"/>
            <a:ext cx="533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TR" sz="1500" b="1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</a:t>
            </a:r>
            <a:endParaRPr lang="en-US" altLang="en-TR" sz="1500" b="1"/>
          </a:p>
        </p:txBody>
      </p:sp>
      <p:sp>
        <p:nvSpPr>
          <p:cNvPr id="6185" name="Text Box 105">
            <a:extLst>
              <a:ext uri="{FF2B5EF4-FFF2-40B4-BE49-F238E27FC236}">
                <a16:creationId xmlns:a16="http://schemas.microsoft.com/office/drawing/2014/main" id="{79329393-2DBB-484B-BF27-279D9690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80000"/>
            <a:ext cx="19812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TR" sz="1500" b="1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Wireless Network</a:t>
            </a:r>
            <a:endParaRPr lang="en-US" altLang="en-TR" sz="1500" b="1"/>
          </a:p>
        </p:txBody>
      </p:sp>
      <p:sp>
        <p:nvSpPr>
          <p:cNvPr id="6186" name="Text Box 106">
            <a:extLst>
              <a:ext uri="{FF2B5EF4-FFF2-40B4-BE49-F238E27FC236}">
                <a16:creationId xmlns:a16="http://schemas.microsoft.com/office/drawing/2014/main" id="{083A9269-E4E7-B3FB-EB3C-FC96FF29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33500"/>
            <a:ext cx="1676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TR" sz="1500" b="1" dirty="0"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Wired Network</a:t>
            </a:r>
            <a:endParaRPr lang="en-US" altLang="en-TR" sz="1500" b="1" dirty="0"/>
          </a:p>
        </p:txBody>
      </p:sp>
      <p:sp>
        <p:nvSpPr>
          <p:cNvPr id="6187" name="Text Box 107">
            <a:extLst>
              <a:ext uri="{FF2B5EF4-FFF2-40B4-BE49-F238E27FC236}">
                <a16:creationId xmlns:a16="http://schemas.microsoft.com/office/drawing/2014/main" id="{4088D0EF-486C-8BB6-A46B-74F12A63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19500"/>
            <a:ext cx="914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99" tIns="42449" rIns="84899" bIns="424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TR" sz="1500" b="1"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 lang="en-US" altLang="en-TR" sz="15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B30-E112-4E29-B31B-C72503F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131074" name="Picture 2" descr="How to Create Network Diagram?">
            <a:extLst>
              <a:ext uri="{FF2B5EF4-FFF2-40B4-BE49-F238E27FC236}">
                <a16:creationId xmlns:a16="http://schemas.microsoft.com/office/drawing/2014/main" id="{C6C8E423-FAEA-77B8-C112-2DD0555F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300"/>
            <a:ext cx="91440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F715136-3253-AFB4-F0F4-F562CECB366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9049"/>
            <a:ext cx="8153400" cy="70485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600000"/>
              </a:spcBef>
            </a:pPr>
            <a:r>
              <a:rPr lang="en-US" altLang="en-TR" sz="2900">
                <a:solidFill>
                  <a:schemeClr val="tx1"/>
                </a:solidFill>
              </a:rPr>
              <a:t>The Network Diagram</a:t>
            </a:r>
            <a:endParaRPr lang="en-US" altLang="en-TR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4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00A52A47-DB7B-AAC4-176D-F3A1E52E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5715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sz="2900" dirty="0">
                <a:solidFill>
                  <a:schemeClr val="tx1"/>
                </a:solidFill>
              </a:rPr>
              <a:t>The Advantages/Uses of Network</a:t>
            </a:r>
          </a:p>
        </p:txBody>
      </p:sp>
      <p:sp>
        <p:nvSpPr>
          <p:cNvPr id="7172" name="Rectangle 51">
            <a:extLst>
              <a:ext uri="{FF2B5EF4-FFF2-40B4-BE49-F238E27FC236}">
                <a16:creationId xmlns:a16="http://schemas.microsoft.com/office/drawing/2014/main" id="{B045D807-E4A1-0F58-983B-1BA03206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811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67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TR" dirty="0"/>
              <a:t>Simultaneous Access</a:t>
            </a:r>
          </a:p>
          <a:p>
            <a:pPr lvl="1">
              <a:buFont typeface="Wingdings" pitchFamily="2" charset="2"/>
              <a:buChar char="Ø"/>
            </a:pPr>
            <a:r>
              <a:rPr lang="en-IN" altLang="en-TR" dirty="0"/>
              <a:t>There are moments in any business when several workers may need to use the same data at the same time.</a:t>
            </a:r>
          </a:p>
          <a:p>
            <a:r>
              <a:rPr lang="en-IN" altLang="en-TR" dirty="0"/>
              <a:t>Shared Peripheral Devices</a:t>
            </a:r>
          </a:p>
          <a:p>
            <a:endParaRPr lang="en-IN" altLang="en-TR" dirty="0"/>
          </a:p>
          <a:p>
            <a:r>
              <a:rPr lang="en-IN" altLang="en-TR" dirty="0"/>
              <a:t>Personal Communications</a:t>
            </a:r>
          </a:p>
          <a:p>
            <a:pPr lvl="1">
              <a:buFont typeface="Wingdings" pitchFamily="2" charset="2"/>
              <a:buChar char="Ø"/>
            </a:pPr>
            <a:r>
              <a:rPr lang="en-IN" altLang="en-TR" dirty="0"/>
              <a:t>Videoconferencing</a:t>
            </a:r>
          </a:p>
          <a:p>
            <a:pPr lvl="1">
              <a:buFont typeface="Wingdings" pitchFamily="2" charset="2"/>
              <a:buChar char="Ø"/>
            </a:pPr>
            <a:r>
              <a:rPr lang="en-IN" altLang="en-TR" dirty="0"/>
              <a:t>Voice over Internet Protocol (VoIP):-VoIP transmits the sound of voice over a computer network using the Internet Protocol (IP ) rather than sending  the signal over traditional phone wires</a:t>
            </a:r>
          </a:p>
          <a:p>
            <a:r>
              <a:rPr lang="en-IN" altLang="en-TR" dirty="0"/>
              <a:t>Easier Data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>
            <a:extLst>
              <a:ext uri="{FF2B5EF4-FFF2-40B4-BE49-F238E27FC236}">
                <a16:creationId xmlns:a16="http://schemas.microsoft.com/office/drawing/2014/main" id="{F9E51BE2-2EFC-ACEA-7D03-E7FEC9B4A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8153400" cy="5715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spcBef>
                <a:spcPct val="600000"/>
              </a:spcBef>
            </a:pPr>
            <a:r>
              <a:rPr lang="en-US" altLang="en-TR" sz="2900" dirty="0">
                <a:solidFill>
                  <a:schemeClr val="tx1"/>
                </a:solidFill>
              </a:rPr>
              <a:t>The Networking Devices(Nodes)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70E52E-CA57-8189-FE19-FA3BD977F747}"/>
              </a:ext>
            </a:extLst>
          </p:cNvPr>
          <p:cNvSpPr txBox="1"/>
          <p:nvPr/>
        </p:nvSpPr>
        <p:spPr>
          <a:xfrm>
            <a:off x="685800" y="1181100"/>
            <a:ext cx="5257800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NIC Card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Repeater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Hub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Switch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Bridge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Router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Gateway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</a:rPr>
              <a:t>Firewall</a:t>
            </a:r>
          </a:p>
          <a:p>
            <a:pPr>
              <a:defRPr/>
            </a:pPr>
            <a:endParaRPr lang="en-IN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>
            <a:extLst>
              <a:ext uri="{FF2B5EF4-FFF2-40B4-BE49-F238E27FC236}">
                <a16:creationId xmlns:a16="http://schemas.microsoft.com/office/drawing/2014/main" id="{F81BC310-F821-BE2F-4406-F3BF6584E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856" y="120130"/>
            <a:ext cx="5251344" cy="1587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altLang="en-TR" sz="2200" dirty="0"/>
              <a:t> 1. Network Interface Card</a:t>
            </a:r>
          </a:p>
        </p:txBody>
      </p:sp>
      <p:sp>
        <p:nvSpPr>
          <p:cNvPr id="9220" name="TextBox 9">
            <a:extLst>
              <a:ext uri="{FF2B5EF4-FFF2-40B4-BE49-F238E27FC236}">
                <a16:creationId xmlns:a16="http://schemas.microsoft.com/office/drawing/2014/main" id="{EF875CB5-0649-8C62-F6C2-A47BFD118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14500"/>
            <a:ext cx="4038600" cy="31882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1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NIC is used to physically connect host devices to the network media.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A NIC is a printed circuit board that fits into the expansion slot of a bus on a </a:t>
            </a:r>
            <a:r>
              <a:rPr lang="en-US" altLang="en-TR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computer</a:t>
            </a: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 motherboard.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It can also be a peripheral device. NICs are sometimes called network adapters.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Each NIC is identified by a unique code called a Media Access Control (MAC) address.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TR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This address is used to control data communication for the host on the network.</a:t>
            </a:r>
          </a:p>
        </p:txBody>
      </p:sp>
      <p:pic>
        <p:nvPicPr>
          <p:cNvPr id="9223" name="Picture 7" descr="What is NIC? | How NIC Works | Types of NIC | Network Interface Card -  YouTube">
            <a:extLst>
              <a:ext uri="{FF2B5EF4-FFF2-40B4-BE49-F238E27FC236}">
                <a16:creationId xmlns:a16="http://schemas.microsoft.com/office/drawing/2014/main" id="{74A45BFE-F4C8-60B4-9887-08B3359E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1265172"/>
            <a:ext cx="4164920" cy="291795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{41AD462E-1900-884F-8E76-C4571B1951BB}tf10001079</Template>
  <TotalTime>2565</TotalTime>
  <Words>2236</Words>
  <Application>Microsoft Macintosh PowerPoint</Application>
  <PresentationFormat>On-screen Show (16:10)</PresentationFormat>
  <Paragraphs>215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Gill Sans MT</vt:lpstr>
      <vt:lpstr>Wingdings</vt:lpstr>
      <vt:lpstr>Mesh</vt:lpstr>
      <vt:lpstr>Computer Networking</vt:lpstr>
      <vt:lpstr>What is a “Network”</vt:lpstr>
      <vt:lpstr>Course Content</vt:lpstr>
      <vt:lpstr>The Computer Network</vt:lpstr>
      <vt:lpstr>The Network Diagram</vt:lpstr>
      <vt:lpstr>PowerPoint Presentation</vt:lpstr>
      <vt:lpstr>The Advantages/Uses of Network</vt:lpstr>
      <vt:lpstr>The Networking Devices(Nodes)</vt:lpstr>
      <vt:lpstr> 1. Network Interface Card</vt:lpstr>
      <vt:lpstr> 2. Repeaters</vt:lpstr>
      <vt:lpstr>3. Hubs </vt:lpstr>
      <vt:lpstr>4. Bridges </vt:lpstr>
      <vt:lpstr>5. Switches </vt:lpstr>
      <vt:lpstr> 6. Routers</vt:lpstr>
      <vt:lpstr>Transmission Control Protocol/Internet Protocol (TCP/IP)</vt:lpstr>
      <vt:lpstr> 7. Gateway</vt:lpstr>
      <vt:lpstr>8. Firewall</vt:lpstr>
      <vt:lpstr>8. Firewall</vt:lpstr>
      <vt:lpstr> Network Media</vt:lpstr>
      <vt:lpstr> 1. Copper Cable</vt:lpstr>
      <vt:lpstr> a. Coaxial Cable</vt:lpstr>
      <vt:lpstr>b. Shielded Twisted Pair(STP)</vt:lpstr>
      <vt:lpstr>c. Unshielded Twisted Pair</vt:lpstr>
      <vt:lpstr> UTP Implementation</vt:lpstr>
      <vt:lpstr>Fiber Optic Cable </vt:lpstr>
      <vt:lpstr> Communication Protocols</vt:lpstr>
      <vt:lpstr>TCP/IP Protocol Suite</vt:lpstr>
      <vt:lpstr> Communication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Basics</dc:title>
  <dc:creator>Phenix Family</dc:creator>
  <cp:lastModifiedBy>Mehmet Akif Cifci</cp:lastModifiedBy>
  <cp:revision>188</cp:revision>
  <cp:lastPrinted>1601-01-01T00:00:00Z</cp:lastPrinted>
  <dcterms:created xsi:type="dcterms:W3CDTF">2007-04-29T21:09:52Z</dcterms:created>
  <dcterms:modified xsi:type="dcterms:W3CDTF">2022-09-27T12:43:30Z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TC010721281033</vt:lpwstr>
  </property>
</Properties>
</file>