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7" r:id="rId2"/>
    <p:sldId id="260" r:id="rId3"/>
    <p:sldId id="319" r:id="rId4"/>
    <p:sldId id="265" r:id="rId5"/>
    <p:sldId id="320" r:id="rId6"/>
    <p:sldId id="315" r:id="rId7"/>
    <p:sldId id="264" r:id="rId8"/>
    <p:sldId id="316" r:id="rId9"/>
    <p:sldId id="318" r:id="rId10"/>
    <p:sldId id="266" r:id="rId11"/>
    <p:sldId id="314" r:id="rId12"/>
    <p:sldId id="272" r:id="rId13"/>
    <p:sldId id="275" r:id="rId14"/>
    <p:sldId id="274" r:id="rId15"/>
    <p:sldId id="273" r:id="rId16"/>
    <p:sldId id="288" r:id="rId17"/>
    <p:sldId id="290" r:id="rId18"/>
    <p:sldId id="278" r:id="rId19"/>
    <p:sldId id="326" r:id="rId20"/>
    <p:sldId id="327" r:id="rId21"/>
    <p:sldId id="279" r:id="rId22"/>
    <p:sldId id="281" r:id="rId23"/>
    <p:sldId id="271" r:id="rId24"/>
    <p:sldId id="321" r:id="rId25"/>
    <p:sldId id="322" r:id="rId26"/>
    <p:sldId id="323" r:id="rId27"/>
    <p:sldId id="324" r:id="rId28"/>
    <p:sldId id="325" r:id="rId29"/>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CF9AB-8FBA-4949-A287-32998A2C2C5B}" type="datetimeFigureOut">
              <a:rPr lang="en-TR" smtClean="0"/>
              <a:t>27.09.2022</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83526-3952-DF40-8491-818A92702023}" type="slidenum">
              <a:rPr lang="en-TR" smtClean="0"/>
              <a:t>‹#›</a:t>
            </a:fld>
            <a:endParaRPr lang="en-TR"/>
          </a:p>
        </p:txBody>
      </p:sp>
    </p:spTree>
    <p:extLst>
      <p:ext uri="{BB962C8B-B14F-4D97-AF65-F5344CB8AC3E}">
        <p14:creationId xmlns:p14="http://schemas.microsoft.com/office/powerpoint/2010/main" val="3053922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329742AB-614C-9395-6271-0C39E41F43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EEAC3B-DA72-5748-93D9-89F61DE1C540}" type="slidenum">
              <a:rPr lang="en-US" altLang="en-TR"/>
              <a:pPr/>
              <a:t>1</a:t>
            </a:fld>
            <a:endParaRPr lang="en-US" altLang="en-TR"/>
          </a:p>
        </p:txBody>
      </p:sp>
      <p:sp>
        <p:nvSpPr>
          <p:cNvPr id="56323" name="Rectangle 2">
            <a:extLst>
              <a:ext uri="{FF2B5EF4-FFF2-40B4-BE49-F238E27FC236}">
                <a16:creationId xmlns:a16="http://schemas.microsoft.com/office/drawing/2014/main" id="{CEE6F02C-8502-D9BB-49DF-037D53C53780}"/>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2FA927A6-2D60-16F3-B8D3-BB37090344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T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53625ED-19CB-D4D4-0A21-6F7EA01BD6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FBB778-90D0-BA48-BE5A-7EC40DA6C956}" type="slidenum">
              <a:rPr lang="en-US" altLang="en-TR"/>
              <a:pPr/>
              <a:t>10</a:t>
            </a:fld>
            <a:endParaRPr lang="en-US" altLang="en-TR"/>
          </a:p>
        </p:txBody>
      </p:sp>
      <p:sp>
        <p:nvSpPr>
          <p:cNvPr id="89091" name="Rectangle 2">
            <a:extLst>
              <a:ext uri="{FF2B5EF4-FFF2-40B4-BE49-F238E27FC236}">
                <a16:creationId xmlns:a16="http://schemas.microsoft.com/office/drawing/2014/main" id="{90CE52D5-E231-7B49-3D5B-F54C08EEC932}"/>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C05FB363-7A08-7C20-9655-9752B05F2C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TR" altLang="en-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F6D8F1D-708A-6870-80FF-9B6B94DC05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00345B-2A63-124C-AABA-9751FA4F1723}" type="slidenum">
              <a:rPr lang="en-US" altLang="en-TR"/>
              <a:pPr/>
              <a:t>11</a:t>
            </a:fld>
            <a:endParaRPr lang="en-US" altLang="en-TR"/>
          </a:p>
        </p:txBody>
      </p:sp>
      <p:sp>
        <p:nvSpPr>
          <p:cNvPr id="90115" name="Rectangle 2">
            <a:extLst>
              <a:ext uri="{FF2B5EF4-FFF2-40B4-BE49-F238E27FC236}">
                <a16:creationId xmlns:a16="http://schemas.microsoft.com/office/drawing/2014/main" id="{05C5462E-728B-B819-0A23-8365583BF91E}"/>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AFB07A29-521C-BAF7-AA9C-AF91738D87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kept the graphic the same as the previous graphic representing the Peer to Peer Area Network in hopes of creating a degree familiarity.  I also include some basic facts about it.  </a:t>
            </a:r>
          </a:p>
          <a:p>
            <a:pPr eaLnBrk="1" hangingPunct="1"/>
            <a:endParaRPr lang="en-US" altLang="en-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D30BE526-E246-3A30-9183-C21005B1F1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36D816-FC2C-5F46-ACAF-4247AB0400A9}" type="slidenum">
              <a:rPr lang="en-US" altLang="en-TR"/>
              <a:pPr/>
              <a:t>12</a:t>
            </a:fld>
            <a:endParaRPr lang="en-US" altLang="en-TR"/>
          </a:p>
        </p:txBody>
      </p:sp>
      <p:sp>
        <p:nvSpPr>
          <p:cNvPr id="91139" name="Rectangle 2">
            <a:extLst>
              <a:ext uri="{FF2B5EF4-FFF2-40B4-BE49-F238E27FC236}">
                <a16:creationId xmlns:a16="http://schemas.microsoft.com/office/drawing/2014/main" id="{97258A9E-8584-BE8E-99C2-3340BF13A37E}"/>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02BA4675-F103-FE0D-3245-851F8EEA8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The topology section of my presentation may have been a little confusing for those who are not in the IT or networking field.  I tried to explain the process and function of topologies using the three subsequent slides and the features of each topology.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AF99C5ED-0EC3-C298-6DBF-79813115BE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A4CAD6-28D4-7F48-8F28-3DFD647D7796}" type="slidenum">
              <a:rPr lang="en-US" altLang="en-TR"/>
              <a:pPr/>
              <a:t>13</a:t>
            </a:fld>
            <a:endParaRPr lang="en-US" altLang="en-TR"/>
          </a:p>
        </p:txBody>
      </p:sp>
      <p:sp>
        <p:nvSpPr>
          <p:cNvPr id="92163" name="Rectangle 2">
            <a:extLst>
              <a:ext uri="{FF2B5EF4-FFF2-40B4-BE49-F238E27FC236}">
                <a16:creationId xmlns:a16="http://schemas.microsoft.com/office/drawing/2014/main" id="{560F0489-98FC-D7A2-0DB9-7A464B560124}"/>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B4724F8B-EF66-671C-EAF2-4AEFCDB788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wanted to beak each of these down so it could be explained and understood better.  While topology diagrams can be easily understood in the IT field they may be a little hard to grasp to average person.</a:t>
            </a:r>
          </a:p>
          <a:p>
            <a:pPr eaLnBrk="1" hangingPunct="1"/>
            <a:endParaRPr lang="en-US" altLang="en-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EB4C2EEC-E948-93ED-4527-BDFA4FB77C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931A80-936B-4F4B-BA9D-2395533818E9}" type="slidenum">
              <a:rPr lang="en-US" altLang="en-TR"/>
              <a:pPr/>
              <a:t>14</a:t>
            </a:fld>
            <a:endParaRPr lang="en-US" altLang="en-TR"/>
          </a:p>
        </p:txBody>
      </p:sp>
      <p:sp>
        <p:nvSpPr>
          <p:cNvPr id="93187" name="Rectangle 2">
            <a:extLst>
              <a:ext uri="{FF2B5EF4-FFF2-40B4-BE49-F238E27FC236}">
                <a16:creationId xmlns:a16="http://schemas.microsoft.com/office/drawing/2014/main" id="{043567A7-BB49-5A31-5818-4B4483264E7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586460C2-48CB-3BB3-2B42-6CE7CF12B6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wanted to beak each of these down so it could be explained and understood better.  While topology diagrams can be easily understood in the IT field they may be a little hard to grasp to average person.</a:t>
            </a:r>
          </a:p>
          <a:p>
            <a:pPr eaLnBrk="1" hangingPunct="1"/>
            <a:endParaRPr lang="en-US" altLang="en-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5129D14C-5592-DA0F-7450-7657B720BE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CE1CA8-1BC7-E744-BDB0-F0F128792BB6}" type="slidenum">
              <a:rPr lang="en-US" altLang="en-TR"/>
              <a:pPr/>
              <a:t>15</a:t>
            </a:fld>
            <a:endParaRPr lang="en-US" altLang="en-TR"/>
          </a:p>
        </p:txBody>
      </p:sp>
      <p:sp>
        <p:nvSpPr>
          <p:cNvPr id="94211" name="Rectangle 2">
            <a:extLst>
              <a:ext uri="{FF2B5EF4-FFF2-40B4-BE49-F238E27FC236}">
                <a16:creationId xmlns:a16="http://schemas.microsoft.com/office/drawing/2014/main" id="{1BDC7218-76B9-8AEE-CAC2-26A2F7BB03A9}"/>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F67B90F9-1A69-3F39-4EAD-90196606A4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wanted to beak each of these down so it could be explained and understood better.  While topology diagrams can be easily understood in the IT field they may be a little hard to grasp to average person.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0F4F6D3-3A9E-A64A-16B4-3AB2227ADF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D3403F-6AE4-144A-A4DD-2A4E9CCDCDCE}" type="slidenum">
              <a:rPr lang="en-US" altLang="en-TR"/>
              <a:pPr/>
              <a:t>16</a:t>
            </a:fld>
            <a:endParaRPr lang="en-US" altLang="en-TR"/>
          </a:p>
        </p:txBody>
      </p:sp>
      <p:sp>
        <p:nvSpPr>
          <p:cNvPr id="95235" name="Rectangle 2">
            <a:extLst>
              <a:ext uri="{FF2B5EF4-FFF2-40B4-BE49-F238E27FC236}">
                <a16:creationId xmlns:a16="http://schemas.microsoft.com/office/drawing/2014/main" id="{4626C9FF-BA17-0FB4-2602-9381FD077D6F}"/>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A7DE4AEE-F2AE-57C0-7123-8F7BCC52C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wanted to beak each of these down so it could be explained and understood better.  While topology diagrams can be easily understood in the IT field they may be a little hard to grasp to average person.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DA3A46F6-9DC8-909C-C9F3-FB2B5FAC65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C02AB2-912E-C94A-BF02-B96871D71BFC}" type="slidenum">
              <a:rPr lang="en-US" altLang="en-TR"/>
              <a:pPr/>
              <a:t>17</a:t>
            </a:fld>
            <a:endParaRPr lang="en-US" altLang="en-TR"/>
          </a:p>
        </p:txBody>
      </p:sp>
      <p:sp>
        <p:nvSpPr>
          <p:cNvPr id="96259" name="Rectangle 2">
            <a:extLst>
              <a:ext uri="{FF2B5EF4-FFF2-40B4-BE49-F238E27FC236}">
                <a16:creationId xmlns:a16="http://schemas.microsoft.com/office/drawing/2014/main" id="{549D5993-0CD5-17CB-CCD1-F08D7C7DAD37}"/>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88FBA9DA-527D-EB32-4A9C-B4C0B3A6A0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wanted to beak each of these down so it could be explained and understood better.  While topology diagrams can be easily understood in the IT field they may be a little hard to grasp to average person.</a:t>
            </a:r>
          </a:p>
          <a:p>
            <a:pPr eaLnBrk="1" hangingPunct="1"/>
            <a:endParaRPr lang="en-US" altLang="en-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745C09F-4B16-5657-E1D9-C96DD8827B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77F198-6E12-A342-BA52-2EE4DF49C2C3}" type="slidenum">
              <a:rPr lang="en-US" altLang="en-TR"/>
              <a:pPr/>
              <a:t>18</a:t>
            </a:fld>
            <a:endParaRPr lang="en-US" altLang="en-TR"/>
          </a:p>
        </p:txBody>
      </p:sp>
      <p:sp>
        <p:nvSpPr>
          <p:cNvPr id="97283" name="Rectangle 2">
            <a:extLst>
              <a:ext uri="{FF2B5EF4-FFF2-40B4-BE49-F238E27FC236}">
                <a16:creationId xmlns:a16="http://schemas.microsoft.com/office/drawing/2014/main" id="{ABB819DD-FCB5-31BB-30C1-DD292E7118E0}"/>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8DED1ECA-C598-85DC-DA3A-EF09AAB8D6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TR" altLang="en-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C6782906-7083-F0F5-D0FB-4D41B69F2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6C22BF-9FB9-2C46-B979-A54F4EA96228}" type="slidenum">
              <a:rPr lang="en-US" altLang="en-TR"/>
              <a:pPr/>
              <a:t>19</a:t>
            </a:fld>
            <a:endParaRPr lang="en-US" altLang="en-TR"/>
          </a:p>
        </p:txBody>
      </p:sp>
      <p:sp>
        <p:nvSpPr>
          <p:cNvPr id="98307" name="Rectangle 2">
            <a:extLst>
              <a:ext uri="{FF2B5EF4-FFF2-40B4-BE49-F238E27FC236}">
                <a16:creationId xmlns:a16="http://schemas.microsoft.com/office/drawing/2014/main" id="{4EA5438A-C9CD-0FBE-F4B0-44CC8726F18B}"/>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AECA1BDE-AAF0-C63B-D6DE-E082D47EBD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TR" altLang="en-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24A3C98-66BF-DADF-D152-2C7AE623F6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989FF06-1514-3141-AD48-E088B5AD1089}" type="slidenum">
              <a:rPr lang="en-US" altLang="en-TR"/>
              <a:pPr/>
              <a:t>2</a:t>
            </a:fld>
            <a:endParaRPr lang="en-US" altLang="en-TR"/>
          </a:p>
        </p:txBody>
      </p:sp>
      <p:sp>
        <p:nvSpPr>
          <p:cNvPr id="80899" name="Rectangle 2">
            <a:extLst>
              <a:ext uri="{FF2B5EF4-FFF2-40B4-BE49-F238E27FC236}">
                <a16:creationId xmlns:a16="http://schemas.microsoft.com/office/drawing/2014/main" id="{59E2300C-2163-37DC-54B2-C00FC59381ED}"/>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B3F0358D-2312-CDBD-09EE-8A5B7E58E3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used this slide as a Introduction to the different types of networks.  I tried to let the graphics do the talking on this slide.  I elaborated more on each network type on subsequent slides.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5EBF2B22-8173-11F4-59ED-3DBA75C436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475FA9-36B5-4B44-8E1A-46B57BB76C38}" type="slidenum">
              <a:rPr lang="en-US" altLang="en-TR"/>
              <a:pPr/>
              <a:t>20</a:t>
            </a:fld>
            <a:endParaRPr lang="en-US" altLang="en-TR"/>
          </a:p>
        </p:txBody>
      </p:sp>
      <p:sp>
        <p:nvSpPr>
          <p:cNvPr id="99331" name="Rectangle 2">
            <a:extLst>
              <a:ext uri="{FF2B5EF4-FFF2-40B4-BE49-F238E27FC236}">
                <a16:creationId xmlns:a16="http://schemas.microsoft.com/office/drawing/2014/main" id="{F18F70D1-CA57-5755-15C4-D757B2A105F3}"/>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D0EF17A1-1657-74E3-5E43-F027B6FCCD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TR" altLang="en-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C76D69CD-5186-C672-DA82-F2A485656A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986324-9A5B-E246-8A62-4E7F42395BF2}" type="slidenum">
              <a:rPr lang="en-US" altLang="en-TR"/>
              <a:pPr/>
              <a:t>21</a:t>
            </a:fld>
            <a:endParaRPr lang="en-US" altLang="en-TR"/>
          </a:p>
        </p:txBody>
      </p:sp>
      <p:sp>
        <p:nvSpPr>
          <p:cNvPr id="100355" name="Rectangle 2">
            <a:extLst>
              <a:ext uri="{FF2B5EF4-FFF2-40B4-BE49-F238E27FC236}">
                <a16:creationId xmlns:a16="http://schemas.microsoft.com/office/drawing/2014/main" id="{8AEA0D2F-D593-0832-CE94-A60A069BAE1E}"/>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E1932CCF-0A24-6875-DEAD-D548209453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used three slides to go over the Internet.  I wanted to start of the first slide with a basic statement but, it would have an impact on the viewer.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9FC79F05-16F5-C8A9-2F81-C6E16070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AB032C-DA08-6A4F-A764-2823DFE0FF34}" type="slidenum">
              <a:rPr lang="en-US" altLang="en-TR"/>
              <a:pPr/>
              <a:t>22</a:t>
            </a:fld>
            <a:endParaRPr lang="en-US" altLang="en-TR"/>
          </a:p>
        </p:txBody>
      </p:sp>
      <p:sp>
        <p:nvSpPr>
          <p:cNvPr id="101379" name="Rectangle 2">
            <a:extLst>
              <a:ext uri="{FF2B5EF4-FFF2-40B4-BE49-F238E27FC236}">
                <a16:creationId xmlns:a16="http://schemas.microsoft.com/office/drawing/2014/main" id="{F9B971AE-1553-0E6B-0E99-36AADD0A963D}"/>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5F430E63-0172-D142-626F-2412B8292E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would have like to use some animation for this but it would have been very difficult so I went ahead and use green and red colors to represent the flowing in data into the Internet and the flowing of data out of the Internet.  I wanted to stress that data does not take the same path all the time when traveling to and from the Internet.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BB50A308-E674-F011-9996-E28679E5C3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771611-32C6-AE4C-BACA-A6BFC1A575C0}" type="slidenum">
              <a:rPr lang="en-US" altLang="en-TR"/>
              <a:pPr/>
              <a:t>23</a:t>
            </a:fld>
            <a:endParaRPr lang="en-US" altLang="en-TR"/>
          </a:p>
        </p:txBody>
      </p:sp>
      <p:sp>
        <p:nvSpPr>
          <p:cNvPr id="102403" name="Rectangle 2">
            <a:extLst>
              <a:ext uri="{FF2B5EF4-FFF2-40B4-BE49-F238E27FC236}">
                <a16:creationId xmlns:a16="http://schemas.microsoft.com/office/drawing/2014/main" id="{D20A11C5-4725-EDF0-D3A8-7AB67DF5C094}"/>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7ED00DF0-C447-D931-70D0-09620013D5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IP addresses tend to go along with servers, especially web servers in that they store data for websites.  Once again there is a good deal of information on this slide and I might could have separated Static and Temporary IP addresses into separate slides but I felt a side by side comparison was effective.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EB0A8CF-123A-C0ED-1D92-0D4FE5A164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D3B7E3-4764-5B43-BAFF-5300BAB57389}" type="slidenum">
              <a:rPr lang="en-US" altLang="en-TR"/>
              <a:pPr/>
              <a:t>24</a:t>
            </a:fld>
            <a:endParaRPr lang="en-US" altLang="en-TR"/>
          </a:p>
        </p:txBody>
      </p:sp>
      <p:sp>
        <p:nvSpPr>
          <p:cNvPr id="103427" name="Rectangle 2">
            <a:extLst>
              <a:ext uri="{FF2B5EF4-FFF2-40B4-BE49-F238E27FC236}">
                <a16:creationId xmlns:a16="http://schemas.microsoft.com/office/drawing/2014/main" id="{DCC9B7FD-8980-A204-7B10-8FA93E99D002}"/>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8D255D7A-394F-120F-2A8C-6EFF7D8BC6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IP addresses tend to go along with servers, especially web servers in that they store data for websites.  Once again there is a good deal of information on this slide and I might could have separated Static and Temporary IP addresses into separate slides but I felt a side by side comparison was effective.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2A028F3C-3DE3-1B9E-EB8E-DA087782E7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3CE47A-D35C-A744-93E8-16F2092B2907}" type="slidenum">
              <a:rPr lang="en-US" altLang="en-TR"/>
              <a:pPr/>
              <a:t>25</a:t>
            </a:fld>
            <a:endParaRPr lang="en-US" altLang="en-TR"/>
          </a:p>
        </p:txBody>
      </p:sp>
      <p:sp>
        <p:nvSpPr>
          <p:cNvPr id="104451" name="Rectangle 2">
            <a:extLst>
              <a:ext uri="{FF2B5EF4-FFF2-40B4-BE49-F238E27FC236}">
                <a16:creationId xmlns:a16="http://schemas.microsoft.com/office/drawing/2014/main" id="{4B86B12D-5079-9C66-EFD2-615362133031}"/>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F2C7F34E-50F6-2DD9-AC8D-97BEE4C22E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IP addresses tend to go along with servers, especially web servers in that they store data for websites.  Once again there is a good deal of information on this slide and I might could have separated Static and Temporary IP addresses into separate slides but I felt a side by side comparison was effective.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D869F958-9DC5-D06E-DA2F-34FA129A02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9AA4F1-9ED3-F048-9600-8BC6771292FC}" type="slidenum">
              <a:rPr lang="en-US" altLang="en-TR"/>
              <a:pPr/>
              <a:t>26</a:t>
            </a:fld>
            <a:endParaRPr lang="en-US" altLang="en-TR"/>
          </a:p>
        </p:txBody>
      </p:sp>
      <p:sp>
        <p:nvSpPr>
          <p:cNvPr id="105475" name="Rectangle 2">
            <a:extLst>
              <a:ext uri="{FF2B5EF4-FFF2-40B4-BE49-F238E27FC236}">
                <a16:creationId xmlns:a16="http://schemas.microsoft.com/office/drawing/2014/main" id="{4C68E632-7DE3-8670-4764-6BC69E329A87}"/>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1E1C7D4-E3B1-6063-4465-A70EFD0698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IP addresses tend to go along with servers, especially web servers in that they store data for websites.  Once again there is a good deal of information on this slide and I might could have separated Static and Temporary IP addresses into separate slides but I felt a side by side comparison was effective.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47A74E3A-8906-2091-DE94-04CC49D7E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6B4222-0301-8749-AAC1-38EA293AF1D0}" type="slidenum">
              <a:rPr lang="en-US" altLang="en-TR"/>
              <a:pPr/>
              <a:t>27</a:t>
            </a:fld>
            <a:endParaRPr lang="en-US" altLang="en-TR"/>
          </a:p>
        </p:txBody>
      </p:sp>
      <p:sp>
        <p:nvSpPr>
          <p:cNvPr id="106499" name="Rectangle 2">
            <a:extLst>
              <a:ext uri="{FF2B5EF4-FFF2-40B4-BE49-F238E27FC236}">
                <a16:creationId xmlns:a16="http://schemas.microsoft.com/office/drawing/2014/main" id="{3CC8B1DE-B190-D360-9D7A-59C563097EB8}"/>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0695CB66-E5B9-BBAF-B743-597A2AFE50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dirty="0"/>
              <a:t>IP addresses tend to go along with servers, especially web servers in that they store data for websites.  Once again there is a good deal of information on this slide and I might could have separated Static and Temporary IP addresses into separate slides but I felt a side by side comparison was effective.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A9B646B3-AB80-E7CF-362F-A6E720718A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AD1EDB-9255-AC44-919F-1FF96A17AE9C}" type="slidenum">
              <a:rPr lang="en-US" altLang="en-TR"/>
              <a:pPr/>
              <a:t>28</a:t>
            </a:fld>
            <a:endParaRPr lang="en-US" altLang="en-TR"/>
          </a:p>
        </p:txBody>
      </p:sp>
      <p:sp>
        <p:nvSpPr>
          <p:cNvPr id="107523" name="Rectangle 2">
            <a:extLst>
              <a:ext uri="{FF2B5EF4-FFF2-40B4-BE49-F238E27FC236}">
                <a16:creationId xmlns:a16="http://schemas.microsoft.com/office/drawing/2014/main" id="{C6D36F69-F730-6320-B304-EBCE24BB1813}"/>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B9D1EE2D-85BB-5990-AAE5-A48327D391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TR" altLang="en-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9B44AEC0-183F-C739-C8E2-AE384852CA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4A5E3A-0D1C-5947-B207-19F2C7C79D66}" type="slidenum">
              <a:rPr lang="en-US" altLang="en-TR"/>
              <a:pPr/>
              <a:t>3</a:t>
            </a:fld>
            <a:endParaRPr lang="en-US" altLang="en-TR"/>
          </a:p>
        </p:txBody>
      </p:sp>
      <p:sp>
        <p:nvSpPr>
          <p:cNvPr id="81923" name="Rectangle 2">
            <a:extLst>
              <a:ext uri="{FF2B5EF4-FFF2-40B4-BE49-F238E27FC236}">
                <a16:creationId xmlns:a16="http://schemas.microsoft.com/office/drawing/2014/main" id="{032FF964-8B9C-FA72-1F9D-D6421E53DA6A}"/>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9009277F-ED1D-F1CC-A4B2-6473ED2616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kept the graphic the same as the previous graphic representing the Wide Area Network in hopes of creating a degree familiarity.  I also include some basic facts about it.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85EFAE8D-E559-9BF7-5543-BE3F091C6B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1A7ADE-153F-DC42-8C6F-7B7519D58C91}" type="slidenum">
              <a:rPr lang="en-US" altLang="en-TR"/>
              <a:pPr/>
              <a:t>4</a:t>
            </a:fld>
            <a:endParaRPr lang="en-US" altLang="en-TR"/>
          </a:p>
        </p:txBody>
      </p:sp>
      <p:sp>
        <p:nvSpPr>
          <p:cNvPr id="82947" name="Rectangle 2">
            <a:extLst>
              <a:ext uri="{FF2B5EF4-FFF2-40B4-BE49-F238E27FC236}">
                <a16:creationId xmlns:a16="http://schemas.microsoft.com/office/drawing/2014/main" id="{A2D837D0-22FD-55C0-2E0B-9EA5A1524C73}"/>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478F845F-91E2-7BD2-4272-E200B47A5E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kept the graphic the same as the previous graphic representing the Local Area Network in hopes of creating a degree familiarity.  I also include some basic facts about it.  </a:t>
            </a:r>
          </a:p>
          <a:p>
            <a:pPr eaLnBrk="1" hangingPunct="1"/>
            <a:endParaRPr lang="en-US" altLang="en-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6AAFB6B5-DC03-D909-42F6-1B31152CFD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B19E0A-1EE8-DC4F-AA3E-8E0CCEB915EA}" type="slidenum">
              <a:rPr lang="en-US" altLang="en-TR"/>
              <a:pPr/>
              <a:t>5</a:t>
            </a:fld>
            <a:endParaRPr lang="en-US" altLang="en-TR"/>
          </a:p>
        </p:txBody>
      </p:sp>
      <p:sp>
        <p:nvSpPr>
          <p:cNvPr id="83971" name="Rectangle 2">
            <a:extLst>
              <a:ext uri="{FF2B5EF4-FFF2-40B4-BE49-F238E27FC236}">
                <a16:creationId xmlns:a16="http://schemas.microsoft.com/office/drawing/2014/main" id="{D241CC5D-F0CD-18D6-1AEB-CFAA79B207B6}"/>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4D4A009B-5D46-6EBD-A6A4-3DCBE52D12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kept the graphic the same as the previous graphic representing the Local Area Network in hopes of creating a degree familiarity.  I also include some basic facts about it.  </a:t>
            </a:r>
          </a:p>
          <a:p>
            <a:pPr eaLnBrk="1" hangingPunct="1"/>
            <a:endParaRPr lang="en-US" altLang="en-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3ADA7EE1-6804-4D7F-70DE-EC6FF60F82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CF0D9F-BD48-334C-9D7A-E40DCEEA0508}" type="slidenum">
              <a:rPr lang="en-US" altLang="en-TR"/>
              <a:pPr/>
              <a:t>6</a:t>
            </a:fld>
            <a:endParaRPr lang="en-US" altLang="en-TR"/>
          </a:p>
        </p:txBody>
      </p:sp>
      <p:sp>
        <p:nvSpPr>
          <p:cNvPr id="84995" name="Rectangle 2">
            <a:extLst>
              <a:ext uri="{FF2B5EF4-FFF2-40B4-BE49-F238E27FC236}">
                <a16:creationId xmlns:a16="http://schemas.microsoft.com/office/drawing/2014/main" id="{264C8C7E-39D1-9C91-7D5E-D6CE7CAC952E}"/>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2E79950-7D5F-18D0-B18B-E523D734D6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kept the graphic the same as the previous graphic representing the Wide Area Network in hopes of creating a degree familiarity.  I also include some basic facts about it.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AC56B53-251B-0D1A-63D5-296C186E2D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A1655-5110-D94D-A4F9-9E74007640E2}" type="slidenum">
              <a:rPr lang="en-US" altLang="en-TR"/>
              <a:pPr/>
              <a:t>7</a:t>
            </a:fld>
            <a:endParaRPr lang="en-US" altLang="en-TR"/>
          </a:p>
        </p:txBody>
      </p:sp>
      <p:sp>
        <p:nvSpPr>
          <p:cNvPr id="86019" name="Rectangle 2">
            <a:extLst>
              <a:ext uri="{FF2B5EF4-FFF2-40B4-BE49-F238E27FC236}">
                <a16:creationId xmlns:a16="http://schemas.microsoft.com/office/drawing/2014/main" id="{BD2C2488-B8A3-7647-876E-804063281420}"/>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D5B54C55-7CEE-308D-F7A3-7A975AAEC8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kept the graphic the same as the previous graphic representing the Wide Area Network in hopes of creating a degree familiarity.  I also include some basic facts about it.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A95EE418-C5D7-2BE0-EE11-536534784C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59291C-D924-FA41-BAAC-B62B3A918EBD}" type="slidenum">
              <a:rPr lang="en-US" altLang="en-TR"/>
              <a:pPr/>
              <a:t>8</a:t>
            </a:fld>
            <a:endParaRPr lang="en-US" altLang="en-TR"/>
          </a:p>
        </p:txBody>
      </p:sp>
      <p:sp>
        <p:nvSpPr>
          <p:cNvPr id="87043" name="Rectangle 2">
            <a:extLst>
              <a:ext uri="{FF2B5EF4-FFF2-40B4-BE49-F238E27FC236}">
                <a16:creationId xmlns:a16="http://schemas.microsoft.com/office/drawing/2014/main" id="{5523B59F-8CCC-AA40-23F8-E53FC382EECF}"/>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7A2D6FAD-61C2-C4A4-7466-5505FAE597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t>I kept the graphic the same as the previous graphic representing the Wide Area Network in hopes of creating a degree familiarity.  I also include some basic facts about it.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5993B212-D7AE-F313-35D8-2CBA32D19C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F70721-7FF9-C84A-8208-CAEEBE778E12}" type="slidenum">
              <a:rPr lang="en-US" altLang="en-TR"/>
              <a:pPr/>
              <a:t>9</a:t>
            </a:fld>
            <a:endParaRPr lang="en-US" altLang="en-TR"/>
          </a:p>
        </p:txBody>
      </p:sp>
      <p:sp>
        <p:nvSpPr>
          <p:cNvPr id="88067" name="Rectangle 2">
            <a:extLst>
              <a:ext uri="{FF2B5EF4-FFF2-40B4-BE49-F238E27FC236}">
                <a16:creationId xmlns:a16="http://schemas.microsoft.com/office/drawing/2014/main" id="{8C78DB40-4E6E-14E9-21D0-27BDEF879954}"/>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A01BDEEA-39D0-2447-1632-1AEF883742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TR" altLang="en-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E8E8-265E-9E18-1297-CD3BD7EF741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TR"/>
          </a:p>
        </p:txBody>
      </p:sp>
      <p:sp>
        <p:nvSpPr>
          <p:cNvPr id="3" name="Subtitle 2">
            <a:extLst>
              <a:ext uri="{FF2B5EF4-FFF2-40B4-BE49-F238E27FC236}">
                <a16:creationId xmlns:a16="http://schemas.microsoft.com/office/drawing/2014/main" id="{955E6653-106E-8232-0631-6BBF1CE449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TR"/>
          </a:p>
        </p:txBody>
      </p:sp>
      <p:sp>
        <p:nvSpPr>
          <p:cNvPr id="4" name="Date Placeholder 3">
            <a:extLst>
              <a:ext uri="{FF2B5EF4-FFF2-40B4-BE49-F238E27FC236}">
                <a16:creationId xmlns:a16="http://schemas.microsoft.com/office/drawing/2014/main" id="{A8403EB9-C66F-7A7D-191A-428673A26645}"/>
              </a:ext>
            </a:extLst>
          </p:cNvPr>
          <p:cNvSpPr>
            <a:spLocks noGrp="1"/>
          </p:cNvSpPr>
          <p:nvPr>
            <p:ph type="dt" sz="half" idx="10"/>
          </p:nvPr>
        </p:nvSpPr>
        <p:spPr/>
        <p:txBody>
          <a:bodyPr/>
          <a:lstStyle/>
          <a:p>
            <a:fld id="{06349667-C038-1441-9153-FCBF5816174B}" type="datetimeFigureOut">
              <a:rPr lang="en-TR" smtClean="0"/>
              <a:t>27.09.2022</a:t>
            </a:fld>
            <a:endParaRPr lang="en-TR"/>
          </a:p>
        </p:txBody>
      </p:sp>
      <p:sp>
        <p:nvSpPr>
          <p:cNvPr id="5" name="Footer Placeholder 4">
            <a:extLst>
              <a:ext uri="{FF2B5EF4-FFF2-40B4-BE49-F238E27FC236}">
                <a16:creationId xmlns:a16="http://schemas.microsoft.com/office/drawing/2014/main" id="{912B9D72-63CC-C7F9-4BC3-0CCA392CFF5E}"/>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D97166DB-B763-2641-0C4E-264C5D405E68}"/>
              </a:ext>
            </a:extLst>
          </p:cNvPr>
          <p:cNvSpPr>
            <a:spLocks noGrp="1"/>
          </p:cNvSpPr>
          <p:nvPr>
            <p:ph type="sldNum" sz="quarter" idx="12"/>
          </p:nvPr>
        </p:nvSpPr>
        <p:spPr/>
        <p:txBody>
          <a:bodyPr/>
          <a:lstStyle/>
          <a:p>
            <a:fld id="{C87EF422-EB41-4E4A-8DF4-4B88E29752D2}" type="slidenum">
              <a:rPr lang="en-TR" smtClean="0"/>
              <a:t>‹#›</a:t>
            </a:fld>
            <a:endParaRPr lang="en-TR"/>
          </a:p>
        </p:txBody>
      </p:sp>
    </p:spTree>
    <p:extLst>
      <p:ext uri="{BB962C8B-B14F-4D97-AF65-F5344CB8AC3E}">
        <p14:creationId xmlns:p14="http://schemas.microsoft.com/office/powerpoint/2010/main" val="306399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ED92C-73E5-C833-7779-D75DB9260FE9}"/>
              </a:ext>
            </a:extLst>
          </p:cNvPr>
          <p:cNvSpPr>
            <a:spLocks noGrp="1"/>
          </p:cNvSpPr>
          <p:nvPr>
            <p:ph type="title"/>
          </p:nvPr>
        </p:nvSpPr>
        <p:spPr/>
        <p:txBody>
          <a:bodyPr/>
          <a:lstStyle/>
          <a:p>
            <a:r>
              <a:rPr lang="en-GB"/>
              <a:t>Click to edit Master title style</a:t>
            </a:r>
            <a:endParaRPr lang="en-TR"/>
          </a:p>
        </p:txBody>
      </p:sp>
      <p:sp>
        <p:nvSpPr>
          <p:cNvPr id="3" name="Vertical Text Placeholder 2">
            <a:extLst>
              <a:ext uri="{FF2B5EF4-FFF2-40B4-BE49-F238E27FC236}">
                <a16:creationId xmlns:a16="http://schemas.microsoft.com/office/drawing/2014/main" id="{78F444ED-AAA5-5D16-D494-AF50C615934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TR"/>
          </a:p>
        </p:txBody>
      </p:sp>
      <p:sp>
        <p:nvSpPr>
          <p:cNvPr id="4" name="Date Placeholder 3">
            <a:extLst>
              <a:ext uri="{FF2B5EF4-FFF2-40B4-BE49-F238E27FC236}">
                <a16:creationId xmlns:a16="http://schemas.microsoft.com/office/drawing/2014/main" id="{4F7C0C04-BFAA-12BB-FE42-DC8E26746C47}"/>
              </a:ext>
            </a:extLst>
          </p:cNvPr>
          <p:cNvSpPr>
            <a:spLocks noGrp="1"/>
          </p:cNvSpPr>
          <p:nvPr>
            <p:ph type="dt" sz="half" idx="10"/>
          </p:nvPr>
        </p:nvSpPr>
        <p:spPr/>
        <p:txBody>
          <a:bodyPr/>
          <a:lstStyle/>
          <a:p>
            <a:fld id="{06349667-C038-1441-9153-FCBF5816174B}" type="datetimeFigureOut">
              <a:rPr lang="en-TR" smtClean="0"/>
              <a:t>27.09.2022</a:t>
            </a:fld>
            <a:endParaRPr lang="en-TR"/>
          </a:p>
        </p:txBody>
      </p:sp>
      <p:sp>
        <p:nvSpPr>
          <p:cNvPr id="5" name="Footer Placeholder 4">
            <a:extLst>
              <a:ext uri="{FF2B5EF4-FFF2-40B4-BE49-F238E27FC236}">
                <a16:creationId xmlns:a16="http://schemas.microsoft.com/office/drawing/2014/main" id="{024A096A-CBB9-1B63-E218-5F13D11278A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FCB51EB1-A5AA-5767-CBED-40AC2A84703E}"/>
              </a:ext>
            </a:extLst>
          </p:cNvPr>
          <p:cNvSpPr>
            <a:spLocks noGrp="1"/>
          </p:cNvSpPr>
          <p:nvPr>
            <p:ph type="sldNum" sz="quarter" idx="12"/>
          </p:nvPr>
        </p:nvSpPr>
        <p:spPr/>
        <p:txBody>
          <a:bodyPr/>
          <a:lstStyle/>
          <a:p>
            <a:fld id="{C87EF422-EB41-4E4A-8DF4-4B88E29752D2}" type="slidenum">
              <a:rPr lang="en-TR" smtClean="0"/>
              <a:t>‹#›</a:t>
            </a:fld>
            <a:endParaRPr lang="en-TR"/>
          </a:p>
        </p:txBody>
      </p:sp>
    </p:spTree>
    <p:extLst>
      <p:ext uri="{BB962C8B-B14F-4D97-AF65-F5344CB8AC3E}">
        <p14:creationId xmlns:p14="http://schemas.microsoft.com/office/powerpoint/2010/main" val="320146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F15F5D-9DA7-9F56-350F-F36EC149154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TR"/>
          </a:p>
        </p:txBody>
      </p:sp>
      <p:sp>
        <p:nvSpPr>
          <p:cNvPr id="3" name="Vertical Text Placeholder 2">
            <a:extLst>
              <a:ext uri="{FF2B5EF4-FFF2-40B4-BE49-F238E27FC236}">
                <a16:creationId xmlns:a16="http://schemas.microsoft.com/office/drawing/2014/main" id="{E0009275-B90C-38F9-84BB-5B7E25C11C2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TR"/>
          </a:p>
        </p:txBody>
      </p:sp>
      <p:sp>
        <p:nvSpPr>
          <p:cNvPr id="4" name="Date Placeholder 3">
            <a:extLst>
              <a:ext uri="{FF2B5EF4-FFF2-40B4-BE49-F238E27FC236}">
                <a16:creationId xmlns:a16="http://schemas.microsoft.com/office/drawing/2014/main" id="{CF7A2ED0-F465-FF10-E927-CD35DD3C1C9E}"/>
              </a:ext>
            </a:extLst>
          </p:cNvPr>
          <p:cNvSpPr>
            <a:spLocks noGrp="1"/>
          </p:cNvSpPr>
          <p:nvPr>
            <p:ph type="dt" sz="half" idx="10"/>
          </p:nvPr>
        </p:nvSpPr>
        <p:spPr/>
        <p:txBody>
          <a:bodyPr/>
          <a:lstStyle/>
          <a:p>
            <a:fld id="{06349667-C038-1441-9153-FCBF5816174B}" type="datetimeFigureOut">
              <a:rPr lang="en-TR" smtClean="0"/>
              <a:t>27.09.2022</a:t>
            </a:fld>
            <a:endParaRPr lang="en-TR"/>
          </a:p>
        </p:txBody>
      </p:sp>
      <p:sp>
        <p:nvSpPr>
          <p:cNvPr id="5" name="Footer Placeholder 4">
            <a:extLst>
              <a:ext uri="{FF2B5EF4-FFF2-40B4-BE49-F238E27FC236}">
                <a16:creationId xmlns:a16="http://schemas.microsoft.com/office/drawing/2014/main" id="{CC29A92D-1DAC-8DD2-5B53-2C759778EA9B}"/>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867E8897-86BA-B89A-4B15-4818F4E18B52}"/>
              </a:ext>
            </a:extLst>
          </p:cNvPr>
          <p:cNvSpPr>
            <a:spLocks noGrp="1"/>
          </p:cNvSpPr>
          <p:nvPr>
            <p:ph type="sldNum" sz="quarter" idx="12"/>
          </p:nvPr>
        </p:nvSpPr>
        <p:spPr/>
        <p:txBody>
          <a:bodyPr/>
          <a:lstStyle/>
          <a:p>
            <a:fld id="{C87EF422-EB41-4E4A-8DF4-4B88E29752D2}" type="slidenum">
              <a:rPr lang="en-TR" smtClean="0"/>
              <a:t>‹#›</a:t>
            </a:fld>
            <a:endParaRPr lang="en-TR"/>
          </a:p>
        </p:txBody>
      </p:sp>
    </p:spTree>
    <p:extLst>
      <p:ext uri="{BB962C8B-B14F-4D97-AF65-F5344CB8AC3E}">
        <p14:creationId xmlns:p14="http://schemas.microsoft.com/office/powerpoint/2010/main" val="16230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A74C-CA88-E6A3-67A2-50A8845121C0}"/>
              </a:ext>
            </a:extLst>
          </p:cNvPr>
          <p:cNvSpPr>
            <a:spLocks noGrp="1"/>
          </p:cNvSpPr>
          <p:nvPr>
            <p:ph type="title"/>
          </p:nvPr>
        </p:nvSpPr>
        <p:spPr/>
        <p:txBody>
          <a:bodyPr/>
          <a:lstStyle/>
          <a:p>
            <a:r>
              <a:rPr lang="en-GB"/>
              <a:t>Click to edit Master title style</a:t>
            </a:r>
            <a:endParaRPr lang="en-TR"/>
          </a:p>
        </p:txBody>
      </p:sp>
      <p:sp>
        <p:nvSpPr>
          <p:cNvPr id="3" name="Content Placeholder 2">
            <a:extLst>
              <a:ext uri="{FF2B5EF4-FFF2-40B4-BE49-F238E27FC236}">
                <a16:creationId xmlns:a16="http://schemas.microsoft.com/office/drawing/2014/main" id="{5A51C790-762E-2F27-517C-9CD1C585BCB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TR"/>
          </a:p>
        </p:txBody>
      </p:sp>
      <p:sp>
        <p:nvSpPr>
          <p:cNvPr id="4" name="Date Placeholder 3">
            <a:extLst>
              <a:ext uri="{FF2B5EF4-FFF2-40B4-BE49-F238E27FC236}">
                <a16:creationId xmlns:a16="http://schemas.microsoft.com/office/drawing/2014/main" id="{E182DE2F-5F4D-9455-91B9-D42DD5402D04}"/>
              </a:ext>
            </a:extLst>
          </p:cNvPr>
          <p:cNvSpPr>
            <a:spLocks noGrp="1"/>
          </p:cNvSpPr>
          <p:nvPr>
            <p:ph type="dt" sz="half" idx="10"/>
          </p:nvPr>
        </p:nvSpPr>
        <p:spPr/>
        <p:txBody>
          <a:bodyPr/>
          <a:lstStyle/>
          <a:p>
            <a:fld id="{06349667-C038-1441-9153-FCBF5816174B}" type="datetimeFigureOut">
              <a:rPr lang="en-TR" smtClean="0"/>
              <a:t>27.09.2022</a:t>
            </a:fld>
            <a:endParaRPr lang="en-TR"/>
          </a:p>
        </p:txBody>
      </p:sp>
      <p:sp>
        <p:nvSpPr>
          <p:cNvPr id="5" name="Footer Placeholder 4">
            <a:extLst>
              <a:ext uri="{FF2B5EF4-FFF2-40B4-BE49-F238E27FC236}">
                <a16:creationId xmlns:a16="http://schemas.microsoft.com/office/drawing/2014/main" id="{211ACF75-4231-CC05-7DDD-44C26E76D7C1}"/>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1E4FDDA8-32F9-543A-9C16-99F9A419B5CF}"/>
              </a:ext>
            </a:extLst>
          </p:cNvPr>
          <p:cNvSpPr>
            <a:spLocks noGrp="1"/>
          </p:cNvSpPr>
          <p:nvPr>
            <p:ph type="sldNum" sz="quarter" idx="12"/>
          </p:nvPr>
        </p:nvSpPr>
        <p:spPr/>
        <p:txBody>
          <a:bodyPr/>
          <a:lstStyle/>
          <a:p>
            <a:fld id="{C87EF422-EB41-4E4A-8DF4-4B88E29752D2}" type="slidenum">
              <a:rPr lang="en-TR" smtClean="0"/>
              <a:t>‹#›</a:t>
            </a:fld>
            <a:endParaRPr lang="en-TR"/>
          </a:p>
        </p:txBody>
      </p:sp>
    </p:spTree>
    <p:extLst>
      <p:ext uri="{BB962C8B-B14F-4D97-AF65-F5344CB8AC3E}">
        <p14:creationId xmlns:p14="http://schemas.microsoft.com/office/powerpoint/2010/main" val="215463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1E51-C8E9-DAA6-447B-92E39C43446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TR"/>
          </a:p>
        </p:txBody>
      </p:sp>
      <p:sp>
        <p:nvSpPr>
          <p:cNvPr id="3" name="Text Placeholder 2">
            <a:extLst>
              <a:ext uri="{FF2B5EF4-FFF2-40B4-BE49-F238E27FC236}">
                <a16:creationId xmlns:a16="http://schemas.microsoft.com/office/drawing/2014/main" id="{EDB5F301-2335-BC68-C51B-E355D6A78E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933DC93-7314-32D4-CE1F-4209D7CD2CED}"/>
              </a:ext>
            </a:extLst>
          </p:cNvPr>
          <p:cNvSpPr>
            <a:spLocks noGrp="1"/>
          </p:cNvSpPr>
          <p:nvPr>
            <p:ph type="dt" sz="half" idx="10"/>
          </p:nvPr>
        </p:nvSpPr>
        <p:spPr/>
        <p:txBody>
          <a:bodyPr/>
          <a:lstStyle/>
          <a:p>
            <a:fld id="{06349667-C038-1441-9153-FCBF5816174B}" type="datetimeFigureOut">
              <a:rPr lang="en-TR" smtClean="0"/>
              <a:t>27.09.2022</a:t>
            </a:fld>
            <a:endParaRPr lang="en-TR"/>
          </a:p>
        </p:txBody>
      </p:sp>
      <p:sp>
        <p:nvSpPr>
          <p:cNvPr id="5" name="Footer Placeholder 4">
            <a:extLst>
              <a:ext uri="{FF2B5EF4-FFF2-40B4-BE49-F238E27FC236}">
                <a16:creationId xmlns:a16="http://schemas.microsoft.com/office/drawing/2014/main" id="{5A84DE84-7A4E-6D03-0A42-5C3901B33A1B}"/>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2A2325FB-6F19-9D68-B409-DDE8EC4BCC07}"/>
              </a:ext>
            </a:extLst>
          </p:cNvPr>
          <p:cNvSpPr>
            <a:spLocks noGrp="1"/>
          </p:cNvSpPr>
          <p:nvPr>
            <p:ph type="sldNum" sz="quarter" idx="12"/>
          </p:nvPr>
        </p:nvSpPr>
        <p:spPr/>
        <p:txBody>
          <a:bodyPr/>
          <a:lstStyle/>
          <a:p>
            <a:fld id="{C87EF422-EB41-4E4A-8DF4-4B88E29752D2}" type="slidenum">
              <a:rPr lang="en-TR" smtClean="0"/>
              <a:t>‹#›</a:t>
            </a:fld>
            <a:endParaRPr lang="en-TR"/>
          </a:p>
        </p:txBody>
      </p:sp>
    </p:spTree>
    <p:extLst>
      <p:ext uri="{BB962C8B-B14F-4D97-AF65-F5344CB8AC3E}">
        <p14:creationId xmlns:p14="http://schemas.microsoft.com/office/powerpoint/2010/main" val="39607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0011-20EE-CD1F-6470-29898A67B1AD}"/>
              </a:ext>
            </a:extLst>
          </p:cNvPr>
          <p:cNvSpPr>
            <a:spLocks noGrp="1"/>
          </p:cNvSpPr>
          <p:nvPr>
            <p:ph type="title"/>
          </p:nvPr>
        </p:nvSpPr>
        <p:spPr/>
        <p:txBody>
          <a:bodyPr/>
          <a:lstStyle/>
          <a:p>
            <a:r>
              <a:rPr lang="en-GB"/>
              <a:t>Click to edit Master title style</a:t>
            </a:r>
            <a:endParaRPr lang="en-TR"/>
          </a:p>
        </p:txBody>
      </p:sp>
      <p:sp>
        <p:nvSpPr>
          <p:cNvPr id="3" name="Content Placeholder 2">
            <a:extLst>
              <a:ext uri="{FF2B5EF4-FFF2-40B4-BE49-F238E27FC236}">
                <a16:creationId xmlns:a16="http://schemas.microsoft.com/office/drawing/2014/main" id="{490FF903-9019-FCF2-BB1C-AFF08B1D23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TR"/>
          </a:p>
        </p:txBody>
      </p:sp>
      <p:sp>
        <p:nvSpPr>
          <p:cNvPr id="4" name="Content Placeholder 3">
            <a:extLst>
              <a:ext uri="{FF2B5EF4-FFF2-40B4-BE49-F238E27FC236}">
                <a16:creationId xmlns:a16="http://schemas.microsoft.com/office/drawing/2014/main" id="{70EC35FC-CB05-6996-3D12-4F765E1FC39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TR"/>
          </a:p>
        </p:txBody>
      </p:sp>
      <p:sp>
        <p:nvSpPr>
          <p:cNvPr id="5" name="Date Placeholder 4">
            <a:extLst>
              <a:ext uri="{FF2B5EF4-FFF2-40B4-BE49-F238E27FC236}">
                <a16:creationId xmlns:a16="http://schemas.microsoft.com/office/drawing/2014/main" id="{2D77667A-5A98-0A35-AA30-E20B169BAA06}"/>
              </a:ext>
            </a:extLst>
          </p:cNvPr>
          <p:cNvSpPr>
            <a:spLocks noGrp="1"/>
          </p:cNvSpPr>
          <p:nvPr>
            <p:ph type="dt" sz="half" idx="10"/>
          </p:nvPr>
        </p:nvSpPr>
        <p:spPr/>
        <p:txBody>
          <a:bodyPr/>
          <a:lstStyle/>
          <a:p>
            <a:fld id="{06349667-C038-1441-9153-FCBF5816174B}" type="datetimeFigureOut">
              <a:rPr lang="en-TR" smtClean="0"/>
              <a:t>27.09.2022</a:t>
            </a:fld>
            <a:endParaRPr lang="en-TR"/>
          </a:p>
        </p:txBody>
      </p:sp>
      <p:sp>
        <p:nvSpPr>
          <p:cNvPr id="6" name="Footer Placeholder 5">
            <a:extLst>
              <a:ext uri="{FF2B5EF4-FFF2-40B4-BE49-F238E27FC236}">
                <a16:creationId xmlns:a16="http://schemas.microsoft.com/office/drawing/2014/main" id="{88AC64EB-1CA7-EDE3-EC99-DFA0298FC0D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1D4F240D-11D1-BABB-2778-34EB7841A1BA}"/>
              </a:ext>
            </a:extLst>
          </p:cNvPr>
          <p:cNvSpPr>
            <a:spLocks noGrp="1"/>
          </p:cNvSpPr>
          <p:nvPr>
            <p:ph type="sldNum" sz="quarter" idx="12"/>
          </p:nvPr>
        </p:nvSpPr>
        <p:spPr/>
        <p:txBody>
          <a:bodyPr/>
          <a:lstStyle/>
          <a:p>
            <a:fld id="{C87EF422-EB41-4E4A-8DF4-4B88E29752D2}" type="slidenum">
              <a:rPr lang="en-TR" smtClean="0"/>
              <a:t>‹#›</a:t>
            </a:fld>
            <a:endParaRPr lang="en-TR"/>
          </a:p>
        </p:txBody>
      </p:sp>
    </p:spTree>
    <p:extLst>
      <p:ext uri="{BB962C8B-B14F-4D97-AF65-F5344CB8AC3E}">
        <p14:creationId xmlns:p14="http://schemas.microsoft.com/office/powerpoint/2010/main" val="325330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2DBE-B842-72B2-013B-AE7344EF602B}"/>
              </a:ext>
            </a:extLst>
          </p:cNvPr>
          <p:cNvSpPr>
            <a:spLocks noGrp="1"/>
          </p:cNvSpPr>
          <p:nvPr>
            <p:ph type="title"/>
          </p:nvPr>
        </p:nvSpPr>
        <p:spPr>
          <a:xfrm>
            <a:off x="839788" y="365125"/>
            <a:ext cx="10515600" cy="1325563"/>
          </a:xfrm>
        </p:spPr>
        <p:txBody>
          <a:bodyPr/>
          <a:lstStyle/>
          <a:p>
            <a:r>
              <a:rPr lang="en-GB"/>
              <a:t>Click to edit Master title style</a:t>
            </a:r>
            <a:endParaRPr lang="en-TR"/>
          </a:p>
        </p:txBody>
      </p:sp>
      <p:sp>
        <p:nvSpPr>
          <p:cNvPr id="3" name="Text Placeholder 2">
            <a:extLst>
              <a:ext uri="{FF2B5EF4-FFF2-40B4-BE49-F238E27FC236}">
                <a16:creationId xmlns:a16="http://schemas.microsoft.com/office/drawing/2014/main" id="{4634E5F5-CE43-55ED-09AA-0C06CEA93F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FE8DDB-02A9-BD2A-7919-A2CF1DE2FD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TR"/>
          </a:p>
        </p:txBody>
      </p:sp>
      <p:sp>
        <p:nvSpPr>
          <p:cNvPr id="5" name="Text Placeholder 4">
            <a:extLst>
              <a:ext uri="{FF2B5EF4-FFF2-40B4-BE49-F238E27FC236}">
                <a16:creationId xmlns:a16="http://schemas.microsoft.com/office/drawing/2014/main" id="{A8FE2B0D-F2CE-6435-A5B1-6CAAF7BF8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8E2A6FE-2869-F554-B304-89CE9876D76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TR"/>
          </a:p>
        </p:txBody>
      </p:sp>
      <p:sp>
        <p:nvSpPr>
          <p:cNvPr id="7" name="Date Placeholder 6">
            <a:extLst>
              <a:ext uri="{FF2B5EF4-FFF2-40B4-BE49-F238E27FC236}">
                <a16:creationId xmlns:a16="http://schemas.microsoft.com/office/drawing/2014/main" id="{136DADB1-81C4-ECBB-DB6C-B6E4D364AC18}"/>
              </a:ext>
            </a:extLst>
          </p:cNvPr>
          <p:cNvSpPr>
            <a:spLocks noGrp="1"/>
          </p:cNvSpPr>
          <p:nvPr>
            <p:ph type="dt" sz="half" idx="10"/>
          </p:nvPr>
        </p:nvSpPr>
        <p:spPr/>
        <p:txBody>
          <a:bodyPr/>
          <a:lstStyle/>
          <a:p>
            <a:fld id="{06349667-C038-1441-9153-FCBF5816174B}" type="datetimeFigureOut">
              <a:rPr lang="en-TR" smtClean="0"/>
              <a:t>27.09.2022</a:t>
            </a:fld>
            <a:endParaRPr lang="en-TR"/>
          </a:p>
        </p:txBody>
      </p:sp>
      <p:sp>
        <p:nvSpPr>
          <p:cNvPr id="8" name="Footer Placeholder 7">
            <a:extLst>
              <a:ext uri="{FF2B5EF4-FFF2-40B4-BE49-F238E27FC236}">
                <a16:creationId xmlns:a16="http://schemas.microsoft.com/office/drawing/2014/main" id="{BF22AB21-5009-F79E-EF00-B2F65D78B235}"/>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0BEC68D3-4EC0-BF95-FBA8-FCBB20704933}"/>
              </a:ext>
            </a:extLst>
          </p:cNvPr>
          <p:cNvSpPr>
            <a:spLocks noGrp="1"/>
          </p:cNvSpPr>
          <p:nvPr>
            <p:ph type="sldNum" sz="quarter" idx="12"/>
          </p:nvPr>
        </p:nvSpPr>
        <p:spPr/>
        <p:txBody>
          <a:bodyPr/>
          <a:lstStyle/>
          <a:p>
            <a:fld id="{C87EF422-EB41-4E4A-8DF4-4B88E29752D2}" type="slidenum">
              <a:rPr lang="en-TR" smtClean="0"/>
              <a:t>‹#›</a:t>
            </a:fld>
            <a:endParaRPr lang="en-TR"/>
          </a:p>
        </p:txBody>
      </p:sp>
    </p:spTree>
    <p:extLst>
      <p:ext uri="{BB962C8B-B14F-4D97-AF65-F5344CB8AC3E}">
        <p14:creationId xmlns:p14="http://schemas.microsoft.com/office/powerpoint/2010/main" val="208765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C39A-F58A-34B2-E53B-FAAF84CDF214}"/>
              </a:ext>
            </a:extLst>
          </p:cNvPr>
          <p:cNvSpPr>
            <a:spLocks noGrp="1"/>
          </p:cNvSpPr>
          <p:nvPr>
            <p:ph type="title"/>
          </p:nvPr>
        </p:nvSpPr>
        <p:spPr/>
        <p:txBody>
          <a:bodyPr/>
          <a:lstStyle/>
          <a:p>
            <a:r>
              <a:rPr lang="en-GB"/>
              <a:t>Click to edit Master title style</a:t>
            </a:r>
            <a:endParaRPr lang="en-TR"/>
          </a:p>
        </p:txBody>
      </p:sp>
      <p:sp>
        <p:nvSpPr>
          <p:cNvPr id="3" name="Date Placeholder 2">
            <a:extLst>
              <a:ext uri="{FF2B5EF4-FFF2-40B4-BE49-F238E27FC236}">
                <a16:creationId xmlns:a16="http://schemas.microsoft.com/office/drawing/2014/main" id="{3DCDC895-F326-9947-F46F-C3D693E9D3D3}"/>
              </a:ext>
            </a:extLst>
          </p:cNvPr>
          <p:cNvSpPr>
            <a:spLocks noGrp="1"/>
          </p:cNvSpPr>
          <p:nvPr>
            <p:ph type="dt" sz="half" idx="10"/>
          </p:nvPr>
        </p:nvSpPr>
        <p:spPr/>
        <p:txBody>
          <a:bodyPr/>
          <a:lstStyle/>
          <a:p>
            <a:fld id="{06349667-C038-1441-9153-FCBF5816174B}" type="datetimeFigureOut">
              <a:rPr lang="en-TR" smtClean="0"/>
              <a:t>27.09.2022</a:t>
            </a:fld>
            <a:endParaRPr lang="en-TR"/>
          </a:p>
        </p:txBody>
      </p:sp>
      <p:sp>
        <p:nvSpPr>
          <p:cNvPr id="4" name="Footer Placeholder 3">
            <a:extLst>
              <a:ext uri="{FF2B5EF4-FFF2-40B4-BE49-F238E27FC236}">
                <a16:creationId xmlns:a16="http://schemas.microsoft.com/office/drawing/2014/main" id="{572B5D38-71AA-812E-5D9C-FDB6A2898EC4}"/>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C3A679B8-27DD-F100-E35A-0DD940F10E48}"/>
              </a:ext>
            </a:extLst>
          </p:cNvPr>
          <p:cNvSpPr>
            <a:spLocks noGrp="1"/>
          </p:cNvSpPr>
          <p:nvPr>
            <p:ph type="sldNum" sz="quarter" idx="12"/>
          </p:nvPr>
        </p:nvSpPr>
        <p:spPr/>
        <p:txBody>
          <a:bodyPr/>
          <a:lstStyle/>
          <a:p>
            <a:fld id="{C87EF422-EB41-4E4A-8DF4-4B88E29752D2}" type="slidenum">
              <a:rPr lang="en-TR" smtClean="0"/>
              <a:t>‹#›</a:t>
            </a:fld>
            <a:endParaRPr lang="en-TR"/>
          </a:p>
        </p:txBody>
      </p:sp>
    </p:spTree>
    <p:extLst>
      <p:ext uri="{BB962C8B-B14F-4D97-AF65-F5344CB8AC3E}">
        <p14:creationId xmlns:p14="http://schemas.microsoft.com/office/powerpoint/2010/main" val="373577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1BF11F-AD26-825E-95C3-3068F9E198EE}"/>
              </a:ext>
            </a:extLst>
          </p:cNvPr>
          <p:cNvSpPr>
            <a:spLocks noGrp="1"/>
          </p:cNvSpPr>
          <p:nvPr>
            <p:ph type="dt" sz="half" idx="10"/>
          </p:nvPr>
        </p:nvSpPr>
        <p:spPr/>
        <p:txBody>
          <a:bodyPr/>
          <a:lstStyle/>
          <a:p>
            <a:fld id="{06349667-C038-1441-9153-FCBF5816174B}" type="datetimeFigureOut">
              <a:rPr lang="en-TR" smtClean="0"/>
              <a:t>27.09.2022</a:t>
            </a:fld>
            <a:endParaRPr lang="en-TR"/>
          </a:p>
        </p:txBody>
      </p:sp>
      <p:sp>
        <p:nvSpPr>
          <p:cNvPr id="3" name="Footer Placeholder 2">
            <a:extLst>
              <a:ext uri="{FF2B5EF4-FFF2-40B4-BE49-F238E27FC236}">
                <a16:creationId xmlns:a16="http://schemas.microsoft.com/office/drawing/2014/main" id="{20DD3E65-BF2B-BB04-AF02-4F861D9BA3F4}"/>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A17363C9-492F-EE48-C1C7-CD085AABB99C}"/>
              </a:ext>
            </a:extLst>
          </p:cNvPr>
          <p:cNvSpPr>
            <a:spLocks noGrp="1"/>
          </p:cNvSpPr>
          <p:nvPr>
            <p:ph type="sldNum" sz="quarter" idx="12"/>
          </p:nvPr>
        </p:nvSpPr>
        <p:spPr/>
        <p:txBody>
          <a:bodyPr/>
          <a:lstStyle/>
          <a:p>
            <a:fld id="{C87EF422-EB41-4E4A-8DF4-4B88E29752D2}" type="slidenum">
              <a:rPr lang="en-TR" smtClean="0"/>
              <a:t>‹#›</a:t>
            </a:fld>
            <a:endParaRPr lang="en-TR"/>
          </a:p>
        </p:txBody>
      </p:sp>
    </p:spTree>
    <p:extLst>
      <p:ext uri="{BB962C8B-B14F-4D97-AF65-F5344CB8AC3E}">
        <p14:creationId xmlns:p14="http://schemas.microsoft.com/office/powerpoint/2010/main" val="272666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4ED0-7704-0247-2017-C40468216E3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TR"/>
          </a:p>
        </p:txBody>
      </p:sp>
      <p:sp>
        <p:nvSpPr>
          <p:cNvPr id="3" name="Content Placeholder 2">
            <a:extLst>
              <a:ext uri="{FF2B5EF4-FFF2-40B4-BE49-F238E27FC236}">
                <a16:creationId xmlns:a16="http://schemas.microsoft.com/office/drawing/2014/main" id="{82A09A30-42B9-8542-C886-72A8BDB50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TR"/>
          </a:p>
        </p:txBody>
      </p:sp>
      <p:sp>
        <p:nvSpPr>
          <p:cNvPr id="4" name="Text Placeholder 3">
            <a:extLst>
              <a:ext uri="{FF2B5EF4-FFF2-40B4-BE49-F238E27FC236}">
                <a16:creationId xmlns:a16="http://schemas.microsoft.com/office/drawing/2014/main" id="{FB5F18C2-8951-264D-576C-D3B1449B7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109468-F5B7-B5F8-8645-45C19FE56FDF}"/>
              </a:ext>
            </a:extLst>
          </p:cNvPr>
          <p:cNvSpPr>
            <a:spLocks noGrp="1"/>
          </p:cNvSpPr>
          <p:nvPr>
            <p:ph type="dt" sz="half" idx="10"/>
          </p:nvPr>
        </p:nvSpPr>
        <p:spPr/>
        <p:txBody>
          <a:bodyPr/>
          <a:lstStyle/>
          <a:p>
            <a:fld id="{06349667-C038-1441-9153-FCBF5816174B}" type="datetimeFigureOut">
              <a:rPr lang="en-TR" smtClean="0"/>
              <a:t>27.09.2022</a:t>
            </a:fld>
            <a:endParaRPr lang="en-TR"/>
          </a:p>
        </p:txBody>
      </p:sp>
      <p:sp>
        <p:nvSpPr>
          <p:cNvPr id="6" name="Footer Placeholder 5">
            <a:extLst>
              <a:ext uri="{FF2B5EF4-FFF2-40B4-BE49-F238E27FC236}">
                <a16:creationId xmlns:a16="http://schemas.microsoft.com/office/drawing/2014/main" id="{8C77F7C0-4AB0-ED34-9247-F7E5937B906F}"/>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A68D4129-7D50-A996-765C-1849D40191EE}"/>
              </a:ext>
            </a:extLst>
          </p:cNvPr>
          <p:cNvSpPr>
            <a:spLocks noGrp="1"/>
          </p:cNvSpPr>
          <p:nvPr>
            <p:ph type="sldNum" sz="quarter" idx="12"/>
          </p:nvPr>
        </p:nvSpPr>
        <p:spPr/>
        <p:txBody>
          <a:bodyPr/>
          <a:lstStyle/>
          <a:p>
            <a:fld id="{C87EF422-EB41-4E4A-8DF4-4B88E29752D2}" type="slidenum">
              <a:rPr lang="en-TR" smtClean="0"/>
              <a:t>‹#›</a:t>
            </a:fld>
            <a:endParaRPr lang="en-TR"/>
          </a:p>
        </p:txBody>
      </p:sp>
    </p:spTree>
    <p:extLst>
      <p:ext uri="{BB962C8B-B14F-4D97-AF65-F5344CB8AC3E}">
        <p14:creationId xmlns:p14="http://schemas.microsoft.com/office/powerpoint/2010/main" val="268216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1F9A-5E08-CB45-2E6F-06026FB859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TR"/>
          </a:p>
        </p:txBody>
      </p:sp>
      <p:sp>
        <p:nvSpPr>
          <p:cNvPr id="3" name="Picture Placeholder 2">
            <a:extLst>
              <a:ext uri="{FF2B5EF4-FFF2-40B4-BE49-F238E27FC236}">
                <a16:creationId xmlns:a16="http://schemas.microsoft.com/office/drawing/2014/main" id="{4539DDB6-6F89-3E7A-8AAB-7520656227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EBBEE257-79FB-8D00-0CB9-03A7E0802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68CFBB-7351-1967-2408-DA7997738AC5}"/>
              </a:ext>
            </a:extLst>
          </p:cNvPr>
          <p:cNvSpPr>
            <a:spLocks noGrp="1"/>
          </p:cNvSpPr>
          <p:nvPr>
            <p:ph type="dt" sz="half" idx="10"/>
          </p:nvPr>
        </p:nvSpPr>
        <p:spPr/>
        <p:txBody>
          <a:bodyPr/>
          <a:lstStyle/>
          <a:p>
            <a:fld id="{06349667-C038-1441-9153-FCBF5816174B}" type="datetimeFigureOut">
              <a:rPr lang="en-TR" smtClean="0"/>
              <a:t>27.09.2022</a:t>
            </a:fld>
            <a:endParaRPr lang="en-TR"/>
          </a:p>
        </p:txBody>
      </p:sp>
      <p:sp>
        <p:nvSpPr>
          <p:cNvPr id="6" name="Footer Placeholder 5">
            <a:extLst>
              <a:ext uri="{FF2B5EF4-FFF2-40B4-BE49-F238E27FC236}">
                <a16:creationId xmlns:a16="http://schemas.microsoft.com/office/drawing/2014/main" id="{0F1B6A0F-4FDD-417E-E5D5-82BE582F5E73}"/>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B1C954B4-E851-882A-BE9C-06A4F16DDF24}"/>
              </a:ext>
            </a:extLst>
          </p:cNvPr>
          <p:cNvSpPr>
            <a:spLocks noGrp="1"/>
          </p:cNvSpPr>
          <p:nvPr>
            <p:ph type="sldNum" sz="quarter" idx="12"/>
          </p:nvPr>
        </p:nvSpPr>
        <p:spPr/>
        <p:txBody>
          <a:bodyPr/>
          <a:lstStyle/>
          <a:p>
            <a:fld id="{C87EF422-EB41-4E4A-8DF4-4B88E29752D2}" type="slidenum">
              <a:rPr lang="en-TR" smtClean="0"/>
              <a:t>‹#›</a:t>
            </a:fld>
            <a:endParaRPr lang="en-TR"/>
          </a:p>
        </p:txBody>
      </p:sp>
    </p:spTree>
    <p:extLst>
      <p:ext uri="{BB962C8B-B14F-4D97-AF65-F5344CB8AC3E}">
        <p14:creationId xmlns:p14="http://schemas.microsoft.com/office/powerpoint/2010/main" val="96166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4F2FD6-A755-980B-BC95-9C24A53B47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TR"/>
          </a:p>
        </p:txBody>
      </p:sp>
      <p:sp>
        <p:nvSpPr>
          <p:cNvPr id="3" name="Text Placeholder 2">
            <a:extLst>
              <a:ext uri="{FF2B5EF4-FFF2-40B4-BE49-F238E27FC236}">
                <a16:creationId xmlns:a16="http://schemas.microsoft.com/office/drawing/2014/main" id="{C84E0D17-5BF7-5E85-7312-8BADCE7646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TR"/>
          </a:p>
        </p:txBody>
      </p:sp>
      <p:sp>
        <p:nvSpPr>
          <p:cNvPr id="4" name="Date Placeholder 3">
            <a:extLst>
              <a:ext uri="{FF2B5EF4-FFF2-40B4-BE49-F238E27FC236}">
                <a16:creationId xmlns:a16="http://schemas.microsoft.com/office/drawing/2014/main" id="{74109EA8-7B4E-A29F-FA79-37288642A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49667-C038-1441-9153-FCBF5816174B}" type="datetimeFigureOut">
              <a:rPr lang="en-TR" smtClean="0"/>
              <a:t>27.09.2022</a:t>
            </a:fld>
            <a:endParaRPr lang="en-TR"/>
          </a:p>
        </p:txBody>
      </p:sp>
      <p:sp>
        <p:nvSpPr>
          <p:cNvPr id="5" name="Footer Placeholder 4">
            <a:extLst>
              <a:ext uri="{FF2B5EF4-FFF2-40B4-BE49-F238E27FC236}">
                <a16:creationId xmlns:a16="http://schemas.microsoft.com/office/drawing/2014/main" id="{BB717756-2012-9CDA-DB3C-1AFAE6742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7CCF292B-413C-6A46-E43D-5814BA079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EF422-EB41-4E4A-8DF4-4B88E29752D2}" type="slidenum">
              <a:rPr lang="en-TR" smtClean="0"/>
              <a:t>‹#›</a:t>
            </a:fld>
            <a:endParaRPr lang="en-TR"/>
          </a:p>
        </p:txBody>
      </p:sp>
    </p:spTree>
    <p:extLst>
      <p:ext uri="{BB962C8B-B14F-4D97-AF65-F5344CB8AC3E}">
        <p14:creationId xmlns:p14="http://schemas.microsoft.com/office/powerpoint/2010/main" val="1136445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en.wikipedia.org/wiki/Wireless" TargetMode="External"/><Relationship Id="rId7" Type="http://schemas.openxmlformats.org/officeDocument/2006/relationships/hyperlink" Target="https://en.wikipedia.org/wiki/Institute_of_Electrical_and_Electronics_Engineers"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hyperlink" Target="https://en.wikipedia.org/wiki/ISM_band" TargetMode="External"/><Relationship Id="rId5" Type="http://schemas.openxmlformats.org/officeDocument/2006/relationships/hyperlink" Target="https://en.wikipedia.org/wiki/Radio_wave" TargetMode="External"/><Relationship Id="rId4" Type="http://schemas.openxmlformats.org/officeDocument/2006/relationships/hyperlink" Target="https://en.wikipedia.org/wiki/Ultra_high_frequenc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4.emf"/><Relationship Id="rId5" Type="http://schemas.openxmlformats.org/officeDocument/2006/relationships/image" Target="../media/image22.png"/><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images.google.com/imgres?imgurl=http://www.computernetworks.com/Images/WAN.jpg&amp;imgrefurl=http://www.computernetworks.com/WAN.cfm&amp;h=216&amp;w=260&amp;sz=32&amp;hl=en&amp;start=1&amp;um=1&amp;tbnid=FtShEV6853INCM:&amp;tbnh=93&amp;tbnw=112&amp;prev=/images%3Fq%3Dwide%2Barea%2Bnetworks%26svnum%3D10%26um%3D1%26hl%3De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ABB8C23-5054-E301-EDFE-E6603952854A}"/>
              </a:ext>
            </a:extLst>
          </p:cNvPr>
          <p:cNvSpPr>
            <a:spLocks noGrp="1" noChangeArrowheads="1"/>
          </p:cNvSpPr>
          <p:nvPr>
            <p:ph type="ctrTitle"/>
          </p:nvPr>
        </p:nvSpPr>
        <p:spPr>
          <a:xfrm>
            <a:off x="959594" y="646665"/>
            <a:ext cx="10241280" cy="948690"/>
          </a:xfrm>
        </p:spPr>
        <p:txBody>
          <a:bodyPr/>
          <a:lstStyle/>
          <a:p>
            <a:pPr eaLnBrk="1" hangingPunct="1"/>
            <a:r>
              <a:rPr lang="en-US" altLang="en-TR" sz="3720" b="1" dirty="0"/>
              <a:t>Computer</a:t>
            </a:r>
            <a:r>
              <a:rPr lang="en-US" altLang="en-TR" sz="3480" b="1" dirty="0"/>
              <a:t> Networking</a:t>
            </a:r>
          </a:p>
        </p:txBody>
      </p:sp>
      <p:sp>
        <p:nvSpPr>
          <p:cNvPr id="3075" name="Rectangle 3">
            <a:extLst>
              <a:ext uri="{FF2B5EF4-FFF2-40B4-BE49-F238E27FC236}">
                <a16:creationId xmlns:a16="http://schemas.microsoft.com/office/drawing/2014/main" id="{FB497A0F-63B0-F25B-F57A-1B3FEFB43585}"/>
              </a:ext>
            </a:extLst>
          </p:cNvPr>
          <p:cNvSpPr>
            <a:spLocks noGrp="1" noChangeArrowheads="1"/>
          </p:cNvSpPr>
          <p:nvPr>
            <p:ph type="subTitle" idx="1"/>
          </p:nvPr>
        </p:nvSpPr>
        <p:spPr>
          <a:xfrm>
            <a:off x="7010400" y="1595354"/>
            <a:ext cx="3017520" cy="1285006"/>
          </a:xfrm>
        </p:spPr>
        <p:txBody>
          <a:bodyPr>
            <a:normAutofit/>
          </a:bodyPr>
          <a:lstStyle/>
          <a:p>
            <a:pPr algn="l">
              <a:lnSpc>
                <a:spcPct val="80000"/>
              </a:lnSpc>
            </a:pPr>
            <a:r>
              <a:rPr lang="en-US" altLang="en-TR" sz="2160" dirty="0"/>
              <a:t>Mehmet Akif CIFCI</a:t>
            </a:r>
          </a:p>
          <a:p>
            <a:pPr algn="l" eaLnBrk="1" hangingPunct="1">
              <a:lnSpc>
                <a:spcPct val="80000"/>
              </a:lnSpc>
            </a:pPr>
            <a:r>
              <a:rPr lang="en-US" altLang="en-TR" sz="2160" b="1" dirty="0"/>
              <a:t>Assistant Professor</a:t>
            </a:r>
          </a:p>
          <a:p>
            <a:pPr algn="ctr" eaLnBrk="1" hangingPunct="1">
              <a:lnSpc>
                <a:spcPct val="80000"/>
              </a:lnSpc>
            </a:pPr>
            <a:endParaRPr lang="en-US" altLang="en-TR" sz="2160" b="1" dirty="0">
              <a:solidFill>
                <a:srgbClr val="EEB42D"/>
              </a:solidFill>
            </a:endParaRPr>
          </a:p>
          <a:p>
            <a:pPr algn="ctr" eaLnBrk="1" hangingPunct="1">
              <a:lnSpc>
                <a:spcPct val="80000"/>
              </a:lnSpc>
            </a:pPr>
            <a:endParaRPr lang="en-US" altLang="en-TR" sz="2160" b="1" dirty="0">
              <a:solidFill>
                <a:srgbClr val="EEB42D"/>
              </a:solidFill>
            </a:endParaRPr>
          </a:p>
          <a:p>
            <a:pPr algn="ctr" eaLnBrk="1" hangingPunct="1">
              <a:lnSpc>
                <a:spcPct val="80000"/>
              </a:lnSpc>
            </a:pPr>
            <a:endParaRPr lang="en-US" altLang="en-TR" sz="2160" b="1" dirty="0">
              <a:solidFill>
                <a:srgbClr val="EEB42D"/>
              </a:solidFill>
            </a:endParaRPr>
          </a:p>
          <a:p>
            <a:pPr algn="ctr" eaLnBrk="1" hangingPunct="1">
              <a:lnSpc>
                <a:spcPct val="80000"/>
              </a:lnSpc>
            </a:pPr>
            <a:endParaRPr lang="en-US" altLang="en-TR" sz="2160" b="1" dirty="0">
              <a:solidFill>
                <a:srgbClr val="EEB42D"/>
              </a:solidFill>
            </a:endParaRPr>
          </a:p>
          <a:p>
            <a:pPr algn="ctr" eaLnBrk="1" hangingPunct="1">
              <a:lnSpc>
                <a:spcPct val="80000"/>
              </a:lnSpc>
            </a:pPr>
            <a:endParaRPr lang="en-US" altLang="en-TR" sz="2160" b="1" dirty="0">
              <a:solidFill>
                <a:srgbClr val="EEB42D"/>
              </a:solidFill>
            </a:endParaRPr>
          </a:p>
          <a:p>
            <a:pPr algn="ctr" eaLnBrk="1" hangingPunct="1">
              <a:lnSpc>
                <a:spcPct val="80000"/>
              </a:lnSpc>
            </a:pPr>
            <a:endParaRPr lang="en-US" altLang="en-TR" sz="2160" b="1" dirty="0">
              <a:solidFill>
                <a:srgbClr val="EEB42D"/>
              </a:solidFill>
            </a:endParaRPr>
          </a:p>
        </p:txBody>
      </p:sp>
      <p:sp>
        <p:nvSpPr>
          <p:cNvPr id="3" name="TextBox 2">
            <a:extLst>
              <a:ext uri="{FF2B5EF4-FFF2-40B4-BE49-F238E27FC236}">
                <a16:creationId xmlns:a16="http://schemas.microsoft.com/office/drawing/2014/main" id="{0A0946EC-26AB-6920-2BD5-5C969B809F50}"/>
              </a:ext>
            </a:extLst>
          </p:cNvPr>
          <p:cNvSpPr txBox="1"/>
          <p:nvPr/>
        </p:nvSpPr>
        <p:spPr>
          <a:xfrm>
            <a:off x="6169285" y="3977641"/>
            <a:ext cx="4025526" cy="424732"/>
          </a:xfrm>
          <a:prstGeom prst="rect">
            <a:avLst/>
          </a:prstGeom>
          <a:noFill/>
        </p:spPr>
        <p:txBody>
          <a:bodyPr wrap="none" rtlCol="0">
            <a:spAutoFit/>
          </a:bodyPr>
          <a:lstStyle/>
          <a:p>
            <a:r>
              <a:rPr lang="en-TR" sz="2160" dirty="0"/>
              <a:t>@themanoftalent on all platforms</a:t>
            </a:r>
          </a:p>
        </p:txBody>
      </p:sp>
      <p:pic>
        <p:nvPicPr>
          <p:cNvPr id="3081" name="Picture 9" descr="What are the advantages of computer network ?">
            <a:extLst>
              <a:ext uri="{FF2B5EF4-FFF2-40B4-BE49-F238E27FC236}">
                <a16:creationId xmlns:a16="http://schemas.microsoft.com/office/drawing/2014/main" id="{EBDD088E-AA96-05DD-C223-9733830F9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900" y="3429000"/>
            <a:ext cx="4572000" cy="25603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BC0AFBB-B52E-25EE-2460-5B4DB09E50C6}"/>
              </a:ext>
            </a:extLst>
          </p:cNvPr>
          <p:cNvSpPr txBox="1"/>
          <p:nvPr/>
        </p:nvSpPr>
        <p:spPr>
          <a:xfrm>
            <a:off x="6301409" y="4939748"/>
            <a:ext cx="2325756" cy="369332"/>
          </a:xfrm>
          <a:prstGeom prst="rect">
            <a:avLst/>
          </a:prstGeom>
          <a:noFill/>
        </p:spPr>
        <p:txBody>
          <a:bodyPr wrap="square" rtlCol="0">
            <a:spAutoFit/>
          </a:bodyPr>
          <a:lstStyle/>
          <a:p>
            <a:r>
              <a:rPr lang="en-TR" dirty="0"/>
              <a:t>Week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4">
            <a:extLst>
              <a:ext uri="{FF2B5EF4-FFF2-40B4-BE49-F238E27FC236}">
                <a16:creationId xmlns:a16="http://schemas.microsoft.com/office/drawing/2014/main" id="{AC60BFD1-6C6B-99C8-9CC9-7407C9599C04}"/>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8. Client/Server Network</a:t>
            </a:r>
          </a:p>
        </p:txBody>
      </p:sp>
      <p:sp>
        <p:nvSpPr>
          <p:cNvPr id="35844" name="Text Box 5">
            <a:extLst>
              <a:ext uri="{FF2B5EF4-FFF2-40B4-BE49-F238E27FC236}">
                <a16:creationId xmlns:a16="http://schemas.microsoft.com/office/drawing/2014/main" id="{93D3D854-B409-3737-0613-1E5E2811EB83}"/>
              </a:ext>
            </a:extLst>
          </p:cNvPr>
          <p:cNvSpPr txBox="1">
            <a:spLocks noChangeArrowheads="1"/>
          </p:cNvSpPr>
          <p:nvPr/>
        </p:nvSpPr>
        <p:spPr bwMode="auto">
          <a:xfrm>
            <a:off x="1615440" y="1234440"/>
            <a:ext cx="5029200" cy="342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marL="219075" indent="-2190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itchFamily="2" charset="2"/>
              <a:buChar char="Ø"/>
            </a:pPr>
            <a:r>
              <a:rPr lang="en-IN" altLang="en-TR" sz="2160">
                <a:solidFill>
                  <a:srgbClr val="EEB42D"/>
                </a:solidFill>
              </a:rPr>
              <a:t>In a client/server arrangement, network services are located on a dedicated computer called a server.</a:t>
            </a:r>
          </a:p>
          <a:p>
            <a:pPr>
              <a:spcBef>
                <a:spcPct val="50000"/>
              </a:spcBef>
              <a:buFont typeface="Wingdings" pitchFamily="2" charset="2"/>
              <a:buChar char="Ø"/>
            </a:pPr>
            <a:r>
              <a:rPr lang="en-IN" altLang="en-TR" sz="2160">
                <a:solidFill>
                  <a:srgbClr val="EEB42D"/>
                </a:solidFill>
              </a:rPr>
              <a:t> The server responds to the requests of clients. </a:t>
            </a:r>
          </a:p>
          <a:p>
            <a:pPr>
              <a:spcBef>
                <a:spcPct val="50000"/>
              </a:spcBef>
              <a:buFont typeface="Wingdings" pitchFamily="2" charset="2"/>
              <a:buChar char="Ø"/>
            </a:pPr>
            <a:r>
              <a:rPr lang="en-IN" altLang="en-TR" sz="2160">
                <a:solidFill>
                  <a:srgbClr val="EEB42D"/>
                </a:solidFill>
              </a:rPr>
              <a:t>The server is a central computer that is continuously available to respond to requests from clients for file, print, application, and other services.</a:t>
            </a:r>
            <a:endParaRPr lang="en-US" altLang="en-TR" sz="2160" b="1">
              <a:solidFill>
                <a:srgbClr val="EEB42D"/>
              </a:solidFill>
            </a:endParaRPr>
          </a:p>
        </p:txBody>
      </p:sp>
      <p:sp>
        <p:nvSpPr>
          <p:cNvPr id="35845" name="AutoShape 10" descr="Client–server model - Wikipedia">
            <a:extLst>
              <a:ext uri="{FF2B5EF4-FFF2-40B4-BE49-F238E27FC236}">
                <a16:creationId xmlns:a16="http://schemas.microsoft.com/office/drawing/2014/main" id="{DBBC9FCE-BEE4-EA96-8864-7B5B9AD7DDEE}"/>
              </a:ext>
            </a:extLst>
          </p:cNvPr>
          <p:cNvSpPr>
            <a:spLocks noChangeAspect="1" noChangeArrowheads="1"/>
          </p:cNvSpPr>
          <p:nvPr/>
        </p:nvSpPr>
        <p:spPr bwMode="auto">
          <a:xfrm>
            <a:off x="796290" y="-173355"/>
            <a:ext cx="365760" cy="36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TR" sz="2160"/>
          </a:p>
        </p:txBody>
      </p:sp>
      <p:sp>
        <p:nvSpPr>
          <p:cNvPr id="35846" name="AutoShape 12" descr="Client–server model - Wikipedia">
            <a:extLst>
              <a:ext uri="{FF2B5EF4-FFF2-40B4-BE49-F238E27FC236}">
                <a16:creationId xmlns:a16="http://schemas.microsoft.com/office/drawing/2014/main" id="{60D89258-8C35-33DC-5877-0FED3FE5C755}"/>
              </a:ext>
            </a:extLst>
          </p:cNvPr>
          <p:cNvSpPr>
            <a:spLocks noChangeAspect="1" noChangeArrowheads="1"/>
          </p:cNvSpPr>
          <p:nvPr/>
        </p:nvSpPr>
        <p:spPr bwMode="auto">
          <a:xfrm>
            <a:off x="796290" y="-173355"/>
            <a:ext cx="365760" cy="36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TR" sz="2160"/>
          </a:p>
        </p:txBody>
      </p:sp>
      <p:sp>
        <p:nvSpPr>
          <p:cNvPr id="35847" name="AutoShape 16" descr="What is Client-Server? Definition and FAQs | OmniSci">
            <a:extLst>
              <a:ext uri="{FF2B5EF4-FFF2-40B4-BE49-F238E27FC236}">
                <a16:creationId xmlns:a16="http://schemas.microsoft.com/office/drawing/2014/main" id="{E8BDD2BF-7C7D-88B9-2468-DCE913BAEFA4}"/>
              </a:ext>
            </a:extLst>
          </p:cNvPr>
          <p:cNvSpPr>
            <a:spLocks noChangeAspect="1" noChangeArrowheads="1"/>
          </p:cNvSpPr>
          <p:nvPr/>
        </p:nvSpPr>
        <p:spPr bwMode="auto">
          <a:xfrm>
            <a:off x="796291" y="-1005840"/>
            <a:ext cx="3143250" cy="210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TR" sz="2160"/>
          </a:p>
        </p:txBody>
      </p:sp>
      <p:sp>
        <p:nvSpPr>
          <p:cNvPr id="35848" name="AutoShape 18" descr="What is Client-Server? Definition and FAQs | OmniSci">
            <a:extLst>
              <a:ext uri="{FF2B5EF4-FFF2-40B4-BE49-F238E27FC236}">
                <a16:creationId xmlns:a16="http://schemas.microsoft.com/office/drawing/2014/main" id="{84BAA11D-2000-7091-010F-65B45FEEADDC}"/>
              </a:ext>
            </a:extLst>
          </p:cNvPr>
          <p:cNvSpPr>
            <a:spLocks noChangeAspect="1" noChangeArrowheads="1"/>
          </p:cNvSpPr>
          <p:nvPr/>
        </p:nvSpPr>
        <p:spPr bwMode="auto">
          <a:xfrm>
            <a:off x="796291" y="-1005840"/>
            <a:ext cx="3143250" cy="210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TR" sz="2160"/>
          </a:p>
        </p:txBody>
      </p:sp>
      <p:sp>
        <p:nvSpPr>
          <p:cNvPr id="35849" name="AutoShape 20" descr="What is Client-Server? Definition and FAQs | OmniSci">
            <a:extLst>
              <a:ext uri="{FF2B5EF4-FFF2-40B4-BE49-F238E27FC236}">
                <a16:creationId xmlns:a16="http://schemas.microsoft.com/office/drawing/2014/main" id="{91A2212D-FF0A-C26D-95A0-4B7769C5F639}"/>
              </a:ext>
            </a:extLst>
          </p:cNvPr>
          <p:cNvSpPr>
            <a:spLocks noChangeAspect="1" noChangeArrowheads="1"/>
          </p:cNvSpPr>
          <p:nvPr/>
        </p:nvSpPr>
        <p:spPr bwMode="auto">
          <a:xfrm>
            <a:off x="796291" y="-1005840"/>
            <a:ext cx="3143250" cy="210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TR" sz="2160"/>
          </a:p>
        </p:txBody>
      </p:sp>
      <p:pic>
        <p:nvPicPr>
          <p:cNvPr id="35850" name="Picture 22" descr="What is Client-Server? Definition and FAQs | OmniSci">
            <a:extLst>
              <a:ext uri="{FF2B5EF4-FFF2-40B4-BE49-F238E27FC236}">
                <a16:creationId xmlns:a16="http://schemas.microsoft.com/office/drawing/2014/main" id="{AC83D685-CB96-DBA9-265C-3EA6E7C63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081" y="777240"/>
            <a:ext cx="4560570" cy="395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TextBox 15">
            <a:extLst>
              <a:ext uri="{FF2B5EF4-FFF2-40B4-BE49-F238E27FC236}">
                <a16:creationId xmlns:a16="http://schemas.microsoft.com/office/drawing/2014/main" id="{EB13C2E3-E178-8ED5-4D8F-E6FA86A5CE5B}"/>
              </a:ext>
            </a:extLst>
          </p:cNvPr>
          <p:cNvSpPr txBox="1">
            <a:spLocks noChangeArrowheads="1"/>
          </p:cNvSpPr>
          <p:nvPr/>
        </p:nvSpPr>
        <p:spPr bwMode="auto">
          <a:xfrm>
            <a:off x="1432560" y="4617720"/>
            <a:ext cx="941832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Wingdings" pitchFamily="2" charset="2"/>
              <a:buChar char="Ø"/>
            </a:pPr>
            <a:r>
              <a:rPr lang="en-IN" altLang="en-TR" sz="2160">
                <a:solidFill>
                  <a:srgbClr val="EEB42D"/>
                </a:solidFill>
              </a:rPr>
              <a:t> Most network operating systems adopt the form of a client/server relationship.</a:t>
            </a:r>
          </a:p>
          <a:p>
            <a:pPr>
              <a:buFont typeface="Wingdings" pitchFamily="2" charset="2"/>
              <a:buChar char="Ø"/>
            </a:pPr>
            <a:r>
              <a:rPr lang="en-IN" altLang="en-TR" sz="2160">
                <a:solidFill>
                  <a:srgbClr val="EEB42D"/>
                </a:solidFill>
              </a:rPr>
              <a:t>Typically, desktop computers function as clients, and one or more computers with additional processing power, memory, and specialized software function as servers. </a:t>
            </a:r>
            <a:endParaRPr lang="en-IN" altLang="en-TR" sz="216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Effect transition="in" filter="wipe(down)">
                                      <p:cBhvr>
                                        <p:cTn id="7" dur="500"/>
                                        <p:tgtEl>
                                          <p:spTgt spid="358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844">
                                            <p:txEl>
                                              <p:pRg st="1" end="1"/>
                                            </p:txEl>
                                          </p:spTgt>
                                        </p:tgtEl>
                                        <p:attrNameLst>
                                          <p:attrName>style.visibility</p:attrName>
                                        </p:attrNameLst>
                                      </p:cBhvr>
                                      <p:to>
                                        <p:strVal val="visible"/>
                                      </p:to>
                                    </p:set>
                                    <p:animEffect transition="in" filter="wipe(down)">
                                      <p:cBhvr>
                                        <p:cTn id="12" dur="500"/>
                                        <p:tgtEl>
                                          <p:spTgt spid="358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5844">
                                            <p:txEl>
                                              <p:pRg st="2" end="2"/>
                                            </p:txEl>
                                          </p:spTgt>
                                        </p:tgtEl>
                                        <p:attrNameLst>
                                          <p:attrName>style.visibility</p:attrName>
                                        </p:attrNameLst>
                                      </p:cBhvr>
                                      <p:to>
                                        <p:strVal val="visible"/>
                                      </p:to>
                                    </p:set>
                                    <p:animEffect transition="in" filter="wipe(down)">
                                      <p:cBhvr>
                                        <p:cTn id="17" dur="500"/>
                                        <p:tgtEl>
                                          <p:spTgt spid="3584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5851">
                                            <p:txEl>
                                              <p:pRg st="0" end="0"/>
                                            </p:txEl>
                                          </p:spTgt>
                                        </p:tgtEl>
                                        <p:attrNameLst>
                                          <p:attrName>style.visibility</p:attrName>
                                        </p:attrNameLst>
                                      </p:cBhvr>
                                      <p:to>
                                        <p:strVal val="visible"/>
                                      </p:to>
                                    </p:set>
                                    <p:animEffect transition="in" filter="wipe(down)">
                                      <p:cBhvr>
                                        <p:cTn id="22" dur="500"/>
                                        <p:tgtEl>
                                          <p:spTgt spid="3585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5851">
                                            <p:txEl>
                                              <p:pRg st="1" end="1"/>
                                            </p:txEl>
                                          </p:spTgt>
                                        </p:tgtEl>
                                        <p:attrNameLst>
                                          <p:attrName>style.visibility</p:attrName>
                                        </p:attrNameLst>
                                      </p:cBhvr>
                                      <p:to>
                                        <p:strVal val="visible"/>
                                      </p:to>
                                    </p:set>
                                    <p:animEffect transition="in" filter="wipe(down)">
                                      <p:cBhvr>
                                        <p:cTn id="27" dur="500"/>
                                        <p:tgtEl>
                                          <p:spTgt spid="358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P spid="3585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a:extLst>
              <a:ext uri="{FF2B5EF4-FFF2-40B4-BE49-F238E27FC236}">
                <a16:creationId xmlns:a16="http://schemas.microsoft.com/office/drawing/2014/main" id="{0AD4E343-7BD5-005E-6AC0-D6BACD485414}"/>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9. Peer to Peer Network</a:t>
            </a:r>
          </a:p>
        </p:txBody>
      </p:sp>
      <p:sp>
        <p:nvSpPr>
          <p:cNvPr id="36868" name="Text Box 5">
            <a:extLst>
              <a:ext uri="{FF2B5EF4-FFF2-40B4-BE49-F238E27FC236}">
                <a16:creationId xmlns:a16="http://schemas.microsoft.com/office/drawing/2014/main" id="{570606CE-DBBE-7355-2E0B-E1A4930028EE}"/>
              </a:ext>
            </a:extLst>
          </p:cNvPr>
          <p:cNvSpPr txBox="1">
            <a:spLocks noChangeArrowheads="1"/>
          </p:cNvSpPr>
          <p:nvPr/>
        </p:nvSpPr>
        <p:spPr bwMode="auto">
          <a:xfrm>
            <a:off x="1706880" y="3810001"/>
            <a:ext cx="9144000" cy="2263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itchFamily="2" charset="2"/>
              <a:buChar char="Ø"/>
            </a:pPr>
            <a:r>
              <a:rPr lang="en-US" altLang="en-TR" sz="2160" b="1">
                <a:solidFill>
                  <a:srgbClr val="EEB42D"/>
                </a:solidFill>
              </a:rPr>
              <a:t>Usually very small networks</a:t>
            </a:r>
          </a:p>
          <a:p>
            <a:pPr>
              <a:spcBef>
                <a:spcPct val="50000"/>
              </a:spcBef>
              <a:buFont typeface="Wingdings" pitchFamily="2" charset="2"/>
              <a:buChar char="Ø"/>
            </a:pPr>
            <a:r>
              <a:rPr lang="en-US" altLang="en-TR" sz="2160" b="1">
                <a:solidFill>
                  <a:srgbClr val="EEB42D"/>
                </a:solidFill>
              </a:rPr>
              <a:t>Each workstation has equivalent capabilities and responsibilities</a:t>
            </a:r>
          </a:p>
          <a:p>
            <a:pPr>
              <a:spcBef>
                <a:spcPct val="50000"/>
              </a:spcBef>
              <a:buFont typeface="Wingdings" pitchFamily="2" charset="2"/>
              <a:buChar char="Ø"/>
            </a:pPr>
            <a:r>
              <a:rPr lang="en-US" altLang="en-TR" sz="2160" b="1">
                <a:solidFill>
                  <a:srgbClr val="EEB42D"/>
                </a:solidFill>
              </a:rPr>
              <a:t>Does not require a switch or a hub. </a:t>
            </a:r>
          </a:p>
          <a:p>
            <a:pPr>
              <a:spcBef>
                <a:spcPct val="50000"/>
              </a:spcBef>
              <a:buFont typeface="Wingdings" pitchFamily="2" charset="2"/>
              <a:buChar char="Ø"/>
            </a:pPr>
            <a:r>
              <a:rPr lang="en-US" altLang="en-TR" sz="2160" b="1">
                <a:solidFill>
                  <a:srgbClr val="EEB42D"/>
                </a:solidFill>
              </a:rPr>
              <a:t>These types of networks do not perform well under heavy data loads.</a:t>
            </a:r>
          </a:p>
        </p:txBody>
      </p:sp>
      <p:pic>
        <p:nvPicPr>
          <p:cNvPr id="36869" name="Picture 7" descr="707a8bcfd5f36242d21b4eb1bf325a520-7645-8449-4_0102">
            <a:extLst>
              <a:ext uri="{FF2B5EF4-FFF2-40B4-BE49-F238E27FC236}">
                <a16:creationId xmlns:a16="http://schemas.microsoft.com/office/drawing/2014/main" id="{50942CE7-146E-7745-5C10-2AEE761189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320" y="1417320"/>
            <a:ext cx="2834640" cy="1981200"/>
          </a:xfrm>
          <a:prstGeom prst="rect">
            <a:avLst/>
          </a:prstGeom>
          <a:noFill/>
          <a:ln w="76200">
            <a:solidFill>
              <a:srgbClr val="E84B0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wipe(down)">
                                      <p:cBhvr>
                                        <p:cTn id="7" dur="500"/>
                                        <p:tgtEl>
                                          <p:spTgt spid="368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868">
                                            <p:txEl>
                                              <p:pRg st="1" end="1"/>
                                            </p:txEl>
                                          </p:spTgt>
                                        </p:tgtEl>
                                        <p:attrNameLst>
                                          <p:attrName>style.visibility</p:attrName>
                                        </p:attrNameLst>
                                      </p:cBhvr>
                                      <p:to>
                                        <p:strVal val="visible"/>
                                      </p:to>
                                    </p:set>
                                    <p:animEffect transition="in" filter="wipe(down)">
                                      <p:cBhvr>
                                        <p:cTn id="12" dur="500"/>
                                        <p:tgtEl>
                                          <p:spTgt spid="368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6868">
                                            <p:txEl>
                                              <p:pRg st="2" end="2"/>
                                            </p:txEl>
                                          </p:spTgt>
                                        </p:tgtEl>
                                        <p:attrNameLst>
                                          <p:attrName>style.visibility</p:attrName>
                                        </p:attrNameLst>
                                      </p:cBhvr>
                                      <p:to>
                                        <p:strVal val="visible"/>
                                      </p:to>
                                    </p:set>
                                    <p:animEffect transition="in" filter="wipe(down)">
                                      <p:cBhvr>
                                        <p:cTn id="17" dur="500"/>
                                        <p:tgtEl>
                                          <p:spTgt spid="368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6868">
                                            <p:txEl>
                                              <p:pRg st="3" end="3"/>
                                            </p:txEl>
                                          </p:spTgt>
                                        </p:tgtEl>
                                        <p:attrNameLst>
                                          <p:attrName>style.visibility</p:attrName>
                                        </p:attrNameLst>
                                      </p:cBhvr>
                                      <p:to>
                                        <p:strVal val="visible"/>
                                      </p:to>
                                    </p:set>
                                    <p:animEffect transition="in" filter="wipe(down)">
                                      <p:cBhvr>
                                        <p:cTn id="22" dur="500"/>
                                        <p:tgtEl>
                                          <p:spTgt spid="368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a:extLst>
              <a:ext uri="{FF2B5EF4-FFF2-40B4-BE49-F238E27FC236}">
                <a16:creationId xmlns:a16="http://schemas.microsoft.com/office/drawing/2014/main" id="{64F43E93-DA91-4ECB-3609-077A352B5C37}"/>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Network Topologies</a:t>
            </a:r>
          </a:p>
        </p:txBody>
      </p:sp>
      <p:sp>
        <p:nvSpPr>
          <p:cNvPr id="16388" name="Text Box 6">
            <a:extLst>
              <a:ext uri="{FF2B5EF4-FFF2-40B4-BE49-F238E27FC236}">
                <a16:creationId xmlns:a16="http://schemas.microsoft.com/office/drawing/2014/main" id="{0465D70F-B76A-E9E1-FF67-B87473C136DA}"/>
              </a:ext>
            </a:extLst>
          </p:cNvPr>
          <p:cNvSpPr txBox="1">
            <a:spLocks noChangeArrowheads="1"/>
          </p:cNvSpPr>
          <p:nvPr/>
        </p:nvSpPr>
        <p:spPr bwMode="auto">
          <a:xfrm>
            <a:off x="1432560" y="1295400"/>
            <a:ext cx="9235440" cy="4830321"/>
          </a:xfrm>
          <a:prstGeom prst="rect">
            <a:avLst/>
          </a:prstGeom>
          <a:noFill/>
          <a:ln w="9525">
            <a:noFill/>
            <a:miter lim="800000"/>
            <a:headEnd/>
            <a:tailEnd/>
          </a:ln>
        </p:spPr>
        <p:txBody>
          <a:bodyPr lIns="101879" tIns="50939" rIns="101879" bIns="50939">
            <a:spAutoFit/>
          </a:bodyPr>
          <a:lstStyle/>
          <a:p>
            <a:pPr>
              <a:spcBef>
                <a:spcPct val="50000"/>
              </a:spcBef>
              <a:defRPr/>
            </a:pPr>
            <a:r>
              <a:rPr lang="en-IN" sz="1920" dirty="0">
                <a:solidFill>
                  <a:srgbClr val="FFC000"/>
                </a:solidFill>
                <a:latin typeface="Arial" charset="0"/>
              </a:rPr>
              <a:t>Network topology defines the structure of the network. </a:t>
            </a:r>
          </a:p>
          <a:p>
            <a:pPr marL="411480" indent="-411480">
              <a:spcBef>
                <a:spcPct val="50000"/>
              </a:spcBef>
              <a:buFont typeface="+mj-lt"/>
              <a:buAutoNum type="alphaUcPeriod"/>
              <a:defRPr/>
            </a:pPr>
            <a:r>
              <a:rPr lang="en-IN" sz="1920" b="1" dirty="0">
                <a:solidFill>
                  <a:srgbClr val="FFC000"/>
                </a:solidFill>
                <a:latin typeface="Arial" charset="0"/>
              </a:rPr>
              <a:t>Physical topology</a:t>
            </a:r>
            <a:r>
              <a:rPr lang="en-IN" sz="1920" dirty="0">
                <a:solidFill>
                  <a:srgbClr val="FFC000"/>
                </a:solidFill>
                <a:latin typeface="Arial" charset="0"/>
              </a:rPr>
              <a:t>:- It define the actual layout of the wire or media.</a:t>
            </a:r>
          </a:p>
          <a:p>
            <a:pPr marL="920872" lvl="1" indent="-411480">
              <a:spcBef>
                <a:spcPct val="50000"/>
              </a:spcBef>
              <a:buFont typeface="+mj-lt"/>
              <a:buAutoNum type="arabicPeriod"/>
              <a:defRPr/>
            </a:pPr>
            <a:r>
              <a:rPr lang="en-IN" sz="1920" dirty="0">
                <a:solidFill>
                  <a:srgbClr val="FFC000"/>
                </a:solidFill>
                <a:latin typeface="Arial" charset="0"/>
              </a:rPr>
              <a:t>Bus</a:t>
            </a:r>
          </a:p>
          <a:p>
            <a:pPr marL="920872" lvl="1" indent="-411480">
              <a:spcBef>
                <a:spcPct val="50000"/>
              </a:spcBef>
              <a:buFont typeface="+mj-lt"/>
              <a:buAutoNum type="arabicPeriod"/>
              <a:defRPr/>
            </a:pPr>
            <a:r>
              <a:rPr lang="en-IN" sz="1920" dirty="0">
                <a:solidFill>
                  <a:srgbClr val="FFC000"/>
                </a:solidFill>
                <a:latin typeface="Arial" charset="0"/>
              </a:rPr>
              <a:t>Ring</a:t>
            </a:r>
          </a:p>
          <a:p>
            <a:pPr marL="920872" lvl="1" indent="-411480">
              <a:spcBef>
                <a:spcPct val="50000"/>
              </a:spcBef>
              <a:buFont typeface="+mj-lt"/>
              <a:buAutoNum type="arabicPeriod"/>
              <a:defRPr/>
            </a:pPr>
            <a:r>
              <a:rPr lang="en-IN" sz="1920" dirty="0">
                <a:solidFill>
                  <a:srgbClr val="FFC000"/>
                </a:solidFill>
                <a:latin typeface="Arial" charset="0"/>
              </a:rPr>
              <a:t>Star</a:t>
            </a:r>
          </a:p>
          <a:p>
            <a:pPr marL="920872" lvl="1" indent="-411480">
              <a:spcBef>
                <a:spcPct val="50000"/>
              </a:spcBef>
              <a:buFontTx/>
              <a:buAutoNum type="arabicPeriod" startAt="4"/>
              <a:defRPr/>
            </a:pPr>
            <a:r>
              <a:rPr lang="en-IN" sz="1920" dirty="0">
                <a:solidFill>
                  <a:srgbClr val="FFC000"/>
                </a:solidFill>
                <a:latin typeface="Arial" charset="0"/>
              </a:rPr>
              <a:t>Tree(Hierarchical)</a:t>
            </a:r>
          </a:p>
          <a:p>
            <a:pPr marL="920872" lvl="1" indent="-411480">
              <a:spcBef>
                <a:spcPct val="50000"/>
              </a:spcBef>
              <a:buFontTx/>
              <a:buAutoNum type="arabicPeriod" startAt="4"/>
              <a:defRPr/>
            </a:pPr>
            <a:r>
              <a:rPr lang="en-IN" sz="1920" dirty="0">
                <a:solidFill>
                  <a:srgbClr val="FFC000"/>
                </a:solidFill>
                <a:latin typeface="Arial" charset="0"/>
              </a:rPr>
              <a:t>Mesh </a:t>
            </a:r>
          </a:p>
          <a:p>
            <a:pPr marL="411480" indent="-411480">
              <a:spcBef>
                <a:spcPct val="50000"/>
              </a:spcBef>
              <a:buFont typeface="+mj-lt"/>
              <a:buAutoNum type="alphaUcPeriod" startAt="2"/>
              <a:defRPr/>
            </a:pPr>
            <a:r>
              <a:rPr lang="en-IN" sz="1920" b="1" dirty="0">
                <a:solidFill>
                  <a:srgbClr val="FFC000"/>
                </a:solidFill>
                <a:latin typeface="Arial" charset="0"/>
              </a:rPr>
              <a:t>Logical topology:- </a:t>
            </a:r>
            <a:r>
              <a:rPr lang="en-IN" sz="1920" dirty="0">
                <a:solidFill>
                  <a:srgbClr val="FFC000"/>
                </a:solidFill>
                <a:latin typeface="Arial" charset="0"/>
              </a:rPr>
              <a:t>It defines how the hosts access the media to send data.</a:t>
            </a:r>
          </a:p>
          <a:p>
            <a:pPr marL="920872" lvl="1" indent="-411480">
              <a:spcBef>
                <a:spcPct val="50000"/>
              </a:spcBef>
              <a:buFont typeface="+mj-lt"/>
              <a:buAutoNum type="arabicPeriod"/>
              <a:defRPr/>
            </a:pPr>
            <a:r>
              <a:rPr lang="en-IN" sz="1920" dirty="0">
                <a:solidFill>
                  <a:srgbClr val="FFC000"/>
                </a:solidFill>
                <a:latin typeface="Arial" charset="0"/>
              </a:rPr>
              <a:t>Broadcast </a:t>
            </a:r>
          </a:p>
          <a:p>
            <a:pPr marL="920872" lvl="1" indent="-411480">
              <a:spcBef>
                <a:spcPct val="50000"/>
              </a:spcBef>
              <a:buFont typeface="+mj-lt"/>
              <a:buAutoNum type="arabicPeriod"/>
              <a:defRPr/>
            </a:pPr>
            <a:r>
              <a:rPr lang="en-IN" sz="1920" dirty="0">
                <a:solidFill>
                  <a:srgbClr val="FFC000"/>
                </a:solidFill>
                <a:latin typeface="Arial" charset="0"/>
              </a:rPr>
              <a:t>Token passing</a:t>
            </a:r>
            <a:endParaRPr lang="en-US" sz="1920" dirty="0">
              <a:solidFill>
                <a:srgbClr val="FFC000"/>
              </a:solidFill>
              <a:latin typeface="Arial" charset="0"/>
            </a:endParaRPr>
          </a:p>
          <a:p>
            <a:pPr marL="411480" indent="-411480">
              <a:spcBef>
                <a:spcPct val="50000"/>
              </a:spcBef>
              <a:buFont typeface="+mj-lt"/>
              <a:buAutoNum type="alphaUcPeriod" startAt="2"/>
              <a:defRPr/>
            </a:pPr>
            <a:r>
              <a:rPr lang="en-US" sz="1920" b="1" dirty="0">
                <a:solidFill>
                  <a:srgbClr val="FFC000"/>
                </a:solidFill>
                <a:latin typeface="Arial" charset="0"/>
              </a:rPr>
              <a:t>Hybrid Topology</a:t>
            </a:r>
            <a:endParaRPr lang="en-IN" sz="1920" b="1" dirty="0">
              <a:solidFill>
                <a:srgbClr val="FFC000"/>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wipe(down)">
                                      <p:cBhvr>
                                        <p:cTn id="7" dur="500"/>
                                        <p:tgtEl>
                                          <p:spTgt spid="163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Effect transition="in" filter="wipe(down)">
                                      <p:cBhvr>
                                        <p:cTn id="12" dur="500"/>
                                        <p:tgtEl>
                                          <p:spTgt spid="16388">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6388">
                                            <p:txEl>
                                              <p:pRg st="2" end="2"/>
                                            </p:txEl>
                                          </p:spTgt>
                                        </p:tgtEl>
                                        <p:attrNameLst>
                                          <p:attrName>style.visibility</p:attrName>
                                        </p:attrNameLst>
                                      </p:cBhvr>
                                      <p:to>
                                        <p:strVal val="visible"/>
                                      </p:to>
                                    </p:set>
                                    <p:animEffect transition="in" filter="wipe(down)">
                                      <p:cBhvr>
                                        <p:cTn id="15" dur="500"/>
                                        <p:tgtEl>
                                          <p:spTgt spid="16388">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6388">
                                            <p:txEl>
                                              <p:pRg st="3" end="3"/>
                                            </p:txEl>
                                          </p:spTgt>
                                        </p:tgtEl>
                                        <p:attrNameLst>
                                          <p:attrName>style.visibility</p:attrName>
                                        </p:attrNameLst>
                                      </p:cBhvr>
                                      <p:to>
                                        <p:strVal val="visible"/>
                                      </p:to>
                                    </p:set>
                                    <p:animEffect transition="in" filter="wipe(down)">
                                      <p:cBhvr>
                                        <p:cTn id="18" dur="500"/>
                                        <p:tgtEl>
                                          <p:spTgt spid="16388">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388">
                                            <p:txEl>
                                              <p:pRg st="4" end="4"/>
                                            </p:txEl>
                                          </p:spTgt>
                                        </p:tgtEl>
                                        <p:attrNameLst>
                                          <p:attrName>style.visibility</p:attrName>
                                        </p:attrNameLst>
                                      </p:cBhvr>
                                      <p:to>
                                        <p:strVal val="visible"/>
                                      </p:to>
                                    </p:set>
                                    <p:animEffect transition="in" filter="wipe(down)">
                                      <p:cBhvr>
                                        <p:cTn id="21" dur="500"/>
                                        <p:tgtEl>
                                          <p:spTgt spid="16388">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6388">
                                            <p:txEl>
                                              <p:pRg st="5" end="5"/>
                                            </p:txEl>
                                          </p:spTgt>
                                        </p:tgtEl>
                                        <p:attrNameLst>
                                          <p:attrName>style.visibility</p:attrName>
                                        </p:attrNameLst>
                                      </p:cBhvr>
                                      <p:to>
                                        <p:strVal val="visible"/>
                                      </p:to>
                                    </p:set>
                                    <p:animEffect transition="in" filter="wipe(down)">
                                      <p:cBhvr>
                                        <p:cTn id="24" dur="500"/>
                                        <p:tgtEl>
                                          <p:spTgt spid="16388">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388">
                                            <p:txEl>
                                              <p:pRg st="6" end="6"/>
                                            </p:txEl>
                                          </p:spTgt>
                                        </p:tgtEl>
                                        <p:attrNameLst>
                                          <p:attrName>style.visibility</p:attrName>
                                        </p:attrNameLst>
                                      </p:cBhvr>
                                      <p:to>
                                        <p:strVal val="visible"/>
                                      </p:to>
                                    </p:set>
                                    <p:animEffect transition="in" filter="wipe(down)">
                                      <p:cBhvr>
                                        <p:cTn id="27" dur="500"/>
                                        <p:tgtEl>
                                          <p:spTgt spid="16388">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388">
                                            <p:txEl>
                                              <p:pRg st="7" end="7"/>
                                            </p:txEl>
                                          </p:spTgt>
                                        </p:tgtEl>
                                        <p:attrNameLst>
                                          <p:attrName>style.visibility</p:attrName>
                                        </p:attrNameLst>
                                      </p:cBhvr>
                                      <p:to>
                                        <p:strVal val="visible"/>
                                      </p:to>
                                    </p:set>
                                    <p:animEffect transition="in" filter="wipe(down)">
                                      <p:cBhvr>
                                        <p:cTn id="32" dur="500"/>
                                        <p:tgtEl>
                                          <p:spTgt spid="16388">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6388">
                                            <p:txEl>
                                              <p:pRg st="8" end="8"/>
                                            </p:txEl>
                                          </p:spTgt>
                                        </p:tgtEl>
                                        <p:attrNameLst>
                                          <p:attrName>style.visibility</p:attrName>
                                        </p:attrNameLst>
                                      </p:cBhvr>
                                      <p:to>
                                        <p:strVal val="visible"/>
                                      </p:to>
                                    </p:set>
                                    <p:animEffect transition="in" filter="wipe(down)">
                                      <p:cBhvr>
                                        <p:cTn id="35" dur="500"/>
                                        <p:tgtEl>
                                          <p:spTgt spid="16388">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6388">
                                            <p:txEl>
                                              <p:pRg st="9" end="9"/>
                                            </p:txEl>
                                          </p:spTgt>
                                        </p:tgtEl>
                                        <p:attrNameLst>
                                          <p:attrName>style.visibility</p:attrName>
                                        </p:attrNameLst>
                                      </p:cBhvr>
                                      <p:to>
                                        <p:strVal val="visible"/>
                                      </p:to>
                                    </p:set>
                                    <p:animEffect transition="in" filter="wipe(down)">
                                      <p:cBhvr>
                                        <p:cTn id="38" dur="500"/>
                                        <p:tgtEl>
                                          <p:spTgt spid="16388">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6388">
                                            <p:txEl>
                                              <p:pRg st="10" end="10"/>
                                            </p:txEl>
                                          </p:spTgt>
                                        </p:tgtEl>
                                        <p:attrNameLst>
                                          <p:attrName>style.visibility</p:attrName>
                                        </p:attrNameLst>
                                      </p:cBhvr>
                                      <p:to>
                                        <p:strVal val="visible"/>
                                      </p:to>
                                    </p:set>
                                    <p:animEffect transition="in" filter="wipe(down)">
                                      <p:cBhvr>
                                        <p:cTn id="43" dur="500"/>
                                        <p:tgtEl>
                                          <p:spTgt spid="1638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a:extLst>
              <a:ext uri="{FF2B5EF4-FFF2-40B4-BE49-F238E27FC236}">
                <a16:creationId xmlns:a16="http://schemas.microsoft.com/office/drawing/2014/main" id="{7EEA3193-F06E-09AD-6CEC-607FF830C624}"/>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 1. Bus Topology</a:t>
            </a:r>
          </a:p>
        </p:txBody>
      </p:sp>
      <p:sp>
        <p:nvSpPr>
          <p:cNvPr id="38916" name="Oval 28">
            <a:extLst>
              <a:ext uri="{FF2B5EF4-FFF2-40B4-BE49-F238E27FC236}">
                <a16:creationId xmlns:a16="http://schemas.microsoft.com/office/drawing/2014/main" id="{A89B8D72-6FB5-9387-B37B-67630A8DB011}"/>
              </a:ext>
            </a:extLst>
          </p:cNvPr>
          <p:cNvSpPr>
            <a:spLocks noChangeArrowheads="1"/>
          </p:cNvSpPr>
          <p:nvPr/>
        </p:nvSpPr>
        <p:spPr bwMode="auto">
          <a:xfrm>
            <a:off x="9936480" y="1661160"/>
            <a:ext cx="731520" cy="609600"/>
          </a:xfrm>
          <a:prstGeom prst="ellipse">
            <a:avLst/>
          </a:prstGeom>
          <a:solidFill>
            <a:srgbClr val="E84B02"/>
          </a:solidFill>
          <a:ln w="9525">
            <a:solidFill>
              <a:schemeClr val="tx1"/>
            </a:solidFill>
            <a:round/>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TR" sz="2160" b="1"/>
              <a:t>T</a:t>
            </a:r>
          </a:p>
        </p:txBody>
      </p:sp>
      <p:sp>
        <p:nvSpPr>
          <p:cNvPr id="38917" name="Line 19">
            <a:extLst>
              <a:ext uri="{FF2B5EF4-FFF2-40B4-BE49-F238E27FC236}">
                <a16:creationId xmlns:a16="http://schemas.microsoft.com/office/drawing/2014/main" id="{53884D4F-7118-0E0F-C65B-5720F00BD745}"/>
              </a:ext>
            </a:extLst>
          </p:cNvPr>
          <p:cNvSpPr>
            <a:spLocks noChangeShapeType="1"/>
          </p:cNvSpPr>
          <p:nvPr/>
        </p:nvSpPr>
        <p:spPr bwMode="auto">
          <a:xfrm flipV="1">
            <a:off x="6096000" y="1965960"/>
            <a:ext cx="4114800" cy="55246"/>
          </a:xfrm>
          <a:prstGeom prst="line">
            <a:avLst/>
          </a:prstGeom>
          <a:noFill/>
          <a:ln w="76200">
            <a:solidFill>
              <a:srgbClr val="E84B02"/>
            </a:solidFill>
            <a:round/>
            <a:headEnd/>
            <a:tailEn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38918" name="Line 21">
            <a:extLst>
              <a:ext uri="{FF2B5EF4-FFF2-40B4-BE49-F238E27FC236}">
                <a16:creationId xmlns:a16="http://schemas.microsoft.com/office/drawing/2014/main" id="{CBD7A74D-72B9-8550-7C11-1728CE5C5CBB}"/>
              </a:ext>
            </a:extLst>
          </p:cNvPr>
          <p:cNvSpPr>
            <a:spLocks noChangeShapeType="1"/>
          </p:cNvSpPr>
          <p:nvPr/>
        </p:nvSpPr>
        <p:spPr bwMode="auto">
          <a:xfrm>
            <a:off x="8747760" y="1965960"/>
            <a:ext cx="0" cy="304800"/>
          </a:xfrm>
          <a:prstGeom prst="line">
            <a:avLst/>
          </a:prstGeom>
          <a:noFill/>
          <a:ln w="76200">
            <a:solidFill>
              <a:srgbClr val="E84B02"/>
            </a:solidFill>
            <a:round/>
            <a:headEnd/>
            <a:tailEn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38919" name="Line 22">
            <a:extLst>
              <a:ext uri="{FF2B5EF4-FFF2-40B4-BE49-F238E27FC236}">
                <a16:creationId xmlns:a16="http://schemas.microsoft.com/office/drawing/2014/main" id="{D69533FC-4F87-0D97-CBD6-0A70FE85A4C9}"/>
              </a:ext>
            </a:extLst>
          </p:cNvPr>
          <p:cNvSpPr>
            <a:spLocks noChangeShapeType="1"/>
          </p:cNvSpPr>
          <p:nvPr/>
        </p:nvSpPr>
        <p:spPr bwMode="auto">
          <a:xfrm>
            <a:off x="8016240" y="1691640"/>
            <a:ext cx="0" cy="304800"/>
          </a:xfrm>
          <a:prstGeom prst="line">
            <a:avLst/>
          </a:prstGeom>
          <a:noFill/>
          <a:ln w="76200">
            <a:solidFill>
              <a:srgbClr val="E84B02"/>
            </a:solidFill>
            <a:round/>
            <a:headEnd/>
            <a:tailEn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38920" name="Line 23">
            <a:extLst>
              <a:ext uri="{FF2B5EF4-FFF2-40B4-BE49-F238E27FC236}">
                <a16:creationId xmlns:a16="http://schemas.microsoft.com/office/drawing/2014/main" id="{5D43302D-189C-C6B0-6733-4B69AEF1E197}"/>
              </a:ext>
            </a:extLst>
          </p:cNvPr>
          <p:cNvSpPr>
            <a:spLocks noChangeShapeType="1"/>
          </p:cNvSpPr>
          <p:nvPr/>
        </p:nvSpPr>
        <p:spPr bwMode="auto">
          <a:xfrm>
            <a:off x="7467600" y="1965960"/>
            <a:ext cx="0" cy="304800"/>
          </a:xfrm>
          <a:prstGeom prst="line">
            <a:avLst/>
          </a:prstGeom>
          <a:noFill/>
          <a:ln w="76200">
            <a:solidFill>
              <a:srgbClr val="E84B02"/>
            </a:solidFill>
            <a:round/>
            <a:headEnd/>
            <a:tailEn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38921" name="Line 24">
            <a:extLst>
              <a:ext uri="{FF2B5EF4-FFF2-40B4-BE49-F238E27FC236}">
                <a16:creationId xmlns:a16="http://schemas.microsoft.com/office/drawing/2014/main" id="{4917A83B-D1EC-EC78-B335-89FE19E4A21A}"/>
              </a:ext>
            </a:extLst>
          </p:cNvPr>
          <p:cNvSpPr>
            <a:spLocks noChangeShapeType="1"/>
          </p:cNvSpPr>
          <p:nvPr/>
        </p:nvSpPr>
        <p:spPr bwMode="auto">
          <a:xfrm>
            <a:off x="6736080" y="1691640"/>
            <a:ext cx="0" cy="304800"/>
          </a:xfrm>
          <a:prstGeom prst="line">
            <a:avLst/>
          </a:prstGeom>
          <a:noFill/>
          <a:ln w="76200">
            <a:solidFill>
              <a:srgbClr val="E84B02"/>
            </a:solidFill>
            <a:round/>
            <a:headEnd/>
            <a:tailEn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38922" name="Line 26">
            <a:extLst>
              <a:ext uri="{FF2B5EF4-FFF2-40B4-BE49-F238E27FC236}">
                <a16:creationId xmlns:a16="http://schemas.microsoft.com/office/drawing/2014/main" id="{64F2DE7D-323D-7BDF-F5A6-AE0B27BBAD3C}"/>
              </a:ext>
            </a:extLst>
          </p:cNvPr>
          <p:cNvSpPr>
            <a:spLocks noChangeShapeType="1"/>
          </p:cNvSpPr>
          <p:nvPr/>
        </p:nvSpPr>
        <p:spPr bwMode="auto">
          <a:xfrm>
            <a:off x="9296400" y="1661160"/>
            <a:ext cx="0" cy="304800"/>
          </a:xfrm>
          <a:prstGeom prst="line">
            <a:avLst/>
          </a:prstGeom>
          <a:noFill/>
          <a:ln w="76200">
            <a:solidFill>
              <a:srgbClr val="E84B02"/>
            </a:solidFill>
            <a:round/>
            <a:headEnd/>
            <a:tailEn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38923" name="Oval 27">
            <a:extLst>
              <a:ext uri="{FF2B5EF4-FFF2-40B4-BE49-F238E27FC236}">
                <a16:creationId xmlns:a16="http://schemas.microsoft.com/office/drawing/2014/main" id="{1CE47F3B-8D85-205A-5D3F-A6A37EA0B867}"/>
              </a:ext>
            </a:extLst>
          </p:cNvPr>
          <p:cNvSpPr>
            <a:spLocks noChangeArrowheads="1"/>
          </p:cNvSpPr>
          <p:nvPr/>
        </p:nvSpPr>
        <p:spPr bwMode="auto">
          <a:xfrm>
            <a:off x="5638800" y="1691640"/>
            <a:ext cx="731520" cy="609600"/>
          </a:xfrm>
          <a:prstGeom prst="ellipse">
            <a:avLst/>
          </a:prstGeom>
          <a:solidFill>
            <a:srgbClr val="E84B02"/>
          </a:solidFill>
          <a:ln w="9525">
            <a:solidFill>
              <a:schemeClr val="tx1"/>
            </a:solidFill>
            <a:round/>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TR" sz="2160" b="1"/>
              <a:t>T</a:t>
            </a:r>
          </a:p>
        </p:txBody>
      </p:sp>
      <p:sp>
        <p:nvSpPr>
          <p:cNvPr id="38924" name="Oval 30">
            <a:extLst>
              <a:ext uri="{FF2B5EF4-FFF2-40B4-BE49-F238E27FC236}">
                <a16:creationId xmlns:a16="http://schemas.microsoft.com/office/drawing/2014/main" id="{D0139B47-39D2-4016-F5A0-558D71E85D83}"/>
              </a:ext>
            </a:extLst>
          </p:cNvPr>
          <p:cNvSpPr>
            <a:spLocks noChangeArrowheads="1"/>
          </p:cNvSpPr>
          <p:nvPr/>
        </p:nvSpPr>
        <p:spPr bwMode="auto">
          <a:xfrm>
            <a:off x="6461760" y="1325880"/>
            <a:ext cx="457200" cy="381000"/>
          </a:xfrm>
          <a:prstGeom prst="ellipse">
            <a:avLst/>
          </a:prstGeom>
          <a:solidFill>
            <a:srgbClr val="E84B02"/>
          </a:solidFill>
          <a:ln w="9525">
            <a:solidFill>
              <a:schemeClr val="tx1"/>
            </a:solidFill>
            <a:round/>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38925" name="Oval 31">
            <a:extLst>
              <a:ext uri="{FF2B5EF4-FFF2-40B4-BE49-F238E27FC236}">
                <a16:creationId xmlns:a16="http://schemas.microsoft.com/office/drawing/2014/main" id="{6809F1AE-BE34-B2C8-EE7D-B5B139DC715C}"/>
              </a:ext>
            </a:extLst>
          </p:cNvPr>
          <p:cNvSpPr>
            <a:spLocks noChangeArrowheads="1"/>
          </p:cNvSpPr>
          <p:nvPr/>
        </p:nvSpPr>
        <p:spPr bwMode="auto">
          <a:xfrm>
            <a:off x="7193280" y="2240280"/>
            <a:ext cx="457200" cy="381000"/>
          </a:xfrm>
          <a:prstGeom prst="ellipse">
            <a:avLst/>
          </a:prstGeom>
          <a:solidFill>
            <a:srgbClr val="E84B02"/>
          </a:solidFill>
          <a:ln w="9525">
            <a:solidFill>
              <a:schemeClr val="tx1"/>
            </a:solidFill>
            <a:round/>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38926" name="Oval 32">
            <a:extLst>
              <a:ext uri="{FF2B5EF4-FFF2-40B4-BE49-F238E27FC236}">
                <a16:creationId xmlns:a16="http://schemas.microsoft.com/office/drawing/2014/main" id="{FD3847AF-128F-B155-D9CD-43E42B37E004}"/>
              </a:ext>
            </a:extLst>
          </p:cNvPr>
          <p:cNvSpPr>
            <a:spLocks noChangeArrowheads="1"/>
          </p:cNvSpPr>
          <p:nvPr/>
        </p:nvSpPr>
        <p:spPr bwMode="auto">
          <a:xfrm>
            <a:off x="9022080" y="1325880"/>
            <a:ext cx="457200" cy="381000"/>
          </a:xfrm>
          <a:prstGeom prst="ellipse">
            <a:avLst/>
          </a:prstGeom>
          <a:solidFill>
            <a:srgbClr val="E84B02"/>
          </a:solidFill>
          <a:ln w="9525">
            <a:solidFill>
              <a:schemeClr val="tx1"/>
            </a:solidFill>
            <a:round/>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38927" name="Oval 33">
            <a:extLst>
              <a:ext uri="{FF2B5EF4-FFF2-40B4-BE49-F238E27FC236}">
                <a16:creationId xmlns:a16="http://schemas.microsoft.com/office/drawing/2014/main" id="{13AC703D-22C2-C409-1ABC-38F23226F8B5}"/>
              </a:ext>
            </a:extLst>
          </p:cNvPr>
          <p:cNvSpPr>
            <a:spLocks noChangeArrowheads="1"/>
          </p:cNvSpPr>
          <p:nvPr/>
        </p:nvSpPr>
        <p:spPr bwMode="auto">
          <a:xfrm>
            <a:off x="7741920" y="1325880"/>
            <a:ext cx="457200" cy="381000"/>
          </a:xfrm>
          <a:prstGeom prst="ellipse">
            <a:avLst/>
          </a:prstGeom>
          <a:solidFill>
            <a:srgbClr val="E84B02"/>
          </a:solidFill>
          <a:ln w="9525">
            <a:solidFill>
              <a:schemeClr val="tx1"/>
            </a:solidFill>
            <a:round/>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38928" name="Oval 34">
            <a:extLst>
              <a:ext uri="{FF2B5EF4-FFF2-40B4-BE49-F238E27FC236}">
                <a16:creationId xmlns:a16="http://schemas.microsoft.com/office/drawing/2014/main" id="{23FA5874-AC04-4AD8-39AA-5DC77D1DA0E8}"/>
              </a:ext>
            </a:extLst>
          </p:cNvPr>
          <p:cNvSpPr>
            <a:spLocks noChangeArrowheads="1"/>
          </p:cNvSpPr>
          <p:nvPr/>
        </p:nvSpPr>
        <p:spPr bwMode="auto">
          <a:xfrm>
            <a:off x="8473440" y="2240280"/>
            <a:ext cx="457200" cy="381000"/>
          </a:xfrm>
          <a:prstGeom prst="ellipse">
            <a:avLst/>
          </a:prstGeom>
          <a:solidFill>
            <a:srgbClr val="E84B02"/>
          </a:solidFill>
          <a:ln w="9525">
            <a:solidFill>
              <a:schemeClr val="tx1"/>
            </a:solidFill>
            <a:round/>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38929" name="Text Box 36">
            <a:extLst>
              <a:ext uri="{FF2B5EF4-FFF2-40B4-BE49-F238E27FC236}">
                <a16:creationId xmlns:a16="http://schemas.microsoft.com/office/drawing/2014/main" id="{12FF81EB-3EFE-CCBB-1840-77616707C808}"/>
              </a:ext>
            </a:extLst>
          </p:cNvPr>
          <p:cNvSpPr txBox="1">
            <a:spLocks noChangeArrowheads="1"/>
          </p:cNvSpPr>
          <p:nvPr/>
        </p:nvSpPr>
        <p:spPr bwMode="auto">
          <a:xfrm>
            <a:off x="1066800" y="1508761"/>
            <a:ext cx="4114800" cy="152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a:tabLst>
                <a:tab pos="155575" algn="l"/>
              </a:tabLst>
              <a:defRPr>
                <a:solidFill>
                  <a:schemeClr val="tx1"/>
                </a:solidFill>
                <a:latin typeface="Arial" panose="020B0604020202020204" pitchFamily="34" charset="0"/>
              </a:defRPr>
            </a:lvl1pPr>
            <a:lvl2pPr marL="742950" indent="-285750">
              <a:tabLst>
                <a:tab pos="155575" algn="l"/>
              </a:tabLst>
              <a:defRPr>
                <a:solidFill>
                  <a:schemeClr val="tx1"/>
                </a:solidFill>
                <a:latin typeface="Arial" panose="020B0604020202020204" pitchFamily="34" charset="0"/>
              </a:defRPr>
            </a:lvl2pPr>
            <a:lvl3pPr marL="1143000" indent="-228600">
              <a:tabLst>
                <a:tab pos="155575" algn="l"/>
              </a:tabLst>
              <a:defRPr>
                <a:solidFill>
                  <a:schemeClr val="tx1"/>
                </a:solidFill>
                <a:latin typeface="Arial" panose="020B0604020202020204" pitchFamily="34" charset="0"/>
              </a:defRPr>
            </a:lvl3pPr>
            <a:lvl4pPr marL="1600200" indent="-228600">
              <a:tabLst>
                <a:tab pos="155575" algn="l"/>
              </a:tabLst>
              <a:defRPr>
                <a:solidFill>
                  <a:schemeClr val="tx1"/>
                </a:solidFill>
                <a:latin typeface="Arial" panose="020B0604020202020204" pitchFamily="34" charset="0"/>
              </a:defRPr>
            </a:lvl4pPr>
            <a:lvl5pPr marL="2057400" indent="-228600">
              <a:tabLst>
                <a:tab pos="1555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555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555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555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55575" algn="l"/>
              </a:tabLst>
              <a:defRPr>
                <a:solidFill>
                  <a:schemeClr val="tx1"/>
                </a:solidFill>
                <a:latin typeface="Arial" panose="020B0604020202020204" pitchFamily="34" charset="0"/>
              </a:defRPr>
            </a:lvl9pPr>
          </a:lstStyle>
          <a:p>
            <a:pPr>
              <a:spcBef>
                <a:spcPct val="50000"/>
              </a:spcBef>
            </a:pPr>
            <a:r>
              <a:rPr lang="en-US" altLang="en-TR" sz="1680" b="1">
                <a:solidFill>
                  <a:srgbClr val="EEB42D"/>
                </a:solidFill>
              </a:rPr>
              <a:t>All devices are connected to a central cable, called bus or backbone. </a:t>
            </a:r>
          </a:p>
          <a:p>
            <a:pPr>
              <a:spcBef>
                <a:spcPct val="50000"/>
              </a:spcBef>
            </a:pPr>
            <a:r>
              <a:rPr lang="en-US" altLang="en-TR" sz="1680" b="1">
                <a:solidFill>
                  <a:srgbClr val="EEB42D"/>
                </a:solidFill>
              </a:rPr>
              <a:t>There are terminators at each end of the bus that stops the signal and keeps it from traveling backwards. </a:t>
            </a:r>
          </a:p>
        </p:txBody>
      </p:sp>
      <p:sp>
        <p:nvSpPr>
          <p:cNvPr id="21" name="TextBox 20">
            <a:extLst>
              <a:ext uri="{FF2B5EF4-FFF2-40B4-BE49-F238E27FC236}">
                <a16:creationId xmlns:a16="http://schemas.microsoft.com/office/drawing/2014/main" id="{0EE6B0BF-7ED0-E10E-EDFC-5A22E46C8E93}"/>
              </a:ext>
            </a:extLst>
          </p:cNvPr>
          <p:cNvSpPr txBox="1"/>
          <p:nvPr/>
        </p:nvSpPr>
        <p:spPr>
          <a:xfrm>
            <a:off x="5364480" y="3154680"/>
            <a:ext cx="5394960" cy="3194721"/>
          </a:xfrm>
          <a:prstGeom prst="rect">
            <a:avLst/>
          </a:prstGeom>
          <a:noFill/>
          <a:ln w="28575">
            <a:solidFill>
              <a:srgbClr val="00B0F0"/>
            </a:solidFill>
          </a:ln>
        </p:spPr>
        <p:txBody>
          <a:bodyPr>
            <a:spAutoFit/>
          </a:bodyPr>
          <a:lstStyle/>
          <a:p>
            <a:pPr>
              <a:spcBef>
                <a:spcPct val="50000"/>
              </a:spcBef>
              <a:tabLst>
                <a:tab pos="187484" algn="l"/>
              </a:tabLst>
              <a:defRPr/>
            </a:pPr>
            <a:r>
              <a:rPr lang="en-IN" sz="1680" dirty="0">
                <a:solidFill>
                  <a:srgbClr val="EEB42D"/>
                </a:solidFill>
                <a:latin typeface="Arial" charset="0"/>
              </a:rPr>
              <a:t>Disadvantages:</a:t>
            </a:r>
          </a:p>
          <a:p>
            <a:pPr marL="274320" indent="-274320">
              <a:spcBef>
                <a:spcPct val="50000"/>
              </a:spcBef>
              <a:buFont typeface="+mj-lt"/>
              <a:buAutoNum type="arabicPeriod"/>
              <a:tabLst>
                <a:tab pos="187484" algn="l"/>
              </a:tabLst>
              <a:defRPr/>
            </a:pPr>
            <a:r>
              <a:rPr lang="en-IN" sz="1680" dirty="0">
                <a:solidFill>
                  <a:srgbClr val="EEB42D"/>
                </a:solidFill>
                <a:latin typeface="Arial" charset="0"/>
              </a:rPr>
              <a:t>It is possible that more than one station may attempt transmission simultaneously (collision or contention).</a:t>
            </a:r>
          </a:p>
          <a:p>
            <a:pPr marL="274320" indent="-274320">
              <a:spcBef>
                <a:spcPct val="50000"/>
              </a:spcBef>
              <a:buFont typeface="+mj-lt"/>
              <a:buAutoNum type="arabicPeriod"/>
              <a:tabLst>
                <a:tab pos="187484" algn="l"/>
              </a:tabLst>
              <a:defRPr/>
            </a:pPr>
            <a:r>
              <a:rPr lang="en-IN" sz="1680" dirty="0">
                <a:solidFill>
                  <a:srgbClr val="EEB42D"/>
                </a:solidFill>
                <a:latin typeface="Arial" charset="0"/>
              </a:rPr>
              <a:t>Difficult reconfiguration and fault isolation.</a:t>
            </a:r>
          </a:p>
          <a:p>
            <a:pPr marL="274320" indent="-274320">
              <a:spcBef>
                <a:spcPct val="50000"/>
              </a:spcBef>
              <a:buFont typeface="+mj-lt"/>
              <a:buAutoNum type="arabicPeriod"/>
              <a:tabLst>
                <a:tab pos="187484" algn="l"/>
              </a:tabLst>
              <a:defRPr/>
            </a:pPr>
            <a:r>
              <a:rPr lang="en-IN" sz="1680" dirty="0">
                <a:solidFill>
                  <a:srgbClr val="EEB42D"/>
                </a:solidFill>
                <a:latin typeface="Arial" charset="0"/>
              </a:rPr>
              <a:t>A fault or break in the bus cable stops all transmission, even between devices on the same side of the problem.</a:t>
            </a:r>
          </a:p>
          <a:p>
            <a:pPr marL="274320" indent="-274320">
              <a:spcBef>
                <a:spcPct val="50000"/>
              </a:spcBef>
              <a:buFont typeface="+mj-lt"/>
              <a:buAutoNum type="arabicPeriod"/>
              <a:tabLst>
                <a:tab pos="187484" algn="l"/>
              </a:tabLst>
              <a:defRPr/>
            </a:pPr>
            <a:r>
              <a:rPr lang="en-IN" sz="1680" dirty="0">
                <a:solidFill>
                  <a:srgbClr val="EEB42D"/>
                </a:solidFill>
                <a:latin typeface="Arial" charset="0"/>
              </a:rPr>
              <a:t>The damaged area reflects signals in the direction of origin, creating noise in both directions</a:t>
            </a:r>
            <a:endParaRPr lang="en-US" sz="1680" dirty="0">
              <a:solidFill>
                <a:srgbClr val="EEB42D"/>
              </a:solidFill>
              <a:latin typeface="Arial" charset="0"/>
            </a:endParaRPr>
          </a:p>
        </p:txBody>
      </p:sp>
      <p:sp>
        <p:nvSpPr>
          <p:cNvPr id="22" name="TextBox 21">
            <a:extLst>
              <a:ext uri="{FF2B5EF4-FFF2-40B4-BE49-F238E27FC236}">
                <a16:creationId xmlns:a16="http://schemas.microsoft.com/office/drawing/2014/main" id="{8D7318FA-7849-2976-EDFB-C0AA33B2D421}"/>
              </a:ext>
            </a:extLst>
          </p:cNvPr>
          <p:cNvSpPr txBox="1"/>
          <p:nvPr/>
        </p:nvSpPr>
        <p:spPr>
          <a:xfrm>
            <a:off x="1249680" y="3154681"/>
            <a:ext cx="4114800" cy="3323987"/>
          </a:xfrm>
          <a:prstGeom prst="rect">
            <a:avLst/>
          </a:prstGeom>
          <a:noFill/>
          <a:ln w="19050">
            <a:solidFill>
              <a:srgbClr val="00B0F0"/>
            </a:solidFill>
          </a:ln>
        </p:spPr>
        <p:txBody>
          <a:bodyPr>
            <a:spAutoFit/>
          </a:bodyPr>
          <a:lstStyle/>
          <a:p>
            <a:pPr>
              <a:spcBef>
                <a:spcPct val="50000"/>
              </a:spcBef>
              <a:tabLst>
                <a:tab pos="187484" algn="l"/>
              </a:tabLst>
              <a:defRPr/>
            </a:pPr>
            <a:r>
              <a:rPr lang="en-IN" sz="1680" dirty="0">
                <a:solidFill>
                  <a:srgbClr val="EEB42D"/>
                </a:solidFill>
                <a:latin typeface="Arial" charset="0"/>
              </a:rPr>
              <a:t>Advantages:</a:t>
            </a:r>
          </a:p>
          <a:p>
            <a:pPr marL="274320" indent="-274320">
              <a:spcBef>
                <a:spcPct val="50000"/>
              </a:spcBef>
              <a:buFont typeface="+mj-lt"/>
              <a:buAutoNum type="arabicPeriod"/>
              <a:tabLst>
                <a:tab pos="187484" algn="l"/>
              </a:tabLst>
              <a:defRPr/>
            </a:pPr>
            <a:r>
              <a:rPr lang="en-IN" sz="1680" dirty="0">
                <a:solidFill>
                  <a:srgbClr val="EEB42D"/>
                </a:solidFill>
                <a:latin typeface="Arial" charset="0"/>
              </a:rPr>
              <a:t>There is no central controller.</a:t>
            </a:r>
          </a:p>
          <a:p>
            <a:pPr marL="274320" indent="-274320">
              <a:spcBef>
                <a:spcPct val="50000"/>
              </a:spcBef>
              <a:buFont typeface="+mj-lt"/>
              <a:buAutoNum type="arabicPeriod"/>
              <a:tabLst>
                <a:tab pos="187484" algn="l"/>
              </a:tabLst>
              <a:defRPr/>
            </a:pPr>
            <a:r>
              <a:rPr lang="en-IN" sz="1680" dirty="0">
                <a:solidFill>
                  <a:srgbClr val="EEB42D"/>
                </a:solidFill>
                <a:latin typeface="Arial" charset="0"/>
              </a:rPr>
              <a:t>Control resides in each station</a:t>
            </a:r>
          </a:p>
          <a:p>
            <a:pPr marL="274320" indent="-274320">
              <a:spcBef>
                <a:spcPct val="50000"/>
              </a:spcBef>
              <a:buFont typeface="+mj-lt"/>
              <a:buAutoNum type="arabicPeriod"/>
              <a:tabLst>
                <a:tab pos="187484" algn="l"/>
              </a:tabLst>
              <a:defRPr/>
            </a:pPr>
            <a:r>
              <a:rPr lang="en-IN" sz="1680" dirty="0">
                <a:solidFill>
                  <a:srgbClr val="EEB42D"/>
                </a:solidFill>
                <a:latin typeface="Arial" charset="0"/>
              </a:rPr>
              <a:t>The less interconnecting wire is required.</a:t>
            </a:r>
          </a:p>
          <a:p>
            <a:pPr marL="274320" indent="-274320">
              <a:spcBef>
                <a:spcPct val="50000"/>
              </a:spcBef>
              <a:buFont typeface="+mj-lt"/>
              <a:buAutoNum type="arabicPeriod"/>
              <a:tabLst>
                <a:tab pos="187484" algn="l"/>
              </a:tabLst>
              <a:defRPr/>
            </a:pPr>
            <a:r>
              <a:rPr lang="en-IN" sz="1680" dirty="0">
                <a:solidFill>
                  <a:srgbClr val="EEB42D"/>
                </a:solidFill>
                <a:latin typeface="Arial" charset="0"/>
              </a:rPr>
              <a:t>Ease of installation.</a:t>
            </a:r>
          </a:p>
          <a:p>
            <a:pPr marL="274320" indent="-274320">
              <a:spcBef>
                <a:spcPct val="50000"/>
              </a:spcBef>
              <a:buFont typeface="+mj-lt"/>
              <a:buAutoNum type="arabicPeriod"/>
              <a:tabLst>
                <a:tab pos="187484" algn="l"/>
              </a:tabLst>
              <a:defRPr/>
            </a:pPr>
            <a:r>
              <a:rPr lang="en-IN" sz="1680" dirty="0">
                <a:solidFill>
                  <a:srgbClr val="EEB42D"/>
                </a:solidFill>
                <a:latin typeface="Arial" charset="0"/>
              </a:rPr>
              <a:t>Backbone cable can be laid along the most efficient path, and then connected to the nodes by drop lines of various lengths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929">
                                            <p:txEl>
                                              <p:pRg st="0" end="0"/>
                                            </p:txEl>
                                          </p:spTgt>
                                        </p:tgtEl>
                                        <p:attrNameLst>
                                          <p:attrName>style.visibility</p:attrName>
                                        </p:attrNameLst>
                                      </p:cBhvr>
                                      <p:to>
                                        <p:strVal val="visible"/>
                                      </p:to>
                                    </p:set>
                                    <p:animEffect transition="in" filter="wipe(down)">
                                      <p:cBhvr>
                                        <p:cTn id="7" dur="500"/>
                                        <p:tgtEl>
                                          <p:spTgt spid="389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929">
                                            <p:txEl>
                                              <p:pRg st="1" end="1"/>
                                            </p:txEl>
                                          </p:spTgt>
                                        </p:tgtEl>
                                        <p:attrNameLst>
                                          <p:attrName>style.visibility</p:attrName>
                                        </p:attrNameLst>
                                      </p:cBhvr>
                                      <p:to>
                                        <p:strVal val="visible"/>
                                      </p:to>
                                    </p:set>
                                    <p:animEffect transition="in" filter="wipe(down)">
                                      <p:cBhvr>
                                        <p:cTn id="12" dur="500"/>
                                        <p:tgtEl>
                                          <p:spTgt spid="389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bg/>
                                          </p:spTgt>
                                        </p:tgtEl>
                                        <p:attrNameLst>
                                          <p:attrName>style.visibility</p:attrName>
                                        </p:attrNameLst>
                                      </p:cBhvr>
                                      <p:to>
                                        <p:strVal val="visible"/>
                                      </p:to>
                                    </p:set>
                                    <p:animEffect transition="in" filter="wipe(down)">
                                      <p:cBhvr>
                                        <p:cTn id="17" dur="500"/>
                                        <p:tgtEl>
                                          <p:spTgt spid="22">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wipe(down)">
                                      <p:cBhvr>
                                        <p:cTn id="22" dur="500"/>
                                        <p:tgtEl>
                                          <p:spTgt spid="2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animEffect transition="in" filter="wipe(down)">
                                      <p:cBhvr>
                                        <p:cTn id="27" dur="500"/>
                                        <p:tgtEl>
                                          <p:spTgt spid="2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xEl>
                                              <p:pRg st="2" end="2"/>
                                            </p:txEl>
                                          </p:spTgt>
                                        </p:tgtEl>
                                        <p:attrNameLst>
                                          <p:attrName>style.visibility</p:attrName>
                                        </p:attrNameLst>
                                      </p:cBhvr>
                                      <p:to>
                                        <p:strVal val="visible"/>
                                      </p:to>
                                    </p:set>
                                    <p:animEffect transition="in" filter="wipe(down)">
                                      <p:cBhvr>
                                        <p:cTn id="32" dur="500"/>
                                        <p:tgtEl>
                                          <p:spTgt spid="22">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xEl>
                                              <p:pRg st="3" end="3"/>
                                            </p:txEl>
                                          </p:spTgt>
                                        </p:tgtEl>
                                        <p:attrNameLst>
                                          <p:attrName>style.visibility</p:attrName>
                                        </p:attrNameLst>
                                      </p:cBhvr>
                                      <p:to>
                                        <p:strVal val="visible"/>
                                      </p:to>
                                    </p:set>
                                    <p:animEffect transition="in" filter="wipe(down)">
                                      <p:cBhvr>
                                        <p:cTn id="37" dur="500"/>
                                        <p:tgtEl>
                                          <p:spTgt spid="22">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
                                            <p:txEl>
                                              <p:pRg st="4" end="4"/>
                                            </p:txEl>
                                          </p:spTgt>
                                        </p:tgtEl>
                                        <p:attrNameLst>
                                          <p:attrName>style.visibility</p:attrName>
                                        </p:attrNameLst>
                                      </p:cBhvr>
                                      <p:to>
                                        <p:strVal val="visible"/>
                                      </p:to>
                                    </p:set>
                                    <p:animEffect transition="in" filter="wipe(down)">
                                      <p:cBhvr>
                                        <p:cTn id="42" dur="500"/>
                                        <p:tgtEl>
                                          <p:spTgt spid="22">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2">
                                            <p:txEl>
                                              <p:pRg st="5" end="5"/>
                                            </p:txEl>
                                          </p:spTgt>
                                        </p:tgtEl>
                                        <p:attrNameLst>
                                          <p:attrName>style.visibility</p:attrName>
                                        </p:attrNameLst>
                                      </p:cBhvr>
                                      <p:to>
                                        <p:strVal val="visible"/>
                                      </p:to>
                                    </p:set>
                                    <p:animEffect transition="in" filter="wipe(down)">
                                      <p:cBhvr>
                                        <p:cTn id="47" dur="500"/>
                                        <p:tgtEl>
                                          <p:spTgt spid="22">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1">
                                            <p:bg/>
                                          </p:spTgt>
                                        </p:tgtEl>
                                        <p:attrNameLst>
                                          <p:attrName>style.visibility</p:attrName>
                                        </p:attrNameLst>
                                      </p:cBhvr>
                                      <p:to>
                                        <p:strVal val="visible"/>
                                      </p:to>
                                    </p:set>
                                    <p:animEffect transition="in" filter="wipe(down)">
                                      <p:cBhvr>
                                        <p:cTn id="52" dur="500"/>
                                        <p:tgtEl>
                                          <p:spTgt spid="21">
                                            <p:bg/>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wipe(down)">
                                      <p:cBhvr>
                                        <p:cTn id="57" dur="500"/>
                                        <p:tgtEl>
                                          <p:spTgt spid="21">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1">
                                            <p:txEl>
                                              <p:pRg st="1" end="1"/>
                                            </p:txEl>
                                          </p:spTgt>
                                        </p:tgtEl>
                                        <p:attrNameLst>
                                          <p:attrName>style.visibility</p:attrName>
                                        </p:attrNameLst>
                                      </p:cBhvr>
                                      <p:to>
                                        <p:strVal val="visible"/>
                                      </p:to>
                                    </p:set>
                                    <p:animEffect transition="in" filter="wipe(down)">
                                      <p:cBhvr>
                                        <p:cTn id="62" dur="500"/>
                                        <p:tgtEl>
                                          <p:spTgt spid="21">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1">
                                            <p:txEl>
                                              <p:pRg st="2" end="2"/>
                                            </p:txEl>
                                          </p:spTgt>
                                        </p:tgtEl>
                                        <p:attrNameLst>
                                          <p:attrName>style.visibility</p:attrName>
                                        </p:attrNameLst>
                                      </p:cBhvr>
                                      <p:to>
                                        <p:strVal val="visible"/>
                                      </p:to>
                                    </p:set>
                                    <p:animEffect transition="in" filter="wipe(down)">
                                      <p:cBhvr>
                                        <p:cTn id="67" dur="500"/>
                                        <p:tgtEl>
                                          <p:spTgt spid="21">
                                            <p:txEl>
                                              <p:pRg st="2" end="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1">
                                            <p:txEl>
                                              <p:pRg st="3" end="3"/>
                                            </p:txEl>
                                          </p:spTgt>
                                        </p:tgtEl>
                                        <p:attrNameLst>
                                          <p:attrName>style.visibility</p:attrName>
                                        </p:attrNameLst>
                                      </p:cBhvr>
                                      <p:to>
                                        <p:strVal val="visible"/>
                                      </p:to>
                                    </p:set>
                                    <p:animEffect transition="in" filter="wipe(down)">
                                      <p:cBhvr>
                                        <p:cTn id="72" dur="500"/>
                                        <p:tgtEl>
                                          <p:spTgt spid="21">
                                            <p:txEl>
                                              <p:pRg st="3" end="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1">
                                            <p:txEl>
                                              <p:pRg st="4" end="4"/>
                                            </p:txEl>
                                          </p:spTgt>
                                        </p:tgtEl>
                                        <p:attrNameLst>
                                          <p:attrName>style.visibility</p:attrName>
                                        </p:attrNameLst>
                                      </p:cBhvr>
                                      <p:to>
                                        <p:strVal val="visible"/>
                                      </p:to>
                                    </p:set>
                                    <p:animEffect transition="in" filter="wipe(down)">
                                      <p:cBhvr>
                                        <p:cTn id="77"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9" grpId="0" build="p"/>
      <p:bldP spid="21" grpId="0" build="p" animBg="1"/>
      <p:bldP spid="22"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
            <a:extLst>
              <a:ext uri="{FF2B5EF4-FFF2-40B4-BE49-F238E27FC236}">
                <a16:creationId xmlns:a16="http://schemas.microsoft.com/office/drawing/2014/main" id="{798007C3-8C13-1654-B3E8-43EC2D5D55C2}"/>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2. Ring Topology</a:t>
            </a:r>
          </a:p>
        </p:txBody>
      </p:sp>
      <p:sp>
        <p:nvSpPr>
          <p:cNvPr id="18436" name="Text Box 5">
            <a:extLst>
              <a:ext uri="{FF2B5EF4-FFF2-40B4-BE49-F238E27FC236}">
                <a16:creationId xmlns:a16="http://schemas.microsoft.com/office/drawing/2014/main" id="{2A0FAF71-AA02-DF6C-EDB5-57EBEC444609}"/>
              </a:ext>
            </a:extLst>
          </p:cNvPr>
          <p:cNvSpPr txBox="1">
            <a:spLocks noChangeArrowheads="1"/>
          </p:cNvSpPr>
          <p:nvPr/>
        </p:nvSpPr>
        <p:spPr bwMode="auto">
          <a:xfrm>
            <a:off x="1158240" y="1600201"/>
            <a:ext cx="6949440" cy="5439718"/>
          </a:xfrm>
          <a:prstGeom prst="rect">
            <a:avLst/>
          </a:prstGeom>
          <a:noFill/>
          <a:ln w="9525">
            <a:noFill/>
            <a:miter lim="800000"/>
            <a:headEnd/>
            <a:tailEnd/>
          </a:ln>
        </p:spPr>
        <p:txBody>
          <a:bodyPr lIns="101879" tIns="50939" rIns="101879" bIns="50939">
            <a:spAutoFit/>
          </a:bodyPr>
          <a:lstStyle/>
          <a:p>
            <a:pPr>
              <a:spcBef>
                <a:spcPct val="50000"/>
              </a:spcBef>
              <a:buFontTx/>
              <a:buChar char="•"/>
              <a:defRPr/>
            </a:pPr>
            <a:r>
              <a:rPr lang="en-US" sz="1920" b="1" dirty="0">
                <a:solidFill>
                  <a:srgbClr val="EEB42D"/>
                </a:solidFill>
                <a:latin typeface="Arial" charset="0"/>
              </a:rPr>
              <a:t>  All devices are connected to one another in the shape of a closed loop.</a:t>
            </a:r>
          </a:p>
          <a:p>
            <a:pPr>
              <a:spcBef>
                <a:spcPct val="50000"/>
              </a:spcBef>
              <a:buFontTx/>
              <a:buChar char="•"/>
              <a:defRPr/>
            </a:pPr>
            <a:r>
              <a:rPr lang="en-US" sz="1920" b="1" dirty="0">
                <a:solidFill>
                  <a:srgbClr val="EEB42D"/>
                </a:solidFill>
                <a:latin typeface="Arial" charset="0"/>
              </a:rPr>
              <a:t>  Each device is connected directly to two other devices, one on either side of it.</a:t>
            </a:r>
            <a:r>
              <a:rPr lang="en-US" sz="1920" dirty="0">
                <a:solidFill>
                  <a:srgbClr val="EEB42D"/>
                </a:solidFill>
                <a:latin typeface="Arial" charset="0"/>
              </a:rPr>
              <a:t> </a:t>
            </a:r>
          </a:p>
          <a:p>
            <a:pPr>
              <a:defRPr/>
            </a:pPr>
            <a:r>
              <a:rPr lang="en-IN" sz="2160" dirty="0">
                <a:solidFill>
                  <a:srgbClr val="00B0F0"/>
                </a:solidFill>
                <a:latin typeface="Arial" charset="0"/>
              </a:rPr>
              <a:t>Advantages: </a:t>
            </a:r>
          </a:p>
          <a:p>
            <a:pPr marL="411480" indent="-411480">
              <a:buFont typeface="+mj-lt"/>
              <a:buAutoNum type="arabicPeriod"/>
              <a:defRPr/>
            </a:pPr>
            <a:r>
              <a:rPr lang="en-IN" sz="1680" dirty="0">
                <a:solidFill>
                  <a:srgbClr val="FFC000"/>
                </a:solidFill>
                <a:latin typeface="Arial" charset="0"/>
              </a:rPr>
              <a:t>Avoids the collisions that are possible in the bus topology. </a:t>
            </a:r>
          </a:p>
          <a:p>
            <a:pPr marL="411480" indent="-411480">
              <a:buFont typeface="+mj-lt"/>
              <a:buAutoNum type="arabicPeriod"/>
              <a:defRPr/>
            </a:pPr>
            <a:r>
              <a:rPr lang="en-IN" sz="1680" dirty="0">
                <a:solidFill>
                  <a:srgbClr val="FFC000"/>
                </a:solidFill>
                <a:latin typeface="Arial" charset="0"/>
              </a:rPr>
              <a:t>Each pair of stations has a point-to-point connection. </a:t>
            </a:r>
          </a:p>
          <a:p>
            <a:pPr marL="411480" indent="-411480">
              <a:buFont typeface="+mj-lt"/>
              <a:buAutoNum type="arabicPeriod"/>
              <a:defRPr/>
            </a:pPr>
            <a:r>
              <a:rPr lang="en-IN" sz="1680" dirty="0">
                <a:solidFill>
                  <a:srgbClr val="FFC000"/>
                </a:solidFill>
                <a:latin typeface="Arial" charset="0"/>
              </a:rPr>
              <a:t>A signal is passed along the ring in one direction, from device to another, until it reaches its destination. </a:t>
            </a:r>
          </a:p>
          <a:p>
            <a:pPr marL="411480" indent="-411480">
              <a:buFont typeface="+mj-lt"/>
              <a:buAutoNum type="arabicPeriod"/>
              <a:defRPr/>
            </a:pPr>
            <a:r>
              <a:rPr lang="en-IN" sz="1680" dirty="0">
                <a:solidFill>
                  <a:srgbClr val="FFC000"/>
                </a:solidFill>
                <a:latin typeface="Arial" charset="0"/>
              </a:rPr>
              <a:t>Each device incorporates a repeater. </a:t>
            </a:r>
          </a:p>
          <a:p>
            <a:pPr marL="411480" indent="-411480">
              <a:buFont typeface="+mj-lt"/>
              <a:buAutoNum type="arabicPeriod"/>
              <a:defRPr/>
            </a:pPr>
            <a:r>
              <a:rPr lang="en-IN" sz="1680" dirty="0">
                <a:solidFill>
                  <a:srgbClr val="FFC000"/>
                </a:solidFill>
                <a:latin typeface="Arial" charset="0"/>
              </a:rPr>
              <a:t>Relatively easy to install and reconfigure. </a:t>
            </a:r>
          </a:p>
          <a:p>
            <a:pPr marL="411480" indent="-411480">
              <a:buFont typeface="+mj-lt"/>
              <a:buAutoNum type="arabicPeriod"/>
              <a:defRPr/>
            </a:pPr>
            <a:r>
              <a:rPr lang="en-IN" sz="1680" dirty="0">
                <a:solidFill>
                  <a:srgbClr val="FFC000"/>
                </a:solidFill>
                <a:latin typeface="Arial" charset="0"/>
              </a:rPr>
              <a:t>Fault isolation is simplified. </a:t>
            </a:r>
          </a:p>
          <a:p>
            <a:pPr>
              <a:defRPr/>
            </a:pPr>
            <a:endParaRPr lang="en-IN" sz="1680" dirty="0">
              <a:solidFill>
                <a:srgbClr val="FFC000"/>
              </a:solidFill>
              <a:latin typeface="Arial" charset="0"/>
            </a:endParaRPr>
          </a:p>
          <a:p>
            <a:pPr>
              <a:defRPr/>
            </a:pPr>
            <a:r>
              <a:rPr lang="en-IN" sz="2160" dirty="0">
                <a:solidFill>
                  <a:srgbClr val="00B0F0"/>
                </a:solidFill>
                <a:latin typeface="Arial" charset="0"/>
              </a:rPr>
              <a:t>Disadvantages: </a:t>
            </a:r>
          </a:p>
          <a:p>
            <a:pPr marL="411480" indent="-411480">
              <a:buFont typeface="+mj-lt"/>
              <a:buAutoNum type="arabicPeriod"/>
              <a:defRPr/>
            </a:pPr>
            <a:r>
              <a:rPr lang="en-IN" sz="1680" dirty="0">
                <a:solidFill>
                  <a:srgbClr val="FFC000"/>
                </a:solidFill>
                <a:latin typeface="Arial" charset="0"/>
              </a:rPr>
              <a:t>A break in the ring (such as station disabled) can disable the entire network. </a:t>
            </a:r>
          </a:p>
          <a:p>
            <a:pPr marL="411480" indent="-411480">
              <a:buFont typeface="+mj-lt"/>
              <a:buAutoNum type="arabicPeriod"/>
              <a:defRPr/>
            </a:pPr>
            <a:r>
              <a:rPr lang="en-IN" sz="1680" dirty="0">
                <a:solidFill>
                  <a:srgbClr val="FFC000"/>
                </a:solidFill>
                <a:latin typeface="Arial" charset="0"/>
              </a:rPr>
              <a:t>Unidirectional traffic. </a:t>
            </a:r>
          </a:p>
          <a:p>
            <a:pPr>
              <a:spcBef>
                <a:spcPct val="50000"/>
              </a:spcBef>
              <a:buFontTx/>
              <a:buChar char="•"/>
              <a:defRPr/>
            </a:pPr>
            <a:endParaRPr lang="en-US" sz="2160" dirty="0">
              <a:solidFill>
                <a:srgbClr val="EEB42D"/>
              </a:solidFill>
              <a:latin typeface="Arial" charset="0"/>
            </a:endParaRPr>
          </a:p>
        </p:txBody>
      </p:sp>
      <p:sp>
        <p:nvSpPr>
          <p:cNvPr id="39941" name="Oval 8">
            <a:extLst>
              <a:ext uri="{FF2B5EF4-FFF2-40B4-BE49-F238E27FC236}">
                <a16:creationId xmlns:a16="http://schemas.microsoft.com/office/drawing/2014/main" id="{9588F5D7-0D8D-D674-06C3-21A85B8677B0}"/>
              </a:ext>
            </a:extLst>
          </p:cNvPr>
          <p:cNvSpPr>
            <a:spLocks noChangeArrowheads="1"/>
          </p:cNvSpPr>
          <p:nvPr/>
        </p:nvSpPr>
        <p:spPr bwMode="auto">
          <a:xfrm>
            <a:off x="8107680" y="1813560"/>
            <a:ext cx="457200" cy="381000"/>
          </a:xfrm>
          <a:prstGeom prst="ellipse">
            <a:avLst/>
          </a:prstGeom>
          <a:solidFill>
            <a:srgbClr val="E84B02"/>
          </a:solidFill>
          <a:ln w="9525">
            <a:solidFill>
              <a:schemeClr val="tx1"/>
            </a:solidFill>
            <a:round/>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39942" name="Oval 9">
            <a:extLst>
              <a:ext uri="{FF2B5EF4-FFF2-40B4-BE49-F238E27FC236}">
                <a16:creationId xmlns:a16="http://schemas.microsoft.com/office/drawing/2014/main" id="{7AE373B5-0BB0-64A1-B8B3-E2A2B011E9E1}"/>
              </a:ext>
            </a:extLst>
          </p:cNvPr>
          <p:cNvSpPr>
            <a:spLocks noChangeArrowheads="1"/>
          </p:cNvSpPr>
          <p:nvPr/>
        </p:nvSpPr>
        <p:spPr bwMode="auto">
          <a:xfrm>
            <a:off x="9845040" y="2651760"/>
            <a:ext cx="457200" cy="381000"/>
          </a:xfrm>
          <a:prstGeom prst="ellipse">
            <a:avLst/>
          </a:prstGeom>
          <a:solidFill>
            <a:srgbClr val="E84B02"/>
          </a:solidFill>
          <a:ln w="9525">
            <a:solidFill>
              <a:schemeClr val="tx1"/>
            </a:solidFill>
            <a:round/>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39943" name="Oval 10">
            <a:extLst>
              <a:ext uri="{FF2B5EF4-FFF2-40B4-BE49-F238E27FC236}">
                <a16:creationId xmlns:a16="http://schemas.microsoft.com/office/drawing/2014/main" id="{393D93D5-BC40-C12E-2813-97481DDC8FA7}"/>
              </a:ext>
            </a:extLst>
          </p:cNvPr>
          <p:cNvSpPr>
            <a:spLocks noChangeArrowheads="1"/>
          </p:cNvSpPr>
          <p:nvPr/>
        </p:nvSpPr>
        <p:spPr bwMode="auto">
          <a:xfrm>
            <a:off x="8199120" y="2651760"/>
            <a:ext cx="457200" cy="381000"/>
          </a:xfrm>
          <a:prstGeom prst="ellipse">
            <a:avLst/>
          </a:prstGeom>
          <a:solidFill>
            <a:srgbClr val="E84B02"/>
          </a:solidFill>
          <a:ln w="9525">
            <a:solidFill>
              <a:schemeClr val="tx1"/>
            </a:solidFill>
            <a:round/>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39944" name="Oval 11">
            <a:extLst>
              <a:ext uri="{FF2B5EF4-FFF2-40B4-BE49-F238E27FC236}">
                <a16:creationId xmlns:a16="http://schemas.microsoft.com/office/drawing/2014/main" id="{894902BE-0EC3-0470-8813-681D9B6D5FC2}"/>
              </a:ext>
            </a:extLst>
          </p:cNvPr>
          <p:cNvSpPr>
            <a:spLocks noChangeArrowheads="1"/>
          </p:cNvSpPr>
          <p:nvPr/>
        </p:nvSpPr>
        <p:spPr bwMode="auto">
          <a:xfrm>
            <a:off x="9022080" y="3032760"/>
            <a:ext cx="457200" cy="381000"/>
          </a:xfrm>
          <a:prstGeom prst="ellipse">
            <a:avLst/>
          </a:prstGeom>
          <a:solidFill>
            <a:srgbClr val="E84B02"/>
          </a:solidFill>
          <a:ln w="9525">
            <a:solidFill>
              <a:schemeClr val="tx1"/>
            </a:solidFill>
            <a:round/>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39945" name="Oval 12">
            <a:extLst>
              <a:ext uri="{FF2B5EF4-FFF2-40B4-BE49-F238E27FC236}">
                <a16:creationId xmlns:a16="http://schemas.microsoft.com/office/drawing/2014/main" id="{FA8FBE00-AA20-7580-8FFD-A1E907B64A29}"/>
              </a:ext>
            </a:extLst>
          </p:cNvPr>
          <p:cNvSpPr>
            <a:spLocks noChangeArrowheads="1"/>
          </p:cNvSpPr>
          <p:nvPr/>
        </p:nvSpPr>
        <p:spPr bwMode="auto">
          <a:xfrm>
            <a:off x="9845040" y="1737360"/>
            <a:ext cx="457200" cy="381000"/>
          </a:xfrm>
          <a:prstGeom prst="ellipse">
            <a:avLst/>
          </a:prstGeom>
          <a:solidFill>
            <a:srgbClr val="E84B02"/>
          </a:solidFill>
          <a:ln w="9525">
            <a:solidFill>
              <a:schemeClr val="tx1"/>
            </a:solidFill>
            <a:round/>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39946" name="Oval 13">
            <a:extLst>
              <a:ext uri="{FF2B5EF4-FFF2-40B4-BE49-F238E27FC236}">
                <a16:creationId xmlns:a16="http://schemas.microsoft.com/office/drawing/2014/main" id="{88E9732E-3936-C08D-A01C-A51EFF5785C9}"/>
              </a:ext>
            </a:extLst>
          </p:cNvPr>
          <p:cNvSpPr>
            <a:spLocks noChangeArrowheads="1"/>
          </p:cNvSpPr>
          <p:nvPr/>
        </p:nvSpPr>
        <p:spPr bwMode="auto">
          <a:xfrm>
            <a:off x="8930640" y="1432560"/>
            <a:ext cx="457200" cy="381000"/>
          </a:xfrm>
          <a:prstGeom prst="ellipse">
            <a:avLst/>
          </a:prstGeom>
          <a:solidFill>
            <a:srgbClr val="E84B02"/>
          </a:solidFill>
          <a:ln w="9525">
            <a:solidFill>
              <a:schemeClr val="tx1"/>
            </a:solidFill>
            <a:round/>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39947" name="Line 14">
            <a:extLst>
              <a:ext uri="{FF2B5EF4-FFF2-40B4-BE49-F238E27FC236}">
                <a16:creationId xmlns:a16="http://schemas.microsoft.com/office/drawing/2014/main" id="{91EEC350-6D62-B395-B919-35E4721E293C}"/>
              </a:ext>
            </a:extLst>
          </p:cNvPr>
          <p:cNvSpPr>
            <a:spLocks noChangeShapeType="1"/>
          </p:cNvSpPr>
          <p:nvPr/>
        </p:nvSpPr>
        <p:spPr bwMode="auto">
          <a:xfrm flipV="1">
            <a:off x="8290560" y="1584960"/>
            <a:ext cx="822960" cy="381000"/>
          </a:xfrm>
          <a:prstGeom prst="line">
            <a:avLst/>
          </a:prstGeom>
          <a:noFill/>
          <a:ln w="38100">
            <a:solidFill>
              <a:srgbClr val="E84B02"/>
            </a:solidFill>
            <a:round/>
            <a:headEnd/>
            <a:tailEn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39948" name="Line 15">
            <a:extLst>
              <a:ext uri="{FF2B5EF4-FFF2-40B4-BE49-F238E27FC236}">
                <a16:creationId xmlns:a16="http://schemas.microsoft.com/office/drawing/2014/main" id="{C2043539-A540-7309-7A5C-EFED040D7ED3}"/>
              </a:ext>
            </a:extLst>
          </p:cNvPr>
          <p:cNvSpPr>
            <a:spLocks noChangeShapeType="1"/>
          </p:cNvSpPr>
          <p:nvPr/>
        </p:nvSpPr>
        <p:spPr bwMode="auto">
          <a:xfrm flipH="1" flipV="1">
            <a:off x="8290560" y="1965960"/>
            <a:ext cx="91440" cy="838200"/>
          </a:xfrm>
          <a:prstGeom prst="line">
            <a:avLst/>
          </a:prstGeom>
          <a:noFill/>
          <a:ln w="38100">
            <a:solidFill>
              <a:srgbClr val="E84B02"/>
            </a:solidFill>
            <a:round/>
            <a:headEnd/>
            <a:tailEn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39949" name="Line 16">
            <a:extLst>
              <a:ext uri="{FF2B5EF4-FFF2-40B4-BE49-F238E27FC236}">
                <a16:creationId xmlns:a16="http://schemas.microsoft.com/office/drawing/2014/main" id="{5BAF8DF9-93F2-17AF-96F4-91FB1C91C4B6}"/>
              </a:ext>
            </a:extLst>
          </p:cNvPr>
          <p:cNvSpPr>
            <a:spLocks noChangeShapeType="1"/>
          </p:cNvSpPr>
          <p:nvPr/>
        </p:nvSpPr>
        <p:spPr bwMode="auto">
          <a:xfrm flipV="1">
            <a:off x="10119360" y="2042160"/>
            <a:ext cx="0" cy="685800"/>
          </a:xfrm>
          <a:prstGeom prst="line">
            <a:avLst/>
          </a:prstGeom>
          <a:noFill/>
          <a:ln w="38100">
            <a:solidFill>
              <a:srgbClr val="E84B02"/>
            </a:solidFill>
            <a:round/>
            <a:headEnd/>
            <a:tailEn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39950" name="Line 17">
            <a:extLst>
              <a:ext uri="{FF2B5EF4-FFF2-40B4-BE49-F238E27FC236}">
                <a16:creationId xmlns:a16="http://schemas.microsoft.com/office/drawing/2014/main" id="{CCD1EB7D-520B-C44E-E952-5728031E99E5}"/>
              </a:ext>
            </a:extLst>
          </p:cNvPr>
          <p:cNvSpPr>
            <a:spLocks noChangeShapeType="1"/>
          </p:cNvSpPr>
          <p:nvPr/>
        </p:nvSpPr>
        <p:spPr bwMode="auto">
          <a:xfrm>
            <a:off x="8382000" y="2880360"/>
            <a:ext cx="731520" cy="304800"/>
          </a:xfrm>
          <a:prstGeom prst="line">
            <a:avLst/>
          </a:prstGeom>
          <a:noFill/>
          <a:ln w="38100">
            <a:solidFill>
              <a:srgbClr val="E84B02"/>
            </a:solidFill>
            <a:round/>
            <a:headEnd/>
            <a:tailEn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39951" name="Line 18">
            <a:extLst>
              <a:ext uri="{FF2B5EF4-FFF2-40B4-BE49-F238E27FC236}">
                <a16:creationId xmlns:a16="http://schemas.microsoft.com/office/drawing/2014/main" id="{4D55084E-035E-7E00-BEBA-E0F7E7C1A142}"/>
              </a:ext>
            </a:extLst>
          </p:cNvPr>
          <p:cNvSpPr>
            <a:spLocks noChangeShapeType="1"/>
          </p:cNvSpPr>
          <p:nvPr/>
        </p:nvSpPr>
        <p:spPr bwMode="auto">
          <a:xfrm flipH="1" flipV="1">
            <a:off x="9113520" y="1508760"/>
            <a:ext cx="1005840" cy="457200"/>
          </a:xfrm>
          <a:prstGeom prst="line">
            <a:avLst/>
          </a:prstGeom>
          <a:noFill/>
          <a:ln w="38100">
            <a:solidFill>
              <a:srgbClr val="E84B02"/>
            </a:solidFill>
            <a:round/>
            <a:headEnd/>
            <a:tailEn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39952" name="Line 19">
            <a:extLst>
              <a:ext uri="{FF2B5EF4-FFF2-40B4-BE49-F238E27FC236}">
                <a16:creationId xmlns:a16="http://schemas.microsoft.com/office/drawing/2014/main" id="{1B922BB5-84CA-7426-02DE-835F8740175C}"/>
              </a:ext>
            </a:extLst>
          </p:cNvPr>
          <p:cNvSpPr>
            <a:spLocks noChangeShapeType="1"/>
          </p:cNvSpPr>
          <p:nvPr/>
        </p:nvSpPr>
        <p:spPr bwMode="auto">
          <a:xfrm flipV="1">
            <a:off x="9204960" y="2804160"/>
            <a:ext cx="1005840" cy="457200"/>
          </a:xfrm>
          <a:prstGeom prst="line">
            <a:avLst/>
          </a:prstGeom>
          <a:noFill/>
          <a:ln w="38100">
            <a:solidFill>
              <a:srgbClr val="E84B02"/>
            </a:solidFill>
            <a:round/>
            <a:headEnd/>
            <a:tailEn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wipe(down)">
                                      <p:cBhvr>
                                        <p:cTn id="7" dur="500"/>
                                        <p:tgtEl>
                                          <p:spTgt spid="184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436">
                                            <p:txEl>
                                              <p:pRg st="1" end="1"/>
                                            </p:txEl>
                                          </p:spTgt>
                                        </p:tgtEl>
                                        <p:attrNameLst>
                                          <p:attrName>style.visibility</p:attrName>
                                        </p:attrNameLst>
                                      </p:cBhvr>
                                      <p:to>
                                        <p:strVal val="visible"/>
                                      </p:to>
                                    </p:set>
                                    <p:animEffect transition="in" filter="wipe(down)">
                                      <p:cBhvr>
                                        <p:cTn id="12" dur="500"/>
                                        <p:tgtEl>
                                          <p:spTgt spid="184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436">
                                            <p:txEl>
                                              <p:pRg st="2" end="2"/>
                                            </p:txEl>
                                          </p:spTgt>
                                        </p:tgtEl>
                                        <p:attrNameLst>
                                          <p:attrName>style.visibility</p:attrName>
                                        </p:attrNameLst>
                                      </p:cBhvr>
                                      <p:to>
                                        <p:strVal val="visible"/>
                                      </p:to>
                                    </p:set>
                                    <p:animEffect transition="in" filter="wipe(down)">
                                      <p:cBhvr>
                                        <p:cTn id="17" dur="500"/>
                                        <p:tgtEl>
                                          <p:spTgt spid="184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436">
                                            <p:txEl>
                                              <p:pRg st="3" end="3"/>
                                            </p:txEl>
                                          </p:spTgt>
                                        </p:tgtEl>
                                        <p:attrNameLst>
                                          <p:attrName>style.visibility</p:attrName>
                                        </p:attrNameLst>
                                      </p:cBhvr>
                                      <p:to>
                                        <p:strVal val="visible"/>
                                      </p:to>
                                    </p:set>
                                    <p:animEffect transition="in" filter="wipe(down)">
                                      <p:cBhvr>
                                        <p:cTn id="22" dur="500"/>
                                        <p:tgtEl>
                                          <p:spTgt spid="1843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436">
                                            <p:txEl>
                                              <p:pRg st="4" end="4"/>
                                            </p:txEl>
                                          </p:spTgt>
                                        </p:tgtEl>
                                        <p:attrNameLst>
                                          <p:attrName>style.visibility</p:attrName>
                                        </p:attrNameLst>
                                      </p:cBhvr>
                                      <p:to>
                                        <p:strVal val="visible"/>
                                      </p:to>
                                    </p:set>
                                    <p:animEffect transition="in" filter="wipe(down)">
                                      <p:cBhvr>
                                        <p:cTn id="27" dur="500"/>
                                        <p:tgtEl>
                                          <p:spTgt spid="1843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436">
                                            <p:txEl>
                                              <p:pRg st="5" end="5"/>
                                            </p:txEl>
                                          </p:spTgt>
                                        </p:tgtEl>
                                        <p:attrNameLst>
                                          <p:attrName>style.visibility</p:attrName>
                                        </p:attrNameLst>
                                      </p:cBhvr>
                                      <p:to>
                                        <p:strVal val="visible"/>
                                      </p:to>
                                    </p:set>
                                    <p:animEffect transition="in" filter="wipe(down)">
                                      <p:cBhvr>
                                        <p:cTn id="32" dur="500"/>
                                        <p:tgtEl>
                                          <p:spTgt spid="1843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436">
                                            <p:txEl>
                                              <p:pRg st="6" end="6"/>
                                            </p:txEl>
                                          </p:spTgt>
                                        </p:tgtEl>
                                        <p:attrNameLst>
                                          <p:attrName>style.visibility</p:attrName>
                                        </p:attrNameLst>
                                      </p:cBhvr>
                                      <p:to>
                                        <p:strVal val="visible"/>
                                      </p:to>
                                    </p:set>
                                    <p:animEffect transition="in" filter="wipe(down)">
                                      <p:cBhvr>
                                        <p:cTn id="37" dur="500"/>
                                        <p:tgtEl>
                                          <p:spTgt spid="1843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436">
                                            <p:txEl>
                                              <p:pRg st="7" end="7"/>
                                            </p:txEl>
                                          </p:spTgt>
                                        </p:tgtEl>
                                        <p:attrNameLst>
                                          <p:attrName>style.visibility</p:attrName>
                                        </p:attrNameLst>
                                      </p:cBhvr>
                                      <p:to>
                                        <p:strVal val="visible"/>
                                      </p:to>
                                    </p:set>
                                    <p:animEffect transition="in" filter="wipe(down)">
                                      <p:cBhvr>
                                        <p:cTn id="42" dur="500"/>
                                        <p:tgtEl>
                                          <p:spTgt spid="1843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8436">
                                            <p:txEl>
                                              <p:pRg st="8" end="8"/>
                                            </p:txEl>
                                          </p:spTgt>
                                        </p:tgtEl>
                                        <p:attrNameLst>
                                          <p:attrName>style.visibility</p:attrName>
                                        </p:attrNameLst>
                                      </p:cBhvr>
                                      <p:to>
                                        <p:strVal val="visible"/>
                                      </p:to>
                                    </p:set>
                                    <p:animEffect transition="in" filter="wipe(down)">
                                      <p:cBhvr>
                                        <p:cTn id="47" dur="500"/>
                                        <p:tgtEl>
                                          <p:spTgt spid="1843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8436">
                                            <p:txEl>
                                              <p:pRg st="10" end="10"/>
                                            </p:txEl>
                                          </p:spTgt>
                                        </p:tgtEl>
                                        <p:attrNameLst>
                                          <p:attrName>style.visibility</p:attrName>
                                        </p:attrNameLst>
                                      </p:cBhvr>
                                      <p:to>
                                        <p:strVal val="visible"/>
                                      </p:to>
                                    </p:set>
                                    <p:animEffect transition="in" filter="wipe(down)">
                                      <p:cBhvr>
                                        <p:cTn id="52" dur="500"/>
                                        <p:tgtEl>
                                          <p:spTgt spid="18436">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8436">
                                            <p:txEl>
                                              <p:pRg st="11" end="11"/>
                                            </p:txEl>
                                          </p:spTgt>
                                        </p:tgtEl>
                                        <p:attrNameLst>
                                          <p:attrName>style.visibility</p:attrName>
                                        </p:attrNameLst>
                                      </p:cBhvr>
                                      <p:to>
                                        <p:strVal val="visible"/>
                                      </p:to>
                                    </p:set>
                                    <p:animEffect transition="in" filter="wipe(down)">
                                      <p:cBhvr>
                                        <p:cTn id="57" dur="500"/>
                                        <p:tgtEl>
                                          <p:spTgt spid="18436">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8436">
                                            <p:txEl>
                                              <p:pRg st="12" end="12"/>
                                            </p:txEl>
                                          </p:spTgt>
                                        </p:tgtEl>
                                        <p:attrNameLst>
                                          <p:attrName>style.visibility</p:attrName>
                                        </p:attrNameLst>
                                      </p:cBhvr>
                                      <p:to>
                                        <p:strVal val="visible"/>
                                      </p:to>
                                    </p:set>
                                    <p:animEffect transition="in" filter="wipe(down)">
                                      <p:cBhvr>
                                        <p:cTn id="62" dur="500"/>
                                        <p:tgtEl>
                                          <p:spTgt spid="1843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17639808-A674-A807-8A08-CBB527925E91}"/>
              </a:ext>
            </a:extLst>
          </p:cNvPr>
          <p:cNvSpPr>
            <a:spLocks noChangeArrowheads="1"/>
          </p:cNvSpPr>
          <p:nvPr/>
        </p:nvSpPr>
        <p:spPr bwMode="auto">
          <a:xfrm>
            <a:off x="975360" y="304800"/>
            <a:ext cx="10332720" cy="6324600"/>
          </a:xfrm>
          <a:prstGeom prst="rect">
            <a:avLst/>
          </a:prstGeom>
          <a:noFill/>
          <a:ln w="76200" cmpd="tri">
            <a:solidFill>
              <a:srgbClr val="E84B02"/>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40963" name="Rectangle 4">
            <a:extLst>
              <a:ext uri="{FF2B5EF4-FFF2-40B4-BE49-F238E27FC236}">
                <a16:creationId xmlns:a16="http://schemas.microsoft.com/office/drawing/2014/main" id="{4D1754D1-D24A-134B-8FEF-C76B36834BD5}"/>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3. Star Topology</a:t>
            </a:r>
          </a:p>
        </p:txBody>
      </p:sp>
      <p:sp>
        <p:nvSpPr>
          <p:cNvPr id="40964" name="Text Box 5">
            <a:extLst>
              <a:ext uri="{FF2B5EF4-FFF2-40B4-BE49-F238E27FC236}">
                <a16:creationId xmlns:a16="http://schemas.microsoft.com/office/drawing/2014/main" id="{4FD79AFA-9439-D0B6-C452-522C0BAEBF87}"/>
              </a:ext>
            </a:extLst>
          </p:cNvPr>
          <p:cNvSpPr txBox="1">
            <a:spLocks noChangeArrowheads="1"/>
          </p:cNvSpPr>
          <p:nvPr/>
        </p:nvSpPr>
        <p:spPr bwMode="auto">
          <a:xfrm>
            <a:off x="1158240" y="1234441"/>
            <a:ext cx="7680960" cy="475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a:tabLst>
                <a:tab pos="207963" algn="l"/>
              </a:tabLst>
              <a:defRPr>
                <a:solidFill>
                  <a:schemeClr val="tx1"/>
                </a:solidFill>
                <a:latin typeface="Arial" panose="020B0604020202020204" pitchFamily="34" charset="0"/>
              </a:defRPr>
            </a:lvl1pPr>
            <a:lvl2pPr>
              <a:tabLst>
                <a:tab pos="207963" algn="l"/>
              </a:tabLst>
              <a:defRPr>
                <a:solidFill>
                  <a:schemeClr val="tx1"/>
                </a:solidFill>
                <a:latin typeface="Arial" panose="020B0604020202020204" pitchFamily="34" charset="0"/>
              </a:defRPr>
            </a:lvl2pPr>
            <a:lvl3pPr marL="1143000" indent="-228600">
              <a:tabLst>
                <a:tab pos="207963" algn="l"/>
              </a:tabLst>
              <a:defRPr>
                <a:solidFill>
                  <a:schemeClr val="tx1"/>
                </a:solidFill>
                <a:latin typeface="Arial" panose="020B0604020202020204" pitchFamily="34" charset="0"/>
              </a:defRPr>
            </a:lvl3pPr>
            <a:lvl4pPr marL="1600200" indent="-228600">
              <a:tabLst>
                <a:tab pos="207963" algn="l"/>
              </a:tabLst>
              <a:defRPr>
                <a:solidFill>
                  <a:schemeClr val="tx1"/>
                </a:solidFill>
                <a:latin typeface="Arial" panose="020B0604020202020204" pitchFamily="34" charset="0"/>
              </a:defRPr>
            </a:lvl4pPr>
            <a:lvl5pPr marL="2057400" indent="-228600">
              <a:tabLst>
                <a:tab pos="2079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079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079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079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07963" algn="l"/>
              </a:tabLst>
              <a:defRPr>
                <a:solidFill>
                  <a:schemeClr val="tx1"/>
                </a:solidFill>
                <a:latin typeface="Arial" panose="020B0604020202020204" pitchFamily="34" charset="0"/>
              </a:defRPr>
            </a:lvl9pPr>
          </a:lstStyle>
          <a:p>
            <a:pPr>
              <a:spcBef>
                <a:spcPct val="50000"/>
              </a:spcBef>
              <a:buFontTx/>
              <a:buChar char="•"/>
            </a:pPr>
            <a:r>
              <a:rPr lang="en-US" altLang="en-TR" sz="1680" b="1">
                <a:solidFill>
                  <a:srgbClr val="EEB42D"/>
                </a:solidFill>
              </a:rPr>
              <a:t>  All devices are connected to a central hub. </a:t>
            </a:r>
          </a:p>
          <a:p>
            <a:pPr>
              <a:spcBef>
                <a:spcPct val="50000"/>
              </a:spcBef>
              <a:buFontTx/>
              <a:buChar char="•"/>
            </a:pPr>
            <a:r>
              <a:rPr lang="en-US" altLang="en-TR" sz="1680" b="1">
                <a:solidFill>
                  <a:srgbClr val="EEB42D"/>
                </a:solidFill>
              </a:rPr>
              <a:t>  Nodes communicate across the network by passing data</a:t>
            </a:r>
            <a:br>
              <a:rPr lang="en-US" altLang="en-TR" sz="1680" b="1">
                <a:solidFill>
                  <a:srgbClr val="EEB42D"/>
                </a:solidFill>
              </a:rPr>
            </a:br>
            <a:r>
              <a:rPr lang="en-US" altLang="en-TR" sz="1680" b="1">
                <a:solidFill>
                  <a:srgbClr val="EEB42D"/>
                </a:solidFill>
              </a:rPr>
              <a:t>    through the hub or switch. </a:t>
            </a:r>
          </a:p>
          <a:p>
            <a:pPr>
              <a:spcBef>
                <a:spcPct val="50000"/>
              </a:spcBef>
            </a:pPr>
            <a:r>
              <a:rPr lang="en-IN" altLang="en-TR" sz="1680" b="1">
                <a:solidFill>
                  <a:srgbClr val="EEB42D"/>
                </a:solidFill>
              </a:rPr>
              <a:t>Advantages:</a:t>
            </a:r>
          </a:p>
          <a:p>
            <a:pPr lvl="1">
              <a:spcBef>
                <a:spcPct val="50000"/>
              </a:spcBef>
            </a:pPr>
            <a:r>
              <a:rPr lang="en-IN" altLang="en-TR" sz="1680" b="1">
                <a:solidFill>
                  <a:srgbClr val="EEB42D"/>
                </a:solidFill>
              </a:rPr>
              <a:t>1. Easy to install and reconfigure.</a:t>
            </a:r>
          </a:p>
          <a:p>
            <a:pPr lvl="1">
              <a:spcBef>
                <a:spcPct val="50000"/>
              </a:spcBef>
            </a:pPr>
            <a:r>
              <a:rPr lang="en-IN" altLang="en-TR" sz="1680" b="1">
                <a:solidFill>
                  <a:srgbClr val="EEB42D"/>
                </a:solidFill>
              </a:rPr>
              <a:t>2. Robustness, if one link fails; only that link is affected. All other links remain active.</a:t>
            </a:r>
          </a:p>
          <a:p>
            <a:pPr lvl="1">
              <a:spcBef>
                <a:spcPct val="50000"/>
              </a:spcBef>
            </a:pPr>
            <a:r>
              <a:rPr lang="en-IN" altLang="en-TR" sz="1680" b="1">
                <a:solidFill>
                  <a:srgbClr val="EEB42D"/>
                </a:solidFill>
              </a:rPr>
              <a:t>3. Easy fault identification and isolation. As long as the hub is working, it can be used to monitor link problems and bypass defective links.</a:t>
            </a:r>
          </a:p>
          <a:p>
            <a:pPr>
              <a:spcBef>
                <a:spcPct val="50000"/>
              </a:spcBef>
            </a:pPr>
            <a:r>
              <a:rPr lang="en-IN" altLang="en-TR" sz="1680" b="1">
                <a:solidFill>
                  <a:srgbClr val="EEB42D"/>
                </a:solidFill>
              </a:rPr>
              <a:t>Disadvantages:</a:t>
            </a:r>
          </a:p>
          <a:p>
            <a:pPr lvl="1">
              <a:spcBef>
                <a:spcPct val="50000"/>
              </a:spcBef>
            </a:pPr>
            <a:r>
              <a:rPr lang="en-IN" altLang="en-TR" sz="1680" b="1">
                <a:solidFill>
                  <a:srgbClr val="EEB42D"/>
                </a:solidFill>
              </a:rPr>
              <a:t>1. The devices are not linked to each other.</a:t>
            </a:r>
          </a:p>
          <a:p>
            <a:pPr lvl="1">
              <a:spcBef>
                <a:spcPct val="50000"/>
              </a:spcBef>
            </a:pPr>
            <a:r>
              <a:rPr lang="en-IN" altLang="en-TR" sz="1680" b="1">
                <a:solidFill>
                  <a:srgbClr val="EEB42D"/>
                </a:solidFill>
              </a:rPr>
              <a:t>2. If one device wants to send data to another, it sends it to the controller, which then relays the data to the other connected device.</a:t>
            </a:r>
            <a:endParaRPr lang="en-US" altLang="en-TR" sz="1680" b="1">
              <a:solidFill>
                <a:srgbClr val="EEB42D"/>
              </a:solidFill>
            </a:endParaRPr>
          </a:p>
        </p:txBody>
      </p:sp>
      <p:grpSp>
        <p:nvGrpSpPr>
          <p:cNvPr id="40965" name="Group 26">
            <a:extLst>
              <a:ext uri="{FF2B5EF4-FFF2-40B4-BE49-F238E27FC236}">
                <a16:creationId xmlns:a16="http://schemas.microsoft.com/office/drawing/2014/main" id="{B59B40D1-AD0F-F6A4-D984-94E955BEDC50}"/>
              </a:ext>
            </a:extLst>
          </p:cNvPr>
          <p:cNvGrpSpPr>
            <a:grpSpLocks/>
          </p:cNvGrpSpPr>
          <p:nvPr/>
        </p:nvGrpSpPr>
        <p:grpSpPr bwMode="auto">
          <a:xfrm>
            <a:off x="9022080" y="1691640"/>
            <a:ext cx="1371600" cy="1981200"/>
            <a:chOff x="2400" y="768"/>
            <a:chExt cx="1344" cy="1248"/>
          </a:xfrm>
        </p:grpSpPr>
        <p:sp>
          <p:nvSpPr>
            <p:cNvPr id="40966" name="Oval 12">
              <a:extLst>
                <a:ext uri="{FF2B5EF4-FFF2-40B4-BE49-F238E27FC236}">
                  <a16:creationId xmlns:a16="http://schemas.microsoft.com/office/drawing/2014/main" id="{6B5C19FA-5508-1148-0EB5-B2747AA3BB01}"/>
                </a:ext>
              </a:extLst>
            </p:cNvPr>
            <p:cNvSpPr>
              <a:spLocks noChangeArrowheads="1"/>
            </p:cNvSpPr>
            <p:nvPr/>
          </p:nvSpPr>
          <p:spPr bwMode="auto">
            <a:xfrm>
              <a:off x="2880" y="768"/>
              <a:ext cx="240" cy="240"/>
            </a:xfrm>
            <a:prstGeom prst="ellipse">
              <a:avLst/>
            </a:prstGeom>
            <a:solidFill>
              <a:srgbClr val="E84B02"/>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40967" name="Oval 13">
              <a:extLst>
                <a:ext uri="{FF2B5EF4-FFF2-40B4-BE49-F238E27FC236}">
                  <a16:creationId xmlns:a16="http://schemas.microsoft.com/office/drawing/2014/main" id="{1A72636B-E60A-8C02-EBB6-7EC087C0758D}"/>
                </a:ext>
              </a:extLst>
            </p:cNvPr>
            <p:cNvSpPr>
              <a:spLocks noChangeArrowheads="1"/>
            </p:cNvSpPr>
            <p:nvPr/>
          </p:nvSpPr>
          <p:spPr bwMode="auto">
            <a:xfrm>
              <a:off x="3312" y="1776"/>
              <a:ext cx="240" cy="240"/>
            </a:xfrm>
            <a:prstGeom prst="ellipse">
              <a:avLst/>
            </a:prstGeom>
            <a:solidFill>
              <a:srgbClr val="E84B02"/>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40968" name="Oval 14">
              <a:extLst>
                <a:ext uri="{FF2B5EF4-FFF2-40B4-BE49-F238E27FC236}">
                  <a16:creationId xmlns:a16="http://schemas.microsoft.com/office/drawing/2014/main" id="{86FE5FC7-655C-B089-1FCD-1110794F0694}"/>
                </a:ext>
              </a:extLst>
            </p:cNvPr>
            <p:cNvSpPr>
              <a:spLocks noChangeArrowheads="1"/>
            </p:cNvSpPr>
            <p:nvPr/>
          </p:nvSpPr>
          <p:spPr bwMode="auto">
            <a:xfrm>
              <a:off x="2496" y="1776"/>
              <a:ext cx="240" cy="240"/>
            </a:xfrm>
            <a:prstGeom prst="ellipse">
              <a:avLst/>
            </a:prstGeom>
            <a:solidFill>
              <a:srgbClr val="E84B02"/>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40969" name="Oval 15">
              <a:extLst>
                <a:ext uri="{FF2B5EF4-FFF2-40B4-BE49-F238E27FC236}">
                  <a16:creationId xmlns:a16="http://schemas.microsoft.com/office/drawing/2014/main" id="{146A4C78-65B1-2347-2546-CDAE4CA3D1C1}"/>
                </a:ext>
              </a:extLst>
            </p:cNvPr>
            <p:cNvSpPr>
              <a:spLocks noChangeArrowheads="1"/>
            </p:cNvSpPr>
            <p:nvPr/>
          </p:nvSpPr>
          <p:spPr bwMode="auto">
            <a:xfrm>
              <a:off x="2400" y="1056"/>
              <a:ext cx="240" cy="240"/>
            </a:xfrm>
            <a:prstGeom prst="ellipse">
              <a:avLst/>
            </a:prstGeom>
            <a:solidFill>
              <a:srgbClr val="E84B02"/>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40970" name="Oval 16">
              <a:extLst>
                <a:ext uri="{FF2B5EF4-FFF2-40B4-BE49-F238E27FC236}">
                  <a16:creationId xmlns:a16="http://schemas.microsoft.com/office/drawing/2014/main" id="{9FCD0643-4E1E-8F2D-980A-0C59BE420616}"/>
                </a:ext>
              </a:extLst>
            </p:cNvPr>
            <p:cNvSpPr>
              <a:spLocks noChangeArrowheads="1"/>
            </p:cNvSpPr>
            <p:nvPr/>
          </p:nvSpPr>
          <p:spPr bwMode="auto">
            <a:xfrm>
              <a:off x="3504" y="1056"/>
              <a:ext cx="240" cy="240"/>
            </a:xfrm>
            <a:prstGeom prst="ellipse">
              <a:avLst/>
            </a:prstGeom>
            <a:solidFill>
              <a:srgbClr val="E84B02"/>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40971" name="Oval 17">
              <a:extLst>
                <a:ext uri="{FF2B5EF4-FFF2-40B4-BE49-F238E27FC236}">
                  <a16:creationId xmlns:a16="http://schemas.microsoft.com/office/drawing/2014/main" id="{F5172C40-29A5-637C-D544-AA25F2C3D8F3}"/>
                </a:ext>
              </a:extLst>
            </p:cNvPr>
            <p:cNvSpPr>
              <a:spLocks noChangeArrowheads="1"/>
            </p:cNvSpPr>
            <p:nvPr/>
          </p:nvSpPr>
          <p:spPr bwMode="auto">
            <a:xfrm>
              <a:off x="2928" y="1344"/>
              <a:ext cx="240" cy="240"/>
            </a:xfrm>
            <a:prstGeom prst="ellipse">
              <a:avLst/>
            </a:prstGeom>
            <a:solidFill>
              <a:srgbClr val="E84B02"/>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40972" name="Line 18">
              <a:extLst>
                <a:ext uri="{FF2B5EF4-FFF2-40B4-BE49-F238E27FC236}">
                  <a16:creationId xmlns:a16="http://schemas.microsoft.com/office/drawing/2014/main" id="{0EE66AE3-B523-A16F-458C-50FB83ADED85}"/>
                </a:ext>
              </a:extLst>
            </p:cNvPr>
            <p:cNvSpPr>
              <a:spLocks noChangeShapeType="1"/>
            </p:cNvSpPr>
            <p:nvPr/>
          </p:nvSpPr>
          <p:spPr bwMode="auto">
            <a:xfrm>
              <a:off x="2592" y="1248"/>
              <a:ext cx="432" cy="240"/>
            </a:xfrm>
            <a:prstGeom prst="line">
              <a:avLst/>
            </a:prstGeom>
            <a:noFill/>
            <a:ln w="38100">
              <a:solidFill>
                <a:srgbClr val="E84B02"/>
              </a:solidFill>
              <a:round/>
              <a:headEnd/>
              <a:tailEnd/>
            </a:ln>
            <a:extLst>
              <a:ext uri="{909E8E84-426E-40DD-AFC4-6F175D3DCCD1}">
                <a14:hiddenFill xmlns:a14="http://schemas.microsoft.com/office/drawing/2010/main">
                  <a:noFill/>
                </a14:hiddenFill>
              </a:ext>
            </a:extLst>
          </p:spPr>
          <p:txBody>
            <a:bodyPr/>
            <a:lstStyle/>
            <a:p>
              <a:endParaRPr lang="en-TR" sz="2160"/>
            </a:p>
          </p:txBody>
        </p:sp>
        <p:sp>
          <p:nvSpPr>
            <p:cNvPr id="40973" name="Line 19">
              <a:extLst>
                <a:ext uri="{FF2B5EF4-FFF2-40B4-BE49-F238E27FC236}">
                  <a16:creationId xmlns:a16="http://schemas.microsoft.com/office/drawing/2014/main" id="{E262F566-4D47-EC9E-760B-CBAF2604703E}"/>
                </a:ext>
              </a:extLst>
            </p:cNvPr>
            <p:cNvSpPr>
              <a:spLocks noChangeShapeType="1"/>
            </p:cNvSpPr>
            <p:nvPr/>
          </p:nvSpPr>
          <p:spPr bwMode="auto">
            <a:xfrm flipV="1">
              <a:off x="2592" y="1440"/>
              <a:ext cx="432" cy="432"/>
            </a:xfrm>
            <a:prstGeom prst="line">
              <a:avLst/>
            </a:prstGeom>
            <a:noFill/>
            <a:ln w="38100">
              <a:solidFill>
                <a:srgbClr val="E84B02"/>
              </a:solidFill>
              <a:round/>
              <a:headEnd/>
              <a:tailEnd/>
            </a:ln>
            <a:extLst>
              <a:ext uri="{909E8E84-426E-40DD-AFC4-6F175D3DCCD1}">
                <a14:hiddenFill xmlns:a14="http://schemas.microsoft.com/office/drawing/2010/main">
                  <a:noFill/>
                </a14:hiddenFill>
              </a:ext>
            </a:extLst>
          </p:spPr>
          <p:txBody>
            <a:bodyPr/>
            <a:lstStyle/>
            <a:p>
              <a:endParaRPr lang="en-TR" sz="2160"/>
            </a:p>
          </p:txBody>
        </p:sp>
        <p:sp>
          <p:nvSpPr>
            <p:cNvPr id="40974" name="Line 20">
              <a:extLst>
                <a:ext uri="{FF2B5EF4-FFF2-40B4-BE49-F238E27FC236}">
                  <a16:creationId xmlns:a16="http://schemas.microsoft.com/office/drawing/2014/main" id="{A095483E-4A12-DB02-F79F-D2945A8D2739}"/>
                </a:ext>
              </a:extLst>
            </p:cNvPr>
            <p:cNvSpPr>
              <a:spLocks noChangeShapeType="1"/>
            </p:cNvSpPr>
            <p:nvPr/>
          </p:nvSpPr>
          <p:spPr bwMode="auto">
            <a:xfrm flipV="1">
              <a:off x="3072" y="1200"/>
              <a:ext cx="576" cy="288"/>
            </a:xfrm>
            <a:prstGeom prst="line">
              <a:avLst/>
            </a:prstGeom>
            <a:noFill/>
            <a:ln w="38100">
              <a:solidFill>
                <a:srgbClr val="E84B02"/>
              </a:solidFill>
              <a:round/>
              <a:headEnd/>
              <a:tailEnd/>
            </a:ln>
            <a:extLst>
              <a:ext uri="{909E8E84-426E-40DD-AFC4-6F175D3DCCD1}">
                <a14:hiddenFill xmlns:a14="http://schemas.microsoft.com/office/drawing/2010/main">
                  <a:noFill/>
                </a14:hiddenFill>
              </a:ext>
            </a:extLst>
          </p:spPr>
          <p:txBody>
            <a:bodyPr/>
            <a:lstStyle/>
            <a:p>
              <a:endParaRPr lang="en-TR" sz="2160"/>
            </a:p>
          </p:txBody>
        </p:sp>
        <p:sp>
          <p:nvSpPr>
            <p:cNvPr id="40975" name="Line 22">
              <a:extLst>
                <a:ext uri="{FF2B5EF4-FFF2-40B4-BE49-F238E27FC236}">
                  <a16:creationId xmlns:a16="http://schemas.microsoft.com/office/drawing/2014/main" id="{E7E368D0-916C-7BAC-7478-B7DBE10EC434}"/>
                </a:ext>
              </a:extLst>
            </p:cNvPr>
            <p:cNvSpPr>
              <a:spLocks noChangeShapeType="1"/>
            </p:cNvSpPr>
            <p:nvPr/>
          </p:nvSpPr>
          <p:spPr bwMode="auto">
            <a:xfrm flipH="1" flipV="1">
              <a:off x="2976" y="864"/>
              <a:ext cx="48" cy="576"/>
            </a:xfrm>
            <a:prstGeom prst="line">
              <a:avLst/>
            </a:prstGeom>
            <a:noFill/>
            <a:ln w="38100">
              <a:solidFill>
                <a:srgbClr val="E84B02"/>
              </a:solidFill>
              <a:round/>
              <a:headEnd/>
              <a:tailEnd/>
            </a:ln>
            <a:extLst>
              <a:ext uri="{909E8E84-426E-40DD-AFC4-6F175D3DCCD1}">
                <a14:hiddenFill xmlns:a14="http://schemas.microsoft.com/office/drawing/2010/main">
                  <a:noFill/>
                </a14:hiddenFill>
              </a:ext>
            </a:extLst>
          </p:spPr>
          <p:txBody>
            <a:bodyPr/>
            <a:lstStyle/>
            <a:p>
              <a:endParaRPr lang="en-TR" sz="2160"/>
            </a:p>
          </p:txBody>
        </p:sp>
        <p:sp>
          <p:nvSpPr>
            <p:cNvPr id="40976" name="Line 24">
              <a:extLst>
                <a:ext uri="{FF2B5EF4-FFF2-40B4-BE49-F238E27FC236}">
                  <a16:creationId xmlns:a16="http://schemas.microsoft.com/office/drawing/2014/main" id="{28F41AC8-5487-4503-AD73-DD3AF2384FAC}"/>
                </a:ext>
              </a:extLst>
            </p:cNvPr>
            <p:cNvSpPr>
              <a:spLocks noChangeShapeType="1"/>
            </p:cNvSpPr>
            <p:nvPr/>
          </p:nvSpPr>
          <p:spPr bwMode="auto">
            <a:xfrm>
              <a:off x="3024" y="1440"/>
              <a:ext cx="432" cy="480"/>
            </a:xfrm>
            <a:prstGeom prst="line">
              <a:avLst/>
            </a:prstGeom>
            <a:noFill/>
            <a:ln w="38100">
              <a:solidFill>
                <a:srgbClr val="E84B02"/>
              </a:solidFill>
              <a:round/>
              <a:headEnd/>
              <a:tailEnd/>
            </a:ln>
            <a:extLst>
              <a:ext uri="{909E8E84-426E-40DD-AFC4-6F175D3DCCD1}">
                <a14:hiddenFill xmlns:a14="http://schemas.microsoft.com/office/drawing/2010/main">
                  <a:noFill/>
                </a14:hiddenFill>
              </a:ext>
            </a:extLst>
          </p:spPr>
          <p:txBody>
            <a:bodyPr/>
            <a:lstStyle/>
            <a:p>
              <a:endParaRPr lang="en-TR" sz="216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Effect transition="in" filter="wipe(down)">
                                      <p:cBhvr>
                                        <p:cTn id="7" dur="500"/>
                                        <p:tgtEl>
                                          <p:spTgt spid="409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64">
                                            <p:txEl>
                                              <p:pRg st="1" end="1"/>
                                            </p:txEl>
                                          </p:spTgt>
                                        </p:tgtEl>
                                        <p:attrNameLst>
                                          <p:attrName>style.visibility</p:attrName>
                                        </p:attrNameLst>
                                      </p:cBhvr>
                                      <p:to>
                                        <p:strVal val="visible"/>
                                      </p:to>
                                    </p:set>
                                    <p:animEffect transition="in" filter="wipe(down)">
                                      <p:cBhvr>
                                        <p:cTn id="12" dur="500"/>
                                        <p:tgtEl>
                                          <p:spTgt spid="409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964">
                                            <p:txEl>
                                              <p:pRg st="2" end="2"/>
                                            </p:txEl>
                                          </p:spTgt>
                                        </p:tgtEl>
                                        <p:attrNameLst>
                                          <p:attrName>style.visibility</p:attrName>
                                        </p:attrNameLst>
                                      </p:cBhvr>
                                      <p:to>
                                        <p:strVal val="visible"/>
                                      </p:to>
                                    </p:set>
                                    <p:animEffect transition="in" filter="wipe(down)">
                                      <p:cBhvr>
                                        <p:cTn id="17" dur="500"/>
                                        <p:tgtEl>
                                          <p:spTgt spid="40964">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0964">
                                            <p:txEl>
                                              <p:pRg st="3" end="3"/>
                                            </p:txEl>
                                          </p:spTgt>
                                        </p:tgtEl>
                                        <p:attrNameLst>
                                          <p:attrName>style.visibility</p:attrName>
                                        </p:attrNameLst>
                                      </p:cBhvr>
                                      <p:to>
                                        <p:strVal val="visible"/>
                                      </p:to>
                                    </p:set>
                                    <p:animEffect transition="in" filter="wipe(down)">
                                      <p:cBhvr>
                                        <p:cTn id="20" dur="500"/>
                                        <p:tgtEl>
                                          <p:spTgt spid="40964">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0964">
                                            <p:txEl>
                                              <p:pRg st="4" end="4"/>
                                            </p:txEl>
                                          </p:spTgt>
                                        </p:tgtEl>
                                        <p:attrNameLst>
                                          <p:attrName>style.visibility</p:attrName>
                                        </p:attrNameLst>
                                      </p:cBhvr>
                                      <p:to>
                                        <p:strVal val="visible"/>
                                      </p:to>
                                    </p:set>
                                    <p:animEffect transition="in" filter="wipe(down)">
                                      <p:cBhvr>
                                        <p:cTn id="23" dur="500"/>
                                        <p:tgtEl>
                                          <p:spTgt spid="40964">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0964">
                                            <p:txEl>
                                              <p:pRg st="5" end="5"/>
                                            </p:txEl>
                                          </p:spTgt>
                                        </p:tgtEl>
                                        <p:attrNameLst>
                                          <p:attrName>style.visibility</p:attrName>
                                        </p:attrNameLst>
                                      </p:cBhvr>
                                      <p:to>
                                        <p:strVal val="visible"/>
                                      </p:to>
                                    </p:set>
                                    <p:animEffect transition="in" filter="wipe(down)">
                                      <p:cBhvr>
                                        <p:cTn id="26" dur="500"/>
                                        <p:tgtEl>
                                          <p:spTgt spid="40964">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0964">
                                            <p:txEl>
                                              <p:pRg st="6" end="6"/>
                                            </p:txEl>
                                          </p:spTgt>
                                        </p:tgtEl>
                                        <p:attrNameLst>
                                          <p:attrName>style.visibility</p:attrName>
                                        </p:attrNameLst>
                                      </p:cBhvr>
                                      <p:to>
                                        <p:strVal val="visible"/>
                                      </p:to>
                                    </p:set>
                                    <p:animEffect transition="in" filter="wipe(down)">
                                      <p:cBhvr>
                                        <p:cTn id="31" dur="500"/>
                                        <p:tgtEl>
                                          <p:spTgt spid="40964">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0964">
                                            <p:txEl>
                                              <p:pRg st="7" end="7"/>
                                            </p:txEl>
                                          </p:spTgt>
                                        </p:tgtEl>
                                        <p:attrNameLst>
                                          <p:attrName>style.visibility</p:attrName>
                                        </p:attrNameLst>
                                      </p:cBhvr>
                                      <p:to>
                                        <p:strVal val="visible"/>
                                      </p:to>
                                    </p:set>
                                    <p:animEffect transition="in" filter="wipe(down)">
                                      <p:cBhvr>
                                        <p:cTn id="34" dur="500"/>
                                        <p:tgtEl>
                                          <p:spTgt spid="40964">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0964">
                                            <p:txEl>
                                              <p:pRg st="8" end="8"/>
                                            </p:txEl>
                                          </p:spTgt>
                                        </p:tgtEl>
                                        <p:attrNameLst>
                                          <p:attrName>style.visibility</p:attrName>
                                        </p:attrNameLst>
                                      </p:cBhvr>
                                      <p:to>
                                        <p:strVal val="visible"/>
                                      </p:to>
                                    </p:set>
                                    <p:animEffect transition="in" filter="wipe(down)">
                                      <p:cBhvr>
                                        <p:cTn id="37" dur="500"/>
                                        <p:tgtEl>
                                          <p:spTgt spid="4096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a:extLst>
              <a:ext uri="{FF2B5EF4-FFF2-40B4-BE49-F238E27FC236}">
                <a16:creationId xmlns:a16="http://schemas.microsoft.com/office/drawing/2014/main" id="{5F79E38F-8EB7-0BE8-1C3F-EFB204232F4B}"/>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 4. Tree/Hierarchical Topology</a:t>
            </a:r>
          </a:p>
        </p:txBody>
      </p:sp>
      <p:sp>
        <p:nvSpPr>
          <p:cNvPr id="17412" name="Text Box 5">
            <a:extLst>
              <a:ext uri="{FF2B5EF4-FFF2-40B4-BE49-F238E27FC236}">
                <a16:creationId xmlns:a16="http://schemas.microsoft.com/office/drawing/2014/main" id="{E3AE2AA5-D162-DA6F-EEBC-9D39F98646C8}"/>
              </a:ext>
            </a:extLst>
          </p:cNvPr>
          <p:cNvSpPr txBox="1">
            <a:spLocks noChangeArrowheads="1"/>
          </p:cNvSpPr>
          <p:nvPr/>
        </p:nvSpPr>
        <p:spPr bwMode="auto">
          <a:xfrm>
            <a:off x="1158240" y="1234440"/>
            <a:ext cx="6126480" cy="5088853"/>
          </a:xfrm>
          <a:prstGeom prst="rect">
            <a:avLst/>
          </a:prstGeom>
          <a:noFill/>
          <a:ln w="9525">
            <a:noFill/>
            <a:miter lim="800000"/>
            <a:headEnd/>
            <a:tailEnd/>
          </a:ln>
        </p:spPr>
        <p:txBody>
          <a:bodyPr lIns="101879" tIns="50939" rIns="101879" bIns="50939">
            <a:spAutoFit/>
          </a:bodyPr>
          <a:lstStyle/>
          <a:p>
            <a:pPr>
              <a:defRPr/>
            </a:pPr>
            <a:r>
              <a:rPr lang="en-IN" sz="2160" dirty="0">
                <a:solidFill>
                  <a:srgbClr val="0070C0"/>
                </a:solidFill>
                <a:latin typeface="Arial" charset="0"/>
              </a:rPr>
              <a:t>Advantages: </a:t>
            </a:r>
          </a:p>
          <a:p>
            <a:pPr marL="411480" indent="-411480">
              <a:buFont typeface="+mj-lt"/>
              <a:buAutoNum type="arabicPeriod"/>
              <a:defRPr/>
            </a:pPr>
            <a:r>
              <a:rPr lang="en-IN" sz="2160" dirty="0">
                <a:solidFill>
                  <a:srgbClr val="EEB42D"/>
                </a:solidFill>
                <a:latin typeface="Arial" charset="0"/>
              </a:rPr>
              <a:t>It allows more devices to be attached to a single central hub and can therefore increase the distance a signal can travel between devices. </a:t>
            </a:r>
          </a:p>
          <a:p>
            <a:pPr marL="411480" indent="-411480">
              <a:buFont typeface="+mj-lt"/>
              <a:buAutoNum type="arabicPeriod"/>
              <a:defRPr/>
            </a:pPr>
            <a:r>
              <a:rPr lang="en-IN" sz="2160" dirty="0">
                <a:solidFill>
                  <a:srgbClr val="EEB42D"/>
                </a:solidFill>
                <a:latin typeface="Arial" charset="0"/>
              </a:rPr>
              <a:t>It allows the network to isolate and prioritize communications from different computers. </a:t>
            </a:r>
          </a:p>
          <a:p>
            <a:pPr>
              <a:defRPr/>
            </a:pPr>
            <a:endParaRPr lang="en-IN" sz="2160" dirty="0">
              <a:solidFill>
                <a:srgbClr val="EEB42D"/>
              </a:solidFill>
              <a:latin typeface="Arial" charset="0"/>
            </a:endParaRPr>
          </a:p>
          <a:p>
            <a:pPr>
              <a:defRPr/>
            </a:pPr>
            <a:r>
              <a:rPr lang="en-IN" sz="2160" dirty="0">
                <a:solidFill>
                  <a:srgbClr val="0070C0"/>
                </a:solidFill>
                <a:latin typeface="Arial" charset="0"/>
              </a:rPr>
              <a:t>Disadvantages: </a:t>
            </a:r>
          </a:p>
          <a:p>
            <a:pPr marL="411480" indent="-411480">
              <a:buFont typeface="+mj-lt"/>
              <a:buAutoNum type="arabicPeriod"/>
              <a:defRPr/>
            </a:pPr>
            <a:r>
              <a:rPr lang="en-IN" sz="2160" dirty="0">
                <a:solidFill>
                  <a:srgbClr val="EEB42D"/>
                </a:solidFill>
                <a:latin typeface="Arial" charset="0"/>
              </a:rPr>
              <a:t>The devices are not linked to each other. </a:t>
            </a:r>
          </a:p>
          <a:p>
            <a:pPr marL="411480" indent="-411480">
              <a:buFont typeface="+mj-lt"/>
              <a:buAutoNum type="arabicPeriod"/>
              <a:defRPr/>
            </a:pPr>
            <a:r>
              <a:rPr lang="en-IN" sz="2160" dirty="0">
                <a:solidFill>
                  <a:srgbClr val="EEB42D"/>
                </a:solidFill>
                <a:latin typeface="Arial" charset="0"/>
              </a:rPr>
              <a:t>If one device wants to send data to another, it sends it to the controller, which then relays the data to the other connected device. </a:t>
            </a:r>
          </a:p>
          <a:p>
            <a:pPr marL="411480" indent="-411480">
              <a:buFont typeface="+mj-lt"/>
              <a:buAutoNum type="arabicPeriod"/>
              <a:defRPr/>
            </a:pPr>
            <a:r>
              <a:rPr lang="en-IN" sz="2160" dirty="0">
                <a:solidFill>
                  <a:srgbClr val="EEB42D"/>
                </a:solidFill>
                <a:latin typeface="Arial" charset="0"/>
              </a:rPr>
              <a:t>The addition of secondary hubs brings two further advantages. </a:t>
            </a:r>
          </a:p>
        </p:txBody>
      </p:sp>
      <p:pic>
        <p:nvPicPr>
          <p:cNvPr id="41989" name="Picture 2">
            <a:extLst>
              <a:ext uri="{FF2B5EF4-FFF2-40B4-BE49-F238E27FC236}">
                <a16:creationId xmlns:a16="http://schemas.microsoft.com/office/drawing/2014/main" id="{E1BF5E6D-3E77-995E-E76A-539EBA418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720" y="1417321"/>
            <a:ext cx="3337560" cy="430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wipe(down)">
                                      <p:cBhvr>
                                        <p:cTn id="7" dur="500"/>
                                        <p:tgtEl>
                                          <p:spTgt spid="174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wipe(down)">
                                      <p:cBhvr>
                                        <p:cTn id="12" dur="500"/>
                                        <p:tgtEl>
                                          <p:spTgt spid="174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animEffect transition="in" filter="wipe(down)">
                                      <p:cBhvr>
                                        <p:cTn id="17" dur="500"/>
                                        <p:tgtEl>
                                          <p:spTgt spid="1741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412">
                                            <p:txEl>
                                              <p:pRg st="4" end="4"/>
                                            </p:txEl>
                                          </p:spTgt>
                                        </p:tgtEl>
                                        <p:attrNameLst>
                                          <p:attrName>style.visibility</p:attrName>
                                        </p:attrNameLst>
                                      </p:cBhvr>
                                      <p:to>
                                        <p:strVal val="visible"/>
                                      </p:to>
                                    </p:set>
                                    <p:animEffect transition="in" filter="wipe(down)">
                                      <p:cBhvr>
                                        <p:cTn id="22" dur="500"/>
                                        <p:tgtEl>
                                          <p:spTgt spid="1741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412">
                                            <p:txEl>
                                              <p:pRg st="5" end="5"/>
                                            </p:txEl>
                                          </p:spTgt>
                                        </p:tgtEl>
                                        <p:attrNameLst>
                                          <p:attrName>style.visibility</p:attrName>
                                        </p:attrNameLst>
                                      </p:cBhvr>
                                      <p:to>
                                        <p:strVal val="visible"/>
                                      </p:to>
                                    </p:set>
                                    <p:animEffect transition="in" filter="wipe(down)">
                                      <p:cBhvr>
                                        <p:cTn id="27" dur="500"/>
                                        <p:tgtEl>
                                          <p:spTgt spid="1741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412">
                                            <p:txEl>
                                              <p:pRg st="6" end="6"/>
                                            </p:txEl>
                                          </p:spTgt>
                                        </p:tgtEl>
                                        <p:attrNameLst>
                                          <p:attrName>style.visibility</p:attrName>
                                        </p:attrNameLst>
                                      </p:cBhvr>
                                      <p:to>
                                        <p:strVal val="visible"/>
                                      </p:to>
                                    </p:set>
                                    <p:animEffect transition="in" filter="wipe(down)">
                                      <p:cBhvr>
                                        <p:cTn id="32" dur="500"/>
                                        <p:tgtEl>
                                          <p:spTgt spid="1741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412">
                                            <p:txEl>
                                              <p:pRg st="7" end="7"/>
                                            </p:txEl>
                                          </p:spTgt>
                                        </p:tgtEl>
                                        <p:attrNameLst>
                                          <p:attrName>style.visibility</p:attrName>
                                        </p:attrNameLst>
                                      </p:cBhvr>
                                      <p:to>
                                        <p:strVal val="visible"/>
                                      </p:to>
                                    </p:set>
                                    <p:animEffect transition="in" filter="wipe(down)">
                                      <p:cBhvr>
                                        <p:cTn id="37" dur="500"/>
                                        <p:tgtEl>
                                          <p:spTgt spid="174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4">
            <a:extLst>
              <a:ext uri="{FF2B5EF4-FFF2-40B4-BE49-F238E27FC236}">
                <a16:creationId xmlns:a16="http://schemas.microsoft.com/office/drawing/2014/main" id="{9A682241-85B6-F479-0CF1-512C85CAFC35}"/>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 6. Mesh Topology</a:t>
            </a:r>
          </a:p>
        </p:txBody>
      </p:sp>
      <p:sp>
        <p:nvSpPr>
          <p:cNvPr id="19475" name="Text Box 36">
            <a:extLst>
              <a:ext uri="{FF2B5EF4-FFF2-40B4-BE49-F238E27FC236}">
                <a16:creationId xmlns:a16="http://schemas.microsoft.com/office/drawing/2014/main" id="{1B1A7C1D-D25F-FEAB-70A5-6927086F01F0}"/>
              </a:ext>
            </a:extLst>
          </p:cNvPr>
          <p:cNvSpPr txBox="1">
            <a:spLocks noChangeArrowheads="1"/>
          </p:cNvSpPr>
          <p:nvPr/>
        </p:nvSpPr>
        <p:spPr bwMode="auto">
          <a:xfrm>
            <a:off x="1249680" y="1234440"/>
            <a:ext cx="5120640" cy="2171131"/>
          </a:xfrm>
          <a:prstGeom prst="rect">
            <a:avLst/>
          </a:prstGeom>
          <a:noFill/>
          <a:ln w="19050">
            <a:solidFill>
              <a:srgbClr val="EEB42D"/>
            </a:solidFill>
            <a:miter lim="800000"/>
            <a:headEnd/>
            <a:tailEnd/>
          </a:ln>
        </p:spPr>
        <p:txBody>
          <a:bodyPr lIns="101879" tIns="50939" rIns="101879" bIns="50939">
            <a:spAutoFit/>
          </a:bodyPr>
          <a:lstStyle/>
          <a:p>
            <a:pPr>
              <a:tabLst>
                <a:tab pos="187484" algn="l"/>
              </a:tabLst>
              <a:defRPr/>
            </a:pPr>
            <a:r>
              <a:rPr lang="en-IN" sz="1680" dirty="0">
                <a:solidFill>
                  <a:srgbClr val="FFCC00"/>
                </a:solidFill>
                <a:latin typeface="Arial" charset="0"/>
              </a:rPr>
              <a:t>Each host has its connections to all other hosts.</a:t>
            </a:r>
          </a:p>
          <a:p>
            <a:pPr>
              <a:tabLst>
                <a:tab pos="187484" algn="l"/>
              </a:tabLst>
              <a:defRPr/>
            </a:pPr>
            <a:r>
              <a:rPr lang="en-IN" sz="1680" dirty="0">
                <a:solidFill>
                  <a:srgbClr val="FFCC00"/>
                </a:solidFill>
                <a:latin typeface="Arial" charset="0"/>
              </a:rPr>
              <a:t>Mesh topology is implemented to provide as much protection as possible from interruption of service.</a:t>
            </a:r>
          </a:p>
          <a:p>
            <a:pPr marL="411480" indent="-411480">
              <a:buFont typeface="+mj-lt"/>
              <a:buAutoNum type="arabicPeriod"/>
              <a:tabLst>
                <a:tab pos="187484" algn="l"/>
              </a:tabLst>
              <a:defRPr/>
            </a:pPr>
            <a:r>
              <a:rPr lang="en-IN" sz="1680" dirty="0">
                <a:solidFill>
                  <a:srgbClr val="FFCC00"/>
                </a:solidFill>
                <a:latin typeface="Arial" charset="0"/>
              </a:rPr>
              <a:t>A nuclear power plant might use a mesh topology in the networked control systems. </a:t>
            </a:r>
          </a:p>
          <a:p>
            <a:pPr marL="411480" indent="-411480">
              <a:buFont typeface="+mj-lt"/>
              <a:buAutoNum type="arabicPeriod"/>
              <a:tabLst>
                <a:tab pos="187484" algn="l"/>
              </a:tabLst>
              <a:defRPr/>
            </a:pPr>
            <a:r>
              <a:rPr lang="en-IN" sz="1680" dirty="0">
                <a:solidFill>
                  <a:srgbClr val="FFCC00"/>
                </a:solidFill>
                <a:latin typeface="Arial" charset="0"/>
              </a:rPr>
              <a:t>Although the Internet has multiple paths to any one location, it does  not adopt the full mesh topology.</a:t>
            </a:r>
            <a:endParaRPr lang="en-US" sz="1680" dirty="0">
              <a:solidFill>
                <a:srgbClr val="FFCC00"/>
              </a:solidFill>
              <a:latin typeface="Arial" charset="0"/>
            </a:endParaRPr>
          </a:p>
        </p:txBody>
      </p:sp>
      <p:sp>
        <p:nvSpPr>
          <p:cNvPr id="43013" name="TextBox 20">
            <a:extLst>
              <a:ext uri="{FF2B5EF4-FFF2-40B4-BE49-F238E27FC236}">
                <a16:creationId xmlns:a16="http://schemas.microsoft.com/office/drawing/2014/main" id="{FADD9673-A4FB-8C6E-82C1-4FAE834921A3}"/>
              </a:ext>
            </a:extLst>
          </p:cNvPr>
          <p:cNvSpPr txBox="1">
            <a:spLocks noChangeArrowheads="1"/>
          </p:cNvSpPr>
          <p:nvPr/>
        </p:nvSpPr>
        <p:spPr bwMode="auto">
          <a:xfrm>
            <a:off x="6461760" y="3429000"/>
            <a:ext cx="4480560" cy="2677656"/>
          </a:xfrm>
          <a:prstGeom prst="rect">
            <a:avLst/>
          </a:prstGeom>
          <a:noFill/>
          <a:ln w="28575">
            <a:solidFill>
              <a:srgbClr val="EEB42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tabLst>
                <a:tab pos="155575" algn="l"/>
              </a:tabLst>
              <a:defRPr>
                <a:solidFill>
                  <a:schemeClr val="tx1"/>
                </a:solidFill>
                <a:latin typeface="Arial" panose="020B0604020202020204" pitchFamily="34" charset="0"/>
              </a:defRPr>
            </a:lvl1pPr>
            <a:lvl2pPr marL="742950" indent="-285750">
              <a:tabLst>
                <a:tab pos="155575" algn="l"/>
              </a:tabLst>
              <a:defRPr>
                <a:solidFill>
                  <a:schemeClr val="tx1"/>
                </a:solidFill>
                <a:latin typeface="Arial" panose="020B0604020202020204" pitchFamily="34" charset="0"/>
              </a:defRPr>
            </a:lvl2pPr>
            <a:lvl3pPr marL="1143000" indent="-228600">
              <a:tabLst>
                <a:tab pos="155575" algn="l"/>
              </a:tabLst>
              <a:defRPr>
                <a:solidFill>
                  <a:schemeClr val="tx1"/>
                </a:solidFill>
                <a:latin typeface="Arial" panose="020B0604020202020204" pitchFamily="34" charset="0"/>
              </a:defRPr>
            </a:lvl3pPr>
            <a:lvl4pPr marL="1600200" indent="-228600">
              <a:tabLst>
                <a:tab pos="155575" algn="l"/>
              </a:tabLst>
              <a:defRPr>
                <a:solidFill>
                  <a:schemeClr val="tx1"/>
                </a:solidFill>
                <a:latin typeface="Arial" panose="020B0604020202020204" pitchFamily="34" charset="0"/>
              </a:defRPr>
            </a:lvl4pPr>
            <a:lvl5pPr marL="2057400" indent="-228600">
              <a:tabLst>
                <a:tab pos="1555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555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555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555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55575" algn="l"/>
              </a:tabLst>
              <a:defRPr>
                <a:solidFill>
                  <a:schemeClr val="tx1"/>
                </a:solidFill>
                <a:latin typeface="Arial" panose="020B0604020202020204" pitchFamily="34" charset="0"/>
              </a:defRPr>
            </a:lvl9pPr>
          </a:lstStyle>
          <a:p>
            <a:pPr>
              <a:spcBef>
                <a:spcPct val="50000"/>
              </a:spcBef>
            </a:pPr>
            <a:r>
              <a:rPr lang="en-IN" altLang="en-TR" sz="1680">
                <a:solidFill>
                  <a:srgbClr val="EEB42D"/>
                </a:solidFill>
              </a:rPr>
              <a:t>Disadvantages:</a:t>
            </a:r>
            <a:endParaRPr lang="en-IN" altLang="en-TR" sz="1680"/>
          </a:p>
          <a:p>
            <a:r>
              <a:rPr lang="en-IN" altLang="en-TR" sz="1680">
                <a:solidFill>
                  <a:srgbClr val="FFCC00"/>
                </a:solidFill>
              </a:rPr>
              <a:t>1. A large amount of cabling required. </a:t>
            </a:r>
          </a:p>
          <a:p>
            <a:r>
              <a:rPr lang="en-IN" altLang="en-TR" sz="1680">
                <a:solidFill>
                  <a:srgbClr val="FFCC00"/>
                </a:solidFill>
              </a:rPr>
              <a:t>2. A large amount of I/O ports required. </a:t>
            </a:r>
          </a:p>
          <a:p>
            <a:r>
              <a:rPr lang="en-IN" altLang="en-TR" sz="1680">
                <a:solidFill>
                  <a:srgbClr val="FFCC00"/>
                </a:solidFill>
              </a:rPr>
              <a:t>3. Installation and reconfiguration are difficult. </a:t>
            </a:r>
          </a:p>
          <a:p>
            <a:r>
              <a:rPr lang="en-IN" altLang="en-TR" sz="1680">
                <a:solidFill>
                  <a:srgbClr val="FFCC00"/>
                </a:solidFill>
              </a:rPr>
              <a:t>4. The sheer bulk of the wiring can be greater than the available space (in the walls, ceiling, or floors) can accommodate. </a:t>
            </a:r>
          </a:p>
          <a:p>
            <a:r>
              <a:rPr lang="en-IN" altLang="en-TR" sz="1680">
                <a:solidFill>
                  <a:srgbClr val="FFCC00"/>
                </a:solidFill>
              </a:rPr>
              <a:t>5. The hardware required to connect each link (I/O ports and cables) can be prohibitively expensive.</a:t>
            </a:r>
            <a:endParaRPr lang="en-IN" altLang="en-TR" sz="1680">
              <a:solidFill>
                <a:srgbClr val="EEB42D"/>
              </a:solidFill>
            </a:endParaRPr>
          </a:p>
        </p:txBody>
      </p:sp>
      <p:sp>
        <p:nvSpPr>
          <p:cNvPr id="43014" name="TextBox 21">
            <a:extLst>
              <a:ext uri="{FF2B5EF4-FFF2-40B4-BE49-F238E27FC236}">
                <a16:creationId xmlns:a16="http://schemas.microsoft.com/office/drawing/2014/main" id="{EDEF3582-FC93-83AF-9B43-23B112C3B272}"/>
              </a:ext>
            </a:extLst>
          </p:cNvPr>
          <p:cNvSpPr txBox="1">
            <a:spLocks noChangeArrowheads="1"/>
          </p:cNvSpPr>
          <p:nvPr/>
        </p:nvSpPr>
        <p:spPr bwMode="auto">
          <a:xfrm>
            <a:off x="1249680" y="3429001"/>
            <a:ext cx="5212080" cy="3194721"/>
          </a:xfrm>
          <a:prstGeom prst="rect">
            <a:avLst/>
          </a:prstGeom>
          <a:noFill/>
          <a:ln w="19050">
            <a:solidFill>
              <a:srgbClr val="EEB42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TR" sz="1680">
                <a:solidFill>
                  <a:srgbClr val="FFCC00"/>
                </a:solidFill>
              </a:rPr>
              <a:t>Advantages: </a:t>
            </a:r>
          </a:p>
          <a:p>
            <a:r>
              <a:rPr lang="en-IN" altLang="en-TR" sz="1680">
                <a:solidFill>
                  <a:srgbClr val="FFCC00"/>
                </a:solidFill>
              </a:rPr>
              <a:t>1. The use of dedicated links guarantees that each connection can carry its data load, thus eliminating the traffic problems that can occur when links must be shared by multiple devices. </a:t>
            </a:r>
          </a:p>
          <a:p>
            <a:r>
              <a:rPr lang="en-IN" altLang="en-TR" sz="1680">
                <a:solidFill>
                  <a:srgbClr val="FFCC00"/>
                </a:solidFill>
              </a:rPr>
              <a:t>2. It is robust, if one link becomes unusable, it does not incapacitate (affect) the entire system. </a:t>
            </a:r>
          </a:p>
          <a:p>
            <a:r>
              <a:rPr lang="en-IN" altLang="en-TR" sz="1680">
                <a:solidFill>
                  <a:srgbClr val="FFCC00"/>
                </a:solidFill>
              </a:rPr>
              <a:t>3. Privacy and Security (every message sent travels along a dedicated line; only the intended recipient sees it). </a:t>
            </a:r>
          </a:p>
          <a:p>
            <a:r>
              <a:rPr lang="en-IN" altLang="en-TR" sz="1680">
                <a:solidFill>
                  <a:srgbClr val="FFCC00"/>
                </a:solidFill>
              </a:rPr>
              <a:t>4. Point-to-point links make fault identification and fault isolation easy. </a:t>
            </a:r>
            <a:endParaRPr lang="en-IN" altLang="en-TR" sz="1680">
              <a:solidFill>
                <a:srgbClr val="EEB42D"/>
              </a:solidFill>
            </a:endParaRPr>
          </a:p>
        </p:txBody>
      </p:sp>
      <p:pic>
        <p:nvPicPr>
          <p:cNvPr id="43015" name="Picture 2">
            <a:extLst>
              <a:ext uri="{FF2B5EF4-FFF2-40B4-BE49-F238E27FC236}">
                <a16:creationId xmlns:a16="http://schemas.microsoft.com/office/drawing/2014/main" id="{45BE6C4F-5865-7B6C-FF01-B81FF0907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325880"/>
            <a:ext cx="4297680" cy="201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75">
                                            <p:bg/>
                                          </p:spTgt>
                                        </p:tgtEl>
                                        <p:attrNameLst>
                                          <p:attrName>style.visibility</p:attrName>
                                        </p:attrNameLst>
                                      </p:cBhvr>
                                      <p:to>
                                        <p:strVal val="visible"/>
                                      </p:to>
                                    </p:set>
                                    <p:animEffect transition="in" filter="wipe(down)">
                                      <p:cBhvr>
                                        <p:cTn id="7" dur="500"/>
                                        <p:tgtEl>
                                          <p:spTgt spid="1947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475">
                                            <p:txEl>
                                              <p:pRg st="0" end="0"/>
                                            </p:txEl>
                                          </p:spTgt>
                                        </p:tgtEl>
                                        <p:attrNameLst>
                                          <p:attrName>style.visibility</p:attrName>
                                        </p:attrNameLst>
                                      </p:cBhvr>
                                      <p:to>
                                        <p:strVal val="visible"/>
                                      </p:to>
                                    </p:set>
                                    <p:animEffect transition="in" filter="wipe(down)">
                                      <p:cBhvr>
                                        <p:cTn id="12" dur="500"/>
                                        <p:tgtEl>
                                          <p:spTgt spid="194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475">
                                            <p:txEl>
                                              <p:pRg st="1" end="1"/>
                                            </p:txEl>
                                          </p:spTgt>
                                        </p:tgtEl>
                                        <p:attrNameLst>
                                          <p:attrName>style.visibility</p:attrName>
                                        </p:attrNameLst>
                                      </p:cBhvr>
                                      <p:to>
                                        <p:strVal val="visible"/>
                                      </p:to>
                                    </p:set>
                                    <p:animEffect transition="in" filter="wipe(down)">
                                      <p:cBhvr>
                                        <p:cTn id="17" dur="500"/>
                                        <p:tgtEl>
                                          <p:spTgt spid="194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475">
                                            <p:txEl>
                                              <p:pRg st="2" end="2"/>
                                            </p:txEl>
                                          </p:spTgt>
                                        </p:tgtEl>
                                        <p:attrNameLst>
                                          <p:attrName>style.visibility</p:attrName>
                                        </p:attrNameLst>
                                      </p:cBhvr>
                                      <p:to>
                                        <p:strVal val="visible"/>
                                      </p:to>
                                    </p:set>
                                    <p:animEffect transition="in" filter="wipe(down)">
                                      <p:cBhvr>
                                        <p:cTn id="22" dur="500"/>
                                        <p:tgtEl>
                                          <p:spTgt spid="1947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475">
                                            <p:txEl>
                                              <p:pRg st="3" end="3"/>
                                            </p:txEl>
                                          </p:spTgt>
                                        </p:tgtEl>
                                        <p:attrNameLst>
                                          <p:attrName>style.visibility</p:attrName>
                                        </p:attrNameLst>
                                      </p:cBhvr>
                                      <p:to>
                                        <p:strVal val="visible"/>
                                      </p:to>
                                    </p:set>
                                    <p:animEffect transition="in" filter="wipe(down)">
                                      <p:cBhvr>
                                        <p:cTn id="27" dur="500"/>
                                        <p:tgtEl>
                                          <p:spTgt spid="1947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3014">
                                            <p:bg/>
                                          </p:spTgt>
                                        </p:tgtEl>
                                        <p:attrNameLst>
                                          <p:attrName>style.visibility</p:attrName>
                                        </p:attrNameLst>
                                      </p:cBhvr>
                                      <p:to>
                                        <p:strVal val="visible"/>
                                      </p:to>
                                    </p:set>
                                    <p:animEffect transition="in" filter="wipe(down)">
                                      <p:cBhvr>
                                        <p:cTn id="32" dur="500"/>
                                        <p:tgtEl>
                                          <p:spTgt spid="43014">
                                            <p:bg/>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3014">
                                            <p:txEl>
                                              <p:pRg st="0" end="0"/>
                                            </p:txEl>
                                          </p:spTgt>
                                        </p:tgtEl>
                                        <p:attrNameLst>
                                          <p:attrName>style.visibility</p:attrName>
                                        </p:attrNameLst>
                                      </p:cBhvr>
                                      <p:to>
                                        <p:strVal val="visible"/>
                                      </p:to>
                                    </p:set>
                                    <p:animEffect transition="in" filter="wipe(down)">
                                      <p:cBhvr>
                                        <p:cTn id="37" dur="500"/>
                                        <p:tgtEl>
                                          <p:spTgt spid="4301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3014">
                                            <p:txEl>
                                              <p:pRg st="1" end="1"/>
                                            </p:txEl>
                                          </p:spTgt>
                                        </p:tgtEl>
                                        <p:attrNameLst>
                                          <p:attrName>style.visibility</p:attrName>
                                        </p:attrNameLst>
                                      </p:cBhvr>
                                      <p:to>
                                        <p:strVal val="visible"/>
                                      </p:to>
                                    </p:set>
                                    <p:animEffect transition="in" filter="wipe(down)">
                                      <p:cBhvr>
                                        <p:cTn id="42" dur="500"/>
                                        <p:tgtEl>
                                          <p:spTgt spid="43014">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3014">
                                            <p:txEl>
                                              <p:pRg st="2" end="2"/>
                                            </p:txEl>
                                          </p:spTgt>
                                        </p:tgtEl>
                                        <p:attrNameLst>
                                          <p:attrName>style.visibility</p:attrName>
                                        </p:attrNameLst>
                                      </p:cBhvr>
                                      <p:to>
                                        <p:strVal val="visible"/>
                                      </p:to>
                                    </p:set>
                                    <p:animEffect transition="in" filter="wipe(down)">
                                      <p:cBhvr>
                                        <p:cTn id="47" dur="500"/>
                                        <p:tgtEl>
                                          <p:spTgt spid="43014">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3014">
                                            <p:txEl>
                                              <p:pRg st="3" end="3"/>
                                            </p:txEl>
                                          </p:spTgt>
                                        </p:tgtEl>
                                        <p:attrNameLst>
                                          <p:attrName>style.visibility</p:attrName>
                                        </p:attrNameLst>
                                      </p:cBhvr>
                                      <p:to>
                                        <p:strVal val="visible"/>
                                      </p:to>
                                    </p:set>
                                    <p:animEffect transition="in" filter="wipe(down)">
                                      <p:cBhvr>
                                        <p:cTn id="52" dur="500"/>
                                        <p:tgtEl>
                                          <p:spTgt spid="43014">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3014">
                                            <p:txEl>
                                              <p:pRg st="4" end="4"/>
                                            </p:txEl>
                                          </p:spTgt>
                                        </p:tgtEl>
                                        <p:attrNameLst>
                                          <p:attrName>style.visibility</p:attrName>
                                        </p:attrNameLst>
                                      </p:cBhvr>
                                      <p:to>
                                        <p:strVal val="visible"/>
                                      </p:to>
                                    </p:set>
                                    <p:animEffect transition="in" filter="wipe(down)">
                                      <p:cBhvr>
                                        <p:cTn id="57" dur="500"/>
                                        <p:tgtEl>
                                          <p:spTgt spid="43014">
                                            <p:txEl>
                                              <p:pRg st="4" end="4"/>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3013">
                                            <p:bg/>
                                          </p:spTgt>
                                        </p:tgtEl>
                                        <p:attrNameLst>
                                          <p:attrName>style.visibility</p:attrName>
                                        </p:attrNameLst>
                                      </p:cBhvr>
                                      <p:to>
                                        <p:strVal val="visible"/>
                                      </p:to>
                                    </p:set>
                                    <p:animEffect transition="in" filter="wipe(down)">
                                      <p:cBhvr>
                                        <p:cTn id="62" dur="500"/>
                                        <p:tgtEl>
                                          <p:spTgt spid="43013">
                                            <p:bg/>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3013">
                                            <p:txEl>
                                              <p:pRg st="0" end="0"/>
                                            </p:txEl>
                                          </p:spTgt>
                                        </p:tgtEl>
                                        <p:attrNameLst>
                                          <p:attrName>style.visibility</p:attrName>
                                        </p:attrNameLst>
                                      </p:cBhvr>
                                      <p:to>
                                        <p:strVal val="visible"/>
                                      </p:to>
                                    </p:set>
                                    <p:animEffect transition="in" filter="wipe(down)">
                                      <p:cBhvr>
                                        <p:cTn id="67" dur="500"/>
                                        <p:tgtEl>
                                          <p:spTgt spid="43013">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3013">
                                            <p:txEl>
                                              <p:pRg st="1" end="1"/>
                                            </p:txEl>
                                          </p:spTgt>
                                        </p:tgtEl>
                                        <p:attrNameLst>
                                          <p:attrName>style.visibility</p:attrName>
                                        </p:attrNameLst>
                                      </p:cBhvr>
                                      <p:to>
                                        <p:strVal val="visible"/>
                                      </p:to>
                                    </p:set>
                                    <p:animEffect transition="in" filter="wipe(down)">
                                      <p:cBhvr>
                                        <p:cTn id="72" dur="500"/>
                                        <p:tgtEl>
                                          <p:spTgt spid="43013">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3013">
                                            <p:txEl>
                                              <p:pRg st="2" end="2"/>
                                            </p:txEl>
                                          </p:spTgt>
                                        </p:tgtEl>
                                        <p:attrNameLst>
                                          <p:attrName>style.visibility</p:attrName>
                                        </p:attrNameLst>
                                      </p:cBhvr>
                                      <p:to>
                                        <p:strVal val="visible"/>
                                      </p:to>
                                    </p:set>
                                    <p:animEffect transition="in" filter="wipe(down)">
                                      <p:cBhvr>
                                        <p:cTn id="77" dur="500"/>
                                        <p:tgtEl>
                                          <p:spTgt spid="43013">
                                            <p:txEl>
                                              <p:pRg st="2" end="2"/>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3013">
                                            <p:txEl>
                                              <p:pRg st="3" end="3"/>
                                            </p:txEl>
                                          </p:spTgt>
                                        </p:tgtEl>
                                        <p:attrNameLst>
                                          <p:attrName>style.visibility</p:attrName>
                                        </p:attrNameLst>
                                      </p:cBhvr>
                                      <p:to>
                                        <p:strVal val="visible"/>
                                      </p:to>
                                    </p:set>
                                    <p:animEffect transition="in" filter="wipe(down)">
                                      <p:cBhvr>
                                        <p:cTn id="82" dur="500"/>
                                        <p:tgtEl>
                                          <p:spTgt spid="43013">
                                            <p:txEl>
                                              <p:pRg st="3" end="3"/>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43013">
                                            <p:txEl>
                                              <p:pRg st="4" end="4"/>
                                            </p:txEl>
                                          </p:spTgt>
                                        </p:tgtEl>
                                        <p:attrNameLst>
                                          <p:attrName>style.visibility</p:attrName>
                                        </p:attrNameLst>
                                      </p:cBhvr>
                                      <p:to>
                                        <p:strVal val="visible"/>
                                      </p:to>
                                    </p:set>
                                    <p:animEffect transition="in" filter="wipe(down)">
                                      <p:cBhvr>
                                        <p:cTn id="87" dur="500"/>
                                        <p:tgtEl>
                                          <p:spTgt spid="43013">
                                            <p:txEl>
                                              <p:pRg st="4" end="4"/>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43013">
                                            <p:txEl>
                                              <p:pRg st="5" end="5"/>
                                            </p:txEl>
                                          </p:spTgt>
                                        </p:tgtEl>
                                        <p:attrNameLst>
                                          <p:attrName>style.visibility</p:attrName>
                                        </p:attrNameLst>
                                      </p:cBhvr>
                                      <p:to>
                                        <p:strVal val="visible"/>
                                      </p:to>
                                    </p:set>
                                    <p:animEffect transition="in" filter="wipe(down)">
                                      <p:cBhvr>
                                        <p:cTn id="92" dur="500"/>
                                        <p:tgtEl>
                                          <p:spTgt spid="430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5" grpId="0" build="p" animBg="1"/>
      <p:bldP spid="43013" grpId="0" build="p" animBg="1"/>
      <p:bldP spid="43014"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
            <a:extLst>
              <a:ext uri="{FF2B5EF4-FFF2-40B4-BE49-F238E27FC236}">
                <a16:creationId xmlns:a16="http://schemas.microsoft.com/office/drawing/2014/main" id="{D4B6BDCC-CAAF-4009-5E49-0DF1E15D3F42}"/>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Wireless Networks</a:t>
            </a:r>
          </a:p>
        </p:txBody>
      </p:sp>
      <p:grpSp>
        <p:nvGrpSpPr>
          <p:cNvPr id="44036" name="Group 10">
            <a:extLst>
              <a:ext uri="{FF2B5EF4-FFF2-40B4-BE49-F238E27FC236}">
                <a16:creationId xmlns:a16="http://schemas.microsoft.com/office/drawing/2014/main" id="{321D5743-15C6-EFB8-D959-78826E59EB69}"/>
              </a:ext>
            </a:extLst>
          </p:cNvPr>
          <p:cNvGrpSpPr>
            <a:grpSpLocks/>
          </p:cNvGrpSpPr>
          <p:nvPr/>
        </p:nvGrpSpPr>
        <p:grpSpPr bwMode="auto">
          <a:xfrm>
            <a:off x="6461760" y="1600200"/>
            <a:ext cx="4023360" cy="2362200"/>
            <a:chOff x="1915" y="2730"/>
            <a:chExt cx="1863" cy="1304"/>
          </a:xfrm>
        </p:grpSpPr>
        <p:pic>
          <p:nvPicPr>
            <p:cNvPr id="44038" name="Picture 11">
              <a:extLst>
                <a:ext uri="{FF2B5EF4-FFF2-40B4-BE49-F238E27FC236}">
                  <a16:creationId xmlns:a16="http://schemas.microsoft.com/office/drawing/2014/main" id="{5EA79846-6D2B-2582-94D7-7A5E5DF14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 y="2784"/>
              <a:ext cx="714"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2" descr="j0396868">
              <a:extLst>
                <a:ext uri="{FF2B5EF4-FFF2-40B4-BE49-F238E27FC236}">
                  <a16:creationId xmlns:a16="http://schemas.microsoft.com/office/drawing/2014/main" id="{0F7DFE12-FAE7-B577-D175-2DD4946071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2928"/>
              <a:ext cx="322"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13" descr="j0396866">
              <a:extLst>
                <a:ext uri="{FF2B5EF4-FFF2-40B4-BE49-F238E27FC236}">
                  <a16:creationId xmlns:a16="http://schemas.microsoft.com/office/drawing/2014/main" id="{D8B6EA63-EA59-6C23-36A4-D20C79A589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3696"/>
              <a:ext cx="28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Arc 14">
              <a:extLst>
                <a:ext uri="{FF2B5EF4-FFF2-40B4-BE49-F238E27FC236}">
                  <a16:creationId xmlns:a16="http://schemas.microsoft.com/office/drawing/2014/main" id="{4A001F44-5922-0C87-01C9-11FD5E09FF02}"/>
                </a:ext>
              </a:extLst>
            </p:cNvPr>
            <p:cNvSpPr>
              <a:spLocks/>
            </p:cNvSpPr>
            <p:nvPr/>
          </p:nvSpPr>
          <p:spPr bwMode="auto">
            <a:xfrm rot="21363590" flipV="1">
              <a:off x="1915" y="2730"/>
              <a:ext cx="1340" cy="735"/>
            </a:xfrm>
            <a:custGeom>
              <a:avLst/>
              <a:gdLst>
                <a:gd name="T0" fmla="*/ 0 w 21350"/>
                <a:gd name="T1" fmla="*/ 0 h 21023"/>
                <a:gd name="T2" fmla="*/ 0 w 21350"/>
                <a:gd name="T3" fmla="*/ 0 h 21023"/>
                <a:gd name="T4" fmla="*/ 0 w 21350"/>
                <a:gd name="T5" fmla="*/ 0 h 21023"/>
                <a:gd name="T6" fmla="*/ 0 60000 65536"/>
                <a:gd name="T7" fmla="*/ 0 60000 65536"/>
                <a:gd name="T8" fmla="*/ 0 60000 65536"/>
                <a:gd name="T9" fmla="*/ 0 w 21350"/>
                <a:gd name="T10" fmla="*/ 0 h 21023"/>
                <a:gd name="T11" fmla="*/ 21350 w 21350"/>
                <a:gd name="T12" fmla="*/ 21023 h 21023"/>
              </a:gdLst>
              <a:ahLst/>
              <a:cxnLst>
                <a:cxn ang="T6">
                  <a:pos x="T0" y="T1"/>
                </a:cxn>
                <a:cxn ang="T7">
                  <a:pos x="T2" y="T3"/>
                </a:cxn>
                <a:cxn ang="T8">
                  <a:pos x="T4" y="T5"/>
                </a:cxn>
              </a:cxnLst>
              <a:rect l="T9" t="T10" r="T11" b="T12"/>
              <a:pathLst>
                <a:path w="21350" h="21023" fill="none" extrusionOk="0">
                  <a:moveTo>
                    <a:pt x="4960" y="0"/>
                  </a:moveTo>
                  <a:cubicBezTo>
                    <a:pt x="13528" y="2022"/>
                    <a:pt x="20012" y="9041"/>
                    <a:pt x="21349" y="17743"/>
                  </a:cubicBezTo>
                </a:path>
                <a:path w="21350" h="21023" stroke="0" extrusionOk="0">
                  <a:moveTo>
                    <a:pt x="4960" y="0"/>
                  </a:moveTo>
                  <a:cubicBezTo>
                    <a:pt x="13528" y="2022"/>
                    <a:pt x="20012" y="9041"/>
                    <a:pt x="21349" y="17743"/>
                  </a:cubicBezTo>
                  <a:lnTo>
                    <a:pt x="0" y="21023"/>
                  </a:lnTo>
                  <a:close/>
                </a:path>
              </a:pathLst>
            </a:custGeom>
            <a:noFill/>
            <a:ln w="31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44042" name="Arc 15">
              <a:extLst>
                <a:ext uri="{FF2B5EF4-FFF2-40B4-BE49-F238E27FC236}">
                  <a16:creationId xmlns:a16="http://schemas.microsoft.com/office/drawing/2014/main" id="{D658D14E-DBE3-DF26-DCF2-DDA01380B531}"/>
                </a:ext>
              </a:extLst>
            </p:cNvPr>
            <p:cNvSpPr>
              <a:spLocks/>
            </p:cNvSpPr>
            <p:nvPr/>
          </p:nvSpPr>
          <p:spPr bwMode="auto">
            <a:xfrm rot="21363590" flipV="1">
              <a:off x="2011" y="2825"/>
              <a:ext cx="1351" cy="735"/>
            </a:xfrm>
            <a:custGeom>
              <a:avLst/>
              <a:gdLst>
                <a:gd name="T0" fmla="*/ 0 w 21527"/>
                <a:gd name="T1" fmla="*/ 0 h 21023"/>
                <a:gd name="T2" fmla="*/ 0 w 21527"/>
                <a:gd name="T3" fmla="*/ 0 h 21023"/>
                <a:gd name="T4" fmla="*/ 0 w 21527"/>
                <a:gd name="T5" fmla="*/ 0 h 21023"/>
                <a:gd name="T6" fmla="*/ 0 60000 65536"/>
                <a:gd name="T7" fmla="*/ 0 60000 65536"/>
                <a:gd name="T8" fmla="*/ 0 60000 65536"/>
                <a:gd name="T9" fmla="*/ 0 w 21527"/>
                <a:gd name="T10" fmla="*/ 0 h 21023"/>
                <a:gd name="T11" fmla="*/ 21527 w 21527"/>
                <a:gd name="T12" fmla="*/ 21023 h 21023"/>
              </a:gdLst>
              <a:ahLst/>
              <a:cxnLst>
                <a:cxn ang="T6">
                  <a:pos x="T0" y="T1"/>
                </a:cxn>
                <a:cxn ang="T7">
                  <a:pos x="T2" y="T3"/>
                </a:cxn>
                <a:cxn ang="T8">
                  <a:pos x="T4" y="T5"/>
                </a:cxn>
              </a:cxnLst>
              <a:rect l="T9" t="T10" r="T11" b="T12"/>
              <a:pathLst>
                <a:path w="21527" h="21023" fill="none" extrusionOk="0">
                  <a:moveTo>
                    <a:pt x="4960" y="0"/>
                  </a:moveTo>
                  <a:cubicBezTo>
                    <a:pt x="14071" y="2150"/>
                    <a:pt x="20759" y="9923"/>
                    <a:pt x="21527" y="19251"/>
                  </a:cubicBezTo>
                </a:path>
                <a:path w="21527" h="21023" stroke="0" extrusionOk="0">
                  <a:moveTo>
                    <a:pt x="4960" y="0"/>
                  </a:moveTo>
                  <a:cubicBezTo>
                    <a:pt x="14071" y="2150"/>
                    <a:pt x="20759" y="9923"/>
                    <a:pt x="21527" y="19251"/>
                  </a:cubicBezTo>
                  <a:lnTo>
                    <a:pt x="0" y="21023"/>
                  </a:lnTo>
                  <a:close/>
                </a:path>
              </a:pathLst>
            </a:custGeom>
            <a:noFill/>
            <a:ln w="31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44043" name="Arc 16">
              <a:extLst>
                <a:ext uri="{FF2B5EF4-FFF2-40B4-BE49-F238E27FC236}">
                  <a16:creationId xmlns:a16="http://schemas.microsoft.com/office/drawing/2014/main" id="{F555CE5C-D67D-6841-C4C5-324CE4717CDB}"/>
                </a:ext>
              </a:extLst>
            </p:cNvPr>
            <p:cNvSpPr>
              <a:spLocks/>
            </p:cNvSpPr>
            <p:nvPr/>
          </p:nvSpPr>
          <p:spPr bwMode="auto">
            <a:xfrm rot="21363590" flipV="1">
              <a:off x="2107" y="2921"/>
              <a:ext cx="1355" cy="735"/>
            </a:xfrm>
            <a:custGeom>
              <a:avLst/>
              <a:gdLst>
                <a:gd name="T0" fmla="*/ 0 w 21590"/>
                <a:gd name="T1" fmla="*/ 0 h 21023"/>
                <a:gd name="T2" fmla="*/ 0 w 21590"/>
                <a:gd name="T3" fmla="*/ 0 h 21023"/>
                <a:gd name="T4" fmla="*/ 0 w 21590"/>
                <a:gd name="T5" fmla="*/ 0 h 21023"/>
                <a:gd name="T6" fmla="*/ 0 60000 65536"/>
                <a:gd name="T7" fmla="*/ 0 60000 65536"/>
                <a:gd name="T8" fmla="*/ 0 60000 65536"/>
                <a:gd name="T9" fmla="*/ 0 w 21590"/>
                <a:gd name="T10" fmla="*/ 0 h 21023"/>
                <a:gd name="T11" fmla="*/ 21590 w 21590"/>
                <a:gd name="T12" fmla="*/ 21023 h 21023"/>
              </a:gdLst>
              <a:ahLst/>
              <a:cxnLst>
                <a:cxn ang="T6">
                  <a:pos x="T0" y="T1"/>
                </a:cxn>
                <a:cxn ang="T7">
                  <a:pos x="T2" y="T3"/>
                </a:cxn>
                <a:cxn ang="T8">
                  <a:pos x="T4" y="T5"/>
                </a:cxn>
              </a:cxnLst>
              <a:rect l="T9" t="T10" r="T11" b="T12"/>
              <a:pathLst>
                <a:path w="21590" h="21023" fill="none" extrusionOk="0">
                  <a:moveTo>
                    <a:pt x="4960" y="0"/>
                  </a:moveTo>
                  <a:cubicBezTo>
                    <a:pt x="14467" y="2243"/>
                    <a:pt x="21285" y="10587"/>
                    <a:pt x="21589" y="20350"/>
                  </a:cubicBezTo>
                </a:path>
                <a:path w="21590" h="21023" stroke="0" extrusionOk="0">
                  <a:moveTo>
                    <a:pt x="4960" y="0"/>
                  </a:moveTo>
                  <a:cubicBezTo>
                    <a:pt x="14467" y="2243"/>
                    <a:pt x="21285" y="10587"/>
                    <a:pt x="21589" y="20350"/>
                  </a:cubicBezTo>
                  <a:lnTo>
                    <a:pt x="0" y="21023"/>
                  </a:lnTo>
                  <a:close/>
                </a:path>
              </a:pathLst>
            </a:custGeom>
            <a:noFill/>
            <a:ln w="31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pic>
          <p:nvPicPr>
            <p:cNvPr id="44044" name="Picture 17" descr="j0396876">
              <a:extLst>
                <a:ext uri="{FF2B5EF4-FFF2-40B4-BE49-F238E27FC236}">
                  <a16:creationId xmlns:a16="http://schemas.microsoft.com/office/drawing/2014/main" id="{59AEA567-0881-8102-EC8E-96C0CEA906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3408"/>
              <a:ext cx="432"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82" name="Text Box 18">
            <a:extLst>
              <a:ext uri="{FF2B5EF4-FFF2-40B4-BE49-F238E27FC236}">
                <a16:creationId xmlns:a16="http://schemas.microsoft.com/office/drawing/2014/main" id="{2C557C57-7B4E-CA0F-D2D6-F0DD670EEE99}"/>
              </a:ext>
            </a:extLst>
          </p:cNvPr>
          <p:cNvSpPr txBox="1">
            <a:spLocks noChangeArrowheads="1"/>
          </p:cNvSpPr>
          <p:nvPr/>
        </p:nvSpPr>
        <p:spPr bwMode="auto">
          <a:xfrm>
            <a:off x="1615440" y="1417321"/>
            <a:ext cx="4389120" cy="2928262"/>
          </a:xfrm>
          <a:prstGeom prst="rect">
            <a:avLst/>
          </a:prstGeom>
          <a:noFill/>
          <a:ln w="9525">
            <a:solidFill>
              <a:schemeClr val="accent4"/>
            </a:solidFill>
            <a:miter lim="800000"/>
            <a:headEnd/>
            <a:tailEnd/>
          </a:ln>
        </p:spPr>
        <p:txBody>
          <a:bodyPr lIns="101879" tIns="50939" rIns="101879" bIns="50939">
            <a:spAutoFit/>
          </a:bodyPr>
          <a:lstStyle/>
          <a:p>
            <a:pPr algn="just">
              <a:spcBef>
                <a:spcPct val="50000"/>
              </a:spcBef>
              <a:defRPr/>
            </a:pPr>
            <a:r>
              <a:rPr lang="en-IN" sz="2160" dirty="0">
                <a:solidFill>
                  <a:srgbClr val="EEB42D"/>
                </a:solidFill>
                <a:latin typeface="Arial" charset="0"/>
              </a:rPr>
              <a:t>Wireless network is a type of computer network that uses wireless data connections for connecting network nodes.</a:t>
            </a:r>
          </a:p>
          <a:p>
            <a:pPr algn="just">
              <a:spcBef>
                <a:spcPct val="50000"/>
              </a:spcBef>
              <a:defRPr/>
            </a:pPr>
            <a:r>
              <a:rPr lang="en-IN" sz="2160" dirty="0">
                <a:solidFill>
                  <a:srgbClr val="EEB42D"/>
                </a:solidFill>
                <a:latin typeface="Arial" charset="0"/>
              </a:rPr>
              <a:t>Example</a:t>
            </a:r>
          </a:p>
          <a:p>
            <a:pPr lvl="1" algn="just">
              <a:spcBef>
                <a:spcPct val="50000"/>
              </a:spcBef>
              <a:defRPr/>
            </a:pPr>
            <a:r>
              <a:rPr lang="en-IN" sz="2160" dirty="0">
                <a:solidFill>
                  <a:srgbClr val="EEB42D"/>
                </a:solidFill>
                <a:latin typeface="Arial" charset="0"/>
              </a:rPr>
              <a:t>Bluetooth</a:t>
            </a:r>
          </a:p>
          <a:p>
            <a:pPr lvl="1" algn="just">
              <a:spcBef>
                <a:spcPct val="50000"/>
              </a:spcBef>
              <a:defRPr/>
            </a:pPr>
            <a:r>
              <a:rPr lang="en-IN" sz="2160" dirty="0">
                <a:solidFill>
                  <a:srgbClr val="EEB42D"/>
                </a:solidFill>
                <a:latin typeface="Arial" charset="0"/>
              </a:rPr>
              <a:t>Wi-Fi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2">
                                            <p:bg/>
                                          </p:spTgt>
                                        </p:tgtEl>
                                        <p:attrNameLst>
                                          <p:attrName>style.visibility</p:attrName>
                                        </p:attrNameLst>
                                      </p:cBhvr>
                                      <p:to>
                                        <p:strVal val="visible"/>
                                      </p:to>
                                    </p:set>
                                    <p:animEffect transition="in" filter="wipe(down)">
                                      <p:cBhvr>
                                        <p:cTn id="7" dur="500"/>
                                        <p:tgtEl>
                                          <p:spTgt spid="2458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582">
                                            <p:txEl>
                                              <p:pRg st="0" end="0"/>
                                            </p:txEl>
                                          </p:spTgt>
                                        </p:tgtEl>
                                        <p:attrNameLst>
                                          <p:attrName>style.visibility</p:attrName>
                                        </p:attrNameLst>
                                      </p:cBhvr>
                                      <p:to>
                                        <p:strVal val="visible"/>
                                      </p:to>
                                    </p:set>
                                    <p:animEffect transition="in" filter="wipe(down)">
                                      <p:cBhvr>
                                        <p:cTn id="12" dur="500"/>
                                        <p:tgtEl>
                                          <p:spTgt spid="2458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582">
                                            <p:txEl>
                                              <p:pRg st="1" end="1"/>
                                            </p:txEl>
                                          </p:spTgt>
                                        </p:tgtEl>
                                        <p:attrNameLst>
                                          <p:attrName>style.visibility</p:attrName>
                                        </p:attrNameLst>
                                      </p:cBhvr>
                                      <p:to>
                                        <p:strVal val="visible"/>
                                      </p:to>
                                    </p:set>
                                    <p:animEffect transition="in" filter="wipe(down)">
                                      <p:cBhvr>
                                        <p:cTn id="17" dur="500"/>
                                        <p:tgtEl>
                                          <p:spTgt spid="24582">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4582">
                                            <p:txEl>
                                              <p:pRg st="2" end="2"/>
                                            </p:txEl>
                                          </p:spTgt>
                                        </p:tgtEl>
                                        <p:attrNameLst>
                                          <p:attrName>style.visibility</p:attrName>
                                        </p:attrNameLst>
                                      </p:cBhvr>
                                      <p:to>
                                        <p:strVal val="visible"/>
                                      </p:to>
                                    </p:set>
                                    <p:animEffect transition="in" filter="wipe(down)">
                                      <p:cBhvr>
                                        <p:cTn id="20" dur="500"/>
                                        <p:tgtEl>
                                          <p:spTgt spid="24582">
                                            <p:txEl>
                                              <p:pRg st="2" end="2"/>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4582">
                                            <p:txEl>
                                              <p:pRg st="3" end="3"/>
                                            </p:txEl>
                                          </p:spTgt>
                                        </p:tgtEl>
                                        <p:attrNameLst>
                                          <p:attrName>style.visibility</p:attrName>
                                        </p:attrNameLst>
                                      </p:cBhvr>
                                      <p:to>
                                        <p:strVal val="visible"/>
                                      </p:to>
                                    </p:set>
                                    <p:animEffect transition="in" filter="wipe(down)">
                                      <p:cBhvr>
                                        <p:cTn id="23" dur="500"/>
                                        <p:tgtEl>
                                          <p:spTgt spid="245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4">
            <a:extLst>
              <a:ext uri="{FF2B5EF4-FFF2-40B4-BE49-F238E27FC236}">
                <a16:creationId xmlns:a16="http://schemas.microsoft.com/office/drawing/2014/main" id="{C7C7EAF0-0B7E-0D52-36D4-F10BD8CD1D08}"/>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Bluetooth</a:t>
            </a:r>
          </a:p>
        </p:txBody>
      </p:sp>
      <p:sp>
        <p:nvSpPr>
          <p:cNvPr id="24582" name="Text Box 18">
            <a:extLst>
              <a:ext uri="{FF2B5EF4-FFF2-40B4-BE49-F238E27FC236}">
                <a16:creationId xmlns:a16="http://schemas.microsoft.com/office/drawing/2014/main" id="{70172266-A6FD-B55E-547B-DCD6A5EBC612}"/>
              </a:ext>
            </a:extLst>
          </p:cNvPr>
          <p:cNvSpPr txBox="1">
            <a:spLocks noChangeArrowheads="1"/>
          </p:cNvSpPr>
          <p:nvPr/>
        </p:nvSpPr>
        <p:spPr bwMode="auto">
          <a:xfrm>
            <a:off x="1615440" y="1417320"/>
            <a:ext cx="4389120" cy="4424056"/>
          </a:xfrm>
          <a:prstGeom prst="rect">
            <a:avLst/>
          </a:prstGeom>
          <a:noFill/>
          <a:ln w="9525">
            <a:solidFill>
              <a:schemeClr val="accent4"/>
            </a:solidFill>
            <a:miter lim="800000"/>
            <a:headEnd/>
            <a:tailEnd/>
          </a:ln>
        </p:spPr>
        <p:txBody>
          <a:bodyPr lIns="101879" tIns="50939" rIns="101879" bIns="50939">
            <a:spAutoFit/>
          </a:bodyPr>
          <a:lstStyle/>
          <a:p>
            <a:pPr marL="411480" indent="-411480" algn="just">
              <a:spcBef>
                <a:spcPct val="50000"/>
              </a:spcBef>
              <a:buFont typeface="Wingdings" pitchFamily="2" charset="2"/>
              <a:buChar char="Ø"/>
              <a:defRPr/>
            </a:pPr>
            <a:r>
              <a:rPr lang="en-IN" sz="2160" b="1" dirty="0">
                <a:solidFill>
                  <a:srgbClr val="EEB42D"/>
                </a:solidFill>
                <a:latin typeface="Arial" charset="0"/>
              </a:rPr>
              <a:t>Bluetooth</a:t>
            </a:r>
            <a:r>
              <a:rPr lang="en-IN" sz="2160" dirty="0">
                <a:solidFill>
                  <a:srgbClr val="EEB42D"/>
                </a:solidFill>
                <a:latin typeface="Arial" charset="0"/>
              </a:rPr>
              <a:t> is a short-range </a:t>
            </a:r>
            <a:r>
              <a:rPr lang="en-IN" sz="2160" dirty="0">
                <a:solidFill>
                  <a:srgbClr val="EEB42D"/>
                </a:solidFill>
                <a:latin typeface="Arial" charset="0"/>
                <a:hlinkClick r:id="rId3" tooltip="Wireless"/>
              </a:rPr>
              <a:t>wireless</a:t>
            </a:r>
            <a:r>
              <a:rPr lang="en-IN" sz="2160" dirty="0">
                <a:solidFill>
                  <a:srgbClr val="EEB42D"/>
                </a:solidFill>
                <a:latin typeface="Arial" charset="0"/>
              </a:rPr>
              <a:t> technology standard used for exchanging data between fixed and mobile devices over short distances.</a:t>
            </a:r>
          </a:p>
          <a:p>
            <a:pPr marL="411480" indent="-411480" algn="just">
              <a:spcBef>
                <a:spcPct val="50000"/>
              </a:spcBef>
              <a:buFont typeface="Wingdings" pitchFamily="2" charset="2"/>
              <a:buChar char="Ø"/>
              <a:defRPr/>
            </a:pPr>
            <a:r>
              <a:rPr lang="en-IN" sz="2160" dirty="0">
                <a:solidFill>
                  <a:srgbClr val="EEB42D"/>
                </a:solidFill>
                <a:latin typeface="Arial" charset="0"/>
              </a:rPr>
              <a:t>It is using </a:t>
            </a:r>
            <a:r>
              <a:rPr lang="en-IN" sz="2160" dirty="0">
                <a:solidFill>
                  <a:srgbClr val="EEB42D"/>
                </a:solidFill>
                <a:latin typeface="Arial" charset="0"/>
                <a:hlinkClick r:id="rId4" tooltip="Ultra high frequency"/>
              </a:rPr>
              <a:t>UHF</a:t>
            </a:r>
            <a:r>
              <a:rPr lang="en-IN" sz="2160" dirty="0">
                <a:solidFill>
                  <a:srgbClr val="EEB42D"/>
                </a:solidFill>
                <a:latin typeface="Arial" charset="0"/>
              </a:rPr>
              <a:t> </a:t>
            </a:r>
            <a:r>
              <a:rPr lang="en-IN" sz="2160" dirty="0">
                <a:solidFill>
                  <a:srgbClr val="EEB42D"/>
                </a:solidFill>
                <a:latin typeface="Arial" charset="0"/>
                <a:hlinkClick r:id="rId5" tooltip="Radio wave"/>
              </a:rPr>
              <a:t>radio waves</a:t>
            </a:r>
            <a:r>
              <a:rPr lang="en-IN" sz="2160" dirty="0">
                <a:solidFill>
                  <a:srgbClr val="EEB42D"/>
                </a:solidFill>
                <a:latin typeface="Arial" charset="0"/>
              </a:rPr>
              <a:t> in the </a:t>
            </a:r>
            <a:r>
              <a:rPr lang="en-IN" sz="2160" dirty="0">
                <a:solidFill>
                  <a:srgbClr val="EEB42D"/>
                </a:solidFill>
                <a:latin typeface="Arial" charset="0"/>
                <a:hlinkClick r:id="rId6" tooltip="ISM band"/>
              </a:rPr>
              <a:t>ISM bands</a:t>
            </a:r>
            <a:r>
              <a:rPr lang="en-IN" sz="2160" dirty="0">
                <a:solidFill>
                  <a:srgbClr val="EEB42D"/>
                </a:solidFill>
                <a:latin typeface="Arial" charset="0"/>
              </a:rPr>
              <a:t>, from 2.402 GHz to 2.48 GHz.</a:t>
            </a:r>
          </a:p>
          <a:p>
            <a:pPr marL="411480" indent="-411480" algn="just">
              <a:spcBef>
                <a:spcPct val="50000"/>
              </a:spcBef>
              <a:buFont typeface="Wingdings" pitchFamily="2" charset="2"/>
              <a:buChar char="Ø"/>
              <a:defRPr/>
            </a:pPr>
            <a:r>
              <a:rPr lang="en-IN" sz="2160" dirty="0">
                <a:solidFill>
                  <a:srgbClr val="EEB42D"/>
                </a:solidFill>
                <a:latin typeface="Arial" charset="0"/>
              </a:rPr>
              <a:t>The </a:t>
            </a:r>
            <a:r>
              <a:rPr lang="en-IN" sz="2160" dirty="0">
                <a:solidFill>
                  <a:srgbClr val="EEB42D"/>
                </a:solidFill>
                <a:latin typeface="Arial" charset="0"/>
                <a:hlinkClick r:id="rId7" tooltip="Institute of Electrical and Electronics Engineers"/>
              </a:rPr>
              <a:t>IEEE</a:t>
            </a:r>
            <a:r>
              <a:rPr lang="en-IN" sz="2160" dirty="0">
                <a:solidFill>
                  <a:srgbClr val="EEB42D"/>
                </a:solidFill>
                <a:latin typeface="Arial" charset="0"/>
              </a:rPr>
              <a:t> standardized Bluetooth as </a:t>
            </a:r>
            <a:r>
              <a:rPr lang="en-IN" sz="2160" b="1" dirty="0">
                <a:solidFill>
                  <a:srgbClr val="EEB42D"/>
                </a:solidFill>
                <a:latin typeface="Arial" charset="0"/>
              </a:rPr>
              <a:t>IEEE 802.15.1</a:t>
            </a:r>
            <a:r>
              <a:rPr lang="en-IN" sz="2160" dirty="0">
                <a:solidFill>
                  <a:srgbClr val="EEB42D"/>
                </a:solidFill>
                <a:latin typeface="Arial" charset="0"/>
              </a:rPr>
              <a:t>, but no longer maintains the standard.</a:t>
            </a:r>
            <a:endParaRPr lang="en-US" sz="2160" b="1" i="1" dirty="0">
              <a:solidFill>
                <a:srgbClr val="EEB42D"/>
              </a:solidFill>
              <a:latin typeface="Arial" charset="0"/>
            </a:endParaRPr>
          </a:p>
        </p:txBody>
      </p:sp>
      <p:sp>
        <p:nvSpPr>
          <p:cNvPr id="45061" name="object 11">
            <a:extLst>
              <a:ext uri="{FF2B5EF4-FFF2-40B4-BE49-F238E27FC236}">
                <a16:creationId xmlns:a16="http://schemas.microsoft.com/office/drawing/2014/main" id="{763BDCE7-59CD-8457-572F-822E4332D25E}"/>
              </a:ext>
            </a:extLst>
          </p:cNvPr>
          <p:cNvSpPr>
            <a:spLocks noChangeArrowheads="1"/>
          </p:cNvSpPr>
          <p:nvPr/>
        </p:nvSpPr>
        <p:spPr bwMode="auto">
          <a:xfrm>
            <a:off x="7193280" y="1508761"/>
            <a:ext cx="3017520" cy="222885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2">
                                            <p:bg/>
                                          </p:spTgt>
                                        </p:tgtEl>
                                        <p:attrNameLst>
                                          <p:attrName>style.visibility</p:attrName>
                                        </p:attrNameLst>
                                      </p:cBhvr>
                                      <p:to>
                                        <p:strVal val="visible"/>
                                      </p:to>
                                    </p:set>
                                    <p:animEffect transition="in" filter="wipe(down)">
                                      <p:cBhvr>
                                        <p:cTn id="7" dur="500"/>
                                        <p:tgtEl>
                                          <p:spTgt spid="2458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582">
                                            <p:txEl>
                                              <p:pRg st="0" end="0"/>
                                            </p:txEl>
                                          </p:spTgt>
                                        </p:tgtEl>
                                        <p:attrNameLst>
                                          <p:attrName>style.visibility</p:attrName>
                                        </p:attrNameLst>
                                      </p:cBhvr>
                                      <p:to>
                                        <p:strVal val="visible"/>
                                      </p:to>
                                    </p:set>
                                    <p:animEffect transition="in" filter="wipe(down)">
                                      <p:cBhvr>
                                        <p:cTn id="12" dur="500"/>
                                        <p:tgtEl>
                                          <p:spTgt spid="2458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582">
                                            <p:txEl>
                                              <p:pRg st="1" end="1"/>
                                            </p:txEl>
                                          </p:spTgt>
                                        </p:tgtEl>
                                        <p:attrNameLst>
                                          <p:attrName>style.visibility</p:attrName>
                                        </p:attrNameLst>
                                      </p:cBhvr>
                                      <p:to>
                                        <p:strVal val="visible"/>
                                      </p:to>
                                    </p:set>
                                    <p:animEffect transition="in" filter="wipe(down)">
                                      <p:cBhvr>
                                        <p:cTn id="17" dur="500"/>
                                        <p:tgtEl>
                                          <p:spTgt spid="2458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582">
                                            <p:txEl>
                                              <p:pRg st="2" end="2"/>
                                            </p:txEl>
                                          </p:spTgt>
                                        </p:tgtEl>
                                        <p:attrNameLst>
                                          <p:attrName>style.visibility</p:attrName>
                                        </p:attrNameLst>
                                      </p:cBhvr>
                                      <p:to>
                                        <p:strVal val="visible"/>
                                      </p:to>
                                    </p:set>
                                    <p:animEffect transition="in" filter="wipe(down)">
                                      <p:cBhvr>
                                        <p:cTn id="22" dur="500"/>
                                        <p:tgtEl>
                                          <p:spTgt spid="245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1">
            <a:extLst>
              <a:ext uri="{FF2B5EF4-FFF2-40B4-BE49-F238E27FC236}">
                <a16:creationId xmlns:a16="http://schemas.microsoft.com/office/drawing/2014/main" id="{4426DBA7-EE8F-E62B-BFD4-C56E1FDF8835}"/>
              </a:ext>
            </a:extLst>
          </p:cNvPr>
          <p:cNvSpPr>
            <a:spLocks noGrp="1" noChangeArrowheads="1"/>
          </p:cNvSpPr>
          <p:nvPr>
            <p:ph type="title"/>
          </p:nvPr>
        </p:nvSpPr>
        <p:spPr>
          <a:xfrm>
            <a:off x="1249680" y="533400"/>
            <a:ext cx="9784080" cy="685800"/>
          </a:xfrm>
          <a:solidFill>
            <a:srgbClr val="E84B02"/>
          </a:solidFill>
        </p:spPr>
        <p:txBody>
          <a:bodyPr>
            <a:normAutofit fontScale="90000"/>
          </a:bodyPr>
          <a:lstStyle/>
          <a:p>
            <a:pPr algn="ctr" eaLnBrk="1" hangingPunct="1">
              <a:spcBef>
                <a:spcPct val="600000"/>
              </a:spcBef>
            </a:pPr>
            <a:r>
              <a:rPr lang="en-US" altLang="en-TR">
                <a:solidFill>
                  <a:srgbClr val="EEB42D"/>
                </a:solidFill>
              </a:rPr>
              <a:t>Types of Networks</a:t>
            </a:r>
          </a:p>
        </p:txBody>
      </p:sp>
      <p:sp>
        <p:nvSpPr>
          <p:cNvPr id="27652" name="Rectangle 11">
            <a:extLst>
              <a:ext uri="{FF2B5EF4-FFF2-40B4-BE49-F238E27FC236}">
                <a16:creationId xmlns:a16="http://schemas.microsoft.com/office/drawing/2014/main" id="{456FD6BC-65A7-4A8F-2035-FDF67C79D2EF}"/>
              </a:ext>
            </a:extLst>
          </p:cNvPr>
          <p:cNvSpPr>
            <a:spLocks noChangeArrowheads="1"/>
          </p:cNvSpPr>
          <p:nvPr/>
        </p:nvSpPr>
        <p:spPr bwMode="auto">
          <a:xfrm>
            <a:off x="1432560" y="1600201"/>
            <a:ext cx="7406640" cy="30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Black" panose="020B0604020202020204" pitchFamily="34" charset="0"/>
              <a:buAutoNum type="arabicPeriod"/>
            </a:pPr>
            <a:r>
              <a:rPr lang="en-IN" altLang="en-TR" sz="2160">
                <a:solidFill>
                  <a:srgbClr val="EEB42D"/>
                </a:solidFill>
              </a:rPr>
              <a:t> Personal Area Network (PAN)</a:t>
            </a:r>
          </a:p>
          <a:p>
            <a:pPr>
              <a:buFont typeface="Arial Black" panose="020B0604020202020204" pitchFamily="34" charset="0"/>
              <a:buAutoNum type="arabicPeriod"/>
            </a:pPr>
            <a:r>
              <a:rPr lang="en-IN" altLang="en-TR" sz="2160">
                <a:solidFill>
                  <a:srgbClr val="EEB42D"/>
                </a:solidFill>
              </a:rPr>
              <a:t> Local Area Network (LAN)</a:t>
            </a:r>
          </a:p>
          <a:p>
            <a:pPr>
              <a:buFont typeface="Arial Black" panose="020B0604020202020204" pitchFamily="34" charset="0"/>
              <a:buAutoNum type="arabicPeriod"/>
            </a:pPr>
            <a:r>
              <a:rPr lang="en-IN" altLang="en-TR" sz="2160">
                <a:solidFill>
                  <a:srgbClr val="EEB42D"/>
                </a:solidFill>
              </a:rPr>
              <a:t> Campus Area Network (CAN)</a:t>
            </a:r>
          </a:p>
          <a:p>
            <a:pPr>
              <a:buFont typeface="Arial Black" panose="020B0604020202020204" pitchFamily="34" charset="0"/>
              <a:buAutoNum type="arabicPeriod"/>
            </a:pPr>
            <a:r>
              <a:rPr lang="en-IN" altLang="en-TR" sz="2160">
                <a:solidFill>
                  <a:srgbClr val="EEB42D"/>
                </a:solidFill>
              </a:rPr>
              <a:t> Metropolitan Area Network (MAN)</a:t>
            </a:r>
          </a:p>
          <a:p>
            <a:pPr>
              <a:buFont typeface="Arial Black" panose="020B0604020202020204" pitchFamily="34" charset="0"/>
              <a:buAutoNum type="arabicPeriod"/>
            </a:pPr>
            <a:r>
              <a:rPr lang="en-IN" altLang="en-TR" sz="2160">
                <a:solidFill>
                  <a:srgbClr val="EEB42D"/>
                </a:solidFill>
              </a:rPr>
              <a:t> Wide Area Network (WAN)</a:t>
            </a:r>
          </a:p>
          <a:p>
            <a:pPr>
              <a:buFont typeface="Arial Black" panose="020B0604020202020204" pitchFamily="34" charset="0"/>
              <a:buAutoNum type="arabicPeriod"/>
            </a:pPr>
            <a:r>
              <a:rPr lang="en-IN" altLang="en-TR" sz="2160">
                <a:solidFill>
                  <a:srgbClr val="EEB42D"/>
                </a:solidFill>
              </a:rPr>
              <a:t> Storage-Area Network (SAN)</a:t>
            </a:r>
          </a:p>
          <a:p>
            <a:pPr>
              <a:buFont typeface="Arial Black" panose="020B0604020202020204" pitchFamily="34" charset="0"/>
              <a:buAutoNum type="arabicPeriod"/>
            </a:pPr>
            <a:r>
              <a:rPr lang="en-IN" altLang="en-TR" sz="2160">
                <a:solidFill>
                  <a:srgbClr val="EEB42D"/>
                </a:solidFill>
              </a:rPr>
              <a:t> Virtual Private Network (VPN)</a:t>
            </a:r>
          </a:p>
          <a:p>
            <a:pPr>
              <a:buFont typeface="Arial Black" panose="020B0604020202020204" pitchFamily="34" charset="0"/>
              <a:buAutoNum type="arabicPeriod"/>
            </a:pPr>
            <a:r>
              <a:rPr lang="en-US" altLang="en-TR" sz="2160">
                <a:solidFill>
                  <a:srgbClr val="EEB42D"/>
                </a:solidFill>
              </a:rPr>
              <a:t>Client Server Network</a:t>
            </a:r>
          </a:p>
          <a:p>
            <a:pPr>
              <a:buFont typeface="Arial Black" panose="020B0604020202020204" pitchFamily="34" charset="0"/>
              <a:buAutoNum type="arabicPeriod"/>
            </a:pPr>
            <a:r>
              <a:rPr lang="en-US" altLang="en-TR" sz="2160">
                <a:solidFill>
                  <a:srgbClr val="EEB42D"/>
                </a:solidFill>
              </a:rPr>
              <a:t>Peer to Peer Network (P2P)</a:t>
            </a:r>
            <a:endParaRPr lang="en-IN" altLang="en-TR" sz="2160">
              <a:solidFill>
                <a:srgbClr val="EEB42D"/>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wipe(down)">
                                      <p:cBhvr>
                                        <p:cTn id="7" dur="500"/>
                                        <p:tgtEl>
                                          <p:spTgt spid="276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652">
                                            <p:txEl>
                                              <p:pRg st="1" end="1"/>
                                            </p:txEl>
                                          </p:spTgt>
                                        </p:tgtEl>
                                        <p:attrNameLst>
                                          <p:attrName>style.visibility</p:attrName>
                                        </p:attrNameLst>
                                      </p:cBhvr>
                                      <p:to>
                                        <p:strVal val="visible"/>
                                      </p:to>
                                    </p:set>
                                    <p:animEffect transition="in" filter="wipe(down)">
                                      <p:cBhvr>
                                        <p:cTn id="12" dur="500"/>
                                        <p:tgtEl>
                                          <p:spTgt spid="276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7652">
                                            <p:txEl>
                                              <p:pRg st="2" end="2"/>
                                            </p:txEl>
                                          </p:spTgt>
                                        </p:tgtEl>
                                        <p:attrNameLst>
                                          <p:attrName>style.visibility</p:attrName>
                                        </p:attrNameLst>
                                      </p:cBhvr>
                                      <p:to>
                                        <p:strVal val="visible"/>
                                      </p:to>
                                    </p:set>
                                    <p:animEffect transition="in" filter="wipe(down)">
                                      <p:cBhvr>
                                        <p:cTn id="17" dur="500"/>
                                        <p:tgtEl>
                                          <p:spTgt spid="2765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652">
                                            <p:txEl>
                                              <p:pRg st="3" end="3"/>
                                            </p:txEl>
                                          </p:spTgt>
                                        </p:tgtEl>
                                        <p:attrNameLst>
                                          <p:attrName>style.visibility</p:attrName>
                                        </p:attrNameLst>
                                      </p:cBhvr>
                                      <p:to>
                                        <p:strVal val="visible"/>
                                      </p:to>
                                    </p:set>
                                    <p:animEffect transition="in" filter="wipe(down)">
                                      <p:cBhvr>
                                        <p:cTn id="22" dur="500"/>
                                        <p:tgtEl>
                                          <p:spTgt spid="2765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7652">
                                            <p:txEl>
                                              <p:pRg st="4" end="4"/>
                                            </p:txEl>
                                          </p:spTgt>
                                        </p:tgtEl>
                                        <p:attrNameLst>
                                          <p:attrName>style.visibility</p:attrName>
                                        </p:attrNameLst>
                                      </p:cBhvr>
                                      <p:to>
                                        <p:strVal val="visible"/>
                                      </p:to>
                                    </p:set>
                                    <p:animEffect transition="in" filter="wipe(down)">
                                      <p:cBhvr>
                                        <p:cTn id="27" dur="500"/>
                                        <p:tgtEl>
                                          <p:spTgt spid="2765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7652">
                                            <p:txEl>
                                              <p:pRg st="5" end="5"/>
                                            </p:txEl>
                                          </p:spTgt>
                                        </p:tgtEl>
                                        <p:attrNameLst>
                                          <p:attrName>style.visibility</p:attrName>
                                        </p:attrNameLst>
                                      </p:cBhvr>
                                      <p:to>
                                        <p:strVal val="visible"/>
                                      </p:to>
                                    </p:set>
                                    <p:animEffect transition="in" filter="wipe(down)">
                                      <p:cBhvr>
                                        <p:cTn id="32" dur="500"/>
                                        <p:tgtEl>
                                          <p:spTgt spid="2765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7652">
                                            <p:txEl>
                                              <p:pRg st="6" end="6"/>
                                            </p:txEl>
                                          </p:spTgt>
                                        </p:tgtEl>
                                        <p:attrNameLst>
                                          <p:attrName>style.visibility</p:attrName>
                                        </p:attrNameLst>
                                      </p:cBhvr>
                                      <p:to>
                                        <p:strVal val="visible"/>
                                      </p:to>
                                    </p:set>
                                    <p:animEffect transition="in" filter="wipe(down)">
                                      <p:cBhvr>
                                        <p:cTn id="37" dur="500"/>
                                        <p:tgtEl>
                                          <p:spTgt spid="2765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7652">
                                            <p:txEl>
                                              <p:pRg st="7" end="7"/>
                                            </p:txEl>
                                          </p:spTgt>
                                        </p:tgtEl>
                                        <p:attrNameLst>
                                          <p:attrName>style.visibility</p:attrName>
                                        </p:attrNameLst>
                                      </p:cBhvr>
                                      <p:to>
                                        <p:strVal val="visible"/>
                                      </p:to>
                                    </p:set>
                                    <p:animEffect transition="in" filter="wipe(down)">
                                      <p:cBhvr>
                                        <p:cTn id="42" dur="500"/>
                                        <p:tgtEl>
                                          <p:spTgt spid="2765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7652">
                                            <p:txEl>
                                              <p:pRg st="8" end="8"/>
                                            </p:txEl>
                                          </p:spTgt>
                                        </p:tgtEl>
                                        <p:attrNameLst>
                                          <p:attrName>style.visibility</p:attrName>
                                        </p:attrNameLst>
                                      </p:cBhvr>
                                      <p:to>
                                        <p:strVal val="visible"/>
                                      </p:to>
                                    </p:set>
                                    <p:animEffect transition="in" filter="wipe(down)">
                                      <p:cBhvr>
                                        <p:cTn id="47" dur="500"/>
                                        <p:tgtEl>
                                          <p:spTgt spid="276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4">
            <a:extLst>
              <a:ext uri="{FF2B5EF4-FFF2-40B4-BE49-F238E27FC236}">
                <a16:creationId xmlns:a16="http://schemas.microsoft.com/office/drawing/2014/main" id="{274C52B0-B31C-DB7C-1A1D-05557A562CF4}"/>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Wi-Fi</a:t>
            </a:r>
          </a:p>
        </p:txBody>
      </p:sp>
      <p:sp>
        <p:nvSpPr>
          <p:cNvPr id="24582" name="Text Box 18">
            <a:extLst>
              <a:ext uri="{FF2B5EF4-FFF2-40B4-BE49-F238E27FC236}">
                <a16:creationId xmlns:a16="http://schemas.microsoft.com/office/drawing/2014/main" id="{AE41764B-C582-9CB8-6919-021CE1FE08C6}"/>
              </a:ext>
            </a:extLst>
          </p:cNvPr>
          <p:cNvSpPr txBox="1">
            <a:spLocks noChangeArrowheads="1"/>
          </p:cNvSpPr>
          <p:nvPr/>
        </p:nvSpPr>
        <p:spPr bwMode="auto">
          <a:xfrm>
            <a:off x="1158240" y="1325881"/>
            <a:ext cx="5486400" cy="4155777"/>
          </a:xfrm>
          <a:prstGeom prst="rect">
            <a:avLst/>
          </a:prstGeom>
          <a:noFill/>
          <a:ln w="9525">
            <a:solidFill>
              <a:schemeClr val="accent4"/>
            </a:solidFill>
            <a:miter lim="800000"/>
            <a:headEnd/>
            <a:tailEnd/>
          </a:ln>
        </p:spPr>
        <p:txBody>
          <a:bodyPr lIns="101879" tIns="50939" rIns="101879" bIns="50939">
            <a:spAutoFit/>
          </a:bodyPr>
          <a:lstStyle/>
          <a:p>
            <a:pPr marL="426720" indent="-411480" algn="just">
              <a:spcBef>
                <a:spcPts val="120"/>
              </a:spcBef>
              <a:buFont typeface="Wingdings" pitchFamily="2" charset="2"/>
              <a:buChar char="Ø"/>
              <a:defRPr/>
            </a:pPr>
            <a:r>
              <a:rPr lang="en-IN" sz="2160" dirty="0">
                <a:solidFill>
                  <a:srgbClr val="EEB42D"/>
                </a:solidFill>
                <a:latin typeface="Times New Roman" pitchFamily="18" charset="0"/>
                <a:cs typeface="Times New Roman" pitchFamily="18" charset="0"/>
              </a:rPr>
              <a:t>Wi-Fi Stands for Wireless Fidelity.</a:t>
            </a:r>
          </a:p>
          <a:p>
            <a:pPr marL="426720" indent="-411480" algn="just">
              <a:spcBef>
                <a:spcPts val="120"/>
              </a:spcBef>
              <a:buFont typeface="Wingdings" pitchFamily="2" charset="2"/>
              <a:buChar char="Ø"/>
              <a:defRPr/>
            </a:pPr>
            <a:r>
              <a:rPr lang="en-IN" sz="2160" b="1" dirty="0">
                <a:solidFill>
                  <a:srgbClr val="EEB42D"/>
                </a:solidFill>
                <a:latin typeface="Times New Roman" pitchFamily="18" charset="0"/>
                <a:cs typeface="Times New Roman" pitchFamily="18" charset="0"/>
              </a:rPr>
              <a:t>Wi-Fi</a:t>
            </a:r>
            <a:r>
              <a:rPr lang="en-IN" sz="2160" dirty="0">
                <a:solidFill>
                  <a:srgbClr val="EEB42D"/>
                </a:solidFill>
                <a:latin typeface="Times New Roman" pitchFamily="18" charset="0"/>
                <a:cs typeface="Times New Roman" pitchFamily="18" charset="0"/>
              </a:rPr>
              <a:t>, is  a Local Area Wireless technology.</a:t>
            </a:r>
          </a:p>
          <a:p>
            <a:pPr marL="426720" indent="-411480" algn="just">
              <a:spcBef>
                <a:spcPts val="120"/>
              </a:spcBef>
              <a:buFont typeface="Wingdings" pitchFamily="2" charset="2"/>
              <a:buChar char="Ø"/>
              <a:defRPr/>
            </a:pPr>
            <a:r>
              <a:rPr lang="en-IN" sz="2160" dirty="0">
                <a:solidFill>
                  <a:srgbClr val="EEB42D"/>
                </a:solidFill>
                <a:latin typeface="Times New Roman" pitchFamily="18" charset="0"/>
                <a:cs typeface="Times New Roman" pitchFamily="18" charset="0"/>
              </a:rPr>
              <a:t>Wi-Fi networks use radio technologies to transmit and  receive data at high speed.</a:t>
            </a:r>
          </a:p>
          <a:p>
            <a:pPr marL="426720" indent="-411480" algn="just">
              <a:spcBef>
                <a:spcPts val="120"/>
              </a:spcBef>
              <a:buFont typeface="Wingdings" pitchFamily="2" charset="2"/>
              <a:buChar char="Ø"/>
              <a:defRPr/>
            </a:pPr>
            <a:r>
              <a:rPr lang="en-IN" sz="2160" dirty="0">
                <a:solidFill>
                  <a:srgbClr val="EEB42D"/>
                </a:solidFill>
                <a:latin typeface="Arial" charset="0"/>
              </a:rPr>
              <a:t>It is based on the IEEE 802.11 family of standards.</a:t>
            </a:r>
          </a:p>
          <a:p>
            <a:pPr marL="426720" indent="-411480">
              <a:spcBef>
                <a:spcPts val="120"/>
              </a:spcBef>
              <a:buFont typeface="Wingdings" pitchFamily="2" charset="2"/>
              <a:buChar char="Ø"/>
              <a:defRPr/>
            </a:pPr>
            <a:r>
              <a:rPr lang="en-IN" sz="2160" b="1" dirty="0">
                <a:solidFill>
                  <a:srgbClr val="EEB42D"/>
                </a:solidFill>
                <a:latin typeface="Times New Roman" pitchFamily="18" charset="0"/>
                <a:cs typeface="Times New Roman" pitchFamily="18" charset="0"/>
              </a:rPr>
              <a:t>Access point: </a:t>
            </a:r>
            <a:r>
              <a:rPr lang="en-IN" sz="2160" dirty="0">
                <a:solidFill>
                  <a:srgbClr val="EEB42D"/>
                </a:solidFill>
                <a:latin typeface="Times New Roman" pitchFamily="18" charset="0"/>
                <a:cs typeface="Times New Roman" pitchFamily="18" charset="0"/>
              </a:rPr>
              <a:t>The access point is a wireless LAN transceiver or “ base station” that can connect one or  many wireless devices simultaneously to the internet</a:t>
            </a:r>
          </a:p>
          <a:p>
            <a:pPr marL="426720" indent="-411480" algn="just">
              <a:spcBef>
                <a:spcPts val="120"/>
              </a:spcBef>
              <a:buFont typeface="Wingdings" pitchFamily="2" charset="2"/>
              <a:buChar char="Ø"/>
              <a:defRPr/>
            </a:pPr>
            <a:endParaRPr lang="en-IN" sz="2160" dirty="0">
              <a:solidFill>
                <a:srgbClr val="EEB42D"/>
              </a:solidFill>
              <a:latin typeface="Times New Roman" pitchFamily="18" charset="0"/>
              <a:cs typeface="Times New Roman" pitchFamily="18" charset="0"/>
            </a:endParaRPr>
          </a:p>
        </p:txBody>
      </p:sp>
      <p:sp>
        <p:nvSpPr>
          <p:cNvPr id="46085" name="object 12">
            <a:extLst>
              <a:ext uri="{FF2B5EF4-FFF2-40B4-BE49-F238E27FC236}">
                <a16:creationId xmlns:a16="http://schemas.microsoft.com/office/drawing/2014/main" id="{D373114D-3646-1450-53EB-07AB22713585}"/>
              </a:ext>
            </a:extLst>
          </p:cNvPr>
          <p:cNvSpPr>
            <a:spLocks noChangeArrowheads="1"/>
          </p:cNvSpPr>
          <p:nvPr/>
        </p:nvSpPr>
        <p:spPr bwMode="auto">
          <a:xfrm>
            <a:off x="6918961" y="1325880"/>
            <a:ext cx="4118610" cy="210312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2">
                                            <p:bg/>
                                          </p:spTgt>
                                        </p:tgtEl>
                                        <p:attrNameLst>
                                          <p:attrName>style.visibility</p:attrName>
                                        </p:attrNameLst>
                                      </p:cBhvr>
                                      <p:to>
                                        <p:strVal val="visible"/>
                                      </p:to>
                                    </p:set>
                                    <p:animEffect transition="in" filter="wipe(down)">
                                      <p:cBhvr>
                                        <p:cTn id="7" dur="500"/>
                                        <p:tgtEl>
                                          <p:spTgt spid="2458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582">
                                            <p:txEl>
                                              <p:pRg st="0" end="0"/>
                                            </p:txEl>
                                          </p:spTgt>
                                        </p:tgtEl>
                                        <p:attrNameLst>
                                          <p:attrName>style.visibility</p:attrName>
                                        </p:attrNameLst>
                                      </p:cBhvr>
                                      <p:to>
                                        <p:strVal val="visible"/>
                                      </p:to>
                                    </p:set>
                                    <p:animEffect transition="in" filter="wipe(down)">
                                      <p:cBhvr>
                                        <p:cTn id="12" dur="500"/>
                                        <p:tgtEl>
                                          <p:spTgt spid="2458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582">
                                            <p:txEl>
                                              <p:pRg st="1" end="1"/>
                                            </p:txEl>
                                          </p:spTgt>
                                        </p:tgtEl>
                                        <p:attrNameLst>
                                          <p:attrName>style.visibility</p:attrName>
                                        </p:attrNameLst>
                                      </p:cBhvr>
                                      <p:to>
                                        <p:strVal val="visible"/>
                                      </p:to>
                                    </p:set>
                                    <p:animEffect transition="in" filter="wipe(down)">
                                      <p:cBhvr>
                                        <p:cTn id="17" dur="500"/>
                                        <p:tgtEl>
                                          <p:spTgt spid="2458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582">
                                            <p:txEl>
                                              <p:pRg st="2" end="2"/>
                                            </p:txEl>
                                          </p:spTgt>
                                        </p:tgtEl>
                                        <p:attrNameLst>
                                          <p:attrName>style.visibility</p:attrName>
                                        </p:attrNameLst>
                                      </p:cBhvr>
                                      <p:to>
                                        <p:strVal val="visible"/>
                                      </p:to>
                                    </p:set>
                                    <p:animEffect transition="in" filter="wipe(down)">
                                      <p:cBhvr>
                                        <p:cTn id="22" dur="500"/>
                                        <p:tgtEl>
                                          <p:spTgt spid="2458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582">
                                            <p:txEl>
                                              <p:pRg st="3" end="3"/>
                                            </p:txEl>
                                          </p:spTgt>
                                        </p:tgtEl>
                                        <p:attrNameLst>
                                          <p:attrName>style.visibility</p:attrName>
                                        </p:attrNameLst>
                                      </p:cBhvr>
                                      <p:to>
                                        <p:strVal val="visible"/>
                                      </p:to>
                                    </p:set>
                                    <p:animEffect transition="in" filter="wipe(down)">
                                      <p:cBhvr>
                                        <p:cTn id="27" dur="500"/>
                                        <p:tgtEl>
                                          <p:spTgt spid="2458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4582">
                                            <p:txEl>
                                              <p:pRg st="4" end="4"/>
                                            </p:txEl>
                                          </p:spTgt>
                                        </p:tgtEl>
                                        <p:attrNameLst>
                                          <p:attrName>style.visibility</p:attrName>
                                        </p:attrNameLst>
                                      </p:cBhvr>
                                      <p:to>
                                        <p:strVal val="visible"/>
                                      </p:to>
                                    </p:set>
                                    <p:animEffect transition="in" filter="wipe(down)">
                                      <p:cBhvr>
                                        <p:cTn id="32" dur="500"/>
                                        <p:tgtEl>
                                          <p:spTgt spid="245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4">
            <a:extLst>
              <a:ext uri="{FF2B5EF4-FFF2-40B4-BE49-F238E27FC236}">
                <a16:creationId xmlns:a16="http://schemas.microsoft.com/office/drawing/2014/main" id="{E9D0EA59-4EA8-87BD-7970-ABF31B5DB7CC}"/>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The Internet</a:t>
            </a:r>
          </a:p>
        </p:txBody>
      </p:sp>
      <p:sp>
        <p:nvSpPr>
          <p:cNvPr id="47108" name="Text Box 14">
            <a:extLst>
              <a:ext uri="{FF2B5EF4-FFF2-40B4-BE49-F238E27FC236}">
                <a16:creationId xmlns:a16="http://schemas.microsoft.com/office/drawing/2014/main" id="{3AB100A8-0FB8-F097-3302-7248673076A8}"/>
              </a:ext>
            </a:extLst>
          </p:cNvPr>
          <p:cNvSpPr txBox="1">
            <a:spLocks noChangeArrowheads="1"/>
          </p:cNvSpPr>
          <p:nvPr/>
        </p:nvSpPr>
        <p:spPr bwMode="auto">
          <a:xfrm>
            <a:off x="1341120" y="1325880"/>
            <a:ext cx="2377440" cy="2946728"/>
          </a:xfrm>
          <a:prstGeom prst="rect">
            <a:avLst/>
          </a:prstGeom>
          <a:solidFill>
            <a:srgbClr val="E84B02"/>
          </a:solidFill>
          <a:ln w="76200">
            <a:solidFill>
              <a:srgbClr val="EEB42D"/>
            </a:solidFill>
            <a:miter lim="800000"/>
            <a:headEnd/>
            <a:tailEnd/>
          </a:ln>
        </p:spPr>
        <p:txBody>
          <a:bodyPr lIns="101879" tIns="50939" rIns="101879" bIns="50939">
            <a:spAutoFit/>
          </a:bodyPr>
          <a:lstStyle>
            <a:lvl1pPr marL="207963" indent="-2079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TR" sz="2640" b="1" i="1"/>
              <a:t>The simplest definition of the Internet is that it's a network of computer networks</a:t>
            </a:r>
            <a:r>
              <a:rPr lang="en-US" altLang="en-TR" sz="2640" i="1">
                <a:solidFill>
                  <a:srgbClr val="EEB42D"/>
                </a:solidFill>
              </a:rPr>
              <a:t> </a:t>
            </a:r>
          </a:p>
        </p:txBody>
      </p:sp>
      <p:pic>
        <p:nvPicPr>
          <p:cNvPr id="47109" name="Picture 15" descr="MPj04308490000[1]">
            <a:extLst>
              <a:ext uri="{FF2B5EF4-FFF2-40B4-BE49-F238E27FC236}">
                <a16:creationId xmlns:a16="http://schemas.microsoft.com/office/drawing/2014/main" id="{8D346FE0-CE98-82CC-7553-BA67F49F35B0}"/>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249680" y="4617720"/>
            <a:ext cx="2651760" cy="2070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 Box 5">
            <a:extLst>
              <a:ext uri="{FF2B5EF4-FFF2-40B4-BE49-F238E27FC236}">
                <a16:creationId xmlns:a16="http://schemas.microsoft.com/office/drawing/2014/main" id="{72C8C7E3-5571-C9D3-8B7B-A36611E7E7E0}"/>
              </a:ext>
            </a:extLst>
          </p:cNvPr>
          <p:cNvSpPr txBox="1">
            <a:spLocks noChangeArrowheads="1"/>
          </p:cNvSpPr>
          <p:nvPr/>
        </p:nvSpPr>
        <p:spPr bwMode="auto">
          <a:xfrm>
            <a:off x="4084320" y="1371600"/>
            <a:ext cx="6858000" cy="453738"/>
          </a:xfrm>
          <a:prstGeom prst="rect">
            <a:avLst/>
          </a:prstGeom>
          <a:solidFill>
            <a:srgbClr val="EEB42D"/>
          </a:solidFill>
          <a:ln w="76200">
            <a:solidFill>
              <a:srgbClr val="E84B02"/>
            </a:solidFill>
            <a:miter lim="800000"/>
            <a:headEnd/>
            <a:tailEnd/>
          </a:ln>
        </p:spPr>
        <p:txBody>
          <a:bodyPr lIns="101879" tIns="50939" rIns="101879" bIns="50939">
            <a:spAutoFit/>
          </a:bodyPr>
          <a:lstStyle>
            <a:lvl1pPr marL="207963" indent="-2079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TR" sz="2280" b="1"/>
              <a:t>How Information Travel Through the Internet</a:t>
            </a:r>
          </a:p>
        </p:txBody>
      </p:sp>
      <p:sp>
        <p:nvSpPr>
          <p:cNvPr id="47111" name="AutoShape 7">
            <a:extLst>
              <a:ext uri="{FF2B5EF4-FFF2-40B4-BE49-F238E27FC236}">
                <a16:creationId xmlns:a16="http://schemas.microsoft.com/office/drawing/2014/main" id="{08A9A655-5900-E866-F4E2-3F689AC0085A}"/>
              </a:ext>
            </a:extLst>
          </p:cNvPr>
          <p:cNvSpPr>
            <a:spLocks noChangeArrowheads="1"/>
          </p:cNvSpPr>
          <p:nvPr/>
        </p:nvSpPr>
        <p:spPr bwMode="auto">
          <a:xfrm flipH="1">
            <a:off x="6187440" y="4648200"/>
            <a:ext cx="457200" cy="457200"/>
          </a:xfrm>
          <a:prstGeom prst="flowChartDelay">
            <a:avLst/>
          </a:prstGeom>
          <a:solidFill>
            <a:schemeClr val="folHlink"/>
          </a:solidFill>
          <a:ln w="9525">
            <a:solidFill>
              <a:schemeClr val="tx1"/>
            </a:solidFill>
            <a:miter lim="800000"/>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47112" name="AutoShape 8">
            <a:extLst>
              <a:ext uri="{FF2B5EF4-FFF2-40B4-BE49-F238E27FC236}">
                <a16:creationId xmlns:a16="http://schemas.microsoft.com/office/drawing/2014/main" id="{7AFAC436-5D96-5150-850E-513AC8410872}"/>
              </a:ext>
            </a:extLst>
          </p:cNvPr>
          <p:cNvSpPr>
            <a:spLocks noChangeArrowheads="1"/>
          </p:cNvSpPr>
          <p:nvPr/>
        </p:nvSpPr>
        <p:spPr bwMode="auto">
          <a:xfrm>
            <a:off x="8199120" y="4648200"/>
            <a:ext cx="457200" cy="457200"/>
          </a:xfrm>
          <a:prstGeom prst="flowChartDelay">
            <a:avLst/>
          </a:prstGeom>
          <a:solidFill>
            <a:schemeClr val="hlink"/>
          </a:solidFill>
          <a:ln w="9525">
            <a:solidFill>
              <a:schemeClr val="tx1"/>
            </a:solidFill>
            <a:miter lim="800000"/>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47113" name="Rectangle 9">
            <a:extLst>
              <a:ext uri="{FF2B5EF4-FFF2-40B4-BE49-F238E27FC236}">
                <a16:creationId xmlns:a16="http://schemas.microsoft.com/office/drawing/2014/main" id="{3052FC4A-16ED-3343-FDFE-BA96B5FA5429}"/>
              </a:ext>
            </a:extLst>
          </p:cNvPr>
          <p:cNvSpPr>
            <a:spLocks noChangeArrowheads="1"/>
          </p:cNvSpPr>
          <p:nvPr/>
        </p:nvSpPr>
        <p:spPr bwMode="auto">
          <a:xfrm>
            <a:off x="6644640" y="4648200"/>
            <a:ext cx="1188720" cy="457200"/>
          </a:xfrm>
          <a:prstGeom prst="rect">
            <a:avLst/>
          </a:prstGeom>
          <a:solidFill>
            <a:srgbClr val="FFCC00"/>
          </a:solidFill>
          <a:ln w="9525">
            <a:solidFill>
              <a:schemeClr val="tx1"/>
            </a:solidFill>
            <a:miter lim="800000"/>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47114" name="Rectangle 10">
            <a:extLst>
              <a:ext uri="{FF2B5EF4-FFF2-40B4-BE49-F238E27FC236}">
                <a16:creationId xmlns:a16="http://schemas.microsoft.com/office/drawing/2014/main" id="{09C4420F-6E5E-C6D5-DFE4-C5A69A6CCFD5}"/>
              </a:ext>
            </a:extLst>
          </p:cNvPr>
          <p:cNvSpPr>
            <a:spLocks noChangeArrowheads="1"/>
          </p:cNvSpPr>
          <p:nvPr/>
        </p:nvSpPr>
        <p:spPr bwMode="auto">
          <a:xfrm>
            <a:off x="7833360" y="4648200"/>
            <a:ext cx="457200" cy="457200"/>
          </a:xfrm>
          <a:prstGeom prst="rect">
            <a:avLst/>
          </a:prstGeom>
          <a:solidFill>
            <a:srgbClr val="BA0003"/>
          </a:solidFill>
          <a:ln w="9525">
            <a:solidFill>
              <a:schemeClr val="tx1"/>
            </a:solidFill>
            <a:miter lim="800000"/>
            <a:headEnd/>
            <a:tailEnd/>
          </a:ln>
        </p:spPr>
        <p:txBody>
          <a:bodyPr wrap="none" lIns="101879" tIns="50939" rIns="101879" bIns="50939"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TR" altLang="en-TR" sz="2160"/>
          </a:p>
        </p:txBody>
      </p:sp>
      <p:sp>
        <p:nvSpPr>
          <p:cNvPr id="47115" name="Text Box 12">
            <a:extLst>
              <a:ext uri="{FF2B5EF4-FFF2-40B4-BE49-F238E27FC236}">
                <a16:creationId xmlns:a16="http://schemas.microsoft.com/office/drawing/2014/main" id="{BDB9750F-AAF8-3704-EF27-4C598EBD3D88}"/>
              </a:ext>
            </a:extLst>
          </p:cNvPr>
          <p:cNvSpPr txBox="1">
            <a:spLocks noChangeArrowheads="1"/>
          </p:cNvSpPr>
          <p:nvPr/>
        </p:nvSpPr>
        <p:spPr bwMode="auto">
          <a:xfrm>
            <a:off x="4084320" y="1874521"/>
            <a:ext cx="6858000" cy="176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TR" b="1">
                <a:solidFill>
                  <a:srgbClr val="EEB42D"/>
                </a:solidFill>
              </a:rPr>
              <a:t>A page on the Internet—whether it's full of words, images or both—doesn't come to you in one shipment. It's translated into digital information, chopped into 1500 byte pieces called </a:t>
            </a:r>
            <a:r>
              <a:rPr lang="en-US" altLang="en-TR" b="1">
                <a:solidFill>
                  <a:srgbClr val="E84B02"/>
                </a:solidFill>
              </a:rPr>
              <a:t>PACKETS</a:t>
            </a:r>
            <a:r>
              <a:rPr lang="en-US" altLang="en-TR" b="1">
                <a:solidFill>
                  <a:srgbClr val="EEB42D"/>
                </a:solidFill>
              </a:rPr>
              <a:t>, and sent to you like a puzzle that needs to be reassembled.  Each part of the packet has a specific function: </a:t>
            </a:r>
          </a:p>
        </p:txBody>
      </p:sp>
      <p:sp>
        <p:nvSpPr>
          <p:cNvPr id="47116" name="Text Box 13">
            <a:extLst>
              <a:ext uri="{FF2B5EF4-FFF2-40B4-BE49-F238E27FC236}">
                <a16:creationId xmlns:a16="http://schemas.microsoft.com/office/drawing/2014/main" id="{320BC5F1-78E1-51EE-C1C5-4A07F256FB76}"/>
              </a:ext>
            </a:extLst>
          </p:cNvPr>
          <p:cNvSpPr txBox="1">
            <a:spLocks noChangeArrowheads="1"/>
          </p:cNvSpPr>
          <p:nvPr/>
        </p:nvSpPr>
        <p:spPr bwMode="auto">
          <a:xfrm>
            <a:off x="3992880" y="3810000"/>
            <a:ext cx="1645920" cy="1321668"/>
          </a:xfrm>
          <a:prstGeom prst="rect">
            <a:avLst/>
          </a:prstGeom>
          <a:noFill/>
          <a:ln w="9525">
            <a:solidFill>
              <a:srgbClr val="EEB42D"/>
            </a:solidFill>
            <a:miter lim="800000"/>
            <a:headEnd/>
            <a:tailEnd/>
          </a:ln>
          <a:extLst>
            <a:ext uri="{909E8E84-426E-40DD-AFC4-6F175D3DCCD1}">
              <a14:hiddenFill xmlns:a14="http://schemas.microsoft.com/office/drawing/2010/main">
                <a:solidFill>
                  <a:srgbClr val="FFFFFF"/>
                </a:solidFill>
              </a14:hiddenFill>
            </a:ext>
          </a:extLst>
        </p:spPr>
        <p:txBody>
          <a:bodyPr lIns="101879" tIns="50939" rIns="101879" bIns="5093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TR" sz="1320" b="1" u="sng">
                <a:solidFill>
                  <a:srgbClr val="E84B02"/>
                </a:solidFill>
              </a:rPr>
              <a:t>Header</a:t>
            </a:r>
          </a:p>
          <a:p>
            <a:pPr algn="ctr"/>
            <a:r>
              <a:rPr lang="en-US" altLang="en-TR" sz="1320" b="1">
                <a:solidFill>
                  <a:srgbClr val="E84B02"/>
                </a:solidFill>
              </a:rPr>
              <a:t>Provides the complete destination address for the packet</a:t>
            </a:r>
          </a:p>
        </p:txBody>
      </p:sp>
      <p:sp>
        <p:nvSpPr>
          <p:cNvPr id="47117" name="Line 14">
            <a:extLst>
              <a:ext uri="{FF2B5EF4-FFF2-40B4-BE49-F238E27FC236}">
                <a16:creationId xmlns:a16="http://schemas.microsoft.com/office/drawing/2014/main" id="{12136213-93CB-009E-CF00-3BCBFBAD51D0}"/>
              </a:ext>
            </a:extLst>
          </p:cNvPr>
          <p:cNvSpPr>
            <a:spLocks noChangeShapeType="1"/>
          </p:cNvSpPr>
          <p:nvPr/>
        </p:nvSpPr>
        <p:spPr bwMode="auto">
          <a:xfrm>
            <a:off x="5638800" y="4343400"/>
            <a:ext cx="731520" cy="533400"/>
          </a:xfrm>
          <a:prstGeom prst="line">
            <a:avLst/>
          </a:prstGeom>
          <a:noFill/>
          <a:ln w="38100">
            <a:solidFill>
              <a:srgbClr val="E84B02"/>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47118" name="Text Box 15">
            <a:extLst>
              <a:ext uri="{FF2B5EF4-FFF2-40B4-BE49-F238E27FC236}">
                <a16:creationId xmlns:a16="http://schemas.microsoft.com/office/drawing/2014/main" id="{0A75310A-6F20-AC19-EF97-707395949AC0}"/>
              </a:ext>
            </a:extLst>
          </p:cNvPr>
          <p:cNvSpPr txBox="1">
            <a:spLocks noChangeArrowheads="1"/>
          </p:cNvSpPr>
          <p:nvPr/>
        </p:nvSpPr>
        <p:spPr bwMode="auto">
          <a:xfrm>
            <a:off x="5913120" y="5486401"/>
            <a:ext cx="3291840" cy="712270"/>
          </a:xfrm>
          <a:prstGeom prst="rect">
            <a:avLst/>
          </a:prstGeom>
          <a:noFill/>
          <a:ln w="9525">
            <a:solidFill>
              <a:srgbClr val="EEB42D"/>
            </a:solidFill>
            <a:miter lim="800000"/>
            <a:headEnd/>
            <a:tailEnd/>
          </a:ln>
          <a:extLst>
            <a:ext uri="{909E8E84-426E-40DD-AFC4-6F175D3DCCD1}">
              <a14:hiddenFill xmlns:a14="http://schemas.microsoft.com/office/drawing/2010/main">
                <a:solidFill>
                  <a:srgbClr val="FFFFFF"/>
                </a:solidFill>
              </a14:hiddenFill>
            </a:ext>
          </a:extLst>
        </p:spPr>
        <p:txBody>
          <a:bodyPr lIns="101879" tIns="50939" rIns="101879" bIns="5093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TR" sz="1320" b="1" u="sng">
                <a:solidFill>
                  <a:srgbClr val="E84B02"/>
                </a:solidFill>
              </a:rPr>
              <a:t>Data Block</a:t>
            </a:r>
          </a:p>
          <a:p>
            <a:pPr algn="ctr"/>
            <a:r>
              <a:rPr lang="en-US" altLang="en-TR" sz="1320" b="1">
                <a:solidFill>
                  <a:srgbClr val="E84B02"/>
                </a:solidFill>
              </a:rPr>
              <a:t>The portion of the overall information carried by the packet</a:t>
            </a:r>
          </a:p>
        </p:txBody>
      </p:sp>
      <p:sp>
        <p:nvSpPr>
          <p:cNvPr id="47119" name="Line 16">
            <a:extLst>
              <a:ext uri="{FF2B5EF4-FFF2-40B4-BE49-F238E27FC236}">
                <a16:creationId xmlns:a16="http://schemas.microsoft.com/office/drawing/2014/main" id="{AC549B55-9DA6-6279-9F80-6BA21159C822}"/>
              </a:ext>
            </a:extLst>
          </p:cNvPr>
          <p:cNvSpPr>
            <a:spLocks noChangeShapeType="1"/>
          </p:cNvSpPr>
          <p:nvPr/>
        </p:nvSpPr>
        <p:spPr bwMode="auto">
          <a:xfrm flipH="1" flipV="1">
            <a:off x="7101840" y="4953000"/>
            <a:ext cx="365760" cy="533400"/>
          </a:xfrm>
          <a:prstGeom prst="line">
            <a:avLst/>
          </a:prstGeom>
          <a:noFill/>
          <a:ln w="38100">
            <a:solidFill>
              <a:srgbClr val="E84B02"/>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47120" name="Text Box 17">
            <a:extLst>
              <a:ext uri="{FF2B5EF4-FFF2-40B4-BE49-F238E27FC236}">
                <a16:creationId xmlns:a16="http://schemas.microsoft.com/office/drawing/2014/main" id="{7C8C37BC-0416-A2F0-E456-5876947BE214}"/>
              </a:ext>
            </a:extLst>
          </p:cNvPr>
          <p:cNvSpPr txBox="1">
            <a:spLocks noChangeArrowheads="1"/>
          </p:cNvSpPr>
          <p:nvPr/>
        </p:nvSpPr>
        <p:spPr bwMode="auto">
          <a:xfrm>
            <a:off x="7284720" y="3505201"/>
            <a:ext cx="2743200" cy="915403"/>
          </a:xfrm>
          <a:prstGeom prst="rect">
            <a:avLst/>
          </a:prstGeom>
          <a:noFill/>
          <a:ln w="9525">
            <a:solidFill>
              <a:srgbClr val="EEB42D"/>
            </a:solidFill>
            <a:miter lim="800000"/>
            <a:headEnd/>
            <a:tailEnd/>
          </a:ln>
          <a:extLst>
            <a:ext uri="{909E8E84-426E-40DD-AFC4-6F175D3DCCD1}">
              <a14:hiddenFill xmlns:a14="http://schemas.microsoft.com/office/drawing/2010/main">
                <a:solidFill>
                  <a:srgbClr val="FFFFFF"/>
                </a:solidFill>
              </a14:hiddenFill>
            </a:ext>
          </a:extLst>
        </p:spPr>
        <p:txBody>
          <a:bodyPr lIns="101879" tIns="50939" rIns="101879" bIns="5093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TR" sz="1320" b="1" u="sng">
                <a:solidFill>
                  <a:srgbClr val="E84B02"/>
                </a:solidFill>
              </a:rPr>
              <a:t>Sequence ID</a:t>
            </a:r>
          </a:p>
          <a:p>
            <a:pPr algn="ctr"/>
            <a:r>
              <a:rPr lang="en-US" altLang="en-TR" sz="1320" b="1">
                <a:solidFill>
                  <a:srgbClr val="E84B02"/>
                </a:solidFill>
              </a:rPr>
              <a:t>ID’s where the information belongs in relation to the rest of the information</a:t>
            </a:r>
          </a:p>
        </p:txBody>
      </p:sp>
      <p:sp>
        <p:nvSpPr>
          <p:cNvPr id="47121" name="Line 18">
            <a:extLst>
              <a:ext uri="{FF2B5EF4-FFF2-40B4-BE49-F238E27FC236}">
                <a16:creationId xmlns:a16="http://schemas.microsoft.com/office/drawing/2014/main" id="{F959F48B-8C53-2BAF-4A75-DF68BA0B08AA}"/>
              </a:ext>
            </a:extLst>
          </p:cNvPr>
          <p:cNvSpPr>
            <a:spLocks noChangeShapeType="1"/>
          </p:cNvSpPr>
          <p:nvPr/>
        </p:nvSpPr>
        <p:spPr bwMode="auto">
          <a:xfrm flipH="1">
            <a:off x="8016240" y="4343400"/>
            <a:ext cx="365760" cy="533400"/>
          </a:xfrm>
          <a:prstGeom prst="line">
            <a:avLst/>
          </a:prstGeom>
          <a:noFill/>
          <a:ln w="38100">
            <a:solidFill>
              <a:srgbClr val="E84B02"/>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47122" name="Text Box 19">
            <a:extLst>
              <a:ext uri="{FF2B5EF4-FFF2-40B4-BE49-F238E27FC236}">
                <a16:creationId xmlns:a16="http://schemas.microsoft.com/office/drawing/2014/main" id="{84273185-4C9B-B9D4-F8EC-36100E32D363}"/>
              </a:ext>
            </a:extLst>
          </p:cNvPr>
          <p:cNvSpPr txBox="1">
            <a:spLocks noChangeArrowheads="1"/>
          </p:cNvSpPr>
          <p:nvPr/>
        </p:nvSpPr>
        <p:spPr bwMode="auto">
          <a:xfrm>
            <a:off x="9113520" y="4648201"/>
            <a:ext cx="1828800" cy="712270"/>
          </a:xfrm>
          <a:prstGeom prst="rect">
            <a:avLst/>
          </a:prstGeom>
          <a:noFill/>
          <a:ln w="9525">
            <a:solidFill>
              <a:srgbClr val="EEB42D"/>
            </a:solidFill>
            <a:miter lim="800000"/>
            <a:headEnd/>
            <a:tailEnd/>
          </a:ln>
          <a:extLst>
            <a:ext uri="{909E8E84-426E-40DD-AFC4-6F175D3DCCD1}">
              <a14:hiddenFill xmlns:a14="http://schemas.microsoft.com/office/drawing/2010/main">
                <a:solidFill>
                  <a:srgbClr val="FFFFFF"/>
                </a:solidFill>
              </a14:hiddenFill>
            </a:ext>
          </a:extLst>
        </p:spPr>
        <p:txBody>
          <a:bodyPr lIns="101879" tIns="50939" rIns="101879" bIns="5093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TR" sz="1320" b="1" u="sng">
                <a:solidFill>
                  <a:srgbClr val="E84B02"/>
                </a:solidFill>
              </a:rPr>
              <a:t>End of Message</a:t>
            </a:r>
          </a:p>
          <a:p>
            <a:pPr algn="ctr"/>
            <a:r>
              <a:rPr lang="en-US" altLang="en-TR" sz="1320" b="1">
                <a:solidFill>
                  <a:srgbClr val="E84B02"/>
                </a:solidFill>
              </a:rPr>
              <a:t>ID’s the end of the packet</a:t>
            </a:r>
          </a:p>
        </p:txBody>
      </p:sp>
      <p:sp>
        <p:nvSpPr>
          <p:cNvPr id="47123" name="Line 20">
            <a:extLst>
              <a:ext uri="{FF2B5EF4-FFF2-40B4-BE49-F238E27FC236}">
                <a16:creationId xmlns:a16="http://schemas.microsoft.com/office/drawing/2014/main" id="{BC441C9A-89DC-95AA-0C45-06E1AA278C2C}"/>
              </a:ext>
            </a:extLst>
          </p:cNvPr>
          <p:cNvSpPr>
            <a:spLocks noChangeShapeType="1"/>
          </p:cNvSpPr>
          <p:nvPr/>
        </p:nvSpPr>
        <p:spPr bwMode="auto">
          <a:xfrm flipH="1" flipV="1">
            <a:off x="8473440" y="4800600"/>
            <a:ext cx="640080" cy="152400"/>
          </a:xfrm>
          <a:prstGeom prst="line">
            <a:avLst/>
          </a:prstGeom>
          <a:noFill/>
          <a:ln w="38100">
            <a:solidFill>
              <a:srgbClr val="E84B02"/>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108">
                                            <p:bg/>
                                          </p:spTgt>
                                        </p:tgtEl>
                                        <p:attrNameLst>
                                          <p:attrName>style.visibility</p:attrName>
                                        </p:attrNameLst>
                                      </p:cBhvr>
                                      <p:to>
                                        <p:strVal val="visible"/>
                                      </p:to>
                                    </p:set>
                                    <p:animEffect transition="in" filter="wipe(down)">
                                      <p:cBhvr>
                                        <p:cTn id="7" dur="500"/>
                                        <p:tgtEl>
                                          <p:spTgt spid="4710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108">
                                            <p:txEl>
                                              <p:pRg st="0" end="0"/>
                                            </p:txEl>
                                          </p:spTgt>
                                        </p:tgtEl>
                                        <p:attrNameLst>
                                          <p:attrName>style.visibility</p:attrName>
                                        </p:attrNameLst>
                                      </p:cBhvr>
                                      <p:to>
                                        <p:strVal val="visible"/>
                                      </p:to>
                                    </p:set>
                                    <p:animEffect transition="in" filter="wipe(down)">
                                      <p:cBhvr>
                                        <p:cTn id="12" dur="500"/>
                                        <p:tgtEl>
                                          <p:spTgt spid="4710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115">
                                            <p:txEl>
                                              <p:pRg st="0" end="0"/>
                                            </p:txEl>
                                          </p:spTgt>
                                        </p:tgtEl>
                                        <p:attrNameLst>
                                          <p:attrName>style.visibility</p:attrName>
                                        </p:attrNameLst>
                                      </p:cBhvr>
                                      <p:to>
                                        <p:strVal val="visible"/>
                                      </p:to>
                                    </p:set>
                                    <p:animEffect transition="in" filter="wipe(down)">
                                      <p:cBhvr>
                                        <p:cTn id="17" dur="500"/>
                                        <p:tgtEl>
                                          <p:spTgt spid="47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animBg="1"/>
      <p:bldP spid="471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4">
            <a:extLst>
              <a:ext uri="{FF2B5EF4-FFF2-40B4-BE49-F238E27FC236}">
                <a16:creationId xmlns:a16="http://schemas.microsoft.com/office/drawing/2014/main" id="{7B93A9C3-E6EE-AC51-38FC-88DD210753D2}"/>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The Internet</a:t>
            </a:r>
          </a:p>
        </p:txBody>
      </p:sp>
      <p:sp>
        <p:nvSpPr>
          <p:cNvPr id="48132" name="Text Box 5">
            <a:extLst>
              <a:ext uri="{FF2B5EF4-FFF2-40B4-BE49-F238E27FC236}">
                <a16:creationId xmlns:a16="http://schemas.microsoft.com/office/drawing/2014/main" id="{6946FCF2-C8DE-5952-331B-A35A9C4FCF90}"/>
              </a:ext>
            </a:extLst>
          </p:cNvPr>
          <p:cNvSpPr txBox="1">
            <a:spLocks noChangeArrowheads="1"/>
          </p:cNvSpPr>
          <p:nvPr/>
        </p:nvSpPr>
        <p:spPr bwMode="auto">
          <a:xfrm>
            <a:off x="1432560" y="1371600"/>
            <a:ext cx="9509760" cy="453738"/>
          </a:xfrm>
          <a:prstGeom prst="rect">
            <a:avLst/>
          </a:prstGeom>
          <a:solidFill>
            <a:srgbClr val="EEB42D"/>
          </a:solidFill>
          <a:ln w="76200">
            <a:solidFill>
              <a:srgbClr val="E84B02"/>
            </a:solidFill>
            <a:miter lim="800000"/>
            <a:headEnd/>
            <a:tailEnd/>
          </a:ln>
        </p:spPr>
        <p:txBody>
          <a:bodyPr lIns="101879" tIns="50939" rIns="101879" bIns="50939">
            <a:spAutoFit/>
          </a:bodyPr>
          <a:lstStyle>
            <a:lvl1pPr marL="207963" indent="-2079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TR" sz="2280" b="1"/>
              <a:t>How Information Travel Through the Internet</a:t>
            </a:r>
          </a:p>
        </p:txBody>
      </p:sp>
      <p:sp>
        <p:nvSpPr>
          <p:cNvPr id="48133" name="Text Box 10">
            <a:extLst>
              <a:ext uri="{FF2B5EF4-FFF2-40B4-BE49-F238E27FC236}">
                <a16:creationId xmlns:a16="http://schemas.microsoft.com/office/drawing/2014/main" id="{C5071B5A-A9A8-64FD-439F-1EBF1B6C4024}"/>
              </a:ext>
            </a:extLst>
          </p:cNvPr>
          <p:cNvSpPr txBox="1">
            <a:spLocks noChangeArrowheads="1"/>
          </p:cNvSpPr>
          <p:nvPr/>
        </p:nvSpPr>
        <p:spPr bwMode="auto">
          <a:xfrm>
            <a:off x="1432560" y="1905001"/>
            <a:ext cx="9509760" cy="148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TR" b="1">
                <a:solidFill>
                  <a:srgbClr val="EEB42D"/>
                </a:solidFill>
              </a:rPr>
              <a:t>When you connect to a Web site through an ISP and start exchanging information, there isn't a fixed connection between your computer and the Web server computer hosting the Web site. Instead, information is exchanged using the best possible path at that particular time. Special computers called routers determine these paths, avoiding slow links and favoring fast ones.</a:t>
            </a:r>
            <a:r>
              <a:rPr lang="en-US" altLang="en-TR"/>
              <a:t> </a:t>
            </a:r>
          </a:p>
        </p:txBody>
      </p:sp>
      <p:pic>
        <p:nvPicPr>
          <p:cNvPr id="48134" name="Picture 26" descr="j0431637">
            <a:extLst>
              <a:ext uri="{FF2B5EF4-FFF2-40B4-BE49-F238E27FC236}">
                <a16:creationId xmlns:a16="http://schemas.microsoft.com/office/drawing/2014/main" id="{1E50B922-DECD-C430-70AA-977128760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520" y="4434840"/>
            <a:ext cx="876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135" name="Group 29">
            <a:extLst>
              <a:ext uri="{FF2B5EF4-FFF2-40B4-BE49-F238E27FC236}">
                <a16:creationId xmlns:a16="http://schemas.microsoft.com/office/drawing/2014/main" id="{7D3F4E76-B0F0-DECD-E690-6E2A1AF10C00}"/>
              </a:ext>
            </a:extLst>
          </p:cNvPr>
          <p:cNvGrpSpPr>
            <a:grpSpLocks/>
          </p:cNvGrpSpPr>
          <p:nvPr/>
        </p:nvGrpSpPr>
        <p:grpSpPr bwMode="auto">
          <a:xfrm>
            <a:off x="5913120" y="3794760"/>
            <a:ext cx="2834640" cy="1828800"/>
            <a:chOff x="3168" y="2304"/>
            <a:chExt cx="1248" cy="1015"/>
          </a:xfrm>
        </p:grpSpPr>
        <p:pic>
          <p:nvPicPr>
            <p:cNvPr id="48152" name="Picture 19" descr="MPj04308490000[1]">
              <a:extLst>
                <a:ext uri="{FF2B5EF4-FFF2-40B4-BE49-F238E27FC236}">
                  <a16:creationId xmlns:a16="http://schemas.microsoft.com/office/drawing/2014/main" id="{335A106A-26F2-EC9D-5191-650851C49904}"/>
                </a:ext>
              </a:extLst>
            </p:cNvPr>
            <p:cNvPicPr>
              <a:picLocks noChangeAspect="1"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168" y="2403"/>
              <a:ext cx="1248" cy="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3" name="Picture 20" descr="j0431637">
              <a:extLst>
                <a:ext uri="{FF2B5EF4-FFF2-40B4-BE49-F238E27FC236}">
                  <a16:creationId xmlns:a16="http://schemas.microsoft.com/office/drawing/2014/main" id="{DA4C1251-0AA4-42C7-9FC1-03E1DCD5A0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880"/>
              <a:ext cx="28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4" name="Picture 21" descr="j0431637">
              <a:extLst>
                <a:ext uri="{FF2B5EF4-FFF2-40B4-BE49-F238E27FC236}">
                  <a16:creationId xmlns:a16="http://schemas.microsoft.com/office/drawing/2014/main" id="{4051BB34-20B0-A12E-3F76-4D2B422091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2928"/>
              <a:ext cx="28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5" name="Picture 22" descr="j0431637">
              <a:extLst>
                <a:ext uri="{FF2B5EF4-FFF2-40B4-BE49-F238E27FC236}">
                  <a16:creationId xmlns:a16="http://schemas.microsoft.com/office/drawing/2014/main" id="{4F4AA5A4-D088-C149-6F22-0C59321FDC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2784"/>
              <a:ext cx="28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6" name="Picture 23" descr="j0431637">
              <a:extLst>
                <a:ext uri="{FF2B5EF4-FFF2-40B4-BE49-F238E27FC236}">
                  <a16:creationId xmlns:a16="http://schemas.microsoft.com/office/drawing/2014/main" id="{7712BAFE-12AA-7C49-BDDF-AB8B00E416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2400"/>
              <a:ext cx="28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7" name="Picture 24" descr="j0431637">
              <a:extLst>
                <a:ext uri="{FF2B5EF4-FFF2-40B4-BE49-F238E27FC236}">
                  <a16:creationId xmlns:a16="http://schemas.microsoft.com/office/drawing/2014/main" id="{AEF43457-6413-3207-DEC8-A9000273FD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2304"/>
              <a:ext cx="28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8" name="Picture 25" descr="j0431637">
              <a:extLst>
                <a:ext uri="{FF2B5EF4-FFF2-40B4-BE49-F238E27FC236}">
                  <a16:creationId xmlns:a16="http://schemas.microsoft.com/office/drawing/2014/main" id="{E366DA37-99A7-DAAF-F81D-99F64CA6BE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496"/>
              <a:ext cx="28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136" name="Picture 27" descr="j0431637">
            <a:extLst>
              <a:ext uri="{FF2B5EF4-FFF2-40B4-BE49-F238E27FC236}">
                <a16:creationId xmlns:a16="http://schemas.microsoft.com/office/drawing/2014/main" id="{FAA70BD3-ACD4-5F9E-9B1C-9F09575A5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2160" y="4434840"/>
            <a:ext cx="876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30" descr="j0396868">
            <a:extLst>
              <a:ext uri="{FF2B5EF4-FFF2-40B4-BE49-F238E27FC236}">
                <a16:creationId xmlns:a16="http://schemas.microsoft.com/office/drawing/2014/main" id="{A11F0B8F-2709-B603-88CE-E273075D10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434840"/>
            <a:ext cx="843916" cy="83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8" name="Text Box 31">
            <a:extLst>
              <a:ext uri="{FF2B5EF4-FFF2-40B4-BE49-F238E27FC236}">
                <a16:creationId xmlns:a16="http://schemas.microsoft.com/office/drawing/2014/main" id="{66B1E517-9C54-0D30-AE91-338315FDC7B7}"/>
              </a:ext>
            </a:extLst>
          </p:cNvPr>
          <p:cNvSpPr txBox="1">
            <a:spLocks noChangeArrowheads="1"/>
          </p:cNvSpPr>
          <p:nvPr/>
        </p:nvSpPr>
        <p:spPr bwMode="auto">
          <a:xfrm>
            <a:off x="2164080" y="5440681"/>
            <a:ext cx="1371600" cy="58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TR" sz="1560" b="1">
                <a:solidFill>
                  <a:srgbClr val="E84B02"/>
                </a:solidFill>
              </a:rPr>
              <a:t>Your Computer</a:t>
            </a:r>
          </a:p>
        </p:txBody>
      </p:sp>
      <p:sp>
        <p:nvSpPr>
          <p:cNvPr id="48139" name="Text Box 32">
            <a:extLst>
              <a:ext uri="{FF2B5EF4-FFF2-40B4-BE49-F238E27FC236}">
                <a16:creationId xmlns:a16="http://schemas.microsoft.com/office/drawing/2014/main" id="{A91F3366-8BEA-063E-F68D-F11CF86E30E0}"/>
              </a:ext>
            </a:extLst>
          </p:cNvPr>
          <p:cNvSpPr txBox="1">
            <a:spLocks noChangeArrowheads="1"/>
          </p:cNvSpPr>
          <p:nvPr/>
        </p:nvSpPr>
        <p:spPr bwMode="auto">
          <a:xfrm>
            <a:off x="4267200" y="5715000"/>
            <a:ext cx="1371600" cy="342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TR" sz="1560" b="1">
                <a:solidFill>
                  <a:srgbClr val="E84B02"/>
                </a:solidFill>
              </a:rPr>
              <a:t>ISP</a:t>
            </a:r>
          </a:p>
        </p:txBody>
      </p:sp>
      <p:sp>
        <p:nvSpPr>
          <p:cNvPr id="48140" name="Text Box 33">
            <a:extLst>
              <a:ext uri="{FF2B5EF4-FFF2-40B4-BE49-F238E27FC236}">
                <a16:creationId xmlns:a16="http://schemas.microsoft.com/office/drawing/2014/main" id="{8E6882D1-B74F-90AF-8C3C-1BF0751DA104}"/>
              </a:ext>
            </a:extLst>
          </p:cNvPr>
          <p:cNvSpPr txBox="1">
            <a:spLocks noChangeArrowheads="1"/>
          </p:cNvSpPr>
          <p:nvPr/>
        </p:nvSpPr>
        <p:spPr bwMode="auto">
          <a:xfrm>
            <a:off x="6553200" y="5806440"/>
            <a:ext cx="1371600" cy="342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TR" sz="1560" b="1">
                <a:solidFill>
                  <a:srgbClr val="E84B02"/>
                </a:solidFill>
              </a:rPr>
              <a:t>Routers</a:t>
            </a:r>
          </a:p>
        </p:txBody>
      </p:sp>
      <p:sp>
        <p:nvSpPr>
          <p:cNvPr id="48141" name="Text Box 34">
            <a:extLst>
              <a:ext uri="{FF2B5EF4-FFF2-40B4-BE49-F238E27FC236}">
                <a16:creationId xmlns:a16="http://schemas.microsoft.com/office/drawing/2014/main" id="{ACEF5279-E43F-8558-9A06-06B073B81CC0}"/>
              </a:ext>
            </a:extLst>
          </p:cNvPr>
          <p:cNvSpPr txBox="1">
            <a:spLocks noChangeArrowheads="1"/>
          </p:cNvSpPr>
          <p:nvPr/>
        </p:nvSpPr>
        <p:spPr bwMode="auto">
          <a:xfrm>
            <a:off x="9479280" y="5486401"/>
            <a:ext cx="1371600" cy="58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TR" sz="1560" b="1">
                <a:solidFill>
                  <a:srgbClr val="E84B02"/>
                </a:solidFill>
              </a:rPr>
              <a:t>Web Servers</a:t>
            </a:r>
          </a:p>
        </p:txBody>
      </p:sp>
      <p:sp>
        <p:nvSpPr>
          <p:cNvPr id="48142" name="Line 35">
            <a:extLst>
              <a:ext uri="{FF2B5EF4-FFF2-40B4-BE49-F238E27FC236}">
                <a16:creationId xmlns:a16="http://schemas.microsoft.com/office/drawing/2014/main" id="{2E016AC5-BC5D-BFB1-E1CA-75D3EAA22445}"/>
              </a:ext>
            </a:extLst>
          </p:cNvPr>
          <p:cNvSpPr>
            <a:spLocks noChangeShapeType="1"/>
          </p:cNvSpPr>
          <p:nvPr/>
        </p:nvSpPr>
        <p:spPr bwMode="auto">
          <a:xfrm>
            <a:off x="3444240" y="4800600"/>
            <a:ext cx="914400" cy="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48143" name="Line 36">
            <a:extLst>
              <a:ext uri="{FF2B5EF4-FFF2-40B4-BE49-F238E27FC236}">
                <a16:creationId xmlns:a16="http://schemas.microsoft.com/office/drawing/2014/main" id="{B6B79FF7-9AD9-8A87-2BC1-98B66595EFED}"/>
              </a:ext>
            </a:extLst>
          </p:cNvPr>
          <p:cNvSpPr>
            <a:spLocks noChangeShapeType="1"/>
          </p:cNvSpPr>
          <p:nvPr/>
        </p:nvSpPr>
        <p:spPr bwMode="auto">
          <a:xfrm flipV="1">
            <a:off x="5181600" y="4617720"/>
            <a:ext cx="822960" cy="22860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48144" name="Line 37">
            <a:extLst>
              <a:ext uri="{FF2B5EF4-FFF2-40B4-BE49-F238E27FC236}">
                <a16:creationId xmlns:a16="http://schemas.microsoft.com/office/drawing/2014/main" id="{CE2C551F-AB7A-D602-1CA9-DB99CF1C166D}"/>
              </a:ext>
            </a:extLst>
          </p:cNvPr>
          <p:cNvSpPr>
            <a:spLocks noChangeShapeType="1"/>
          </p:cNvSpPr>
          <p:nvPr/>
        </p:nvSpPr>
        <p:spPr bwMode="auto">
          <a:xfrm>
            <a:off x="7650480" y="4572000"/>
            <a:ext cx="548640" cy="60960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48145" name="Line 38">
            <a:extLst>
              <a:ext uri="{FF2B5EF4-FFF2-40B4-BE49-F238E27FC236}">
                <a16:creationId xmlns:a16="http://schemas.microsoft.com/office/drawing/2014/main" id="{2DF848C0-63E5-D8FF-DC60-E1C1BB4AF147}"/>
              </a:ext>
            </a:extLst>
          </p:cNvPr>
          <p:cNvSpPr>
            <a:spLocks noChangeShapeType="1"/>
          </p:cNvSpPr>
          <p:nvPr/>
        </p:nvSpPr>
        <p:spPr bwMode="auto">
          <a:xfrm flipV="1">
            <a:off x="6644640" y="4343400"/>
            <a:ext cx="457200" cy="68580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48146" name="Line 39">
            <a:extLst>
              <a:ext uri="{FF2B5EF4-FFF2-40B4-BE49-F238E27FC236}">
                <a16:creationId xmlns:a16="http://schemas.microsoft.com/office/drawing/2014/main" id="{55CBCD4E-4E64-4B56-92F2-AFFD11456F2F}"/>
              </a:ext>
            </a:extLst>
          </p:cNvPr>
          <p:cNvSpPr>
            <a:spLocks noChangeShapeType="1"/>
          </p:cNvSpPr>
          <p:nvPr/>
        </p:nvSpPr>
        <p:spPr bwMode="auto">
          <a:xfrm>
            <a:off x="8382000" y="4526280"/>
            <a:ext cx="1097280" cy="38100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48147" name="Line 40">
            <a:extLst>
              <a:ext uri="{FF2B5EF4-FFF2-40B4-BE49-F238E27FC236}">
                <a16:creationId xmlns:a16="http://schemas.microsoft.com/office/drawing/2014/main" id="{8329B9E6-EAAD-B136-BE8E-56486B71F4B0}"/>
              </a:ext>
            </a:extLst>
          </p:cNvPr>
          <p:cNvSpPr>
            <a:spLocks noChangeShapeType="1"/>
          </p:cNvSpPr>
          <p:nvPr/>
        </p:nvSpPr>
        <p:spPr bwMode="auto">
          <a:xfrm flipH="1">
            <a:off x="8290560" y="5074920"/>
            <a:ext cx="1097280" cy="228600"/>
          </a:xfrm>
          <a:prstGeom prst="line">
            <a:avLst/>
          </a:prstGeom>
          <a:noFill/>
          <a:ln w="57150">
            <a:solidFill>
              <a:srgbClr val="BA0003"/>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48148" name="Line 41">
            <a:extLst>
              <a:ext uri="{FF2B5EF4-FFF2-40B4-BE49-F238E27FC236}">
                <a16:creationId xmlns:a16="http://schemas.microsoft.com/office/drawing/2014/main" id="{FA77E9BA-90DF-1B84-B13B-93A609A49DA9}"/>
              </a:ext>
            </a:extLst>
          </p:cNvPr>
          <p:cNvSpPr>
            <a:spLocks noChangeShapeType="1"/>
          </p:cNvSpPr>
          <p:nvPr/>
        </p:nvSpPr>
        <p:spPr bwMode="auto">
          <a:xfrm flipH="1" flipV="1">
            <a:off x="6644640" y="4434840"/>
            <a:ext cx="548640" cy="609600"/>
          </a:xfrm>
          <a:prstGeom prst="line">
            <a:avLst/>
          </a:prstGeom>
          <a:noFill/>
          <a:ln w="57150">
            <a:solidFill>
              <a:srgbClr val="BA0003"/>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48149" name="Line 42">
            <a:extLst>
              <a:ext uri="{FF2B5EF4-FFF2-40B4-BE49-F238E27FC236}">
                <a16:creationId xmlns:a16="http://schemas.microsoft.com/office/drawing/2014/main" id="{B7EC1FD8-1CC2-A06D-857D-2718B4248396}"/>
              </a:ext>
            </a:extLst>
          </p:cNvPr>
          <p:cNvSpPr>
            <a:spLocks noChangeShapeType="1"/>
          </p:cNvSpPr>
          <p:nvPr/>
        </p:nvSpPr>
        <p:spPr bwMode="auto">
          <a:xfrm flipH="1">
            <a:off x="7741920" y="4267200"/>
            <a:ext cx="365760" cy="838200"/>
          </a:xfrm>
          <a:prstGeom prst="line">
            <a:avLst/>
          </a:prstGeom>
          <a:noFill/>
          <a:ln w="57150">
            <a:solidFill>
              <a:srgbClr val="BA0003"/>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48150" name="Line 43">
            <a:extLst>
              <a:ext uri="{FF2B5EF4-FFF2-40B4-BE49-F238E27FC236}">
                <a16:creationId xmlns:a16="http://schemas.microsoft.com/office/drawing/2014/main" id="{23224A3D-A98D-6FCD-1D80-7649350487E4}"/>
              </a:ext>
            </a:extLst>
          </p:cNvPr>
          <p:cNvSpPr>
            <a:spLocks noChangeShapeType="1"/>
          </p:cNvSpPr>
          <p:nvPr/>
        </p:nvSpPr>
        <p:spPr bwMode="auto">
          <a:xfrm flipH="1" flipV="1">
            <a:off x="5364480" y="4983480"/>
            <a:ext cx="914400" cy="152400"/>
          </a:xfrm>
          <a:prstGeom prst="line">
            <a:avLst/>
          </a:prstGeom>
          <a:noFill/>
          <a:ln w="57150">
            <a:solidFill>
              <a:srgbClr val="BA0003"/>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
        <p:nvSpPr>
          <p:cNvPr id="48151" name="Line 44">
            <a:extLst>
              <a:ext uri="{FF2B5EF4-FFF2-40B4-BE49-F238E27FC236}">
                <a16:creationId xmlns:a16="http://schemas.microsoft.com/office/drawing/2014/main" id="{21F4A8FA-AB17-998E-5288-D85A5032911F}"/>
              </a:ext>
            </a:extLst>
          </p:cNvPr>
          <p:cNvSpPr>
            <a:spLocks noChangeShapeType="1"/>
          </p:cNvSpPr>
          <p:nvPr/>
        </p:nvSpPr>
        <p:spPr bwMode="auto">
          <a:xfrm flipH="1">
            <a:off x="3535680" y="5074920"/>
            <a:ext cx="822960" cy="0"/>
          </a:xfrm>
          <a:prstGeom prst="line">
            <a:avLst/>
          </a:prstGeom>
          <a:noFill/>
          <a:ln w="57150">
            <a:solidFill>
              <a:srgbClr val="BA0003"/>
            </a:solidFill>
            <a:round/>
            <a:headEnd/>
            <a:tailEnd type="triangle" w="med" len="med"/>
          </a:ln>
          <a:extLst>
            <a:ext uri="{909E8E84-426E-40DD-AFC4-6F175D3DCCD1}">
              <a14:hiddenFill xmlns:a14="http://schemas.microsoft.com/office/drawing/2010/main">
                <a:noFill/>
              </a14:hiddenFill>
            </a:ext>
          </a:extLst>
        </p:spPr>
        <p:txBody>
          <a:bodyPr lIns="101879" tIns="50939" rIns="101879" bIns="50939"/>
          <a:lstStyle/>
          <a:p>
            <a:endParaRPr lang="en-TR" sz="216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a:extLst>
              <a:ext uri="{FF2B5EF4-FFF2-40B4-BE49-F238E27FC236}">
                <a16:creationId xmlns:a16="http://schemas.microsoft.com/office/drawing/2014/main" id="{F02748E3-44F9-798E-D6C6-B7FBC495E9BD}"/>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Cloud Computing</a:t>
            </a:r>
          </a:p>
        </p:txBody>
      </p:sp>
      <p:sp>
        <p:nvSpPr>
          <p:cNvPr id="12" name="Rectangle 11">
            <a:extLst>
              <a:ext uri="{FF2B5EF4-FFF2-40B4-BE49-F238E27FC236}">
                <a16:creationId xmlns:a16="http://schemas.microsoft.com/office/drawing/2014/main" id="{E68F6D97-F084-5349-7509-17D9F771C3BC}"/>
              </a:ext>
            </a:extLst>
          </p:cNvPr>
          <p:cNvSpPr/>
          <p:nvPr/>
        </p:nvSpPr>
        <p:spPr>
          <a:xfrm>
            <a:off x="1158240" y="1325881"/>
            <a:ext cx="6766560" cy="4967514"/>
          </a:xfrm>
          <a:prstGeom prst="rect">
            <a:avLst/>
          </a:prstGeom>
        </p:spPr>
        <p:txBody>
          <a:bodyPr>
            <a:spAutoFit/>
          </a:bodyPr>
          <a:lstStyle/>
          <a:p>
            <a:pPr marL="382904" indent="-342900" algn="just">
              <a:spcBef>
                <a:spcPct val="20000"/>
              </a:spcBef>
              <a:buClr>
                <a:schemeClr val="accent3">
                  <a:lumMod val="50000"/>
                </a:schemeClr>
              </a:buClr>
              <a:buFont typeface="Wingdings" pitchFamily="2" charset="2"/>
              <a:buChar char="Ø"/>
              <a:defRPr/>
            </a:pPr>
            <a:r>
              <a:rPr lang="en-US" sz="2400" dirty="0">
                <a:solidFill>
                  <a:srgbClr val="EEB42D"/>
                </a:solidFill>
                <a:latin typeface="Cambria" pitchFamily="18" charset="0"/>
              </a:rPr>
              <a:t>Cloud computing is </a:t>
            </a:r>
            <a:r>
              <a:rPr lang="en-US" sz="2400" b="1" dirty="0">
                <a:solidFill>
                  <a:srgbClr val="EEB42D"/>
                </a:solidFill>
                <a:latin typeface="Cambria" pitchFamily="18" charset="0"/>
              </a:rPr>
              <a:t>Internet-based computing</a:t>
            </a:r>
            <a:r>
              <a:rPr lang="en-US" sz="2400" dirty="0">
                <a:solidFill>
                  <a:srgbClr val="EEB42D"/>
                </a:solidFill>
                <a:latin typeface="Cambria" pitchFamily="18" charset="0"/>
              </a:rPr>
              <a:t>, whereby </a:t>
            </a:r>
            <a:r>
              <a:rPr lang="en-US" sz="2400" b="1" dirty="0">
                <a:solidFill>
                  <a:srgbClr val="00B0F0"/>
                </a:solidFill>
                <a:latin typeface="Cambria" pitchFamily="18" charset="0"/>
              </a:rPr>
              <a:t>shared resources, software, and information</a:t>
            </a:r>
            <a:r>
              <a:rPr lang="en-US" sz="2400" dirty="0">
                <a:solidFill>
                  <a:srgbClr val="00B0F0"/>
                </a:solidFill>
                <a:latin typeface="Cambria" pitchFamily="18" charset="0"/>
              </a:rPr>
              <a:t> </a:t>
            </a:r>
            <a:r>
              <a:rPr lang="en-US" sz="2400" dirty="0">
                <a:solidFill>
                  <a:srgbClr val="EEB42D"/>
                </a:solidFill>
                <a:latin typeface="Cambria" pitchFamily="18" charset="0"/>
              </a:rPr>
              <a:t>are provided to computers and other devices </a:t>
            </a:r>
            <a:r>
              <a:rPr lang="en-US" sz="2400" b="1" dirty="0">
                <a:solidFill>
                  <a:srgbClr val="EEB42D"/>
                </a:solidFill>
                <a:latin typeface="Cambria" pitchFamily="18" charset="0"/>
              </a:rPr>
              <a:t>on demand</a:t>
            </a:r>
            <a:r>
              <a:rPr lang="en-US" sz="2400" dirty="0">
                <a:solidFill>
                  <a:srgbClr val="EEB42D"/>
                </a:solidFill>
                <a:latin typeface="Cambria" pitchFamily="18" charset="0"/>
              </a:rPr>
              <a:t>, like the electricity grid.</a:t>
            </a:r>
          </a:p>
          <a:p>
            <a:pPr marL="382904" lvl="1" indent="-342900" algn="just">
              <a:spcBef>
                <a:spcPct val="20000"/>
              </a:spcBef>
              <a:buClr>
                <a:schemeClr val="accent3">
                  <a:lumMod val="50000"/>
                </a:schemeClr>
              </a:buClr>
              <a:buFont typeface="Wingdings" pitchFamily="2" charset="2"/>
              <a:buChar char="Ø"/>
              <a:defRPr/>
            </a:pPr>
            <a:r>
              <a:rPr lang="en-US" sz="2400" dirty="0">
                <a:solidFill>
                  <a:srgbClr val="EEB42D"/>
                </a:solidFill>
                <a:latin typeface="Cambria" pitchFamily="18" charset="0"/>
              </a:rPr>
              <a:t>A Cloud is a type of </a:t>
            </a:r>
            <a:r>
              <a:rPr lang="en-US" sz="2400" b="1" dirty="0">
                <a:solidFill>
                  <a:srgbClr val="00B0F0"/>
                </a:solidFill>
                <a:latin typeface="Cambria" pitchFamily="18" charset="0"/>
              </a:rPr>
              <a:t>parallel and distributed system</a:t>
            </a:r>
            <a:r>
              <a:rPr lang="en-US" sz="2400" b="1" dirty="0">
                <a:solidFill>
                  <a:srgbClr val="EEB42D"/>
                </a:solidFill>
                <a:latin typeface="Cambria" pitchFamily="18" charset="0"/>
              </a:rPr>
              <a:t> </a:t>
            </a:r>
            <a:r>
              <a:rPr lang="en-US" sz="2400" dirty="0">
                <a:solidFill>
                  <a:srgbClr val="EEB42D"/>
                </a:solidFill>
                <a:latin typeface="Cambria" pitchFamily="18" charset="0"/>
              </a:rPr>
              <a:t>consisting of a collection of interconnected and </a:t>
            </a:r>
            <a:r>
              <a:rPr lang="en-US" sz="2400" b="1" dirty="0">
                <a:solidFill>
                  <a:srgbClr val="EEB42D"/>
                </a:solidFill>
                <a:latin typeface="Cambria" pitchFamily="18" charset="0"/>
              </a:rPr>
              <a:t>virtualized computers </a:t>
            </a:r>
            <a:r>
              <a:rPr lang="en-US" sz="2400" dirty="0">
                <a:solidFill>
                  <a:srgbClr val="EEB42D"/>
                </a:solidFill>
                <a:latin typeface="Cambria" pitchFamily="18" charset="0"/>
              </a:rPr>
              <a:t>that are </a:t>
            </a:r>
            <a:r>
              <a:rPr lang="en-US" sz="2400" b="1" dirty="0">
                <a:solidFill>
                  <a:srgbClr val="00B0F0"/>
                </a:solidFill>
                <a:latin typeface="Cambria" pitchFamily="18" charset="0"/>
              </a:rPr>
              <a:t>dynamically provisioned</a:t>
            </a:r>
            <a:r>
              <a:rPr lang="en-US" sz="2400" b="1" dirty="0">
                <a:solidFill>
                  <a:srgbClr val="EEB42D"/>
                </a:solidFill>
                <a:latin typeface="Cambria" pitchFamily="18" charset="0"/>
              </a:rPr>
              <a:t> </a:t>
            </a:r>
            <a:r>
              <a:rPr lang="en-US" sz="2400" dirty="0">
                <a:solidFill>
                  <a:srgbClr val="EEB42D"/>
                </a:solidFill>
                <a:latin typeface="Cambria" pitchFamily="18" charset="0"/>
              </a:rPr>
              <a:t>and presented as one or more unified computing resources based on </a:t>
            </a:r>
            <a:r>
              <a:rPr lang="en-US" sz="2400" b="1" dirty="0">
                <a:solidFill>
                  <a:srgbClr val="EEB42D"/>
                </a:solidFill>
                <a:latin typeface="Cambria" pitchFamily="18" charset="0"/>
              </a:rPr>
              <a:t>service-level agreements </a:t>
            </a:r>
            <a:r>
              <a:rPr lang="en-US" sz="2400" dirty="0">
                <a:solidFill>
                  <a:srgbClr val="EEB42D"/>
                </a:solidFill>
                <a:latin typeface="Cambria" pitchFamily="18" charset="0"/>
              </a:rPr>
              <a:t>established through negotiation between the service provider and consumers.</a:t>
            </a:r>
          </a:p>
        </p:txBody>
      </p:sp>
      <p:pic>
        <p:nvPicPr>
          <p:cNvPr id="13" name="Picture 4" descr="government datacentres">
            <a:extLst>
              <a:ext uri="{FF2B5EF4-FFF2-40B4-BE49-F238E27FC236}">
                <a16:creationId xmlns:a16="http://schemas.microsoft.com/office/drawing/2014/main" id="{FFF520EA-AFED-9EFA-3903-2779F2364A5F}"/>
              </a:ext>
            </a:extLst>
          </p:cNvPr>
          <p:cNvPicPr>
            <a:picLocks noChangeAspect="1" noChangeArrowheads="1"/>
          </p:cNvPicPr>
          <p:nvPr/>
        </p:nvPicPr>
        <p:blipFill>
          <a:blip r:embed="rId3" cstate="print"/>
          <a:srcRect/>
          <a:stretch>
            <a:fillRect/>
          </a:stretch>
        </p:blipFill>
        <p:spPr bwMode="auto">
          <a:xfrm>
            <a:off x="8199120" y="1143000"/>
            <a:ext cx="2694881" cy="2383399"/>
          </a:xfrm>
          <a:prstGeom prst="roundRect">
            <a:avLst>
              <a:gd name="adj" fmla="val 3412"/>
            </a:avLst>
          </a:prstGeom>
          <a:noFill/>
          <a:ln>
            <a:solidFill>
              <a:schemeClr val="accent1"/>
            </a:solidFill>
          </a:ln>
          <a:effectLst>
            <a:outerShdw blurRad="63500" sx="102000" sy="102000" algn="ctr" rotWithShape="0">
              <a:prstClr val="black">
                <a:alpha val="40000"/>
              </a:prstClr>
            </a:outerShdw>
          </a:effectLst>
        </p:spPr>
      </p:pic>
      <p:pic>
        <p:nvPicPr>
          <p:cNvPr id="49158" name="Picture 4" descr="http://cloudcomputingserver.net/wp-content/uploads/2010/06/cloud-computing-server-001.jpg">
            <a:extLst>
              <a:ext uri="{FF2B5EF4-FFF2-40B4-BE49-F238E27FC236}">
                <a16:creationId xmlns:a16="http://schemas.microsoft.com/office/drawing/2014/main" id="{D1B6B11F-C44A-18DF-4642-F5CB369D0E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7680" y="3703320"/>
            <a:ext cx="3108960" cy="246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wipe(down)">
                                      <p:cBhvr>
                                        <p:cTn id="10"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a:extLst>
              <a:ext uri="{FF2B5EF4-FFF2-40B4-BE49-F238E27FC236}">
                <a16:creationId xmlns:a16="http://schemas.microsoft.com/office/drawing/2014/main" id="{15793AD6-C640-C819-291A-A10F05D9BF7D}"/>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Properties &amp; Characteristics</a:t>
            </a:r>
          </a:p>
        </p:txBody>
      </p:sp>
      <p:pic>
        <p:nvPicPr>
          <p:cNvPr id="8" name="Picture 5" descr="http://upload.wikimedia.org/wikipedia/commons/9/94/Cloud.jpg">
            <a:extLst>
              <a:ext uri="{FF2B5EF4-FFF2-40B4-BE49-F238E27FC236}">
                <a16:creationId xmlns:a16="http://schemas.microsoft.com/office/drawing/2014/main" id="{82C715F2-99D6-E758-4DCA-86C4F888CCE0}"/>
              </a:ext>
            </a:extLst>
          </p:cNvPr>
          <p:cNvPicPr>
            <a:picLocks noChangeAspect="1" noChangeArrowheads="1"/>
          </p:cNvPicPr>
          <p:nvPr/>
        </p:nvPicPr>
        <p:blipFill>
          <a:blip r:embed="rId3" cstate="print">
            <a:duotone>
              <a:schemeClr val="accent1">
                <a:shade val="45000"/>
                <a:satMod val="135000"/>
              </a:schemeClr>
              <a:prstClr val="white"/>
            </a:duotone>
          </a:blip>
          <a:srcRect b="6604"/>
          <a:stretch>
            <a:fillRect/>
          </a:stretch>
        </p:blipFill>
        <p:spPr bwMode="auto">
          <a:xfrm>
            <a:off x="1158240" y="594360"/>
            <a:ext cx="9692640" cy="6789420"/>
          </a:xfrm>
          <a:prstGeom prst="ellipse">
            <a:avLst/>
          </a:prstGeom>
          <a:ln>
            <a:noFill/>
          </a:ln>
          <a:effectLst>
            <a:softEdge rad="317500"/>
          </a:effectLst>
        </p:spPr>
      </p:pic>
      <p:pic>
        <p:nvPicPr>
          <p:cNvPr id="50181" name="Picture 4">
            <a:extLst>
              <a:ext uri="{FF2B5EF4-FFF2-40B4-BE49-F238E27FC236}">
                <a16:creationId xmlns:a16="http://schemas.microsoft.com/office/drawing/2014/main" id="{984A2565-2B6D-7FAF-2F83-05DAF41E1E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2640" y="1234440"/>
            <a:ext cx="8711566"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4">
            <a:extLst>
              <a:ext uri="{FF2B5EF4-FFF2-40B4-BE49-F238E27FC236}">
                <a16:creationId xmlns:a16="http://schemas.microsoft.com/office/drawing/2014/main" id="{CA28585E-B743-453B-C661-22A525481C96}"/>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IaaS</a:t>
            </a:r>
          </a:p>
        </p:txBody>
      </p:sp>
      <p:sp>
        <p:nvSpPr>
          <p:cNvPr id="6" name="Rectangle 5">
            <a:extLst>
              <a:ext uri="{FF2B5EF4-FFF2-40B4-BE49-F238E27FC236}">
                <a16:creationId xmlns:a16="http://schemas.microsoft.com/office/drawing/2014/main" id="{3DE82DF4-3B7E-6CBB-BA5F-FBE26F40D7E8}"/>
              </a:ext>
            </a:extLst>
          </p:cNvPr>
          <p:cNvSpPr/>
          <p:nvPr/>
        </p:nvSpPr>
        <p:spPr>
          <a:xfrm>
            <a:off x="1524000" y="1325880"/>
            <a:ext cx="9052560" cy="4745915"/>
          </a:xfrm>
          <a:prstGeom prst="rect">
            <a:avLst/>
          </a:prstGeom>
        </p:spPr>
        <p:txBody>
          <a:bodyPr>
            <a:spAutoFit/>
          </a:bodyPr>
          <a:lstStyle/>
          <a:p>
            <a:pPr algn="just">
              <a:defRPr/>
            </a:pPr>
            <a:r>
              <a:rPr lang="en-US" sz="2160" dirty="0">
                <a:solidFill>
                  <a:srgbClr val="EEB42D"/>
                </a:solidFill>
                <a:latin typeface="Arial" charset="0"/>
              </a:rPr>
              <a:t>Infrastructure as a Service – </a:t>
            </a:r>
            <a:r>
              <a:rPr lang="en-US" sz="2160" dirty="0" err="1">
                <a:solidFill>
                  <a:srgbClr val="EEB42D"/>
                </a:solidFill>
                <a:latin typeface="Arial" charset="0"/>
              </a:rPr>
              <a:t>IaaS</a:t>
            </a:r>
            <a:endParaRPr lang="en-US" sz="2160" dirty="0">
              <a:solidFill>
                <a:srgbClr val="EEB42D"/>
              </a:solidFill>
              <a:latin typeface="Arial" charset="0"/>
            </a:endParaRPr>
          </a:p>
          <a:p>
            <a:pPr marL="411480" indent="-411480" algn="just">
              <a:buFont typeface="Wingdings" pitchFamily="2" charset="2"/>
              <a:buChar char="Ø"/>
              <a:defRPr/>
            </a:pPr>
            <a:r>
              <a:rPr lang="en-US" sz="2160" dirty="0">
                <a:solidFill>
                  <a:srgbClr val="EEB42D"/>
                </a:solidFill>
                <a:latin typeface="Arial" charset="0"/>
              </a:rPr>
              <a:t>The capability provided to the consumer is to provision processing, storage, networks, and other fundamental computing resources where the consumer is able to deploy and run arbitrary software, which can include operating systems and applications.</a:t>
            </a:r>
          </a:p>
          <a:p>
            <a:pPr marL="411480" indent="-411480" algn="just">
              <a:buFont typeface="Wingdings" pitchFamily="2" charset="2"/>
              <a:buChar char="Ø"/>
              <a:defRPr/>
            </a:pPr>
            <a:r>
              <a:rPr lang="en-US" sz="2160" dirty="0">
                <a:solidFill>
                  <a:srgbClr val="EEB42D"/>
                </a:solidFill>
                <a:latin typeface="Arial" charset="0"/>
              </a:rPr>
              <a:t>The consumer does not manage or control the underlying cloud infrastructure but has control over operating systems, storage, deployed applications, and possibly limited control of select networking components .</a:t>
            </a:r>
          </a:p>
          <a:p>
            <a:pPr lvl="2">
              <a:defRPr/>
            </a:pPr>
            <a:r>
              <a:rPr lang="en-US" sz="2160" dirty="0">
                <a:solidFill>
                  <a:srgbClr val="EEB42D"/>
                </a:solidFill>
                <a:latin typeface="Arial" charset="0"/>
              </a:rPr>
              <a:t>Examples :</a:t>
            </a:r>
          </a:p>
          <a:p>
            <a:pPr lvl="3">
              <a:defRPr/>
            </a:pPr>
            <a:r>
              <a:rPr lang="en-US" sz="2160" dirty="0">
                <a:solidFill>
                  <a:srgbClr val="EEB42D"/>
                </a:solidFill>
                <a:latin typeface="Arial" charset="0"/>
              </a:rPr>
              <a:t>Amazon EC2</a:t>
            </a:r>
          </a:p>
          <a:p>
            <a:pPr lvl="3">
              <a:defRPr/>
            </a:pPr>
            <a:r>
              <a:rPr lang="en-US" sz="2160" dirty="0" err="1">
                <a:solidFill>
                  <a:srgbClr val="EEB42D"/>
                </a:solidFill>
                <a:latin typeface="Arial" charset="0"/>
              </a:rPr>
              <a:t>Eucalyputs</a:t>
            </a:r>
            <a:endParaRPr lang="en-US" sz="2160" dirty="0">
              <a:solidFill>
                <a:srgbClr val="EEB42D"/>
              </a:solidFill>
              <a:latin typeface="Arial" charset="0"/>
            </a:endParaRPr>
          </a:p>
          <a:p>
            <a:pPr lvl="3">
              <a:defRPr/>
            </a:pPr>
            <a:r>
              <a:rPr lang="en-US" sz="2160" dirty="0" err="1">
                <a:solidFill>
                  <a:srgbClr val="EEB42D"/>
                </a:solidFill>
                <a:latin typeface="Arial" charset="0"/>
              </a:rPr>
              <a:t>OpenNebula</a:t>
            </a:r>
            <a:endParaRPr lang="en-US" sz="2160" dirty="0">
              <a:solidFill>
                <a:srgbClr val="EEB42D"/>
              </a:solidFill>
              <a:latin typeface="Arial" charset="0"/>
            </a:endParaRPr>
          </a:p>
          <a:p>
            <a:pPr lvl="3">
              <a:defRPr/>
            </a:pPr>
            <a:r>
              <a:rPr lang="en-US" sz="2160" dirty="0">
                <a:solidFill>
                  <a:srgbClr val="EEB42D"/>
                </a:solidFill>
                <a:latin typeface="Arial" charset="0"/>
              </a:rPr>
              <a:t>…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down)">
                                      <p:cBhvr>
                                        <p:cTn id="20" dur="500"/>
                                        <p:tgtEl>
                                          <p:spTgt spid="6">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down)">
                                      <p:cBhvr>
                                        <p:cTn id="23" dur="500"/>
                                        <p:tgtEl>
                                          <p:spTgt spid="6">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down)">
                                      <p:cBhvr>
                                        <p:cTn id="26" dur="500"/>
                                        <p:tgtEl>
                                          <p:spTgt spid="6">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wipe(down)">
                                      <p:cBhvr>
                                        <p:cTn id="29" dur="500"/>
                                        <p:tgtEl>
                                          <p:spTgt spid="6">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wipe(down)">
                                      <p:cBhvr>
                                        <p:cTn id="3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a:extLst>
              <a:ext uri="{FF2B5EF4-FFF2-40B4-BE49-F238E27FC236}">
                <a16:creationId xmlns:a16="http://schemas.microsoft.com/office/drawing/2014/main" id="{B37A7D31-0B49-C117-A6E8-3C2606C37949}"/>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PaaS</a:t>
            </a:r>
          </a:p>
        </p:txBody>
      </p:sp>
      <p:sp>
        <p:nvSpPr>
          <p:cNvPr id="6" name="Rectangle 5">
            <a:extLst>
              <a:ext uri="{FF2B5EF4-FFF2-40B4-BE49-F238E27FC236}">
                <a16:creationId xmlns:a16="http://schemas.microsoft.com/office/drawing/2014/main" id="{3EF8B305-134F-241E-66C4-ECA627F9BC11}"/>
              </a:ext>
            </a:extLst>
          </p:cNvPr>
          <p:cNvSpPr/>
          <p:nvPr/>
        </p:nvSpPr>
        <p:spPr>
          <a:xfrm>
            <a:off x="1524000" y="1325880"/>
            <a:ext cx="9052560" cy="4413516"/>
          </a:xfrm>
          <a:prstGeom prst="rect">
            <a:avLst/>
          </a:prstGeom>
        </p:spPr>
        <p:txBody>
          <a:bodyPr>
            <a:spAutoFit/>
          </a:bodyPr>
          <a:lstStyle/>
          <a:p>
            <a:pPr>
              <a:defRPr/>
            </a:pPr>
            <a:r>
              <a:rPr lang="en-US" sz="2160" dirty="0">
                <a:solidFill>
                  <a:srgbClr val="EEB42D"/>
                </a:solidFill>
                <a:latin typeface="Arial" charset="0"/>
              </a:rPr>
              <a:t>Platform as a Service – </a:t>
            </a:r>
            <a:r>
              <a:rPr lang="en-US" sz="2160" dirty="0" err="1">
                <a:solidFill>
                  <a:srgbClr val="EEB42D"/>
                </a:solidFill>
                <a:latin typeface="Arial" charset="0"/>
              </a:rPr>
              <a:t>PaaS</a:t>
            </a:r>
            <a:endParaRPr lang="en-US" sz="2160" dirty="0">
              <a:solidFill>
                <a:srgbClr val="EEB42D"/>
              </a:solidFill>
              <a:latin typeface="Arial" charset="0"/>
            </a:endParaRPr>
          </a:p>
          <a:p>
            <a:pPr marL="411480" indent="-411480" algn="just">
              <a:buFont typeface="Wingdings" pitchFamily="2" charset="2"/>
              <a:buChar char="Ø"/>
              <a:defRPr/>
            </a:pPr>
            <a:r>
              <a:rPr lang="en-US" sz="2160" dirty="0">
                <a:solidFill>
                  <a:srgbClr val="EEB42D"/>
                </a:solidFill>
                <a:latin typeface="Arial" charset="0"/>
              </a:rPr>
              <a:t>The capability provided to the consumer is to deploy onto the cloud infrastructure consumer-created or acquired applications created using programming languages and tools supported by the provider.</a:t>
            </a:r>
          </a:p>
          <a:p>
            <a:pPr marL="411480" indent="-411480" algn="just">
              <a:buFont typeface="Wingdings" pitchFamily="2" charset="2"/>
              <a:buChar char="Ø"/>
              <a:defRPr/>
            </a:pPr>
            <a:r>
              <a:rPr lang="en-US" sz="2160" dirty="0">
                <a:solidFill>
                  <a:srgbClr val="EEB42D"/>
                </a:solidFill>
                <a:latin typeface="Arial" charset="0"/>
              </a:rPr>
              <a:t>The consumer does not manage or control the underlying cloud infrastructure including network, servers, operating systems, or storage, but has control over the deployed applications and possibly application hosting environment configurations.</a:t>
            </a:r>
          </a:p>
          <a:p>
            <a:pPr lvl="1">
              <a:defRPr/>
            </a:pPr>
            <a:r>
              <a:rPr lang="en-US" sz="2160" dirty="0">
                <a:solidFill>
                  <a:srgbClr val="EEB42D"/>
                </a:solidFill>
                <a:latin typeface="Arial" charset="0"/>
              </a:rPr>
              <a:t>Examples :</a:t>
            </a:r>
          </a:p>
          <a:p>
            <a:pPr lvl="2">
              <a:defRPr/>
            </a:pPr>
            <a:r>
              <a:rPr lang="en-US" sz="2160" dirty="0">
                <a:solidFill>
                  <a:srgbClr val="EEB42D"/>
                </a:solidFill>
                <a:latin typeface="Arial" charset="0"/>
              </a:rPr>
              <a:t>Microsoft Windows Azure</a:t>
            </a:r>
          </a:p>
          <a:p>
            <a:pPr lvl="2">
              <a:defRPr/>
            </a:pPr>
            <a:r>
              <a:rPr lang="en-US" sz="2160" dirty="0">
                <a:solidFill>
                  <a:srgbClr val="EEB42D"/>
                </a:solidFill>
                <a:latin typeface="Arial" charset="0"/>
              </a:rPr>
              <a:t>Google App Engine</a:t>
            </a:r>
          </a:p>
          <a:p>
            <a:pPr>
              <a:defRPr/>
            </a:pPr>
            <a:r>
              <a:rPr lang="en-US" sz="2160" dirty="0">
                <a:solidFill>
                  <a:srgbClr val="EEB42D"/>
                </a:solidFill>
                <a:latin typeface="Arial" charset="0"/>
              </a:rPr>
              <a:t>	</a:t>
            </a:r>
            <a:r>
              <a:rPr lang="en-US" sz="2160" dirty="0" err="1">
                <a:solidFill>
                  <a:srgbClr val="EEB42D"/>
                </a:solidFill>
                <a:latin typeface="Arial" charset="0"/>
              </a:rPr>
              <a:t>Hadoop</a:t>
            </a:r>
            <a:r>
              <a:rPr lang="en-US" sz="2160" dirty="0">
                <a:solidFill>
                  <a:srgbClr val="EEB42D"/>
                </a:solidFill>
                <a:latin typeface="Arial" charset="0"/>
              </a:rPr>
              <a:t>(</a:t>
            </a:r>
            <a:r>
              <a:rPr lang="en-IN" sz="2160" dirty="0">
                <a:solidFill>
                  <a:srgbClr val="EEB42D"/>
                </a:solidFill>
                <a:latin typeface="Arial" charset="0"/>
              </a:rPr>
              <a:t>High Availability Distributed Object Oriented Platform)</a:t>
            </a:r>
          </a:p>
          <a:p>
            <a:pPr lvl="2">
              <a:defRPr/>
            </a:pPr>
            <a:r>
              <a:rPr lang="en-US" altLang="zh-TW" sz="2160" dirty="0">
                <a:solidFill>
                  <a:srgbClr val="EEB42D"/>
                </a:solidFill>
                <a:latin typeface="Arial" charset="0"/>
              </a:rPr>
              <a:t>… etc</a:t>
            </a:r>
            <a:endParaRPr lang="en-US" sz="2160" dirty="0">
              <a:solidFill>
                <a:srgbClr val="EEB42D"/>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down)">
                                      <p:cBhvr>
                                        <p:cTn id="20" dur="500"/>
                                        <p:tgtEl>
                                          <p:spTgt spid="6">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down)">
                                      <p:cBhvr>
                                        <p:cTn id="23" dur="500"/>
                                        <p:tgtEl>
                                          <p:spTgt spid="6">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down)">
                                      <p:cBhvr>
                                        <p:cTn id="26" dur="500"/>
                                        <p:tgtEl>
                                          <p:spTgt spid="6">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wipe(down)">
                                      <p:cBhvr>
                                        <p:cTn id="29" dur="500"/>
                                        <p:tgtEl>
                                          <p:spTgt spid="6">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wipe(down)">
                                      <p:cBhvr>
                                        <p:cTn id="3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4">
            <a:extLst>
              <a:ext uri="{FF2B5EF4-FFF2-40B4-BE49-F238E27FC236}">
                <a16:creationId xmlns:a16="http://schemas.microsoft.com/office/drawing/2014/main" id="{996179CA-9A1D-23DD-79CC-2D6512EB835A}"/>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SaaS</a:t>
            </a:r>
          </a:p>
        </p:txBody>
      </p:sp>
      <p:sp>
        <p:nvSpPr>
          <p:cNvPr id="6" name="Rectangle 5">
            <a:extLst>
              <a:ext uri="{FF2B5EF4-FFF2-40B4-BE49-F238E27FC236}">
                <a16:creationId xmlns:a16="http://schemas.microsoft.com/office/drawing/2014/main" id="{49CF5804-EA0C-AD1D-DA68-BEE6AD17EA72}"/>
              </a:ext>
            </a:extLst>
          </p:cNvPr>
          <p:cNvSpPr/>
          <p:nvPr/>
        </p:nvSpPr>
        <p:spPr>
          <a:xfrm>
            <a:off x="1524000" y="1325880"/>
            <a:ext cx="9052560" cy="4081117"/>
          </a:xfrm>
          <a:prstGeom prst="rect">
            <a:avLst/>
          </a:prstGeom>
        </p:spPr>
        <p:txBody>
          <a:bodyPr>
            <a:spAutoFit/>
          </a:bodyPr>
          <a:lstStyle/>
          <a:p>
            <a:pPr>
              <a:defRPr/>
            </a:pPr>
            <a:r>
              <a:rPr lang="en-US" sz="2160" dirty="0">
                <a:solidFill>
                  <a:srgbClr val="EEB42D"/>
                </a:solidFill>
                <a:latin typeface="Arial" charset="0"/>
              </a:rPr>
              <a:t>Software as a Service – </a:t>
            </a:r>
            <a:r>
              <a:rPr lang="en-US" sz="2160" dirty="0" err="1">
                <a:solidFill>
                  <a:srgbClr val="EEB42D"/>
                </a:solidFill>
                <a:latin typeface="Arial" charset="0"/>
              </a:rPr>
              <a:t>SaaS</a:t>
            </a:r>
            <a:endParaRPr lang="en-US" sz="2160" dirty="0">
              <a:solidFill>
                <a:srgbClr val="EEB42D"/>
              </a:solidFill>
              <a:latin typeface="Arial" charset="0"/>
            </a:endParaRPr>
          </a:p>
          <a:p>
            <a:pPr marL="411480" indent="-411480" algn="just">
              <a:buFont typeface="Wingdings" pitchFamily="2" charset="2"/>
              <a:buChar char="Ø"/>
              <a:defRPr/>
            </a:pPr>
            <a:r>
              <a:rPr lang="en-US" sz="2160" dirty="0">
                <a:solidFill>
                  <a:srgbClr val="EEB42D"/>
                </a:solidFill>
                <a:latin typeface="Arial" charset="0"/>
              </a:rPr>
              <a:t>The capability provided to the consumer is to use the provider’s applications running on a cloud infrastructure. The applications are accessible from various client devices through a thin client interface such as a web browser (e.g., web-based email).</a:t>
            </a:r>
          </a:p>
          <a:p>
            <a:pPr marL="411480" indent="-411480" algn="just">
              <a:buFont typeface="Wingdings" pitchFamily="2" charset="2"/>
              <a:buChar char="Ø"/>
              <a:defRPr/>
            </a:pPr>
            <a:r>
              <a:rPr lang="en-US" sz="2160" dirty="0">
                <a:solidFill>
                  <a:srgbClr val="EEB42D"/>
                </a:solidFill>
                <a:latin typeface="Arial" charset="0"/>
              </a:rPr>
              <a:t>The consumer does not manage or control the underlying cloud infrastructure including network, servers, operating systems, storage, or even individual application capabilities, with the possible exception of limited user-specific application configuration settings.</a:t>
            </a:r>
          </a:p>
          <a:p>
            <a:pPr>
              <a:defRPr/>
            </a:pPr>
            <a:r>
              <a:rPr lang="en-US" sz="2160" dirty="0">
                <a:solidFill>
                  <a:srgbClr val="EEB42D"/>
                </a:solidFill>
                <a:latin typeface="Arial" charset="0"/>
              </a:rPr>
              <a:t>Examples :</a:t>
            </a:r>
          </a:p>
          <a:p>
            <a:pPr lvl="1">
              <a:defRPr/>
            </a:pPr>
            <a:r>
              <a:rPr lang="en-US" sz="2160" dirty="0">
                <a:solidFill>
                  <a:srgbClr val="EEB42D"/>
                </a:solidFill>
                <a:latin typeface="Arial" charset="0"/>
              </a:rPr>
              <a:t>Google Apps (e.g., Gmail, Google Docs, Google sites, …etc)</a:t>
            </a:r>
          </a:p>
          <a:p>
            <a:pPr lvl="1">
              <a:defRPr/>
            </a:pPr>
            <a:endParaRPr lang="en-US" sz="2160" dirty="0">
              <a:solidFill>
                <a:srgbClr val="EEB42D"/>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down)">
                                      <p:cBhvr>
                                        <p:cTn id="2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4">
            <a:extLst>
              <a:ext uri="{FF2B5EF4-FFF2-40B4-BE49-F238E27FC236}">
                <a16:creationId xmlns:a16="http://schemas.microsoft.com/office/drawing/2014/main" id="{C6D4A253-A00F-7029-710F-C527336526FF}"/>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Cloud-Deployment Model</a:t>
            </a:r>
          </a:p>
        </p:txBody>
      </p:sp>
      <p:sp>
        <p:nvSpPr>
          <p:cNvPr id="6" name="Rectangle 5">
            <a:extLst>
              <a:ext uri="{FF2B5EF4-FFF2-40B4-BE49-F238E27FC236}">
                <a16:creationId xmlns:a16="http://schemas.microsoft.com/office/drawing/2014/main" id="{D3A98150-2455-7BE7-4117-FF36D8C05F81}"/>
              </a:ext>
            </a:extLst>
          </p:cNvPr>
          <p:cNvSpPr/>
          <p:nvPr/>
        </p:nvSpPr>
        <p:spPr>
          <a:xfrm>
            <a:off x="1524000" y="1325880"/>
            <a:ext cx="9052560" cy="1754326"/>
          </a:xfrm>
          <a:prstGeom prst="rect">
            <a:avLst/>
          </a:prstGeom>
        </p:spPr>
        <p:txBody>
          <a:bodyPr>
            <a:spAutoFit/>
          </a:bodyPr>
          <a:lstStyle/>
          <a:p>
            <a:pPr>
              <a:defRPr/>
            </a:pPr>
            <a:r>
              <a:rPr lang="en-US" sz="2160" dirty="0">
                <a:solidFill>
                  <a:srgbClr val="EEB42D"/>
                </a:solidFill>
                <a:latin typeface="Arial" charset="0"/>
              </a:rPr>
              <a:t>There are four primary cloud deployment models :</a:t>
            </a:r>
          </a:p>
          <a:p>
            <a:pPr marL="411480" indent="-411480">
              <a:buFont typeface="+mj-lt"/>
              <a:buAutoNum type="arabicPeriod"/>
              <a:defRPr/>
            </a:pPr>
            <a:r>
              <a:rPr lang="en-US" sz="2160" dirty="0">
                <a:solidFill>
                  <a:srgbClr val="EEB42D"/>
                </a:solidFill>
                <a:latin typeface="Arial" charset="0"/>
              </a:rPr>
              <a:t>Public Cloud</a:t>
            </a:r>
          </a:p>
          <a:p>
            <a:pPr marL="411480" indent="-411480">
              <a:buFont typeface="+mj-lt"/>
              <a:buAutoNum type="arabicPeriod"/>
              <a:defRPr/>
            </a:pPr>
            <a:r>
              <a:rPr lang="en-US" sz="2160" dirty="0">
                <a:solidFill>
                  <a:srgbClr val="EEB42D"/>
                </a:solidFill>
                <a:latin typeface="Arial" charset="0"/>
              </a:rPr>
              <a:t>Private Cloud</a:t>
            </a:r>
          </a:p>
          <a:p>
            <a:pPr marL="411480" indent="-411480">
              <a:buFont typeface="+mj-lt"/>
              <a:buAutoNum type="arabicPeriod"/>
              <a:defRPr/>
            </a:pPr>
            <a:r>
              <a:rPr lang="en-US" sz="2160" dirty="0">
                <a:solidFill>
                  <a:srgbClr val="EEB42D"/>
                </a:solidFill>
                <a:latin typeface="Arial" charset="0"/>
              </a:rPr>
              <a:t>Community Cloud</a:t>
            </a:r>
          </a:p>
          <a:p>
            <a:pPr marL="411480" indent="-411480">
              <a:buFont typeface="+mj-lt"/>
              <a:buAutoNum type="arabicPeriod"/>
              <a:defRPr/>
            </a:pPr>
            <a:r>
              <a:rPr lang="en-US" sz="2160" dirty="0">
                <a:solidFill>
                  <a:srgbClr val="EEB42D"/>
                </a:solidFill>
                <a:latin typeface="Arial" charset="0"/>
              </a:rPr>
              <a:t>Hybrid Cloud</a:t>
            </a:r>
          </a:p>
        </p:txBody>
      </p:sp>
      <p:sp>
        <p:nvSpPr>
          <p:cNvPr id="54277" name="Rectangle 4">
            <a:extLst>
              <a:ext uri="{FF2B5EF4-FFF2-40B4-BE49-F238E27FC236}">
                <a16:creationId xmlns:a16="http://schemas.microsoft.com/office/drawing/2014/main" id="{931F9930-9D57-471A-044C-9F4B87F4C8B4}"/>
              </a:ext>
            </a:extLst>
          </p:cNvPr>
          <p:cNvSpPr>
            <a:spLocks noChangeArrowheads="1"/>
          </p:cNvSpPr>
          <p:nvPr/>
        </p:nvSpPr>
        <p:spPr bwMode="auto">
          <a:xfrm>
            <a:off x="5046346" y="3208020"/>
            <a:ext cx="206178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TR" sz="2160" i="1"/>
              <a:t>Homogeneous </a:t>
            </a:r>
          </a:p>
        </p:txBody>
      </p:sp>
      <p:graphicFrame>
        <p:nvGraphicFramePr>
          <p:cNvPr id="7" name="Table 6">
            <a:extLst>
              <a:ext uri="{FF2B5EF4-FFF2-40B4-BE49-F238E27FC236}">
                <a16:creationId xmlns:a16="http://schemas.microsoft.com/office/drawing/2014/main" id="{5633D3A6-A7D1-F4E0-F96C-44B2918AC2FC}"/>
              </a:ext>
            </a:extLst>
          </p:cNvPr>
          <p:cNvGraphicFramePr>
            <a:graphicFrameLocks noGrp="1"/>
          </p:cNvGraphicFramePr>
          <p:nvPr/>
        </p:nvGraphicFramePr>
        <p:xfrm>
          <a:off x="1798320" y="3133726"/>
          <a:ext cx="8595360" cy="3306159"/>
        </p:xfrm>
        <a:graphic>
          <a:graphicData uri="http://schemas.openxmlformats.org/drawingml/2006/table">
            <a:tbl>
              <a:tblPr firstRow="1" bandRow="1">
                <a:tableStyleId>{7DF18680-E054-41AD-8BC1-D1AEF772440D}</a:tableStyleId>
              </a:tblPr>
              <a:tblGrid>
                <a:gridCol w="210312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91840">
                  <a:extLst>
                    <a:ext uri="{9D8B030D-6E8A-4147-A177-3AD203B41FA5}">
                      <a16:colId xmlns:a16="http://schemas.microsoft.com/office/drawing/2014/main" val="20002"/>
                    </a:ext>
                  </a:extLst>
                </a:gridCol>
              </a:tblGrid>
              <a:tr h="420598">
                <a:tc>
                  <a:txBody>
                    <a:bodyPr/>
                    <a:lstStyle/>
                    <a:p>
                      <a:endParaRPr lang="en-US" sz="2000" dirty="0">
                        <a:solidFill>
                          <a:srgbClr val="EEB42D"/>
                        </a:solidFill>
                      </a:endParaRPr>
                    </a:p>
                  </a:txBody>
                  <a:tcPr marL="109728" marR="109728" marT="54851" marB="54851">
                    <a:solidFill>
                      <a:schemeClr val="tx2"/>
                    </a:solidFill>
                  </a:tcPr>
                </a:tc>
                <a:tc>
                  <a:txBody>
                    <a:bodyPr/>
                    <a:lstStyle/>
                    <a:p>
                      <a:r>
                        <a:rPr lang="en-US" sz="2000" dirty="0">
                          <a:solidFill>
                            <a:srgbClr val="0070C0"/>
                          </a:solidFill>
                        </a:rPr>
                        <a:t>Public Cloud</a:t>
                      </a:r>
                    </a:p>
                  </a:txBody>
                  <a:tcPr marL="109728" marR="109728" marT="54851" marB="54851">
                    <a:solidFill>
                      <a:schemeClr val="tx2"/>
                    </a:solidFill>
                  </a:tcPr>
                </a:tc>
                <a:tc>
                  <a:txBody>
                    <a:bodyPr/>
                    <a:lstStyle/>
                    <a:p>
                      <a:r>
                        <a:rPr lang="en-US" sz="2000" dirty="0">
                          <a:solidFill>
                            <a:srgbClr val="0070C0"/>
                          </a:solidFill>
                        </a:rPr>
                        <a:t>Private Cloud</a:t>
                      </a:r>
                    </a:p>
                  </a:txBody>
                  <a:tcPr marL="109728" marR="109728" marT="54851" marB="54851">
                    <a:solidFill>
                      <a:schemeClr val="tx2"/>
                    </a:solidFill>
                  </a:tcPr>
                </a:tc>
                <a:extLst>
                  <a:ext uri="{0D108BD9-81ED-4DB2-BD59-A6C34878D82A}">
                    <a16:rowId xmlns:a16="http://schemas.microsoft.com/office/drawing/2014/main" val="10000"/>
                  </a:ext>
                </a:extLst>
              </a:tr>
              <a:tr h="438886">
                <a:tc>
                  <a:txBody>
                    <a:bodyPr/>
                    <a:lstStyle/>
                    <a:p>
                      <a:r>
                        <a:rPr lang="en-US" sz="2000" b="1" i="1" dirty="0">
                          <a:solidFill>
                            <a:srgbClr val="EEB42D"/>
                          </a:solidFill>
                        </a:rPr>
                        <a:t>Infrastructure</a:t>
                      </a:r>
                    </a:p>
                  </a:txBody>
                  <a:tcPr marL="109728" marR="109728" marT="54851" marB="54851" anchor="ctr">
                    <a:solidFill>
                      <a:schemeClr val="tx2"/>
                    </a:solidFill>
                  </a:tcPr>
                </a:tc>
                <a:tc>
                  <a:txBody>
                    <a:bodyPr/>
                    <a:lstStyle/>
                    <a:p>
                      <a:pPr algn="l"/>
                      <a:r>
                        <a:rPr lang="en-US" sz="2200" i="1" kern="1200" dirty="0">
                          <a:solidFill>
                            <a:srgbClr val="EEB42D"/>
                          </a:solidFill>
                          <a:latin typeface="+mn-lt"/>
                          <a:ea typeface="+mn-ea"/>
                          <a:cs typeface="+mn-cs"/>
                        </a:rPr>
                        <a:t>Homogeneous </a:t>
                      </a:r>
                    </a:p>
                  </a:txBody>
                  <a:tcPr marL="109728" marR="109728" marT="54851" marB="54851" anchor="ctr">
                    <a:solidFill>
                      <a:schemeClr val="tx2"/>
                    </a:solidFill>
                  </a:tcPr>
                </a:tc>
                <a:tc>
                  <a:txBody>
                    <a:bodyPr/>
                    <a:lstStyle/>
                    <a:p>
                      <a:pPr algn="l"/>
                      <a:r>
                        <a:rPr lang="en-US" sz="2200" i="1" kern="1200" dirty="0">
                          <a:solidFill>
                            <a:srgbClr val="EEB42D"/>
                          </a:solidFill>
                          <a:latin typeface="+mn-lt"/>
                          <a:ea typeface="+mn-ea"/>
                          <a:cs typeface="+mn-cs"/>
                        </a:rPr>
                        <a:t>Heterogeneous</a:t>
                      </a:r>
                    </a:p>
                  </a:txBody>
                  <a:tcPr marL="109728" marR="109728" marT="54851" marB="54851" anchor="ctr">
                    <a:solidFill>
                      <a:schemeClr val="tx2"/>
                    </a:solidFill>
                  </a:tcPr>
                </a:tc>
                <a:extLst>
                  <a:ext uri="{0D108BD9-81ED-4DB2-BD59-A6C34878D82A}">
                    <a16:rowId xmlns:a16="http://schemas.microsoft.com/office/drawing/2014/main" val="10001"/>
                  </a:ext>
                </a:extLst>
              </a:tr>
              <a:tr h="532895">
                <a:tc>
                  <a:txBody>
                    <a:bodyPr/>
                    <a:lstStyle/>
                    <a:p>
                      <a:r>
                        <a:rPr lang="en-US" sz="2000" b="1" i="1" dirty="0">
                          <a:solidFill>
                            <a:srgbClr val="EEB42D"/>
                          </a:solidFill>
                        </a:rPr>
                        <a:t>Policy Model</a:t>
                      </a:r>
                    </a:p>
                  </a:txBody>
                  <a:tcPr marL="109728" marR="109728" marT="54851" marB="54851" anchor="ct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i="1" kern="1200" dirty="0">
                          <a:solidFill>
                            <a:srgbClr val="EEB42D"/>
                          </a:solidFill>
                          <a:latin typeface="+mn-lt"/>
                          <a:ea typeface="+mn-ea"/>
                          <a:cs typeface="+mn-cs"/>
                        </a:rPr>
                        <a:t>Common defined</a:t>
                      </a:r>
                    </a:p>
                  </a:txBody>
                  <a:tcPr marL="109728" marR="109728" marT="54851" marB="54851" anchor="ct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i="1" kern="1200" dirty="0">
                          <a:solidFill>
                            <a:srgbClr val="EEB42D"/>
                          </a:solidFill>
                          <a:latin typeface="+mn-lt"/>
                          <a:ea typeface="+mn-ea"/>
                          <a:cs typeface="+mn-cs"/>
                        </a:rPr>
                        <a:t>Customized &amp; Tailored </a:t>
                      </a:r>
                    </a:p>
                  </a:txBody>
                  <a:tcPr marL="109728" marR="109728" marT="54851" marB="54851" anchor="ctr">
                    <a:solidFill>
                      <a:schemeClr val="tx2"/>
                    </a:solidFill>
                  </a:tcPr>
                </a:tc>
                <a:extLst>
                  <a:ext uri="{0D108BD9-81ED-4DB2-BD59-A6C34878D82A}">
                    <a16:rowId xmlns:a16="http://schemas.microsoft.com/office/drawing/2014/main" val="10002"/>
                  </a:ext>
                </a:extLst>
              </a:tr>
              <a:tr h="731351">
                <a:tc>
                  <a:txBody>
                    <a:bodyPr/>
                    <a:lstStyle/>
                    <a:p>
                      <a:r>
                        <a:rPr lang="en-US" sz="2000" b="1" i="1" dirty="0">
                          <a:solidFill>
                            <a:srgbClr val="EEB42D"/>
                          </a:solidFill>
                        </a:rPr>
                        <a:t>Resource Model</a:t>
                      </a:r>
                    </a:p>
                  </a:txBody>
                  <a:tcPr marL="109728" marR="109728" marT="54851" marB="54851" anchor="ctr">
                    <a:solidFill>
                      <a:schemeClr val="tx2"/>
                    </a:solidFill>
                  </a:tcPr>
                </a:tc>
                <a:tc>
                  <a:txBody>
                    <a:bodyPr/>
                    <a:lstStyle/>
                    <a:p>
                      <a:pPr algn="l"/>
                      <a:r>
                        <a:rPr lang="en-US" sz="2200" i="1" kern="1200" dirty="0">
                          <a:solidFill>
                            <a:srgbClr val="EEB42D"/>
                          </a:solidFill>
                          <a:latin typeface="+mn-lt"/>
                          <a:ea typeface="+mn-ea"/>
                          <a:cs typeface="+mn-cs"/>
                        </a:rPr>
                        <a:t>Shared &amp; Multi-tenant</a:t>
                      </a:r>
                    </a:p>
                  </a:txBody>
                  <a:tcPr marL="109728" marR="109728" marT="54851" marB="54851" anchor="ctr">
                    <a:solidFill>
                      <a:schemeClr val="tx2"/>
                    </a:solidFill>
                  </a:tcPr>
                </a:tc>
                <a:tc>
                  <a:txBody>
                    <a:bodyPr/>
                    <a:lstStyle/>
                    <a:p>
                      <a:pPr algn="l"/>
                      <a:r>
                        <a:rPr lang="en-US" sz="2200" i="1" kern="1200" dirty="0">
                          <a:solidFill>
                            <a:srgbClr val="EEB42D"/>
                          </a:solidFill>
                          <a:latin typeface="+mn-lt"/>
                          <a:ea typeface="+mn-ea"/>
                          <a:cs typeface="+mn-cs"/>
                        </a:rPr>
                        <a:t>Dedicated</a:t>
                      </a:r>
                    </a:p>
                  </a:txBody>
                  <a:tcPr marL="109728" marR="109728" marT="54851" marB="54851" anchor="ctr">
                    <a:solidFill>
                      <a:schemeClr val="tx2"/>
                    </a:solidFill>
                  </a:tcPr>
                </a:tc>
                <a:extLst>
                  <a:ext uri="{0D108BD9-81ED-4DB2-BD59-A6C34878D82A}">
                    <a16:rowId xmlns:a16="http://schemas.microsoft.com/office/drawing/2014/main" val="10003"/>
                  </a:ext>
                </a:extLst>
              </a:tr>
              <a:tr h="438886">
                <a:tc>
                  <a:txBody>
                    <a:bodyPr/>
                    <a:lstStyle/>
                    <a:p>
                      <a:r>
                        <a:rPr lang="en-US" sz="2000" b="1" i="1" dirty="0">
                          <a:solidFill>
                            <a:srgbClr val="EEB42D"/>
                          </a:solidFill>
                        </a:rPr>
                        <a:t>Cost Model</a:t>
                      </a:r>
                    </a:p>
                  </a:txBody>
                  <a:tcPr marL="109728" marR="109728" marT="54851" marB="54851" anchor="ctr">
                    <a:solidFill>
                      <a:schemeClr val="tx2"/>
                    </a:solidFill>
                  </a:tcPr>
                </a:tc>
                <a:tc>
                  <a:txBody>
                    <a:bodyPr/>
                    <a:lstStyle/>
                    <a:p>
                      <a:pPr algn="l"/>
                      <a:r>
                        <a:rPr lang="en-US" sz="2200" i="1" kern="1200" dirty="0">
                          <a:solidFill>
                            <a:srgbClr val="EEB42D"/>
                          </a:solidFill>
                          <a:latin typeface="+mn-lt"/>
                          <a:ea typeface="+mn-ea"/>
                          <a:cs typeface="+mn-cs"/>
                        </a:rPr>
                        <a:t>Operational</a:t>
                      </a:r>
                      <a:r>
                        <a:rPr lang="en-US" sz="2200" i="1" kern="1200" baseline="0" dirty="0">
                          <a:solidFill>
                            <a:srgbClr val="EEB42D"/>
                          </a:solidFill>
                          <a:latin typeface="+mn-lt"/>
                          <a:ea typeface="+mn-ea"/>
                          <a:cs typeface="+mn-cs"/>
                        </a:rPr>
                        <a:t> expenditure</a:t>
                      </a:r>
                      <a:endParaRPr lang="en-US" sz="2200" i="1" kern="1200" dirty="0">
                        <a:solidFill>
                          <a:srgbClr val="EEB42D"/>
                        </a:solidFill>
                        <a:latin typeface="+mn-lt"/>
                        <a:ea typeface="+mn-ea"/>
                        <a:cs typeface="+mn-cs"/>
                      </a:endParaRPr>
                    </a:p>
                  </a:txBody>
                  <a:tcPr marL="109728" marR="109728" marT="54851" marB="54851" anchor="ctr">
                    <a:solidFill>
                      <a:schemeClr val="tx2"/>
                    </a:solidFill>
                  </a:tcPr>
                </a:tc>
                <a:tc>
                  <a:txBody>
                    <a:bodyPr/>
                    <a:lstStyle/>
                    <a:p>
                      <a:pPr algn="l"/>
                      <a:r>
                        <a:rPr lang="en-US" sz="2200" i="1" kern="1200" dirty="0">
                          <a:solidFill>
                            <a:srgbClr val="EEB42D"/>
                          </a:solidFill>
                          <a:latin typeface="+mn-lt"/>
                          <a:ea typeface="+mn-ea"/>
                          <a:cs typeface="+mn-cs"/>
                        </a:rPr>
                        <a:t>Capital</a:t>
                      </a:r>
                      <a:r>
                        <a:rPr lang="en-US" sz="2200" i="1" kern="1200" baseline="0" dirty="0">
                          <a:solidFill>
                            <a:srgbClr val="EEB42D"/>
                          </a:solidFill>
                          <a:latin typeface="+mn-lt"/>
                          <a:ea typeface="+mn-ea"/>
                          <a:cs typeface="+mn-cs"/>
                        </a:rPr>
                        <a:t> expenditure</a:t>
                      </a:r>
                      <a:endParaRPr lang="en-US" sz="2200" i="1" kern="1200" dirty="0">
                        <a:solidFill>
                          <a:srgbClr val="EEB42D"/>
                        </a:solidFill>
                        <a:latin typeface="+mn-lt"/>
                        <a:ea typeface="+mn-ea"/>
                        <a:cs typeface="+mn-cs"/>
                      </a:endParaRPr>
                    </a:p>
                  </a:txBody>
                  <a:tcPr marL="109728" marR="109728" marT="54851" marB="54851" anchor="ctr">
                    <a:solidFill>
                      <a:schemeClr val="tx2"/>
                    </a:solidFill>
                  </a:tcPr>
                </a:tc>
                <a:extLst>
                  <a:ext uri="{0D108BD9-81ED-4DB2-BD59-A6C34878D82A}">
                    <a16:rowId xmlns:a16="http://schemas.microsoft.com/office/drawing/2014/main" val="10004"/>
                  </a:ext>
                </a:extLst>
              </a:tr>
              <a:tr h="731351">
                <a:tc>
                  <a:txBody>
                    <a:bodyPr/>
                    <a:lstStyle/>
                    <a:p>
                      <a:r>
                        <a:rPr lang="en-US" sz="2000" b="1" i="1" dirty="0">
                          <a:solidFill>
                            <a:srgbClr val="EEB42D"/>
                          </a:solidFill>
                        </a:rPr>
                        <a:t>Economy</a:t>
                      </a:r>
                      <a:r>
                        <a:rPr lang="en-US" sz="2000" b="1" i="1" baseline="0" dirty="0">
                          <a:solidFill>
                            <a:srgbClr val="EEB42D"/>
                          </a:solidFill>
                        </a:rPr>
                        <a:t> Model</a:t>
                      </a:r>
                      <a:endParaRPr lang="en-US" sz="2000" b="1" i="1" dirty="0">
                        <a:solidFill>
                          <a:srgbClr val="EEB42D"/>
                        </a:solidFill>
                      </a:endParaRPr>
                    </a:p>
                  </a:txBody>
                  <a:tcPr marL="109728" marR="109728" marT="54851" marB="54851" anchor="ctr">
                    <a:solidFill>
                      <a:schemeClr val="tx2"/>
                    </a:solidFill>
                  </a:tcPr>
                </a:tc>
                <a:tc>
                  <a:txBody>
                    <a:bodyPr/>
                    <a:lstStyle/>
                    <a:p>
                      <a:pPr algn="l"/>
                      <a:r>
                        <a:rPr lang="en-US" sz="2200" i="1" kern="1200" dirty="0">
                          <a:solidFill>
                            <a:srgbClr val="EEB42D"/>
                          </a:solidFill>
                          <a:latin typeface="+mn-lt"/>
                          <a:ea typeface="+mn-ea"/>
                          <a:cs typeface="+mn-cs"/>
                        </a:rPr>
                        <a:t>Large</a:t>
                      </a:r>
                      <a:r>
                        <a:rPr lang="en-US" sz="2200" i="1" kern="1200" baseline="0" dirty="0">
                          <a:solidFill>
                            <a:srgbClr val="EEB42D"/>
                          </a:solidFill>
                          <a:latin typeface="+mn-lt"/>
                          <a:ea typeface="+mn-ea"/>
                          <a:cs typeface="+mn-cs"/>
                        </a:rPr>
                        <a:t> economy of scale</a:t>
                      </a:r>
                      <a:endParaRPr lang="en-US" sz="2200" i="1" kern="1200" dirty="0">
                        <a:solidFill>
                          <a:srgbClr val="EEB42D"/>
                        </a:solidFill>
                        <a:latin typeface="+mn-lt"/>
                        <a:ea typeface="+mn-ea"/>
                        <a:cs typeface="+mn-cs"/>
                      </a:endParaRPr>
                    </a:p>
                  </a:txBody>
                  <a:tcPr marL="109728" marR="109728" marT="54851" marB="54851" anchor="ctr">
                    <a:solidFill>
                      <a:schemeClr val="tx2"/>
                    </a:solidFill>
                  </a:tcPr>
                </a:tc>
                <a:tc>
                  <a:txBody>
                    <a:bodyPr/>
                    <a:lstStyle/>
                    <a:p>
                      <a:pPr algn="l"/>
                      <a:r>
                        <a:rPr lang="en-US" sz="2200" i="1" kern="1200" dirty="0">
                          <a:solidFill>
                            <a:srgbClr val="EEB42D"/>
                          </a:solidFill>
                          <a:latin typeface="+mn-lt"/>
                          <a:ea typeface="+mn-ea"/>
                          <a:cs typeface="+mn-cs"/>
                        </a:rPr>
                        <a:t>End-to-end</a:t>
                      </a:r>
                      <a:r>
                        <a:rPr lang="en-US" sz="2200" i="1" kern="1200" baseline="0" dirty="0">
                          <a:solidFill>
                            <a:srgbClr val="EEB42D"/>
                          </a:solidFill>
                          <a:latin typeface="+mn-lt"/>
                          <a:ea typeface="+mn-ea"/>
                          <a:cs typeface="+mn-cs"/>
                        </a:rPr>
                        <a:t> control</a:t>
                      </a:r>
                      <a:endParaRPr lang="en-US" sz="2200" i="1" kern="1200" dirty="0">
                        <a:solidFill>
                          <a:srgbClr val="EEB42D"/>
                        </a:solidFill>
                        <a:latin typeface="+mn-lt"/>
                        <a:ea typeface="+mn-ea"/>
                        <a:cs typeface="+mn-cs"/>
                      </a:endParaRPr>
                    </a:p>
                  </a:txBody>
                  <a:tcPr marL="109728" marR="109728" marT="54851" marB="54851" anchor="ctr">
                    <a:solidFill>
                      <a:schemeClr val="tx2"/>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a:extLst>
              <a:ext uri="{FF2B5EF4-FFF2-40B4-BE49-F238E27FC236}">
                <a16:creationId xmlns:a16="http://schemas.microsoft.com/office/drawing/2014/main" id="{27ED5F4A-0F81-826F-CAC4-157257773862}"/>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1. Personal Area Network</a:t>
            </a:r>
          </a:p>
        </p:txBody>
      </p:sp>
      <p:sp>
        <p:nvSpPr>
          <p:cNvPr id="28676" name="Rectangle 3">
            <a:extLst>
              <a:ext uri="{FF2B5EF4-FFF2-40B4-BE49-F238E27FC236}">
                <a16:creationId xmlns:a16="http://schemas.microsoft.com/office/drawing/2014/main" id="{54B35522-9ACF-A1AD-5CAF-80E4AE0539B7}"/>
              </a:ext>
            </a:extLst>
          </p:cNvPr>
          <p:cNvSpPr>
            <a:spLocks noChangeArrowheads="1"/>
          </p:cNvSpPr>
          <p:nvPr/>
        </p:nvSpPr>
        <p:spPr bwMode="auto">
          <a:xfrm>
            <a:off x="1066800" y="1097280"/>
            <a:ext cx="493776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Arial Black" panose="020B0604020202020204" pitchFamily="34" charset="0"/>
              <a:buAutoNum type="arabicPeriod"/>
            </a:pPr>
            <a:r>
              <a:rPr lang="en-IN" altLang="en-TR" sz="2160">
                <a:solidFill>
                  <a:srgbClr val="EEB42D"/>
                </a:solidFill>
              </a:rPr>
              <a:t>Personal Area Network (PAN) is a computer network used for data transmission amongst devices such as computers, telephones, tablets and personal digital assistants. </a:t>
            </a:r>
            <a:endParaRPr lang="en-IN" altLang="en-TR" sz="2160" b="1">
              <a:solidFill>
                <a:srgbClr val="EEB42D"/>
              </a:solidFill>
            </a:endParaRPr>
          </a:p>
          <a:p>
            <a:pPr algn="just">
              <a:buFont typeface="Arial Black" panose="020B0604020202020204" pitchFamily="34" charset="0"/>
              <a:buAutoNum type="arabicPeriod"/>
            </a:pPr>
            <a:r>
              <a:rPr lang="en-IN" altLang="en-TR" sz="2160" b="1">
                <a:solidFill>
                  <a:srgbClr val="EEB42D"/>
                </a:solidFill>
              </a:rPr>
              <a:t>Also Known as HAN (Home Area Network)</a:t>
            </a:r>
          </a:p>
          <a:p>
            <a:pPr algn="just">
              <a:buFont typeface="Arial Black" panose="020B0604020202020204" pitchFamily="34" charset="0"/>
              <a:buAutoNum type="arabicPeriod"/>
            </a:pPr>
            <a:r>
              <a:rPr lang="en-IN" altLang="en-TR" sz="2160">
                <a:solidFill>
                  <a:srgbClr val="EEB42D"/>
                </a:solidFill>
              </a:rPr>
              <a:t> PANs can be used for communication amongst the personal devices themselves (interpersonal communication), or for connecting to a higher level network and the Internet (an uplink) where one "master" device takes up the role as internet router.</a:t>
            </a:r>
            <a:endParaRPr lang="en-US" altLang="en-TR" sz="2160">
              <a:solidFill>
                <a:srgbClr val="EEB42D"/>
              </a:solidFill>
            </a:endParaRPr>
          </a:p>
        </p:txBody>
      </p:sp>
      <p:pic>
        <p:nvPicPr>
          <p:cNvPr id="28677" name="Picture 2">
            <a:extLst>
              <a:ext uri="{FF2B5EF4-FFF2-40B4-BE49-F238E27FC236}">
                <a16:creationId xmlns:a16="http://schemas.microsoft.com/office/drawing/2014/main" id="{FF979C42-59FD-021F-1BEF-2B68CA2A6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0320" y="1143000"/>
            <a:ext cx="4480560"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wipe(down)">
                                      <p:cBhvr>
                                        <p:cTn id="7" dur="500"/>
                                        <p:tgtEl>
                                          <p:spTgt spid="286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676">
                                            <p:txEl>
                                              <p:pRg st="1" end="1"/>
                                            </p:txEl>
                                          </p:spTgt>
                                        </p:tgtEl>
                                        <p:attrNameLst>
                                          <p:attrName>style.visibility</p:attrName>
                                        </p:attrNameLst>
                                      </p:cBhvr>
                                      <p:to>
                                        <p:strVal val="visible"/>
                                      </p:to>
                                    </p:set>
                                    <p:animEffect transition="in" filter="wipe(down)">
                                      <p:cBhvr>
                                        <p:cTn id="12" dur="500"/>
                                        <p:tgtEl>
                                          <p:spTgt spid="286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676">
                                            <p:txEl>
                                              <p:pRg st="2" end="2"/>
                                            </p:txEl>
                                          </p:spTgt>
                                        </p:tgtEl>
                                        <p:attrNameLst>
                                          <p:attrName>style.visibility</p:attrName>
                                        </p:attrNameLst>
                                      </p:cBhvr>
                                      <p:to>
                                        <p:strVal val="visible"/>
                                      </p:to>
                                    </p:set>
                                    <p:animEffect transition="in" filter="wipe(down)">
                                      <p:cBhvr>
                                        <p:cTn id="17" dur="500"/>
                                        <p:tgtEl>
                                          <p:spTgt spid="286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4">
            <a:extLst>
              <a:ext uri="{FF2B5EF4-FFF2-40B4-BE49-F238E27FC236}">
                <a16:creationId xmlns:a16="http://schemas.microsoft.com/office/drawing/2014/main" id="{4201B458-BFEE-902A-1AAF-1D5DAA047FAA}"/>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2. Local Area Network</a:t>
            </a:r>
          </a:p>
        </p:txBody>
      </p:sp>
      <p:sp>
        <p:nvSpPr>
          <p:cNvPr id="29700" name="Text Box 6">
            <a:extLst>
              <a:ext uri="{FF2B5EF4-FFF2-40B4-BE49-F238E27FC236}">
                <a16:creationId xmlns:a16="http://schemas.microsoft.com/office/drawing/2014/main" id="{C9CFAD3E-7CA4-6750-2918-EF6F7ECAE12E}"/>
              </a:ext>
            </a:extLst>
          </p:cNvPr>
          <p:cNvSpPr txBox="1">
            <a:spLocks noChangeArrowheads="1"/>
          </p:cNvSpPr>
          <p:nvPr/>
        </p:nvSpPr>
        <p:spPr bwMode="auto">
          <a:xfrm>
            <a:off x="1341120" y="1325880"/>
            <a:ext cx="4480560" cy="309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itchFamily="2" charset="2"/>
              <a:buChar char="Ø"/>
            </a:pPr>
            <a:r>
              <a:rPr lang="en-IN" altLang="en-TR" sz="2160">
                <a:solidFill>
                  <a:srgbClr val="EEB42D"/>
                </a:solidFill>
              </a:rPr>
              <a:t>Xerox Corporation worked in collaboration with DEC and Intel to create Ethernet, which is the most pervasive LAN architecture used today.</a:t>
            </a:r>
          </a:p>
          <a:p>
            <a:pPr algn="just">
              <a:buFont typeface="Wingdings" pitchFamily="2" charset="2"/>
              <a:buChar char="Ø"/>
            </a:pPr>
            <a:r>
              <a:rPr lang="en-IN" altLang="en-TR" sz="2160">
                <a:solidFill>
                  <a:srgbClr val="EEB42D"/>
                </a:solidFill>
              </a:rPr>
              <a:t>Ethernet has evolved and has seen significant improvements in regard to speed and efficiency.</a:t>
            </a:r>
          </a:p>
        </p:txBody>
      </p:sp>
      <p:pic>
        <p:nvPicPr>
          <p:cNvPr id="29701" name="Picture 2" descr="Image result for LAN network images">
            <a:extLst>
              <a:ext uri="{FF2B5EF4-FFF2-40B4-BE49-F238E27FC236}">
                <a16:creationId xmlns:a16="http://schemas.microsoft.com/office/drawing/2014/main" id="{21F36835-A5A7-291C-16BF-03E429DB3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120" y="1417320"/>
            <a:ext cx="5166360" cy="244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EAE7A48F-7CEE-DB70-DCC0-9E9129D278D5}"/>
              </a:ext>
            </a:extLst>
          </p:cNvPr>
          <p:cNvSpPr txBox="1"/>
          <p:nvPr/>
        </p:nvSpPr>
        <p:spPr>
          <a:xfrm>
            <a:off x="1249680" y="4526280"/>
            <a:ext cx="9509760" cy="1754326"/>
          </a:xfrm>
          <a:prstGeom prst="rect">
            <a:avLst/>
          </a:prstGeom>
          <a:noFill/>
        </p:spPr>
        <p:txBody>
          <a:bodyPr>
            <a:spAutoFit/>
          </a:bodyPr>
          <a:lstStyle/>
          <a:p>
            <a:pPr marL="411480" indent="-411480" algn="just">
              <a:buFont typeface="Wingdings" pitchFamily="2" charset="2"/>
              <a:buChar char="Ø"/>
              <a:defRPr/>
            </a:pPr>
            <a:r>
              <a:rPr lang="en-IN" sz="2160" dirty="0">
                <a:solidFill>
                  <a:srgbClr val="EEB42D"/>
                </a:solidFill>
                <a:latin typeface="Arial" charset="0"/>
              </a:rPr>
              <a:t>An upside of a LAN is fast data transfer with data speed that can reach up to 10Gbps.</a:t>
            </a:r>
          </a:p>
          <a:p>
            <a:pPr marL="411480" indent="-411480" algn="just">
              <a:buFont typeface="Wingdings" pitchFamily="2" charset="2"/>
              <a:buChar char="Ø"/>
              <a:defRPr/>
            </a:pPr>
            <a:r>
              <a:rPr lang="en-IN" sz="2160" dirty="0">
                <a:solidFill>
                  <a:srgbClr val="EEB42D"/>
                </a:solidFill>
                <a:latin typeface="Arial" charset="0"/>
              </a:rPr>
              <a:t>Other significant LAN technologies are </a:t>
            </a:r>
            <a:r>
              <a:rPr lang="en-IN" sz="2160" dirty="0" err="1">
                <a:solidFill>
                  <a:srgbClr val="EEB42D"/>
                </a:solidFill>
                <a:latin typeface="Arial" charset="0"/>
              </a:rPr>
              <a:t>Fiber</a:t>
            </a:r>
            <a:r>
              <a:rPr lang="en-IN" sz="2160" dirty="0">
                <a:solidFill>
                  <a:srgbClr val="EEB42D"/>
                </a:solidFill>
                <a:latin typeface="Arial" charset="0"/>
              </a:rPr>
              <a:t> Distributed Data Interface (FDDI) and token </a:t>
            </a:r>
            <a:r>
              <a:rPr lang="en-US" sz="2160" dirty="0">
                <a:solidFill>
                  <a:srgbClr val="EEB42D"/>
                </a:solidFill>
                <a:latin typeface="Arial" charset="0"/>
              </a:rPr>
              <a:t>ring.</a:t>
            </a:r>
          </a:p>
          <a:p>
            <a:pPr>
              <a:defRPr/>
            </a:pPr>
            <a:endParaRPr lang="en-IN" sz="216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wipe(down)">
                                      <p:cBhvr>
                                        <p:cTn id="7" dur="500"/>
                                        <p:tgtEl>
                                          <p:spTgt spid="297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wipe(down)">
                                      <p:cBhvr>
                                        <p:cTn id="12" dur="500"/>
                                        <p:tgtEl>
                                          <p:spTgt spid="297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down)">
                                      <p:cBhvr>
                                        <p:cTn id="17" dur="500"/>
                                        <p:tgtEl>
                                          <p:spTgt spid="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down)">
                                      <p:cBhvr>
                                        <p:cTn id="2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a:extLst>
              <a:ext uri="{FF2B5EF4-FFF2-40B4-BE49-F238E27FC236}">
                <a16:creationId xmlns:a16="http://schemas.microsoft.com/office/drawing/2014/main" id="{A5B9B375-3252-8BD5-3DCE-07EE4CDDA814}"/>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3. Campus Area Network</a:t>
            </a:r>
          </a:p>
        </p:txBody>
      </p:sp>
      <p:sp>
        <p:nvSpPr>
          <p:cNvPr id="30724" name="Text Box 6">
            <a:extLst>
              <a:ext uri="{FF2B5EF4-FFF2-40B4-BE49-F238E27FC236}">
                <a16:creationId xmlns:a16="http://schemas.microsoft.com/office/drawing/2014/main" id="{BE27364C-6F83-B66A-6FA8-B9EB0A205B01}"/>
              </a:ext>
            </a:extLst>
          </p:cNvPr>
          <p:cNvSpPr txBox="1">
            <a:spLocks noChangeArrowheads="1"/>
          </p:cNvSpPr>
          <p:nvPr/>
        </p:nvSpPr>
        <p:spPr bwMode="auto">
          <a:xfrm>
            <a:off x="1341120" y="1325880"/>
            <a:ext cx="4663440" cy="342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itchFamily="2" charset="2"/>
              <a:buChar char="Ø"/>
            </a:pPr>
            <a:r>
              <a:rPr lang="en-IN" altLang="en-TR" sz="2160">
                <a:solidFill>
                  <a:srgbClr val="EEB42D"/>
                </a:solidFill>
              </a:rPr>
              <a:t>Larger than LANs, but smaller than metropolitan area networks these types of networks are typically seen in universities, large K-12 school districts or small businesses.</a:t>
            </a:r>
          </a:p>
          <a:p>
            <a:pPr algn="just">
              <a:buFont typeface="Wingdings" pitchFamily="2" charset="2"/>
              <a:buChar char="Ø"/>
            </a:pPr>
            <a:r>
              <a:rPr lang="en-IN" altLang="en-TR" sz="2160">
                <a:solidFill>
                  <a:srgbClr val="EEB42D"/>
                </a:solidFill>
              </a:rPr>
              <a:t>They can be spread across several buildings that are fairly close to each other so users can share resources</a:t>
            </a:r>
          </a:p>
        </p:txBody>
      </p:sp>
      <p:pic>
        <p:nvPicPr>
          <p:cNvPr id="30725" name="Picture 2" descr="Image result for campus area network images">
            <a:extLst>
              <a:ext uri="{FF2B5EF4-FFF2-40B4-BE49-F238E27FC236}">
                <a16:creationId xmlns:a16="http://schemas.microsoft.com/office/drawing/2014/main" id="{411D3B9A-ADD8-9333-F598-78B75670E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880" y="1417320"/>
            <a:ext cx="4846320" cy="466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wipe(down)">
                                      <p:cBhvr>
                                        <p:cTn id="7" dur="500"/>
                                        <p:tgtEl>
                                          <p:spTgt spid="30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724">
                                            <p:txEl>
                                              <p:pRg st="1" end="1"/>
                                            </p:txEl>
                                          </p:spTgt>
                                        </p:tgtEl>
                                        <p:attrNameLst>
                                          <p:attrName>style.visibility</p:attrName>
                                        </p:attrNameLst>
                                      </p:cBhvr>
                                      <p:to>
                                        <p:strVal val="visible"/>
                                      </p:to>
                                    </p:set>
                                    <p:animEffect transition="in" filter="wipe(down)">
                                      <p:cBhvr>
                                        <p:cTn id="12" dur="500"/>
                                        <p:tgtEl>
                                          <p:spTgt spid="307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a:extLst>
              <a:ext uri="{FF2B5EF4-FFF2-40B4-BE49-F238E27FC236}">
                <a16:creationId xmlns:a16="http://schemas.microsoft.com/office/drawing/2014/main" id="{86079C4C-3369-410B-19E0-AEE8BDF2B2B5}"/>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4. Metropolitan Area Network</a:t>
            </a:r>
          </a:p>
        </p:txBody>
      </p:sp>
      <p:sp>
        <p:nvSpPr>
          <p:cNvPr id="31748" name="Text Box 11">
            <a:extLst>
              <a:ext uri="{FF2B5EF4-FFF2-40B4-BE49-F238E27FC236}">
                <a16:creationId xmlns:a16="http://schemas.microsoft.com/office/drawing/2014/main" id="{A14FB364-76EA-DA08-A38A-1133C673BAAE}"/>
              </a:ext>
            </a:extLst>
          </p:cNvPr>
          <p:cNvSpPr txBox="1">
            <a:spLocks noChangeArrowheads="1"/>
          </p:cNvSpPr>
          <p:nvPr/>
        </p:nvSpPr>
        <p:spPr bwMode="auto">
          <a:xfrm>
            <a:off x="1249680" y="3977641"/>
            <a:ext cx="9875520" cy="242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Arial Black" panose="020B0604020202020204" pitchFamily="34" charset="0"/>
              <a:buAutoNum type="arabicPeriod"/>
            </a:pPr>
            <a:r>
              <a:rPr lang="en-IN" altLang="en-TR" sz="2160">
                <a:solidFill>
                  <a:srgbClr val="EEB42D"/>
                </a:solidFill>
              </a:rPr>
              <a:t>A MAN is larger than a LAN but smaller than or equal in size to a WAN. </a:t>
            </a:r>
          </a:p>
          <a:p>
            <a:pPr algn="just">
              <a:buFont typeface="Arial Black" panose="020B0604020202020204" pitchFamily="34" charset="0"/>
              <a:buAutoNum type="arabicPeriod"/>
            </a:pPr>
            <a:r>
              <a:rPr lang="en-IN" altLang="en-TR" sz="2160">
                <a:solidFill>
                  <a:srgbClr val="EEB42D"/>
                </a:solidFill>
              </a:rPr>
              <a:t>The size range anywhere from 5 to 50km in diameter.</a:t>
            </a:r>
          </a:p>
          <a:p>
            <a:pPr algn="just">
              <a:buFont typeface="Arial Black" panose="020B0604020202020204" pitchFamily="34" charset="0"/>
              <a:buAutoNum type="arabicPeriod"/>
            </a:pPr>
            <a:r>
              <a:rPr lang="en-IN" altLang="en-TR" sz="2160">
                <a:solidFill>
                  <a:srgbClr val="EEB42D"/>
                </a:solidFill>
              </a:rPr>
              <a:t>MANs are typically owned and managed by a single entity. </a:t>
            </a:r>
          </a:p>
          <a:p>
            <a:pPr algn="just">
              <a:buFont typeface="Arial Black" panose="020B0604020202020204" pitchFamily="34" charset="0"/>
              <a:buAutoNum type="arabicPeriod"/>
            </a:pPr>
            <a:r>
              <a:rPr lang="en-IN" altLang="en-TR" sz="2160">
                <a:solidFill>
                  <a:srgbClr val="EEB42D"/>
                </a:solidFill>
              </a:rPr>
              <a:t>This could be an ISP or telecommunications company that sells its services to end-users in that metropolitan area. </a:t>
            </a:r>
          </a:p>
          <a:p>
            <a:pPr algn="just">
              <a:buFont typeface="Arial Black" panose="020B0604020202020204" pitchFamily="34" charset="0"/>
              <a:buAutoNum type="arabicPeriod"/>
            </a:pPr>
            <a:r>
              <a:rPr lang="en-IN" altLang="en-TR" sz="2160">
                <a:solidFill>
                  <a:srgbClr val="EEB42D"/>
                </a:solidFill>
              </a:rPr>
              <a:t>For all intents and purposes, a MAN has the same characteristics as a WAN with distance constraints.</a:t>
            </a:r>
            <a:endParaRPr lang="en-US" altLang="en-TR" sz="2160">
              <a:solidFill>
                <a:srgbClr val="EEB42D"/>
              </a:solidFill>
            </a:endParaRPr>
          </a:p>
        </p:txBody>
      </p:sp>
      <p:pic>
        <p:nvPicPr>
          <p:cNvPr id="31749" name="Picture 6" descr="Image result for man network images">
            <a:extLst>
              <a:ext uri="{FF2B5EF4-FFF2-40B4-BE49-F238E27FC236}">
                <a16:creationId xmlns:a16="http://schemas.microsoft.com/office/drawing/2014/main" id="{57B0177D-E124-882E-F744-20950FA43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841" y="1143000"/>
            <a:ext cx="749427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wipe(down)">
                                      <p:cBhvr>
                                        <p:cTn id="7" dur="500"/>
                                        <p:tgtEl>
                                          <p:spTgt spid="317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748">
                                            <p:txEl>
                                              <p:pRg st="1" end="1"/>
                                            </p:txEl>
                                          </p:spTgt>
                                        </p:tgtEl>
                                        <p:attrNameLst>
                                          <p:attrName>style.visibility</p:attrName>
                                        </p:attrNameLst>
                                      </p:cBhvr>
                                      <p:to>
                                        <p:strVal val="visible"/>
                                      </p:to>
                                    </p:set>
                                    <p:animEffect transition="in" filter="wipe(down)">
                                      <p:cBhvr>
                                        <p:cTn id="12" dur="500"/>
                                        <p:tgtEl>
                                          <p:spTgt spid="317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748">
                                            <p:txEl>
                                              <p:pRg st="2" end="2"/>
                                            </p:txEl>
                                          </p:spTgt>
                                        </p:tgtEl>
                                        <p:attrNameLst>
                                          <p:attrName>style.visibility</p:attrName>
                                        </p:attrNameLst>
                                      </p:cBhvr>
                                      <p:to>
                                        <p:strVal val="visible"/>
                                      </p:to>
                                    </p:set>
                                    <p:animEffect transition="in" filter="wipe(down)">
                                      <p:cBhvr>
                                        <p:cTn id="17" dur="500"/>
                                        <p:tgtEl>
                                          <p:spTgt spid="317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1748">
                                            <p:txEl>
                                              <p:pRg st="3" end="3"/>
                                            </p:txEl>
                                          </p:spTgt>
                                        </p:tgtEl>
                                        <p:attrNameLst>
                                          <p:attrName>style.visibility</p:attrName>
                                        </p:attrNameLst>
                                      </p:cBhvr>
                                      <p:to>
                                        <p:strVal val="visible"/>
                                      </p:to>
                                    </p:set>
                                    <p:animEffect transition="in" filter="wipe(down)">
                                      <p:cBhvr>
                                        <p:cTn id="22" dur="500"/>
                                        <p:tgtEl>
                                          <p:spTgt spid="3174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1748">
                                            <p:txEl>
                                              <p:pRg st="4" end="4"/>
                                            </p:txEl>
                                          </p:spTgt>
                                        </p:tgtEl>
                                        <p:attrNameLst>
                                          <p:attrName>style.visibility</p:attrName>
                                        </p:attrNameLst>
                                      </p:cBhvr>
                                      <p:to>
                                        <p:strVal val="visible"/>
                                      </p:to>
                                    </p:set>
                                    <p:animEffect transition="in" filter="wipe(down)">
                                      <p:cBhvr>
                                        <p:cTn id="27" dur="500"/>
                                        <p:tgtEl>
                                          <p:spTgt spid="317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a:extLst>
              <a:ext uri="{FF2B5EF4-FFF2-40B4-BE49-F238E27FC236}">
                <a16:creationId xmlns:a16="http://schemas.microsoft.com/office/drawing/2014/main" id="{5FF63319-7D6D-0CB4-A4D3-235F21C3F386}"/>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5. Wide Area Network</a:t>
            </a:r>
          </a:p>
        </p:txBody>
      </p:sp>
      <p:pic>
        <p:nvPicPr>
          <p:cNvPr id="32772" name="Picture 5" descr="WAN">
            <a:hlinkClick r:id="rId3"/>
            <a:extLst>
              <a:ext uri="{FF2B5EF4-FFF2-40B4-BE49-F238E27FC236}">
                <a16:creationId xmlns:a16="http://schemas.microsoft.com/office/drawing/2014/main" id="{60FEF75A-5E3B-AD4C-57CA-57ED04C777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560" y="1417320"/>
            <a:ext cx="3200400" cy="2215516"/>
          </a:xfrm>
          <a:prstGeom prst="rect">
            <a:avLst/>
          </a:prstGeom>
          <a:noFill/>
          <a:ln w="76200">
            <a:solidFill>
              <a:srgbClr val="E84B02"/>
            </a:solidFill>
            <a:miter lim="800000"/>
            <a:headEnd/>
            <a:tailEnd/>
          </a:ln>
          <a:extLst>
            <a:ext uri="{909E8E84-426E-40DD-AFC4-6F175D3DCCD1}">
              <a14:hiddenFill xmlns:a14="http://schemas.microsoft.com/office/drawing/2010/main">
                <a:solidFill>
                  <a:srgbClr val="FFFFFF"/>
                </a:solidFill>
              </a14:hiddenFill>
            </a:ext>
          </a:extLst>
        </p:spPr>
      </p:pic>
      <p:sp>
        <p:nvSpPr>
          <p:cNvPr id="32773" name="Text Box 11">
            <a:extLst>
              <a:ext uri="{FF2B5EF4-FFF2-40B4-BE49-F238E27FC236}">
                <a16:creationId xmlns:a16="http://schemas.microsoft.com/office/drawing/2014/main" id="{E4488F2D-2944-2A39-DDE1-C01DA202E95C}"/>
              </a:ext>
            </a:extLst>
          </p:cNvPr>
          <p:cNvSpPr txBox="1">
            <a:spLocks noChangeArrowheads="1"/>
          </p:cNvSpPr>
          <p:nvPr/>
        </p:nvSpPr>
        <p:spPr bwMode="auto">
          <a:xfrm>
            <a:off x="1706880" y="4038600"/>
            <a:ext cx="9144000" cy="193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9" tIns="50939" rIns="101879" bIns="50939">
            <a:spAutoFit/>
          </a:bodyPr>
          <a:lstStyle>
            <a:lvl1pPr marL="219075" indent="-2190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Tx/>
              <a:buChar char="•"/>
            </a:pPr>
            <a:r>
              <a:rPr lang="en-US" altLang="en-TR" sz="2160" b="1">
                <a:solidFill>
                  <a:srgbClr val="EEB42D"/>
                </a:solidFill>
              </a:rPr>
              <a:t>A Wide Area Network exist over a large area</a:t>
            </a:r>
          </a:p>
          <a:p>
            <a:pPr>
              <a:spcBef>
                <a:spcPct val="50000"/>
              </a:spcBef>
              <a:buFontTx/>
              <a:buChar char="•"/>
            </a:pPr>
            <a:r>
              <a:rPr lang="en-US" altLang="en-TR" sz="2160" b="1">
                <a:solidFill>
                  <a:srgbClr val="EEB42D"/>
                </a:solidFill>
              </a:rPr>
              <a:t>Data travels through telephone or cable lines </a:t>
            </a:r>
          </a:p>
          <a:p>
            <a:pPr>
              <a:spcBef>
                <a:spcPct val="50000"/>
              </a:spcBef>
              <a:buFontTx/>
              <a:buChar char="•"/>
            </a:pPr>
            <a:r>
              <a:rPr lang="en-US" altLang="en-TR" sz="2160" b="1">
                <a:solidFill>
                  <a:srgbClr val="EEB42D"/>
                </a:solidFill>
              </a:rPr>
              <a:t>Usually requires a Modem</a:t>
            </a:r>
          </a:p>
          <a:p>
            <a:pPr>
              <a:spcBef>
                <a:spcPct val="50000"/>
              </a:spcBef>
              <a:buFontTx/>
              <a:buChar char="•"/>
            </a:pPr>
            <a:r>
              <a:rPr lang="en-US" altLang="en-TR" sz="2160" b="1">
                <a:solidFill>
                  <a:srgbClr val="EEB42D"/>
                </a:solidFill>
              </a:rPr>
              <a:t>The world’s largest Wide Area Network in the Internet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wipe(down)">
                                      <p:cBhvr>
                                        <p:cTn id="7" dur="500"/>
                                        <p:tgtEl>
                                          <p:spTgt spid="327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Effect transition="in" filter="wipe(down)">
                                      <p:cBhvr>
                                        <p:cTn id="12" dur="500"/>
                                        <p:tgtEl>
                                          <p:spTgt spid="327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773">
                                            <p:txEl>
                                              <p:pRg st="2" end="2"/>
                                            </p:txEl>
                                          </p:spTgt>
                                        </p:tgtEl>
                                        <p:attrNameLst>
                                          <p:attrName>style.visibility</p:attrName>
                                        </p:attrNameLst>
                                      </p:cBhvr>
                                      <p:to>
                                        <p:strVal val="visible"/>
                                      </p:to>
                                    </p:set>
                                    <p:animEffect transition="in" filter="wipe(down)">
                                      <p:cBhvr>
                                        <p:cTn id="17" dur="500"/>
                                        <p:tgtEl>
                                          <p:spTgt spid="327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773">
                                            <p:txEl>
                                              <p:pRg st="3" end="3"/>
                                            </p:txEl>
                                          </p:spTgt>
                                        </p:tgtEl>
                                        <p:attrNameLst>
                                          <p:attrName>style.visibility</p:attrName>
                                        </p:attrNameLst>
                                      </p:cBhvr>
                                      <p:to>
                                        <p:strVal val="visible"/>
                                      </p:to>
                                    </p:set>
                                    <p:animEffect transition="in" filter="wipe(down)">
                                      <p:cBhvr>
                                        <p:cTn id="22" dur="500"/>
                                        <p:tgtEl>
                                          <p:spTgt spid="327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a:extLst>
              <a:ext uri="{FF2B5EF4-FFF2-40B4-BE49-F238E27FC236}">
                <a16:creationId xmlns:a16="http://schemas.microsoft.com/office/drawing/2014/main" id="{21E2E361-7D23-2996-0AB9-A6BECC482742}"/>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6. Storage Area Network</a:t>
            </a:r>
          </a:p>
        </p:txBody>
      </p:sp>
      <p:sp>
        <p:nvSpPr>
          <p:cNvPr id="33796" name="Rectangle 6">
            <a:extLst>
              <a:ext uri="{FF2B5EF4-FFF2-40B4-BE49-F238E27FC236}">
                <a16:creationId xmlns:a16="http://schemas.microsoft.com/office/drawing/2014/main" id="{C641BCD7-B45E-CBC9-8F7F-B77F3F56DBF7}"/>
              </a:ext>
            </a:extLst>
          </p:cNvPr>
          <p:cNvSpPr>
            <a:spLocks noChangeArrowheads="1"/>
          </p:cNvSpPr>
          <p:nvPr/>
        </p:nvSpPr>
        <p:spPr bwMode="auto">
          <a:xfrm>
            <a:off x="1524000" y="1143000"/>
            <a:ext cx="950976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Wingdings" pitchFamily="2" charset="2"/>
              <a:buChar char="Ø"/>
            </a:pPr>
            <a:r>
              <a:rPr lang="en-IN" altLang="en-TR" sz="2160">
                <a:solidFill>
                  <a:srgbClr val="EEB42D"/>
                </a:solidFill>
              </a:rPr>
              <a:t>SAN may be referred to as a Sub network or special purpose network.</a:t>
            </a:r>
          </a:p>
          <a:p>
            <a:pPr>
              <a:buFont typeface="Wingdings" pitchFamily="2" charset="2"/>
              <a:buChar char="Ø"/>
            </a:pPr>
            <a:r>
              <a:rPr lang="en-IN" altLang="en-TR" sz="2160">
                <a:solidFill>
                  <a:srgbClr val="EEB42D"/>
                </a:solidFill>
              </a:rPr>
              <a:t> Its special purpose is to allow users on a larger network to connect various data storage devices with clusters of data servers.</a:t>
            </a:r>
          </a:p>
          <a:p>
            <a:pPr>
              <a:buFont typeface="Wingdings" pitchFamily="2" charset="2"/>
              <a:buChar char="Ø"/>
            </a:pPr>
            <a:r>
              <a:rPr lang="en-IN" altLang="en-TR" sz="2160">
                <a:solidFill>
                  <a:srgbClr val="EEB42D"/>
                </a:solidFill>
              </a:rPr>
              <a:t>SANs can be accessed in the same fashion as a drive attached to a server. </a:t>
            </a:r>
            <a:endParaRPr lang="en-US" altLang="en-TR" sz="2160">
              <a:solidFill>
                <a:srgbClr val="EEB42D"/>
              </a:solidFill>
            </a:endParaRPr>
          </a:p>
        </p:txBody>
      </p:sp>
      <p:pic>
        <p:nvPicPr>
          <p:cNvPr id="33797" name="Picture 4" descr="Image result for SAN network images">
            <a:extLst>
              <a:ext uri="{FF2B5EF4-FFF2-40B4-BE49-F238E27FC236}">
                <a16:creationId xmlns:a16="http://schemas.microsoft.com/office/drawing/2014/main" id="{46863473-A439-68CA-49D1-C3D748FB9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881" y="2971800"/>
            <a:ext cx="8934450" cy="338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wipe(down)">
                                      <p:cBhvr>
                                        <p:cTn id="7" dur="500"/>
                                        <p:tgtEl>
                                          <p:spTgt spid="337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796">
                                            <p:txEl>
                                              <p:pRg st="1" end="1"/>
                                            </p:txEl>
                                          </p:spTgt>
                                        </p:tgtEl>
                                        <p:attrNameLst>
                                          <p:attrName>style.visibility</p:attrName>
                                        </p:attrNameLst>
                                      </p:cBhvr>
                                      <p:to>
                                        <p:strVal val="visible"/>
                                      </p:to>
                                    </p:set>
                                    <p:animEffect transition="in" filter="wipe(down)">
                                      <p:cBhvr>
                                        <p:cTn id="12" dur="500"/>
                                        <p:tgtEl>
                                          <p:spTgt spid="33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796">
                                            <p:txEl>
                                              <p:pRg st="2" end="2"/>
                                            </p:txEl>
                                          </p:spTgt>
                                        </p:tgtEl>
                                        <p:attrNameLst>
                                          <p:attrName>style.visibility</p:attrName>
                                        </p:attrNameLst>
                                      </p:cBhvr>
                                      <p:to>
                                        <p:strVal val="visible"/>
                                      </p:to>
                                    </p:set>
                                    <p:animEffect transition="in" filter="wipe(down)">
                                      <p:cBhvr>
                                        <p:cTn id="17" dur="500"/>
                                        <p:tgtEl>
                                          <p:spTgt spid="337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a:extLst>
              <a:ext uri="{FF2B5EF4-FFF2-40B4-BE49-F238E27FC236}">
                <a16:creationId xmlns:a16="http://schemas.microsoft.com/office/drawing/2014/main" id="{A282CA25-C75B-7CAA-33B7-42F3189FE882}"/>
              </a:ext>
            </a:extLst>
          </p:cNvPr>
          <p:cNvSpPr>
            <a:spLocks noGrp="1" noChangeArrowheads="1"/>
          </p:cNvSpPr>
          <p:nvPr>
            <p:ph type="title"/>
          </p:nvPr>
        </p:nvSpPr>
        <p:spPr>
          <a:xfrm>
            <a:off x="1249680" y="533400"/>
            <a:ext cx="9784080" cy="533400"/>
          </a:xfrm>
          <a:solidFill>
            <a:srgbClr val="E84B02"/>
          </a:solidFill>
        </p:spPr>
        <p:txBody>
          <a:bodyPr>
            <a:normAutofit fontScale="90000"/>
          </a:bodyPr>
          <a:lstStyle/>
          <a:p>
            <a:pPr algn="ctr" eaLnBrk="1" hangingPunct="1">
              <a:spcBef>
                <a:spcPct val="600000"/>
              </a:spcBef>
            </a:pPr>
            <a:r>
              <a:rPr lang="en-US" altLang="en-TR">
                <a:solidFill>
                  <a:srgbClr val="EEB42D"/>
                </a:solidFill>
              </a:rPr>
              <a:t>7. Virtual Private Network</a:t>
            </a:r>
          </a:p>
        </p:txBody>
      </p:sp>
      <p:sp>
        <p:nvSpPr>
          <p:cNvPr id="34820" name="Rectangle 3">
            <a:extLst>
              <a:ext uri="{FF2B5EF4-FFF2-40B4-BE49-F238E27FC236}">
                <a16:creationId xmlns:a16="http://schemas.microsoft.com/office/drawing/2014/main" id="{6FBD5055-D014-A892-897C-7F85915BD79D}"/>
              </a:ext>
            </a:extLst>
          </p:cNvPr>
          <p:cNvSpPr>
            <a:spLocks noChangeArrowheads="1"/>
          </p:cNvSpPr>
          <p:nvPr/>
        </p:nvSpPr>
        <p:spPr bwMode="auto">
          <a:xfrm>
            <a:off x="1341120" y="1143000"/>
            <a:ext cx="539496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itchFamily="2" charset="2"/>
              <a:buChar char="Ø"/>
            </a:pPr>
            <a:r>
              <a:rPr lang="en-IN" altLang="en-TR" sz="2160">
                <a:solidFill>
                  <a:srgbClr val="EEB42D"/>
                </a:solidFill>
              </a:rPr>
              <a:t>VPN is a private network that can access public networks remotely. VPN uses encryption and security protocols to retain privacy while it accesses outside resources. </a:t>
            </a:r>
          </a:p>
          <a:p>
            <a:pPr algn="just">
              <a:buFont typeface="Wingdings" pitchFamily="2" charset="2"/>
              <a:buChar char="Ø"/>
            </a:pPr>
            <a:r>
              <a:rPr lang="en-IN" altLang="en-TR" sz="2160">
                <a:solidFill>
                  <a:srgbClr val="EEB42D"/>
                </a:solidFill>
              </a:rPr>
              <a:t>When employed on a network, VPN enables an end user to create a virtual tunnel to a remote location. Typically, telecommuters use VPN to log in to their company networks from home.</a:t>
            </a:r>
          </a:p>
        </p:txBody>
      </p:sp>
      <p:pic>
        <p:nvPicPr>
          <p:cNvPr id="34821" name="Picture 2">
            <a:extLst>
              <a:ext uri="{FF2B5EF4-FFF2-40B4-BE49-F238E27FC236}">
                <a16:creationId xmlns:a16="http://schemas.microsoft.com/office/drawing/2014/main" id="{470BF0FB-860D-48B3-1A9C-9B8F07A15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961" y="1417320"/>
            <a:ext cx="4171950" cy="301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Box 6">
            <a:extLst>
              <a:ext uri="{FF2B5EF4-FFF2-40B4-BE49-F238E27FC236}">
                <a16:creationId xmlns:a16="http://schemas.microsoft.com/office/drawing/2014/main" id="{664D3AB9-57C3-A072-5CFD-BAA16F5F783B}"/>
              </a:ext>
            </a:extLst>
          </p:cNvPr>
          <p:cNvSpPr txBox="1">
            <a:spLocks noChangeArrowheads="1"/>
          </p:cNvSpPr>
          <p:nvPr/>
        </p:nvSpPr>
        <p:spPr bwMode="auto">
          <a:xfrm>
            <a:off x="1249680" y="4709161"/>
            <a:ext cx="969264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Wingdings" pitchFamily="2" charset="2"/>
              <a:buChar char="Ø"/>
            </a:pPr>
            <a:r>
              <a:rPr lang="en-IN" altLang="en-TR" sz="2160" b="1" i="1">
                <a:solidFill>
                  <a:srgbClr val="EEB42D"/>
                </a:solidFill>
              </a:rPr>
              <a:t>Authentication</a:t>
            </a:r>
            <a:r>
              <a:rPr lang="en-IN" altLang="en-TR" sz="2160">
                <a:solidFill>
                  <a:srgbClr val="EEB42D"/>
                </a:solidFill>
              </a:rPr>
              <a:t> is provided to validate the identities of the two peers.</a:t>
            </a:r>
          </a:p>
          <a:p>
            <a:pPr>
              <a:buFont typeface="Wingdings" pitchFamily="2" charset="2"/>
              <a:buChar char="Ø"/>
            </a:pPr>
            <a:r>
              <a:rPr lang="en-IN" altLang="en-TR" sz="2160" b="1" i="1">
                <a:solidFill>
                  <a:srgbClr val="EEB42D"/>
                </a:solidFill>
              </a:rPr>
              <a:t>Confidentiality</a:t>
            </a:r>
            <a:r>
              <a:rPr lang="en-IN" altLang="en-TR" sz="2160">
                <a:solidFill>
                  <a:srgbClr val="EEB42D"/>
                </a:solidFill>
              </a:rPr>
              <a:t> provides encryption of the data to keep it private from prying eyes.</a:t>
            </a:r>
          </a:p>
          <a:p>
            <a:pPr>
              <a:buFont typeface="Wingdings" pitchFamily="2" charset="2"/>
              <a:buChar char="Ø"/>
            </a:pPr>
            <a:r>
              <a:rPr lang="en-IN" altLang="en-TR" sz="2160" b="1" i="1">
                <a:solidFill>
                  <a:srgbClr val="EEB42D"/>
                </a:solidFill>
              </a:rPr>
              <a:t>Integrity </a:t>
            </a:r>
            <a:r>
              <a:rPr lang="en-IN" altLang="en-TR" sz="2160">
                <a:solidFill>
                  <a:srgbClr val="EEB42D"/>
                </a:solidFill>
              </a:rPr>
              <a:t>is used to ensure that the data sent between the two devices or sites has not been tampered with.</a:t>
            </a:r>
            <a:endParaRPr lang="en-IN" altLang="en-TR" sz="216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wipe(down)">
                                      <p:cBhvr>
                                        <p:cTn id="7" dur="500"/>
                                        <p:tgtEl>
                                          <p:spTgt spid="348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820">
                                            <p:txEl>
                                              <p:pRg st="1" end="1"/>
                                            </p:txEl>
                                          </p:spTgt>
                                        </p:tgtEl>
                                        <p:attrNameLst>
                                          <p:attrName>style.visibility</p:attrName>
                                        </p:attrNameLst>
                                      </p:cBhvr>
                                      <p:to>
                                        <p:strVal val="visible"/>
                                      </p:to>
                                    </p:set>
                                    <p:animEffect transition="in" filter="wipe(down)">
                                      <p:cBhvr>
                                        <p:cTn id="12" dur="500"/>
                                        <p:tgtEl>
                                          <p:spTgt spid="348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822">
                                            <p:txEl>
                                              <p:pRg st="0" end="0"/>
                                            </p:txEl>
                                          </p:spTgt>
                                        </p:tgtEl>
                                        <p:attrNameLst>
                                          <p:attrName>style.visibility</p:attrName>
                                        </p:attrNameLst>
                                      </p:cBhvr>
                                      <p:to>
                                        <p:strVal val="visible"/>
                                      </p:to>
                                    </p:set>
                                    <p:animEffect transition="in" filter="wipe(down)">
                                      <p:cBhvr>
                                        <p:cTn id="17" dur="500"/>
                                        <p:tgtEl>
                                          <p:spTgt spid="3482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822">
                                            <p:txEl>
                                              <p:pRg st="1" end="1"/>
                                            </p:txEl>
                                          </p:spTgt>
                                        </p:tgtEl>
                                        <p:attrNameLst>
                                          <p:attrName>style.visibility</p:attrName>
                                        </p:attrNameLst>
                                      </p:cBhvr>
                                      <p:to>
                                        <p:strVal val="visible"/>
                                      </p:to>
                                    </p:set>
                                    <p:animEffect transition="in" filter="wipe(down)">
                                      <p:cBhvr>
                                        <p:cTn id="22" dur="500"/>
                                        <p:tgtEl>
                                          <p:spTgt spid="3482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822">
                                            <p:txEl>
                                              <p:pRg st="2" end="2"/>
                                            </p:txEl>
                                          </p:spTgt>
                                        </p:tgtEl>
                                        <p:attrNameLst>
                                          <p:attrName>style.visibility</p:attrName>
                                        </p:attrNameLst>
                                      </p:cBhvr>
                                      <p:to>
                                        <p:strVal val="visible"/>
                                      </p:to>
                                    </p:set>
                                    <p:animEffect transition="in" filter="wipe(down)">
                                      <p:cBhvr>
                                        <p:cTn id="27" dur="500"/>
                                        <p:tgtEl>
                                          <p:spTgt spid="348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P spid="3482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3220</Words>
  <Application>Microsoft Macintosh PowerPoint</Application>
  <PresentationFormat>Widescreen</PresentationFormat>
  <Paragraphs>275</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Calibri</vt:lpstr>
      <vt:lpstr>Calibri Light</vt:lpstr>
      <vt:lpstr>Cambria</vt:lpstr>
      <vt:lpstr>Times New Roman</vt:lpstr>
      <vt:lpstr>Wingdings</vt:lpstr>
      <vt:lpstr>Office Theme</vt:lpstr>
      <vt:lpstr>Computer Networking</vt:lpstr>
      <vt:lpstr>Types of Networks</vt:lpstr>
      <vt:lpstr>1. Personal Area Network</vt:lpstr>
      <vt:lpstr>2. Local Area Network</vt:lpstr>
      <vt:lpstr>3. Campus Area Network</vt:lpstr>
      <vt:lpstr>4. Metropolitan Area Network</vt:lpstr>
      <vt:lpstr>5. Wide Area Network</vt:lpstr>
      <vt:lpstr>6. Storage Area Network</vt:lpstr>
      <vt:lpstr>7. Virtual Private Network</vt:lpstr>
      <vt:lpstr>8. Client/Server Network</vt:lpstr>
      <vt:lpstr>9. Peer to Peer Network</vt:lpstr>
      <vt:lpstr>Network Topologies</vt:lpstr>
      <vt:lpstr> 1. Bus Topology</vt:lpstr>
      <vt:lpstr>2. Ring Topology</vt:lpstr>
      <vt:lpstr>3. Star Topology</vt:lpstr>
      <vt:lpstr> 4. Tree/Hierarchical Topology</vt:lpstr>
      <vt:lpstr> 6. Mesh Topology</vt:lpstr>
      <vt:lpstr>Wireless Networks</vt:lpstr>
      <vt:lpstr>Bluetooth</vt:lpstr>
      <vt:lpstr>Wi-Fi</vt:lpstr>
      <vt:lpstr>The Internet</vt:lpstr>
      <vt:lpstr>The Internet</vt:lpstr>
      <vt:lpstr>Cloud Computing</vt:lpstr>
      <vt:lpstr>Properties &amp; Characteristics</vt:lpstr>
      <vt:lpstr>IaaS</vt:lpstr>
      <vt:lpstr>PaaS</vt:lpstr>
      <vt:lpstr>SaaS</vt:lpstr>
      <vt:lpstr>Cloud-Deployment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dc:title>
  <dc:creator>Mehmet Akif Cifci</dc:creator>
  <cp:lastModifiedBy>Mehmet Akif Cifci</cp:lastModifiedBy>
  <cp:revision>1</cp:revision>
  <dcterms:created xsi:type="dcterms:W3CDTF">2022-09-27T12:42:28Z</dcterms:created>
  <dcterms:modified xsi:type="dcterms:W3CDTF">2022-09-27T12:43:25Z</dcterms:modified>
</cp:coreProperties>
</file>