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matic SC"/>
      <p:regular r:id="rId11"/>
      <p:bold r:id="rId12"/>
    </p:embeddedFont>
    <p:embeddedFont>
      <p:font typeface="Source Code Pr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maticSC-regular.fntdata"/><Relationship Id="rId10" Type="http://schemas.openxmlformats.org/officeDocument/2006/relationships/slide" Target="slides/slide5.xml"/><Relationship Id="rId13" Type="http://schemas.openxmlformats.org/officeDocument/2006/relationships/font" Target="fonts/SourceCodePro-regular.fntdata"/><Relationship Id="rId12"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italic.fntdata"/><Relationship Id="rId14" Type="http://schemas.openxmlformats.org/officeDocument/2006/relationships/font" Target="fonts/SourceCodePro-bold.fntdata"/><Relationship Id="rId16"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eb5c4452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4eb5c4452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eb5c4452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eb5c4452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eb5c4452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eb5c4452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eb5c44525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eb5c44525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Themba Mdluli</a:t>
            </a:r>
            <a:endParaRPr/>
          </a:p>
          <a:p>
            <a:pPr indent="0" lvl="0" marL="0" rtl="0" algn="ctr">
              <a:spcBef>
                <a:spcPts val="0"/>
              </a:spcBef>
              <a:spcAft>
                <a:spcPts val="0"/>
              </a:spcAft>
              <a:buNone/>
            </a:pPr>
            <a:r>
              <a:rPr lang="en"/>
              <a:t>Project Landscape</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en"/>
              <a:t>Problem statement:</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What data-driven strategies can be </a:t>
            </a:r>
            <a:r>
              <a:rPr lang="en"/>
              <a:t>employed</a:t>
            </a:r>
            <a:r>
              <a:rPr lang="en"/>
              <a:t> within a specific timeframe to develop an affordable and </a:t>
            </a:r>
            <a:r>
              <a:rPr lang="en"/>
              <a:t>essential</a:t>
            </a:r>
            <a:r>
              <a:rPr lang="en"/>
              <a:t> insurance product that improve the lives of South Africans, enhances the insurance shopping experience, increases company sales and revenue while ensuring the product meets the specific needs of the target market? Furthermore, how can data analysis be used to challenge and disprove assumptions about the products features and pricing strategies within the given timeframe?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DATA:</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Gather relevant data sources, including demographic information, unemployment statistic, market research, customer preference and existing insurance data.</a:t>
            </a:r>
            <a:endParaRPr/>
          </a:p>
          <a:p>
            <a:pPr indent="0" lvl="0" marL="0" rtl="0" algn="l">
              <a:spcBef>
                <a:spcPts val="120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INFORMATION:</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Conduct exploratory analysis to gain insights into data, identify patterns, correlation and potential factors influencing insurance purchasing behavior among the unemployed population. (This may involve </a:t>
            </a:r>
            <a:r>
              <a:rPr lang="en"/>
              <a:t>classification</a:t>
            </a:r>
            <a:r>
              <a:rPr lang="en"/>
              <a:t> models, regression models or clustering.)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Knowledge</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Generate action knowledge and insights from the data model interpretation, identifying key features and strategies that contribute to the success of the insurance product.</a:t>
            </a:r>
            <a:endParaRPr/>
          </a:p>
          <a:p>
            <a:pPr indent="0" lvl="0" marL="0" rtl="0" algn="l">
              <a:spcBef>
                <a:spcPts val="1200"/>
              </a:spcBef>
              <a:spcAft>
                <a:spcPts val="0"/>
              </a:spcAft>
              <a:buNone/>
            </a:pPr>
            <a:r>
              <a:rPr lang="en"/>
              <a:t>(b). Provide data-driven recommendation based on the generated knowledge and insights, suggesting specific product features,price strategies, </a:t>
            </a:r>
            <a:r>
              <a:rPr lang="en"/>
              <a:t>marketing</a:t>
            </a:r>
            <a:r>
              <a:rPr lang="en"/>
              <a:t> approaches and customer engagement tasks.</a:t>
            </a:r>
            <a:endParaRPr/>
          </a:p>
          <a:p>
            <a:pPr indent="0" lvl="0" marL="0" rtl="0" algn="l">
              <a:spcBef>
                <a:spcPts val="1200"/>
              </a:spcBef>
              <a:spcAft>
                <a:spcPts val="0"/>
              </a:spcAft>
              <a:buNone/>
            </a:pPr>
            <a:r>
              <a:rPr lang="en"/>
              <a:t>© . Utilize the generated knowledge and insights to challenge and debunk </a:t>
            </a:r>
            <a:r>
              <a:rPr lang="en"/>
              <a:t>initial assumptions, enabling data-driven decisions marking throughout the project.</a:t>
            </a:r>
            <a:endParaRPr/>
          </a:p>
          <a:p>
            <a:pPr indent="0" lvl="0" marL="0" rtl="0" algn="l">
              <a:spcBef>
                <a:spcPts val="1200"/>
              </a:spcBef>
              <a:spcAft>
                <a:spcPts val="1200"/>
              </a:spcAft>
              <a:buNone/>
            </a:pPr>
            <a:r>
              <a:rPr lang="en"/>
              <a:t> </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