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2" r:id="rId3"/>
    <p:sldId id="273" r:id="rId4"/>
    <p:sldId id="280" r:id="rId5"/>
    <p:sldId id="258" r:id="rId6"/>
    <p:sldId id="271" r:id="rId7"/>
    <p:sldId id="259" r:id="rId8"/>
    <p:sldId id="274" r:id="rId9"/>
    <p:sldId id="261" r:id="rId10"/>
    <p:sldId id="260" r:id="rId11"/>
    <p:sldId id="278" r:id="rId12"/>
    <p:sldId id="279" r:id="rId13"/>
    <p:sldId id="262" r:id="rId14"/>
    <p:sldId id="275" r:id="rId15"/>
    <p:sldId id="276" r:id="rId16"/>
    <p:sldId id="277" r:id="rId17"/>
    <p:sldId id="270" r:id="rId18"/>
    <p:sldId id="269" r:id="rId19"/>
    <p:sldId id="268" r:id="rId2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94" d="100"/>
          <a:sy n="94" d="100"/>
        </p:scale>
        <p:origin x="19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3446954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280816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1207460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8000" b="0" i="0" u="none" strike="noStrike" kern="1200" cap="all" spc="0" normalizeH="0" baseline="0" noProof="0" dirty="0">
                <a:ln w="3175" cmpd="sng">
                  <a:noFill/>
                </a:ln>
                <a:solidFill>
                  <a:srgbClr val="A9E023"/>
                </a:soli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panose="020B0502020202020204"/>
                <a:ea typeface="+mn-ea"/>
                <a:cs typeface="+mn-cs"/>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8000" b="0" i="0" u="none" strike="noStrike" kern="1200" cap="all" spc="0" normalizeH="0" baseline="0" noProof="0" dirty="0">
                <a:ln w="3175" cmpd="sng">
                  <a:noFill/>
                </a:ln>
                <a:solidFill>
                  <a:srgbClr val="A9E023"/>
                </a:soli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panose="020B0502020202020204"/>
                <a:ea typeface="+mn-ea"/>
                <a:cs typeface="+mn-cs"/>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1234286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529364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8000" b="0" i="0" u="none" strike="noStrike" kern="1200" cap="all" spc="0" normalizeH="0" baseline="0" noProof="0" dirty="0">
                <a:ln w="3175" cmpd="sng">
                  <a:noFill/>
                </a:ln>
                <a:solidFill>
                  <a:srgbClr val="A9E023"/>
                </a:soli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panose="020B0502020202020204"/>
                <a:ea typeface="+mn-ea"/>
                <a:cs typeface="+mn-cs"/>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8000" b="0" i="0" u="none" strike="noStrike" kern="1200" cap="all" spc="0" normalizeH="0" baseline="0" noProof="0" dirty="0">
                <a:ln w="3175" cmpd="sng">
                  <a:noFill/>
                </a:ln>
                <a:solidFill>
                  <a:srgbClr val="A9E023"/>
                </a:solidFill>
                <a:effectLst>
                  <a:glow rad="38100">
                    <a:prstClr val="black">
                      <a:lumMod val="65000"/>
                      <a:lumOff val="35000"/>
                      <a:alpha val="40000"/>
                    </a:prstClr>
                  </a:glow>
                  <a:outerShdw blurRad="28575" dist="38100" dir="14040000" algn="tl" rotWithShape="0">
                    <a:srgbClr val="000000">
                      <a:alpha val="25000"/>
                    </a:srgbClr>
                  </a:outerShdw>
                </a:effectLst>
                <a:uLnTx/>
                <a:uFillTx/>
                <a:latin typeface="Century Gothic" panose="020B0502020202020204"/>
                <a:ea typeface="+mn-ea"/>
                <a:cs typeface="+mn-cs"/>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2421023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4130857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2371573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323001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292979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96020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2702225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31533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120632796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270744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107579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6399212" y="5883275"/>
            <a:ext cx="914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6" name="Footer Placeholder 5"/>
          <p:cNvSpPr>
            <a:spLocks noGrp="1"/>
          </p:cNvSpPr>
          <p:nvPr>
            <p:ph type="ftr" sz="quarter" idx="11"/>
          </p:nvPr>
        </p:nvSpPr>
        <p:spPr>
          <a:xfrm>
            <a:off x="1141412" y="5883275"/>
            <a:ext cx="51054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7" name="Slide Number Placeholder 6"/>
          <p:cNvSpPr>
            <a:spLocks noGrp="1"/>
          </p:cNvSpPr>
          <p:nvPr>
            <p:ph type="sldNum" sz="quarter" idx="12"/>
          </p:nvPr>
        </p:nvSpPr>
        <p:spPr>
          <a:xfrm>
            <a:off x="10742612" y="5883275"/>
            <a:ext cx="3225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1904439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B61BEF0D-F0BB-DE4B-95CE-6DB70DBA9567}" type="datetimeFigureOut">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8/23/2024</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n-US" sz="900" b="1" i="0" u="none" strike="noStrike" kern="1200" cap="none" spc="0" normalizeH="0" baseline="0" noProof="0" dirty="0">
              <a:ln>
                <a:noFill/>
              </a:ln>
              <a:solidFill>
                <a:prstClr val="white">
                  <a:lumMod val="75000"/>
                </a:prstClr>
              </a:solidFill>
              <a:effectLst>
                <a:outerShdw blurRad="50800" dist="38100" dir="2700000" algn="tl" rotWithShape="0">
                  <a:srgbClr val="000000">
                    <a:alpha val="43000"/>
                  </a:srgbClr>
                </a:outerShdw>
              </a:effectLst>
              <a:uLnTx/>
              <a:uFillTx/>
              <a:latin typeface="Century Gothic" panose="020B0502020202020204"/>
              <a:ea typeface="+mn-ea"/>
              <a:cs typeface="+mn-cs"/>
            </a:endParaRPr>
          </a:p>
        </p:txBody>
      </p:sp>
    </p:spTree>
    <p:extLst>
      <p:ext uri="{BB962C8B-B14F-4D97-AF65-F5344CB8AC3E}">
        <p14:creationId xmlns:p14="http://schemas.microsoft.com/office/powerpoint/2010/main" val="40541252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spa.myservername.com/white-box-testing-complete-guide-with-techniqu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72635" y="534166"/>
            <a:ext cx="8676222" cy="1877834"/>
          </a:xfrm>
        </p:spPr>
        <p:txBody>
          <a:bodyPr>
            <a:noAutofit/>
          </a:bodyPr>
          <a:lstStyle/>
          <a:p>
            <a:r>
              <a:rPr lang="es-ES" sz="6000" b="1" dirty="0" smtClean="0"/>
              <a:t>Pruebas de caja</a:t>
            </a:r>
            <a:endParaRPr lang="en-US" sz="6000" b="1" dirty="0"/>
          </a:p>
        </p:txBody>
      </p:sp>
      <p:sp>
        <p:nvSpPr>
          <p:cNvPr id="3" name="Subtítulo 2"/>
          <p:cNvSpPr>
            <a:spLocks noGrp="1"/>
          </p:cNvSpPr>
          <p:nvPr>
            <p:ph type="subTitle" idx="1"/>
          </p:nvPr>
        </p:nvSpPr>
        <p:spPr>
          <a:xfrm>
            <a:off x="1672635" y="2479576"/>
            <a:ext cx="8676222" cy="534725"/>
          </a:xfrm>
        </p:spPr>
        <p:txBody>
          <a:bodyPr>
            <a:normAutofit lnSpcReduction="10000"/>
          </a:bodyPr>
          <a:lstStyle/>
          <a:p>
            <a:r>
              <a:rPr lang="es-ES" sz="3200" b="1" i="1" dirty="0" smtClean="0"/>
              <a:t>Caja Blanca - Técnicas</a:t>
            </a:r>
            <a:endParaRPr lang="en-US" b="1" i="1" dirty="0"/>
          </a:p>
        </p:txBody>
      </p:sp>
      <p:sp>
        <p:nvSpPr>
          <p:cNvPr id="5" name="Subtítulo 2"/>
          <p:cNvSpPr txBox="1">
            <a:spLocks/>
          </p:cNvSpPr>
          <p:nvPr/>
        </p:nvSpPr>
        <p:spPr>
          <a:xfrm>
            <a:off x="1751012" y="6246033"/>
            <a:ext cx="8676222" cy="534725"/>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00000"/>
              <a:buFont typeface="Arial"/>
              <a:buNone/>
              <a:defRPr sz="2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A9E023"/>
              </a:buClr>
              <a:buSzPct val="100000"/>
              <a:buFont typeface="Arial"/>
              <a:buNone/>
              <a:tabLst/>
              <a:defRPr/>
            </a:pPr>
            <a:r>
              <a:rPr kumimoji="0" lang="es-ES" sz="2100" b="0" i="0" u="none" strike="noStrike" kern="1200" cap="small" spc="0" normalizeH="0" baseline="0" noProof="0" dirty="0" smtClean="0">
                <a:ln>
                  <a:noFill/>
                </a:ln>
                <a:solidFill>
                  <a:prstClr val="white"/>
                </a:solidFill>
                <a:effectLst>
                  <a:glow rad="38100">
                    <a:prstClr val="black">
                      <a:lumMod val="50000"/>
                      <a:lumOff val="50000"/>
                      <a:alpha val="20000"/>
                    </a:prstClr>
                  </a:glow>
                  <a:outerShdw blurRad="44450" dist="12700" dir="13860000" algn="tl" rotWithShape="0">
                    <a:srgbClr val="000000">
                      <a:alpha val="20000"/>
                    </a:srgbClr>
                  </a:outerShdw>
                </a:effectLst>
                <a:uLnTx/>
                <a:uFillTx/>
                <a:latin typeface="Century Gothic" panose="020B0502020202020204"/>
                <a:ea typeface="+mn-ea"/>
                <a:cs typeface="+mn-cs"/>
              </a:rPr>
              <a:t>Ing. Pablo PEREZ – </a:t>
            </a:r>
            <a:r>
              <a:rPr lang="es-ES" smtClean="0">
                <a:solidFill>
                  <a:prstClr val="white"/>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panose="020B0502020202020204"/>
              </a:rPr>
              <a:t>agosto2024</a:t>
            </a:r>
            <a:endParaRPr kumimoji="0" lang="en-US" sz="2100" b="0" i="0" u="none" strike="noStrike" kern="1200" cap="small" spc="0" normalizeH="0" baseline="0" noProof="0" dirty="0">
              <a:ln>
                <a:noFill/>
              </a:ln>
              <a:solidFill>
                <a:prstClr val="white"/>
              </a:solidFill>
              <a:effectLst>
                <a:glow rad="38100">
                  <a:prstClr val="black">
                    <a:lumMod val="50000"/>
                    <a:lumOff val="50000"/>
                    <a:alpha val="20000"/>
                  </a:prstClr>
                </a:glow>
                <a:outerShdw blurRad="44450" dist="12700" dir="13860000" algn="tl" rotWithShape="0">
                  <a:srgbClr val="000000">
                    <a:alpha val="20000"/>
                  </a:srgbClr>
                </a:outerShdw>
              </a:effectLst>
              <a:uLnTx/>
              <a:uFillTx/>
              <a:latin typeface="Century Gothic" panose="020B0502020202020204"/>
              <a:ea typeface="+mn-ea"/>
              <a:cs typeface="+mn-cs"/>
            </a:endParaRPr>
          </a:p>
        </p:txBody>
      </p:sp>
      <p:pic>
        <p:nvPicPr>
          <p:cNvPr id="6" name="Imagen 5"/>
          <p:cNvPicPr>
            <a:picLocks noChangeAspect="1"/>
          </p:cNvPicPr>
          <p:nvPr/>
        </p:nvPicPr>
        <p:blipFill>
          <a:blip r:embed="rId2"/>
          <a:stretch>
            <a:fillRect/>
          </a:stretch>
        </p:blipFill>
        <p:spPr>
          <a:xfrm>
            <a:off x="3649218" y="3428832"/>
            <a:ext cx="4723055" cy="2402669"/>
          </a:xfrm>
          <a:prstGeom prst="rect">
            <a:avLst/>
          </a:prstGeom>
        </p:spPr>
      </p:pic>
      <p:pic>
        <p:nvPicPr>
          <p:cNvPr id="7" name="Google Shape;87;p13"/>
          <p:cNvPicPr preferRelativeResize="0"/>
          <p:nvPr/>
        </p:nvPicPr>
        <p:blipFill rotWithShape="1">
          <a:blip r:embed="rId3">
            <a:alphaModFix/>
          </a:blip>
          <a:srcRect/>
          <a:stretch/>
        </p:blipFill>
        <p:spPr>
          <a:xfrm>
            <a:off x="11279705" y="226423"/>
            <a:ext cx="692189" cy="691547"/>
          </a:xfrm>
          <a:prstGeom prst="rect">
            <a:avLst/>
          </a:prstGeom>
          <a:noFill/>
          <a:ln>
            <a:noFill/>
          </a:ln>
        </p:spPr>
      </p:pic>
    </p:spTree>
    <p:extLst>
      <p:ext uri="{BB962C8B-B14F-4D97-AF65-F5344CB8AC3E}">
        <p14:creationId xmlns:p14="http://schemas.microsoft.com/office/powerpoint/2010/main" val="1069319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1150" y="300418"/>
            <a:ext cx="9905998" cy="1157271"/>
          </a:xfrm>
        </p:spPr>
        <p:txBody>
          <a:bodyPr vert="horz" lIns="91440" tIns="45720" rIns="91440" bIns="45720" rtlCol="0" anchor="ctr">
            <a:normAutofit/>
          </a:bodyPr>
          <a:lstStyle/>
          <a:p>
            <a:r>
              <a:rPr lang="es-ES" b="1" i="1" dirty="0" smtClean="0">
                <a:effectLst/>
              </a:rPr>
              <a:t>3. Prueba </a:t>
            </a:r>
            <a:r>
              <a:rPr lang="es-ES" b="1" i="1" dirty="0">
                <a:effectLst/>
              </a:rPr>
              <a:t>de </a:t>
            </a:r>
            <a:r>
              <a:rPr lang="es-ES" b="1" i="1" dirty="0" smtClean="0">
                <a:effectLst/>
              </a:rPr>
              <a:t>cobertura de decisión</a:t>
            </a:r>
            <a:endParaRPr lang="es-AR" b="1" i="1" dirty="0">
              <a:effectLst/>
            </a:endParaRPr>
          </a:p>
        </p:txBody>
      </p:sp>
      <p:sp>
        <p:nvSpPr>
          <p:cNvPr id="3" name="Marcador de contenido 2"/>
          <p:cNvSpPr>
            <a:spLocks noGrp="1"/>
          </p:cNvSpPr>
          <p:nvPr>
            <p:ph idx="1"/>
          </p:nvPr>
        </p:nvSpPr>
        <p:spPr>
          <a:xfrm>
            <a:off x="1277913" y="1318565"/>
            <a:ext cx="9905998" cy="1590099"/>
          </a:xfrm>
        </p:spPr>
        <p:txBody>
          <a:bodyPr>
            <a:normAutofit/>
          </a:bodyPr>
          <a:lstStyle/>
          <a:p>
            <a:r>
              <a:rPr lang="es-ES" sz="2400" i="1" dirty="0" smtClean="0">
                <a:effectLst/>
              </a:rPr>
              <a:t>esta </a:t>
            </a:r>
            <a:r>
              <a:rPr lang="es-ES" sz="2400" i="1" dirty="0">
                <a:effectLst/>
              </a:rPr>
              <a:t>técnica se enfoca en probar </a:t>
            </a:r>
            <a:r>
              <a:rPr lang="es-ES" sz="2400" i="1" dirty="0" smtClean="0">
                <a:effectLst/>
              </a:rPr>
              <a:t>todos </a:t>
            </a:r>
            <a:r>
              <a:rPr lang="es-ES" sz="2400" i="1" dirty="0" smtClean="0">
                <a:solidFill>
                  <a:srgbClr val="FFC000"/>
                </a:solidFill>
                <a:effectLst/>
              </a:rPr>
              <a:t>los </a:t>
            </a:r>
            <a:r>
              <a:rPr lang="es-ES" sz="2400" i="1" dirty="0">
                <a:solidFill>
                  <a:srgbClr val="FFC000"/>
                </a:solidFill>
                <a:effectLst/>
              </a:rPr>
              <a:t>caminos posibles que puede tomar el </a:t>
            </a:r>
            <a:r>
              <a:rPr lang="es-ES" sz="2400" i="1" dirty="0" smtClean="0">
                <a:solidFill>
                  <a:srgbClr val="FFC000"/>
                </a:solidFill>
                <a:effectLst/>
              </a:rPr>
              <a:t>código. </a:t>
            </a:r>
            <a:r>
              <a:rPr lang="es-ES" sz="2400" i="1" dirty="0">
                <a:effectLst/>
              </a:rPr>
              <a:t>Se busca cubrir todos </a:t>
            </a:r>
            <a:r>
              <a:rPr lang="es-ES" sz="2400" i="1" dirty="0">
                <a:solidFill>
                  <a:srgbClr val="FFC000"/>
                </a:solidFill>
                <a:effectLst/>
              </a:rPr>
              <a:t>los caminos de decisión en el código</a:t>
            </a:r>
            <a:r>
              <a:rPr lang="es-ES" sz="2400" i="1" dirty="0">
                <a:effectLst/>
              </a:rPr>
              <a:t>, para asegurarse de que el código funciona correctamente en todas las situaciones</a:t>
            </a:r>
            <a:r>
              <a:rPr lang="es-ES" sz="2400" i="1" dirty="0" smtClean="0">
                <a:effectLst/>
              </a:rPr>
              <a:t>.</a:t>
            </a:r>
            <a:endParaRPr lang="es-AR" sz="2400" i="1" dirty="0"/>
          </a:p>
        </p:txBody>
      </p:sp>
      <p:pic>
        <p:nvPicPr>
          <p:cNvPr id="5" name="Imagen 4"/>
          <p:cNvPicPr>
            <a:picLocks noChangeAspect="1"/>
          </p:cNvPicPr>
          <p:nvPr/>
        </p:nvPicPr>
        <p:blipFill rotWithShape="1">
          <a:blip r:embed="rId2"/>
          <a:srcRect t="20717" r="34870"/>
          <a:stretch/>
        </p:blipFill>
        <p:spPr>
          <a:xfrm>
            <a:off x="1611086" y="3074208"/>
            <a:ext cx="5116215" cy="3503248"/>
          </a:xfrm>
          <a:prstGeom prst="rect">
            <a:avLst/>
          </a:prstGeom>
        </p:spPr>
      </p:pic>
      <p:pic>
        <p:nvPicPr>
          <p:cNvPr id="6" name="Imagen 5"/>
          <p:cNvPicPr>
            <a:picLocks noChangeAspect="1"/>
          </p:cNvPicPr>
          <p:nvPr/>
        </p:nvPicPr>
        <p:blipFill>
          <a:blip r:embed="rId3"/>
          <a:stretch>
            <a:fillRect/>
          </a:stretch>
        </p:blipFill>
        <p:spPr>
          <a:xfrm>
            <a:off x="7916507" y="3074208"/>
            <a:ext cx="3140183" cy="3503248"/>
          </a:xfrm>
          <a:prstGeom prst="rect">
            <a:avLst/>
          </a:prstGeom>
        </p:spPr>
      </p:pic>
      <p:pic>
        <p:nvPicPr>
          <p:cNvPr id="7" name="Google Shape;87;p13"/>
          <p:cNvPicPr preferRelativeResize="0"/>
          <p:nvPr/>
        </p:nvPicPr>
        <p:blipFill rotWithShape="1">
          <a:blip r:embed="rId4">
            <a:alphaModFix/>
          </a:blip>
          <a:srcRect/>
          <a:stretch/>
        </p:blipFill>
        <p:spPr>
          <a:xfrm>
            <a:off x="11279705" y="226423"/>
            <a:ext cx="692189" cy="691547"/>
          </a:xfrm>
          <a:prstGeom prst="rect">
            <a:avLst/>
          </a:prstGeom>
          <a:noFill/>
          <a:ln>
            <a:noFill/>
          </a:ln>
        </p:spPr>
      </p:pic>
    </p:spTree>
    <p:extLst>
      <p:ext uri="{BB962C8B-B14F-4D97-AF65-F5344CB8AC3E}">
        <p14:creationId xmlns:p14="http://schemas.microsoft.com/office/powerpoint/2010/main" val="1612952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1150" y="300418"/>
            <a:ext cx="9905998" cy="1157271"/>
          </a:xfrm>
        </p:spPr>
        <p:txBody>
          <a:bodyPr vert="horz" lIns="91440" tIns="45720" rIns="91440" bIns="45720" rtlCol="0" anchor="ctr">
            <a:normAutofit/>
          </a:bodyPr>
          <a:lstStyle/>
          <a:p>
            <a:r>
              <a:rPr lang="es-ES" b="1" i="1" dirty="0" smtClean="0">
                <a:effectLst/>
              </a:rPr>
              <a:t>3. Prueba </a:t>
            </a:r>
            <a:r>
              <a:rPr lang="es-ES" b="1" i="1" dirty="0">
                <a:effectLst/>
              </a:rPr>
              <a:t>de </a:t>
            </a:r>
            <a:r>
              <a:rPr lang="es-ES" b="1" i="1" dirty="0" smtClean="0">
                <a:effectLst/>
              </a:rPr>
              <a:t>cobertura de decisión</a:t>
            </a:r>
            <a:endParaRPr lang="es-AR" b="1" i="1" dirty="0">
              <a:effectLst/>
            </a:endParaRPr>
          </a:p>
        </p:txBody>
      </p:sp>
      <p:sp>
        <p:nvSpPr>
          <p:cNvPr id="3" name="Marcador de contenido 2"/>
          <p:cNvSpPr>
            <a:spLocks noGrp="1"/>
          </p:cNvSpPr>
          <p:nvPr>
            <p:ph idx="1"/>
          </p:nvPr>
        </p:nvSpPr>
        <p:spPr>
          <a:xfrm>
            <a:off x="1199536" y="1388234"/>
            <a:ext cx="9905998" cy="1651058"/>
          </a:xfrm>
        </p:spPr>
        <p:txBody>
          <a:bodyPr>
            <a:noAutofit/>
          </a:bodyPr>
          <a:lstStyle/>
          <a:p>
            <a:r>
              <a:rPr lang="es-ES" sz="2400" i="1" dirty="0" smtClean="0"/>
              <a:t>Porcentaje </a:t>
            </a:r>
            <a:r>
              <a:rPr lang="es-ES" sz="2400" i="1" dirty="0"/>
              <a:t>de resultados de decisión que han sido practicadas por los casos de prueba</a:t>
            </a:r>
            <a:r>
              <a:rPr lang="es-ES" sz="2400" i="1" dirty="0" smtClean="0"/>
              <a:t>.</a:t>
            </a:r>
          </a:p>
          <a:p>
            <a:r>
              <a:rPr lang="es-ES" sz="2400" i="1" dirty="0" smtClean="0"/>
              <a:t>Al cubrir todas las decisiones con casos de prueba  se puede decir que también se han cubierto las </a:t>
            </a:r>
            <a:r>
              <a:rPr lang="es-ES" sz="2400" i="1" dirty="0" smtClean="0">
                <a:solidFill>
                  <a:srgbClr val="FFC000"/>
                </a:solidFill>
              </a:rPr>
              <a:t>pruebas de condición</a:t>
            </a:r>
            <a:endParaRPr lang="es-AR" sz="2400" i="1" dirty="0">
              <a:solidFill>
                <a:srgbClr val="FFC000"/>
              </a:solidFill>
            </a:endParaRPr>
          </a:p>
        </p:txBody>
      </p:sp>
      <p:pic>
        <p:nvPicPr>
          <p:cNvPr id="7" name="Google Shape;87;p13"/>
          <p:cNvPicPr preferRelativeResize="0"/>
          <p:nvPr/>
        </p:nvPicPr>
        <p:blipFill rotWithShape="1">
          <a:blip r:embed="rId2">
            <a:alphaModFix/>
          </a:blip>
          <a:srcRect/>
          <a:stretch/>
        </p:blipFill>
        <p:spPr>
          <a:xfrm>
            <a:off x="11279705" y="226423"/>
            <a:ext cx="692189" cy="691547"/>
          </a:xfrm>
          <a:prstGeom prst="rect">
            <a:avLst/>
          </a:prstGeom>
          <a:noFill/>
          <a:ln>
            <a:noFill/>
          </a:ln>
        </p:spPr>
      </p:pic>
    </p:spTree>
    <p:extLst>
      <p:ext uri="{BB962C8B-B14F-4D97-AF65-F5344CB8AC3E}">
        <p14:creationId xmlns:p14="http://schemas.microsoft.com/office/powerpoint/2010/main" val="3874535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1150" y="300418"/>
            <a:ext cx="9905998" cy="1157271"/>
          </a:xfrm>
        </p:spPr>
        <p:txBody>
          <a:bodyPr vert="horz" lIns="91440" tIns="45720" rIns="91440" bIns="45720" rtlCol="0" anchor="ctr">
            <a:normAutofit/>
          </a:bodyPr>
          <a:lstStyle/>
          <a:p>
            <a:r>
              <a:rPr lang="es-ES" b="1" i="1" dirty="0" smtClean="0">
                <a:effectLst/>
              </a:rPr>
              <a:t>Condición vs Decisión</a:t>
            </a:r>
            <a:endParaRPr lang="es-AR" b="1" i="1" dirty="0">
              <a:effectLst/>
            </a:endParaRPr>
          </a:p>
        </p:txBody>
      </p:sp>
      <p:pic>
        <p:nvPicPr>
          <p:cNvPr id="7" name="Google Shape;87;p13"/>
          <p:cNvPicPr preferRelativeResize="0"/>
          <p:nvPr/>
        </p:nvPicPr>
        <p:blipFill rotWithShape="1">
          <a:blip r:embed="rId2">
            <a:alphaModFix/>
          </a:blip>
          <a:srcRect/>
          <a:stretch/>
        </p:blipFill>
        <p:spPr>
          <a:xfrm>
            <a:off x="11279705" y="226423"/>
            <a:ext cx="692189" cy="691547"/>
          </a:xfrm>
          <a:prstGeom prst="rect">
            <a:avLst/>
          </a:prstGeom>
          <a:noFill/>
          <a:ln>
            <a:noFill/>
          </a:ln>
        </p:spPr>
      </p:pic>
      <p:graphicFrame>
        <p:nvGraphicFramePr>
          <p:cNvPr id="6" name="Tabla 5"/>
          <p:cNvGraphicFramePr>
            <a:graphicFrameLocks noGrp="1"/>
          </p:cNvGraphicFramePr>
          <p:nvPr>
            <p:extLst>
              <p:ext uri="{D42A27DB-BD31-4B8C-83A1-F6EECF244321}">
                <p14:modId xmlns:p14="http://schemas.microsoft.com/office/powerpoint/2010/main" val="3731147725"/>
              </p:ext>
            </p:extLst>
          </p:nvPr>
        </p:nvGraphicFramePr>
        <p:xfrm>
          <a:off x="740085" y="1224763"/>
          <a:ext cx="10885714" cy="3662680"/>
        </p:xfrm>
        <a:graphic>
          <a:graphicData uri="http://schemas.openxmlformats.org/drawingml/2006/table">
            <a:tbl>
              <a:tblPr firstRow="1" bandRow="1">
                <a:tableStyleId>{5C22544A-7EE6-4342-B048-85BDC9FD1C3A}</a:tableStyleId>
              </a:tblPr>
              <a:tblGrid>
                <a:gridCol w="5442857">
                  <a:extLst>
                    <a:ext uri="{9D8B030D-6E8A-4147-A177-3AD203B41FA5}">
                      <a16:colId xmlns:a16="http://schemas.microsoft.com/office/drawing/2014/main" val="376058454"/>
                    </a:ext>
                  </a:extLst>
                </a:gridCol>
                <a:gridCol w="5442857">
                  <a:extLst>
                    <a:ext uri="{9D8B030D-6E8A-4147-A177-3AD203B41FA5}">
                      <a16:colId xmlns:a16="http://schemas.microsoft.com/office/drawing/2014/main" val="143842044"/>
                    </a:ext>
                  </a:extLst>
                </a:gridCol>
              </a:tblGrid>
              <a:tr h="370840">
                <a:tc>
                  <a:txBody>
                    <a:bodyPr/>
                    <a:lstStyle/>
                    <a:p>
                      <a:r>
                        <a:rPr lang="es-ES" dirty="0" smtClean="0"/>
                        <a:t>Condición </a:t>
                      </a:r>
                      <a:endParaRPr lang="es-AR" dirty="0"/>
                    </a:p>
                  </a:txBody>
                  <a:tcPr/>
                </a:tc>
                <a:tc>
                  <a:txBody>
                    <a:bodyPr/>
                    <a:lstStyle/>
                    <a:p>
                      <a:r>
                        <a:rPr lang="es-ES" dirty="0" smtClean="0"/>
                        <a:t>Decisión</a:t>
                      </a:r>
                      <a:endParaRPr lang="es-AR" dirty="0"/>
                    </a:p>
                  </a:txBody>
                  <a:tcPr/>
                </a:tc>
                <a:extLst>
                  <a:ext uri="{0D108BD9-81ED-4DB2-BD59-A6C34878D82A}">
                    <a16:rowId xmlns:a16="http://schemas.microsoft.com/office/drawing/2014/main" val="2040814865"/>
                  </a:ext>
                </a:extLst>
              </a:tr>
              <a:tr h="1443688">
                <a:tc>
                  <a:txBody>
                    <a:bodyPr/>
                    <a:lstStyle/>
                    <a:p>
                      <a:r>
                        <a:rPr lang="es-ES" sz="1800" b="0" i="0" kern="1200" dirty="0" smtClean="0">
                          <a:solidFill>
                            <a:schemeClr val="dk1"/>
                          </a:solidFill>
                          <a:effectLst/>
                          <a:latin typeface="+mn-lt"/>
                          <a:ea typeface="+mn-ea"/>
                          <a:cs typeface="+mn-cs"/>
                        </a:rPr>
                        <a:t>tiene como objetivo asegurarse de que todas las </a:t>
                      </a:r>
                      <a:r>
                        <a:rPr lang="es-ES" sz="1800" b="1" i="0" kern="1200" dirty="0" smtClean="0">
                          <a:solidFill>
                            <a:schemeClr val="dk1"/>
                          </a:solidFill>
                          <a:effectLst/>
                          <a:latin typeface="+mn-lt"/>
                          <a:ea typeface="+mn-ea"/>
                          <a:cs typeface="+mn-cs"/>
                        </a:rPr>
                        <a:t>posibles decisiones en una estructura de control, </a:t>
                      </a:r>
                      <a:r>
                        <a:rPr lang="es-ES" sz="1800" b="0" i="0" kern="1200" dirty="0" smtClean="0">
                          <a:solidFill>
                            <a:schemeClr val="dk1"/>
                          </a:solidFill>
                          <a:effectLst/>
                          <a:latin typeface="+mn-lt"/>
                          <a:ea typeface="+mn-ea"/>
                          <a:cs typeface="+mn-cs"/>
                        </a:rPr>
                        <a:t>como un bucle o una sentencia </a:t>
                      </a:r>
                      <a:r>
                        <a:rPr lang="es-ES" sz="1800" b="0" i="0" kern="1200" dirty="0" err="1" smtClean="0">
                          <a:solidFill>
                            <a:schemeClr val="dk1"/>
                          </a:solidFill>
                          <a:effectLst/>
                          <a:latin typeface="+mn-lt"/>
                          <a:ea typeface="+mn-ea"/>
                          <a:cs typeface="+mn-cs"/>
                        </a:rPr>
                        <a:t>if-else</a:t>
                      </a:r>
                      <a:r>
                        <a:rPr lang="es-ES" sz="1800" b="0" i="0" kern="1200" dirty="0" smtClean="0">
                          <a:solidFill>
                            <a:schemeClr val="dk1"/>
                          </a:solidFill>
                          <a:effectLst/>
                          <a:latin typeface="+mn-lt"/>
                          <a:ea typeface="+mn-ea"/>
                          <a:cs typeface="+mn-cs"/>
                        </a:rPr>
                        <a:t>, sean evaluadas en la prueba</a:t>
                      </a:r>
                      <a:endParaRPr lang="es-AR" dirty="0"/>
                    </a:p>
                  </a:txBody>
                  <a:tcPr/>
                </a:tc>
                <a:tc>
                  <a:txBody>
                    <a:bodyPr/>
                    <a:lstStyle/>
                    <a:p>
                      <a:r>
                        <a:rPr lang="es-ES" sz="1800" b="0" i="0" kern="1200" dirty="0" smtClean="0">
                          <a:solidFill>
                            <a:schemeClr val="dk1"/>
                          </a:solidFill>
                          <a:effectLst/>
                          <a:latin typeface="+mn-lt"/>
                          <a:ea typeface="+mn-ea"/>
                          <a:cs typeface="+mn-cs"/>
                        </a:rPr>
                        <a:t>tiene como objetivo asegurarse de que todas </a:t>
                      </a:r>
                      <a:r>
                        <a:rPr lang="es-ES" sz="1800" b="1" i="0" kern="1200" dirty="0" smtClean="0">
                          <a:solidFill>
                            <a:schemeClr val="dk1"/>
                          </a:solidFill>
                          <a:effectLst/>
                          <a:latin typeface="+mn-lt"/>
                          <a:ea typeface="+mn-ea"/>
                          <a:cs typeface="+mn-cs"/>
                        </a:rPr>
                        <a:t>las posibles combinaciones de decisiones en una estructura de control,</a:t>
                      </a:r>
                      <a:r>
                        <a:rPr lang="es-ES" sz="1800" b="0" i="0" kern="1200" dirty="0" smtClean="0">
                          <a:solidFill>
                            <a:schemeClr val="dk1"/>
                          </a:solidFill>
                          <a:effectLst/>
                          <a:latin typeface="+mn-lt"/>
                          <a:ea typeface="+mn-ea"/>
                          <a:cs typeface="+mn-cs"/>
                        </a:rPr>
                        <a:t> como un conjunto de sentencias </a:t>
                      </a:r>
                      <a:r>
                        <a:rPr lang="es-ES" sz="1800" b="0" i="0" kern="1200" dirty="0" err="1" smtClean="0">
                          <a:solidFill>
                            <a:schemeClr val="dk1"/>
                          </a:solidFill>
                          <a:effectLst/>
                          <a:latin typeface="+mn-lt"/>
                          <a:ea typeface="+mn-ea"/>
                          <a:cs typeface="+mn-cs"/>
                        </a:rPr>
                        <a:t>if-else</a:t>
                      </a:r>
                      <a:r>
                        <a:rPr lang="es-ES" sz="1800" b="0" i="0" kern="1200" dirty="0" smtClean="0">
                          <a:solidFill>
                            <a:schemeClr val="dk1"/>
                          </a:solidFill>
                          <a:effectLst/>
                          <a:latin typeface="+mn-lt"/>
                          <a:ea typeface="+mn-ea"/>
                          <a:cs typeface="+mn-cs"/>
                        </a:rPr>
                        <a:t> anidadas, sean evaluadas en la prueba</a:t>
                      </a:r>
                      <a:endParaRPr lang="es-AR" dirty="0"/>
                    </a:p>
                  </a:txBody>
                  <a:tcPr/>
                </a:tc>
                <a:extLst>
                  <a:ext uri="{0D108BD9-81ED-4DB2-BD59-A6C34878D82A}">
                    <a16:rowId xmlns:a16="http://schemas.microsoft.com/office/drawing/2014/main" val="4225041464"/>
                  </a:ext>
                </a:extLst>
              </a:tr>
              <a:tr h="370840">
                <a:tc>
                  <a:txBody>
                    <a:bodyPr/>
                    <a:lstStyle/>
                    <a:p>
                      <a:r>
                        <a:rPr lang="es-ES" sz="1800" b="0" i="0" kern="1200" dirty="0" smtClean="0">
                          <a:solidFill>
                            <a:schemeClr val="dk1"/>
                          </a:solidFill>
                          <a:effectLst/>
                          <a:latin typeface="+mn-lt"/>
                          <a:ea typeface="+mn-ea"/>
                          <a:cs typeface="+mn-cs"/>
                        </a:rPr>
                        <a:t>se </a:t>
                      </a:r>
                      <a:r>
                        <a:rPr lang="es-ES" sz="1800" b="1" i="0" kern="1200" dirty="0" smtClean="0">
                          <a:solidFill>
                            <a:schemeClr val="dk1"/>
                          </a:solidFill>
                          <a:effectLst/>
                          <a:latin typeface="+mn-lt"/>
                          <a:ea typeface="+mn-ea"/>
                          <a:cs typeface="+mn-cs"/>
                        </a:rPr>
                        <a:t>verifica que se han evaluado todas las posibles opciones </a:t>
                      </a:r>
                      <a:r>
                        <a:rPr lang="es-ES" sz="1800" b="0" i="0" kern="1200" dirty="0" smtClean="0">
                          <a:solidFill>
                            <a:schemeClr val="dk1"/>
                          </a:solidFill>
                          <a:effectLst/>
                          <a:latin typeface="+mn-lt"/>
                          <a:ea typeface="+mn-ea"/>
                          <a:cs typeface="+mn-cs"/>
                        </a:rPr>
                        <a:t>de cada condición de un programa.</a:t>
                      </a:r>
                      <a:endParaRPr lang="es-AR" dirty="0"/>
                    </a:p>
                  </a:txBody>
                  <a:tcPr/>
                </a:tc>
                <a:tc>
                  <a:txBody>
                    <a:bodyPr/>
                    <a:lstStyle/>
                    <a:p>
                      <a:r>
                        <a:rPr lang="es-ES" sz="1800" b="0" i="0" kern="1200" dirty="0" smtClean="0">
                          <a:solidFill>
                            <a:schemeClr val="dk1"/>
                          </a:solidFill>
                          <a:effectLst/>
                          <a:latin typeface="+mn-lt"/>
                          <a:ea typeface="+mn-ea"/>
                          <a:cs typeface="+mn-cs"/>
                        </a:rPr>
                        <a:t>se </a:t>
                      </a:r>
                      <a:r>
                        <a:rPr lang="es-ES" sz="1800" b="1" i="0" kern="1200" dirty="0" smtClean="0">
                          <a:solidFill>
                            <a:schemeClr val="dk1"/>
                          </a:solidFill>
                          <a:effectLst/>
                          <a:latin typeface="+mn-lt"/>
                          <a:ea typeface="+mn-ea"/>
                          <a:cs typeface="+mn-cs"/>
                        </a:rPr>
                        <a:t>verifica que se han evaluado todas las posibles combinaciones </a:t>
                      </a:r>
                      <a:r>
                        <a:rPr lang="es-ES" sz="1800" b="0" i="0" kern="1200" dirty="0" smtClean="0">
                          <a:solidFill>
                            <a:schemeClr val="dk1"/>
                          </a:solidFill>
                          <a:effectLst/>
                          <a:latin typeface="+mn-lt"/>
                          <a:ea typeface="+mn-ea"/>
                          <a:cs typeface="+mn-cs"/>
                        </a:rPr>
                        <a:t>de las condiciones de un programa.</a:t>
                      </a:r>
                      <a:endParaRPr lang="es-AR" dirty="0"/>
                    </a:p>
                  </a:txBody>
                  <a:tcPr/>
                </a:tc>
                <a:extLst>
                  <a:ext uri="{0D108BD9-81ED-4DB2-BD59-A6C34878D82A}">
                    <a16:rowId xmlns:a16="http://schemas.microsoft.com/office/drawing/2014/main" val="1287065519"/>
                  </a:ext>
                </a:extLst>
              </a:tr>
              <a:tr h="370840">
                <a:tc>
                  <a:txBody>
                    <a:bodyPr/>
                    <a:lstStyle/>
                    <a:p>
                      <a:r>
                        <a:rPr lang="es-ES" sz="1800" b="0" i="0" kern="1200" dirty="0" smtClean="0">
                          <a:solidFill>
                            <a:schemeClr val="dk1"/>
                          </a:solidFill>
                          <a:effectLst/>
                          <a:latin typeface="+mn-lt"/>
                          <a:ea typeface="+mn-ea"/>
                          <a:cs typeface="+mn-cs"/>
                        </a:rPr>
                        <a:t>se centra en garantizar </a:t>
                      </a:r>
                      <a:r>
                        <a:rPr lang="es-ES" sz="1800" b="1" i="0" kern="1200" dirty="0" smtClean="0">
                          <a:solidFill>
                            <a:schemeClr val="dk1"/>
                          </a:solidFill>
                          <a:effectLst/>
                          <a:latin typeface="+mn-lt"/>
                          <a:ea typeface="+mn-ea"/>
                          <a:cs typeface="+mn-cs"/>
                        </a:rPr>
                        <a:t>que se hayan evaluado todas las opciones dentro de cada condición</a:t>
                      </a:r>
                      <a:endParaRPr lang="es-AR" b="1" dirty="0"/>
                    </a:p>
                  </a:txBody>
                  <a:tcPr/>
                </a:tc>
                <a:tc>
                  <a:txBody>
                    <a:bodyPr/>
                    <a:lstStyle/>
                    <a:p>
                      <a:r>
                        <a:rPr lang="es-ES" sz="1800" b="0" i="0" kern="1200" dirty="0" smtClean="0">
                          <a:solidFill>
                            <a:schemeClr val="dk1"/>
                          </a:solidFill>
                          <a:effectLst/>
                          <a:latin typeface="+mn-lt"/>
                          <a:ea typeface="+mn-ea"/>
                          <a:cs typeface="+mn-cs"/>
                        </a:rPr>
                        <a:t>se centra en garantizar </a:t>
                      </a:r>
                      <a:r>
                        <a:rPr lang="es-ES" sz="1800" b="1" i="0" kern="1200" dirty="0" smtClean="0">
                          <a:solidFill>
                            <a:schemeClr val="dk1"/>
                          </a:solidFill>
                          <a:effectLst/>
                          <a:latin typeface="+mn-lt"/>
                          <a:ea typeface="+mn-ea"/>
                          <a:cs typeface="+mn-cs"/>
                        </a:rPr>
                        <a:t>que se hayan evaluado todas las combinaciones de decisiones dentro de una estructura de control.</a:t>
                      </a:r>
                      <a:endParaRPr lang="es-AR" b="1" dirty="0"/>
                    </a:p>
                  </a:txBody>
                  <a:tcPr/>
                </a:tc>
                <a:extLst>
                  <a:ext uri="{0D108BD9-81ED-4DB2-BD59-A6C34878D82A}">
                    <a16:rowId xmlns:a16="http://schemas.microsoft.com/office/drawing/2014/main" val="546340340"/>
                  </a:ext>
                </a:extLst>
              </a:tr>
            </a:tbl>
          </a:graphicData>
        </a:graphic>
      </p:graphicFrame>
      <p:pic>
        <p:nvPicPr>
          <p:cNvPr id="9" name="Imagen 8"/>
          <p:cNvPicPr>
            <a:picLocks noChangeAspect="1"/>
          </p:cNvPicPr>
          <p:nvPr/>
        </p:nvPicPr>
        <p:blipFill>
          <a:blip r:embed="rId3"/>
          <a:stretch>
            <a:fillRect/>
          </a:stretch>
        </p:blipFill>
        <p:spPr>
          <a:xfrm>
            <a:off x="6879772" y="5043479"/>
            <a:ext cx="3775908" cy="1729035"/>
          </a:xfrm>
          <a:prstGeom prst="rect">
            <a:avLst/>
          </a:prstGeom>
        </p:spPr>
      </p:pic>
      <p:pic>
        <p:nvPicPr>
          <p:cNvPr id="10" name="Imagen 9"/>
          <p:cNvPicPr>
            <a:picLocks noChangeAspect="1"/>
          </p:cNvPicPr>
          <p:nvPr/>
        </p:nvPicPr>
        <p:blipFill>
          <a:blip r:embed="rId4"/>
          <a:stretch>
            <a:fillRect/>
          </a:stretch>
        </p:blipFill>
        <p:spPr>
          <a:xfrm>
            <a:off x="1854925" y="5043479"/>
            <a:ext cx="3126378" cy="1729035"/>
          </a:xfrm>
          <a:prstGeom prst="rect">
            <a:avLst/>
          </a:prstGeom>
        </p:spPr>
      </p:pic>
    </p:spTree>
    <p:extLst>
      <p:ext uri="{BB962C8B-B14F-4D97-AF65-F5344CB8AC3E}">
        <p14:creationId xmlns:p14="http://schemas.microsoft.com/office/powerpoint/2010/main" val="1012502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64334" y="296700"/>
            <a:ext cx="9905998" cy="1108950"/>
          </a:xfrm>
        </p:spPr>
        <p:txBody>
          <a:bodyPr/>
          <a:lstStyle/>
          <a:p>
            <a:r>
              <a:rPr lang="es-ES" b="1" i="1" dirty="0" smtClean="0">
                <a:effectLst/>
              </a:rPr>
              <a:t>4. Prueba </a:t>
            </a:r>
            <a:r>
              <a:rPr lang="es-ES" b="1" i="1" dirty="0">
                <a:effectLst/>
              </a:rPr>
              <a:t>de flujo de datos: </a:t>
            </a:r>
            <a:endParaRPr lang="es-AR" b="1" i="1" dirty="0"/>
          </a:p>
        </p:txBody>
      </p:sp>
      <p:sp>
        <p:nvSpPr>
          <p:cNvPr id="3" name="Marcador de contenido 2"/>
          <p:cNvSpPr>
            <a:spLocks noGrp="1"/>
          </p:cNvSpPr>
          <p:nvPr>
            <p:ph idx="1"/>
          </p:nvPr>
        </p:nvSpPr>
        <p:spPr>
          <a:xfrm>
            <a:off x="1373707" y="1227908"/>
            <a:ext cx="9905998" cy="1796912"/>
          </a:xfrm>
        </p:spPr>
        <p:txBody>
          <a:bodyPr>
            <a:normAutofit/>
          </a:bodyPr>
          <a:lstStyle/>
          <a:p>
            <a:pPr algn="just"/>
            <a:r>
              <a:rPr lang="es-ES" sz="2400" i="1" dirty="0" smtClean="0">
                <a:effectLst/>
              </a:rPr>
              <a:t>esta </a:t>
            </a:r>
            <a:r>
              <a:rPr lang="es-ES" sz="2400" i="1" dirty="0">
                <a:effectLst/>
              </a:rPr>
              <a:t>técnica se enfoca en probar cómo fluye la información a través del código. Se busca cubrir </a:t>
            </a:r>
            <a:r>
              <a:rPr lang="es-ES" sz="2400" i="1" dirty="0">
                <a:solidFill>
                  <a:srgbClr val="FFC000"/>
                </a:solidFill>
                <a:effectLst/>
              </a:rPr>
              <a:t>todas las variables y funciones que participan en el flujo de datos</a:t>
            </a:r>
            <a:r>
              <a:rPr lang="es-ES" sz="2400" i="1" dirty="0">
                <a:effectLst/>
              </a:rPr>
              <a:t>, para asegurarse de que la información se está procesando correctamente</a:t>
            </a:r>
            <a:r>
              <a:rPr lang="es-ES" sz="2400" i="1" dirty="0" smtClean="0">
                <a:effectLst/>
              </a:rPr>
              <a:t>.</a:t>
            </a:r>
            <a:endParaRPr lang="es-AR" sz="2400" i="1" dirty="0"/>
          </a:p>
        </p:txBody>
      </p:sp>
      <p:pic>
        <p:nvPicPr>
          <p:cNvPr id="4" name="Google Shape;87;p13"/>
          <p:cNvPicPr preferRelativeResize="0"/>
          <p:nvPr/>
        </p:nvPicPr>
        <p:blipFill rotWithShape="1">
          <a:blip r:embed="rId2">
            <a:alphaModFix/>
          </a:blip>
          <a:srcRect/>
          <a:stretch/>
        </p:blipFill>
        <p:spPr>
          <a:xfrm>
            <a:off x="11279705" y="226423"/>
            <a:ext cx="692189" cy="691547"/>
          </a:xfrm>
          <a:prstGeom prst="rect">
            <a:avLst/>
          </a:prstGeom>
          <a:noFill/>
          <a:ln>
            <a:noFill/>
          </a:ln>
        </p:spPr>
      </p:pic>
      <p:pic>
        <p:nvPicPr>
          <p:cNvPr id="6" name="Imagen 5"/>
          <p:cNvPicPr>
            <a:picLocks noChangeAspect="1"/>
          </p:cNvPicPr>
          <p:nvPr/>
        </p:nvPicPr>
        <p:blipFill>
          <a:blip r:embed="rId3"/>
          <a:stretch>
            <a:fillRect/>
          </a:stretch>
        </p:blipFill>
        <p:spPr>
          <a:xfrm>
            <a:off x="3009352" y="3159216"/>
            <a:ext cx="6634707" cy="3282677"/>
          </a:xfrm>
          <a:prstGeom prst="rect">
            <a:avLst/>
          </a:prstGeom>
        </p:spPr>
      </p:pic>
      <p:sp>
        <p:nvSpPr>
          <p:cNvPr id="5" name="Rectángulo 4"/>
          <p:cNvSpPr/>
          <p:nvPr/>
        </p:nvSpPr>
        <p:spPr>
          <a:xfrm>
            <a:off x="320431" y="6576289"/>
            <a:ext cx="11651463" cy="261610"/>
          </a:xfrm>
          <a:prstGeom prst="rect">
            <a:avLst/>
          </a:prstGeom>
        </p:spPr>
        <p:txBody>
          <a:bodyPr wrap="square">
            <a:spAutoFit/>
          </a:bodyPr>
          <a:lstStyle/>
          <a:p>
            <a:r>
              <a:rPr lang="en-US" sz="1050" dirty="0">
                <a:solidFill>
                  <a:srgbClr val="FFFF00"/>
                </a:solidFill>
              </a:rPr>
              <a:t>https://codepen.io/web-tiki/pen/ZYmZoV/https://freefrontend.com/css-circle-menus/https://codepen.io/logrithumn/pen/yMwYXXhttps://github.com/dawiidio/o-menu</a:t>
            </a:r>
          </a:p>
        </p:txBody>
      </p:sp>
    </p:spTree>
    <p:extLst>
      <p:ext uri="{BB962C8B-B14F-4D97-AF65-F5344CB8AC3E}">
        <p14:creationId xmlns:p14="http://schemas.microsoft.com/office/powerpoint/2010/main" val="2617755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533" y="426720"/>
            <a:ext cx="9905998" cy="1008017"/>
          </a:xfrm>
        </p:spPr>
        <p:txBody>
          <a:bodyPr vert="horz" lIns="91440" tIns="45720" rIns="91440" bIns="45720" rtlCol="0" anchor="ctr">
            <a:normAutofit/>
          </a:bodyPr>
          <a:lstStyle/>
          <a:p>
            <a:r>
              <a:rPr lang="es-ES" b="1" i="1" dirty="0" smtClean="0">
                <a:effectLst/>
              </a:rPr>
              <a:t>Confección de un test </a:t>
            </a:r>
            <a:r>
              <a:rPr lang="es-ES" b="1" i="1" dirty="0">
                <a:effectLst/>
              </a:rPr>
              <a:t>case</a:t>
            </a:r>
            <a:endParaRPr lang="es-AR" b="1" i="1" dirty="0">
              <a:effectLst/>
            </a:endParaRPr>
          </a:p>
        </p:txBody>
      </p:sp>
      <p:sp>
        <p:nvSpPr>
          <p:cNvPr id="4" name="AutoShape 2" descr="blob:https://web.whatsapp.com/a302a51e-9009-4685-add9-5b5fca7da41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6" name="Rectángulo 5"/>
          <p:cNvSpPr/>
          <p:nvPr/>
        </p:nvSpPr>
        <p:spPr>
          <a:xfrm>
            <a:off x="1036910" y="1742462"/>
            <a:ext cx="10458994" cy="4401205"/>
          </a:xfrm>
          <a:prstGeom prst="rect">
            <a:avLst/>
          </a:prstGeom>
        </p:spPr>
        <p:txBody>
          <a:bodyPr wrap="square">
            <a:spAutoFit/>
          </a:bodyPr>
          <a:lstStyle/>
          <a:p>
            <a:r>
              <a:rPr lang="es-ES" sz="2000" b="1" i="1" dirty="0">
                <a:solidFill>
                  <a:srgbClr val="92D050"/>
                </a:solidFill>
              </a:rPr>
              <a:t>Paso 1: ID de caso de </a:t>
            </a:r>
            <a:r>
              <a:rPr lang="es-ES" sz="2000" b="1" i="1" dirty="0" smtClean="0">
                <a:solidFill>
                  <a:srgbClr val="92D050"/>
                </a:solidFill>
              </a:rPr>
              <a:t>prueba</a:t>
            </a:r>
            <a:endParaRPr lang="es-ES" sz="2000" b="1" i="1" dirty="0"/>
          </a:p>
          <a:p>
            <a:pPr lvl="1"/>
            <a:r>
              <a:rPr lang="es-ES" sz="2000" dirty="0"/>
              <a:t>Todos los casos de prueba deben llevar ID únicos para representarlos. En la mayoría de los casos, seguir una convención para este ID de nomenclatura ayuda con la organización, la claridad y la comprensión.</a:t>
            </a:r>
          </a:p>
          <a:p>
            <a:endParaRPr lang="es-ES" sz="2000" dirty="0"/>
          </a:p>
          <a:p>
            <a:r>
              <a:rPr lang="es-ES" sz="2000" b="1" i="1" dirty="0">
                <a:solidFill>
                  <a:srgbClr val="92D050"/>
                </a:solidFill>
              </a:rPr>
              <a:t>Paso 2: Descripción de la </a:t>
            </a:r>
            <a:r>
              <a:rPr lang="es-ES" sz="2000" b="1" i="1" dirty="0" smtClean="0">
                <a:solidFill>
                  <a:srgbClr val="92D050"/>
                </a:solidFill>
              </a:rPr>
              <a:t>prueba</a:t>
            </a:r>
            <a:endParaRPr lang="es-ES" sz="2000" dirty="0"/>
          </a:p>
          <a:p>
            <a:pPr lvl="1"/>
            <a:r>
              <a:rPr lang="es-ES" sz="2000" dirty="0"/>
              <a:t>Esta descripción debe detallar qué unidad, característica o función se está probando o qué se está verificando.</a:t>
            </a:r>
          </a:p>
          <a:p>
            <a:endParaRPr lang="es-ES" sz="2000" dirty="0"/>
          </a:p>
          <a:p>
            <a:r>
              <a:rPr lang="es-ES" sz="2000" b="1" dirty="0">
                <a:solidFill>
                  <a:srgbClr val="92D050"/>
                </a:solidFill>
              </a:rPr>
              <a:t>Paso 3: Supuestos y condiciones </a:t>
            </a:r>
            <a:r>
              <a:rPr lang="es-ES" sz="2000" b="1" dirty="0" smtClean="0">
                <a:solidFill>
                  <a:srgbClr val="92D050"/>
                </a:solidFill>
              </a:rPr>
              <a:t>previas</a:t>
            </a:r>
            <a:endParaRPr lang="es-ES" sz="2000" dirty="0"/>
          </a:p>
          <a:p>
            <a:pPr lvl="1"/>
            <a:r>
              <a:rPr lang="es-ES" sz="2000" dirty="0"/>
              <a:t>Esto implica que se cumplan las condiciones antes de la ejecución del caso de prueba. Un ejemplo sería requerir una cuenta de Outlook válida para iniciar sesión.</a:t>
            </a:r>
          </a:p>
          <a:p>
            <a:endParaRPr lang="es-ES" sz="2000" dirty="0"/>
          </a:p>
        </p:txBody>
      </p:sp>
      <p:pic>
        <p:nvPicPr>
          <p:cNvPr id="7" name="Google Shape;87;p13"/>
          <p:cNvPicPr preferRelativeResize="0"/>
          <p:nvPr/>
        </p:nvPicPr>
        <p:blipFill rotWithShape="1">
          <a:blip r:embed="rId2">
            <a:alphaModFix/>
          </a:blip>
          <a:srcRect/>
          <a:stretch/>
        </p:blipFill>
        <p:spPr>
          <a:xfrm>
            <a:off x="11279705" y="226423"/>
            <a:ext cx="692189" cy="691547"/>
          </a:xfrm>
          <a:prstGeom prst="rect">
            <a:avLst/>
          </a:prstGeom>
          <a:noFill/>
          <a:ln>
            <a:noFill/>
          </a:ln>
        </p:spPr>
      </p:pic>
    </p:spTree>
    <p:extLst>
      <p:ext uri="{BB962C8B-B14F-4D97-AF65-F5344CB8AC3E}">
        <p14:creationId xmlns:p14="http://schemas.microsoft.com/office/powerpoint/2010/main" val="3558147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lob:https://web.whatsapp.com/a302a51e-9009-4685-add9-5b5fca7da41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6" name="Rectángulo 5"/>
          <p:cNvSpPr/>
          <p:nvPr/>
        </p:nvSpPr>
        <p:spPr>
          <a:xfrm>
            <a:off x="1028201" y="1661160"/>
            <a:ext cx="10458994" cy="4093428"/>
          </a:xfrm>
          <a:prstGeom prst="rect">
            <a:avLst/>
          </a:prstGeom>
        </p:spPr>
        <p:txBody>
          <a:bodyPr wrap="square">
            <a:spAutoFit/>
          </a:bodyPr>
          <a:lstStyle/>
          <a:p>
            <a:r>
              <a:rPr lang="es-ES" sz="2000" b="1" i="1" dirty="0" smtClean="0">
                <a:solidFill>
                  <a:srgbClr val="92D050"/>
                </a:solidFill>
              </a:rPr>
              <a:t>Paso </a:t>
            </a:r>
            <a:r>
              <a:rPr lang="es-ES" sz="2000" b="1" i="1" dirty="0">
                <a:solidFill>
                  <a:srgbClr val="92D050"/>
                </a:solidFill>
              </a:rPr>
              <a:t>4: Datos de </a:t>
            </a:r>
            <a:r>
              <a:rPr lang="es-ES" sz="2000" b="1" i="1" dirty="0" smtClean="0">
                <a:solidFill>
                  <a:srgbClr val="92D050"/>
                </a:solidFill>
              </a:rPr>
              <a:t>prueba</a:t>
            </a:r>
            <a:endParaRPr lang="es-ES" sz="2000" b="1" i="1" dirty="0">
              <a:solidFill>
                <a:srgbClr val="92D050"/>
              </a:solidFill>
            </a:endParaRPr>
          </a:p>
          <a:p>
            <a:pPr lvl="1"/>
            <a:r>
              <a:rPr lang="es-ES" sz="2000" dirty="0"/>
              <a:t>Esto se relaciona con las variables y sus valores en el caso de prueba. En el ejemplo de un inicio de sesión por correo electrónico, sería el nombre de usuario y la contraseña de la cuenta.</a:t>
            </a:r>
          </a:p>
          <a:p>
            <a:endParaRPr lang="es-ES" sz="2000" dirty="0"/>
          </a:p>
          <a:p>
            <a:r>
              <a:rPr lang="es-ES" sz="2000" b="1" i="1" dirty="0">
                <a:solidFill>
                  <a:srgbClr val="92D050"/>
                </a:solidFill>
              </a:rPr>
              <a:t>Paso 5: Pasos a </a:t>
            </a:r>
            <a:r>
              <a:rPr lang="es-ES" sz="2000" b="1" i="1" dirty="0" smtClean="0">
                <a:solidFill>
                  <a:srgbClr val="92D050"/>
                </a:solidFill>
              </a:rPr>
              <a:t>ejecutar</a:t>
            </a:r>
            <a:endParaRPr lang="es-ES" sz="2000" b="1" i="1" dirty="0">
              <a:solidFill>
                <a:srgbClr val="92D050"/>
              </a:solidFill>
            </a:endParaRPr>
          </a:p>
          <a:p>
            <a:pPr lvl="1"/>
            <a:r>
              <a:rPr lang="es-ES" sz="2000" dirty="0"/>
              <a:t>Estos deben ser pasos fácilmente repetibles ejecutados desde la perspectiva del usuario final. Por ejemplo, un caso de prueba para iniciar sesión en un servidor de correo electrónico podría incluir estos pasos</a:t>
            </a:r>
            <a:r>
              <a:rPr lang="es-ES" sz="2000" dirty="0" smtClean="0"/>
              <a:t>:</a:t>
            </a:r>
            <a:endParaRPr lang="es-ES" sz="2000" dirty="0"/>
          </a:p>
          <a:p>
            <a:pPr lvl="2"/>
            <a:r>
              <a:rPr lang="es-ES" sz="2000" dirty="0" smtClean="0"/>
              <a:t>- </a:t>
            </a:r>
            <a:r>
              <a:rPr lang="es-ES" sz="2000" i="1" dirty="0" smtClean="0"/>
              <a:t>Abra </a:t>
            </a:r>
            <a:r>
              <a:rPr lang="es-ES" sz="2000" i="1" dirty="0"/>
              <a:t>la página web del servidor de correo electrónico.</a:t>
            </a:r>
          </a:p>
          <a:p>
            <a:pPr lvl="2"/>
            <a:r>
              <a:rPr lang="es-ES" sz="2000" i="1" dirty="0" smtClean="0"/>
              <a:t>- Introduzca </a:t>
            </a:r>
            <a:r>
              <a:rPr lang="es-ES" sz="2000" i="1" dirty="0"/>
              <a:t>su nombre de usuario.</a:t>
            </a:r>
          </a:p>
          <a:p>
            <a:pPr lvl="2"/>
            <a:r>
              <a:rPr lang="es-ES" sz="2000" i="1" dirty="0" smtClean="0"/>
              <a:t>- Introducir </a:t>
            </a:r>
            <a:r>
              <a:rPr lang="es-ES" sz="2000" i="1" dirty="0"/>
              <a:t>la contraseña.</a:t>
            </a:r>
          </a:p>
          <a:p>
            <a:pPr lvl="2"/>
            <a:r>
              <a:rPr lang="es-ES" sz="2000" i="1" dirty="0" smtClean="0"/>
              <a:t>- Haga </a:t>
            </a:r>
            <a:r>
              <a:rPr lang="es-ES" sz="2000" i="1" dirty="0"/>
              <a:t>clic en el botón "Entrar" o "Iniciar sesión</a:t>
            </a:r>
            <a:r>
              <a:rPr lang="es-ES" sz="2000" i="1" dirty="0" smtClean="0"/>
              <a:t>".</a:t>
            </a:r>
            <a:endParaRPr lang="es-ES" sz="2000" i="1" dirty="0"/>
          </a:p>
        </p:txBody>
      </p:sp>
      <p:pic>
        <p:nvPicPr>
          <p:cNvPr id="5" name="Google Shape;87;p13"/>
          <p:cNvPicPr preferRelativeResize="0"/>
          <p:nvPr/>
        </p:nvPicPr>
        <p:blipFill rotWithShape="1">
          <a:blip r:embed="rId2">
            <a:alphaModFix/>
          </a:blip>
          <a:srcRect/>
          <a:stretch/>
        </p:blipFill>
        <p:spPr>
          <a:xfrm>
            <a:off x="11279705" y="226423"/>
            <a:ext cx="692189" cy="691547"/>
          </a:xfrm>
          <a:prstGeom prst="rect">
            <a:avLst/>
          </a:prstGeom>
          <a:noFill/>
          <a:ln>
            <a:noFill/>
          </a:ln>
        </p:spPr>
      </p:pic>
      <p:sp>
        <p:nvSpPr>
          <p:cNvPr id="7" name="Título 1"/>
          <p:cNvSpPr txBox="1">
            <a:spLocks/>
          </p:cNvSpPr>
          <p:nvPr/>
        </p:nvSpPr>
        <p:spPr>
          <a:xfrm>
            <a:off x="958533" y="426720"/>
            <a:ext cx="9905998" cy="100801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b="1" i="1" smtClean="0">
                <a:effectLst/>
              </a:rPr>
              <a:t>Confección de un test case</a:t>
            </a:r>
            <a:endParaRPr lang="es-AR" b="1" i="1" dirty="0">
              <a:effectLst/>
            </a:endParaRPr>
          </a:p>
        </p:txBody>
      </p:sp>
    </p:spTree>
    <p:extLst>
      <p:ext uri="{BB962C8B-B14F-4D97-AF65-F5344CB8AC3E}">
        <p14:creationId xmlns:p14="http://schemas.microsoft.com/office/powerpoint/2010/main" val="4218088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lob:https://web.whatsapp.com/a302a51e-9009-4685-add9-5b5fca7da41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6" name="Rectángulo 5"/>
          <p:cNvSpPr/>
          <p:nvPr/>
        </p:nvSpPr>
        <p:spPr>
          <a:xfrm>
            <a:off x="958533" y="1356359"/>
            <a:ext cx="10458994" cy="6063198"/>
          </a:xfrm>
          <a:prstGeom prst="rect">
            <a:avLst/>
          </a:prstGeom>
        </p:spPr>
        <p:txBody>
          <a:bodyPr wrap="square">
            <a:spAutoFit/>
          </a:bodyPr>
          <a:lstStyle/>
          <a:p>
            <a:r>
              <a:rPr lang="es-ES" sz="2000" b="1" i="1" dirty="0" smtClean="0">
                <a:solidFill>
                  <a:srgbClr val="92D050"/>
                </a:solidFill>
              </a:rPr>
              <a:t>Paso </a:t>
            </a:r>
            <a:r>
              <a:rPr lang="es-ES" sz="2000" b="1" i="1" dirty="0">
                <a:solidFill>
                  <a:srgbClr val="92D050"/>
                </a:solidFill>
              </a:rPr>
              <a:t>6: Resultado </a:t>
            </a:r>
            <a:r>
              <a:rPr lang="es-ES" sz="2000" b="1" i="1" dirty="0" smtClean="0">
                <a:solidFill>
                  <a:srgbClr val="92D050"/>
                </a:solidFill>
              </a:rPr>
              <a:t>Esperado</a:t>
            </a:r>
            <a:endParaRPr lang="es-ES" sz="2000" b="1" i="1" dirty="0">
              <a:solidFill>
                <a:srgbClr val="92D050"/>
              </a:solidFill>
            </a:endParaRPr>
          </a:p>
          <a:p>
            <a:pPr lvl="1"/>
            <a:r>
              <a:rPr lang="es-ES" sz="2000" dirty="0"/>
              <a:t>Esto indica el resultado esperado después de la ejecución del paso del caso de prueba. Al ingresar la información de inicio de sesión correcta, el resultado esperado sería un inicio de sesión exitoso.</a:t>
            </a:r>
          </a:p>
          <a:p>
            <a:endParaRPr lang="es-ES" sz="2000" dirty="0"/>
          </a:p>
          <a:p>
            <a:r>
              <a:rPr lang="es-ES" sz="2000" b="1" i="1" dirty="0">
                <a:solidFill>
                  <a:srgbClr val="92D050"/>
                </a:solidFill>
              </a:rPr>
              <a:t>Paso 7: Resultado real y condiciones posteriores</a:t>
            </a:r>
          </a:p>
          <a:p>
            <a:pPr lvl="1"/>
            <a:r>
              <a:rPr lang="es-ES" sz="2000" dirty="0"/>
              <a:t>En comparación con el resultado esperado, podemos determinar el estado del caso de prueba. En el caso del inicio de sesión por correo electrónico, el usuario iniciará sesión correctamente o no. La condición posterior es lo que sucede como resultado de la ejecución del paso, como ser redirigido a la bandeja de entrada del correo </a:t>
            </a:r>
            <a:r>
              <a:rPr lang="es-ES" sz="2000" dirty="0" smtClean="0"/>
              <a:t>electrónico.</a:t>
            </a:r>
          </a:p>
          <a:p>
            <a:pPr lvl="1"/>
            <a:endParaRPr lang="es-ES" sz="2000" dirty="0" smtClean="0"/>
          </a:p>
          <a:p>
            <a:r>
              <a:rPr lang="es-ES" b="1" i="1" dirty="0">
                <a:solidFill>
                  <a:srgbClr val="92D050"/>
                </a:solidFill>
              </a:rPr>
              <a:t>Paso 8: Estado de la Prueba</a:t>
            </a:r>
          </a:p>
          <a:p>
            <a:pPr lvl="1"/>
            <a:r>
              <a:rPr lang="es-ES" dirty="0"/>
              <a:t>La determinación del estado de aprobado / reprobado depende de cómo se comparan entre sí el resultado esperado y el resultado real.</a:t>
            </a:r>
          </a:p>
          <a:p>
            <a:pPr lvl="1"/>
            <a:endParaRPr lang="es-ES" dirty="0"/>
          </a:p>
          <a:p>
            <a:pPr lvl="1"/>
            <a:r>
              <a:rPr lang="es-ES" i="1" dirty="0"/>
              <a:t>Mismo resultado = Aprobado</a:t>
            </a:r>
          </a:p>
          <a:p>
            <a:pPr lvl="1"/>
            <a:r>
              <a:rPr lang="es-ES" i="1" dirty="0"/>
              <a:t>Diferentes resultados = Falla</a:t>
            </a:r>
          </a:p>
          <a:p>
            <a:pPr lvl="1"/>
            <a:endParaRPr lang="es-ES" sz="2000" dirty="0"/>
          </a:p>
          <a:p>
            <a:endParaRPr lang="es-ES" sz="2000" dirty="0"/>
          </a:p>
        </p:txBody>
      </p:sp>
      <p:pic>
        <p:nvPicPr>
          <p:cNvPr id="5" name="Google Shape;87;p13"/>
          <p:cNvPicPr preferRelativeResize="0"/>
          <p:nvPr/>
        </p:nvPicPr>
        <p:blipFill rotWithShape="1">
          <a:blip r:embed="rId2">
            <a:alphaModFix/>
          </a:blip>
          <a:srcRect/>
          <a:stretch/>
        </p:blipFill>
        <p:spPr>
          <a:xfrm>
            <a:off x="11279705" y="226423"/>
            <a:ext cx="692189" cy="691547"/>
          </a:xfrm>
          <a:prstGeom prst="rect">
            <a:avLst/>
          </a:prstGeom>
          <a:noFill/>
          <a:ln>
            <a:noFill/>
          </a:ln>
        </p:spPr>
      </p:pic>
      <p:sp>
        <p:nvSpPr>
          <p:cNvPr id="7" name="Título 1"/>
          <p:cNvSpPr>
            <a:spLocks noGrp="1"/>
          </p:cNvSpPr>
          <p:nvPr>
            <p:ph type="title"/>
          </p:nvPr>
        </p:nvSpPr>
        <p:spPr>
          <a:xfrm>
            <a:off x="958533" y="426720"/>
            <a:ext cx="9905998" cy="1008017"/>
          </a:xfrm>
        </p:spPr>
        <p:txBody>
          <a:bodyPr vert="horz" lIns="91440" tIns="45720" rIns="91440" bIns="45720" rtlCol="0" anchor="ctr">
            <a:normAutofit/>
          </a:bodyPr>
          <a:lstStyle/>
          <a:p>
            <a:r>
              <a:rPr lang="es-ES" b="1" i="1" dirty="0" smtClean="0">
                <a:effectLst/>
              </a:rPr>
              <a:t>Confección de un test </a:t>
            </a:r>
            <a:r>
              <a:rPr lang="es-ES" b="1" i="1" dirty="0">
                <a:effectLst/>
              </a:rPr>
              <a:t>case</a:t>
            </a:r>
            <a:endParaRPr lang="es-AR" b="1" i="1" dirty="0">
              <a:effectLst/>
            </a:endParaRPr>
          </a:p>
        </p:txBody>
      </p:sp>
    </p:spTree>
    <p:extLst>
      <p:ext uri="{BB962C8B-B14F-4D97-AF65-F5344CB8AC3E}">
        <p14:creationId xmlns:p14="http://schemas.microsoft.com/office/powerpoint/2010/main" val="2694586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533" y="426720"/>
            <a:ext cx="9905998" cy="1008017"/>
          </a:xfrm>
        </p:spPr>
        <p:txBody>
          <a:bodyPr vert="horz" lIns="91440" tIns="45720" rIns="91440" bIns="45720" rtlCol="0" anchor="ctr">
            <a:normAutofit/>
          </a:bodyPr>
          <a:lstStyle/>
          <a:p>
            <a:r>
              <a:rPr lang="es-ES" b="1" i="1" dirty="0">
                <a:effectLst/>
              </a:rPr>
              <a:t>Modelo de test case</a:t>
            </a:r>
            <a:endParaRPr lang="es-AR" b="1" i="1" dirty="0">
              <a:effectLst/>
            </a:endParaRPr>
          </a:p>
        </p:txBody>
      </p:sp>
      <p:sp>
        <p:nvSpPr>
          <p:cNvPr id="4" name="AutoShape 2" descr="blob:https://web.whatsapp.com/a302a51e-9009-4685-add9-5b5fca7da41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7" name="Google Shape;87;p13"/>
          <p:cNvPicPr preferRelativeResize="0"/>
          <p:nvPr/>
        </p:nvPicPr>
        <p:blipFill rotWithShape="1">
          <a:blip r:embed="rId2">
            <a:alphaModFix/>
          </a:blip>
          <a:srcRect/>
          <a:stretch/>
        </p:blipFill>
        <p:spPr>
          <a:xfrm>
            <a:off x="11279705" y="226423"/>
            <a:ext cx="692189" cy="691547"/>
          </a:xfrm>
          <a:prstGeom prst="rect">
            <a:avLst/>
          </a:prstGeom>
          <a:noFill/>
          <a:ln>
            <a:noFill/>
          </a:ln>
        </p:spPr>
      </p:pic>
      <p:graphicFrame>
        <p:nvGraphicFramePr>
          <p:cNvPr id="9" name="Tabla 8"/>
          <p:cNvGraphicFramePr>
            <a:graphicFrameLocks noGrp="1"/>
          </p:cNvGraphicFramePr>
          <p:nvPr>
            <p:extLst>
              <p:ext uri="{D42A27DB-BD31-4B8C-83A1-F6EECF244321}">
                <p14:modId xmlns:p14="http://schemas.microsoft.com/office/powerpoint/2010/main" val="3733097771"/>
              </p:ext>
            </p:extLst>
          </p:nvPr>
        </p:nvGraphicFramePr>
        <p:xfrm>
          <a:off x="2310538" y="1617618"/>
          <a:ext cx="7811587" cy="4438215"/>
        </p:xfrm>
        <a:graphic>
          <a:graphicData uri="http://schemas.openxmlformats.org/drawingml/2006/table">
            <a:tbl>
              <a:tblPr>
                <a:tableStyleId>{793D81CF-94F2-401A-BA57-92F5A7B2D0C5}</a:tableStyleId>
              </a:tblPr>
              <a:tblGrid>
                <a:gridCol w="2679473">
                  <a:extLst>
                    <a:ext uri="{9D8B030D-6E8A-4147-A177-3AD203B41FA5}">
                      <a16:colId xmlns:a16="http://schemas.microsoft.com/office/drawing/2014/main" val="3795044266"/>
                    </a:ext>
                  </a:extLst>
                </a:gridCol>
                <a:gridCol w="5132114">
                  <a:extLst>
                    <a:ext uri="{9D8B030D-6E8A-4147-A177-3AD203B41FA5}">
                      <a16:colId xmlns:a16="http://schemas.microsoft.com/office/drawing/2014/main" val="1290228611"/>
                    </a:ext>
                  </a:extLst>
                </a:gridCol>
              </a:tblGrid>
              <a:tr h="298270">
                <a:tc>
                  <a:txBody>
                    <a:bodyPr/>
                    <a:lstStyle/>
                    <a:p>
                      <a:pPr>
                        <a:lnSpc>
                          <a:spcPct val="107000"/>
                        </a:lnSpc>
                        <a:spcBef>
                          <a:spcPts val="600"/>
                        </a:spcBef>
                        <a:spcAft>
                          <a:spcPts val="600"/>
                        </a:spcAft>
                      </a:pPr>
                      <a:r>
                        <a:rPr lang="es-ES" sz="1400" b="1" dirty="0" err="1">
                          <a:effectLst/>
                        </a:rPr>
                        <a:t>Nro</a:t>
                      </a:r>
                      <a:r>
                        <a:rPr lang="es-ES" sz="1400" b="1" dirty="0">
                          <a:effectLst/>
                        </a:rPr>
                        <a:t> TC</a:t>
                      </a:r>
                      <a:endParaRPr lang="es-AR" sz="1400" b="1" dirty="0">
                        <a:solidFill>
                          <a:srgbClr val="92D050"/>
                        </a:solidFill>
                        <a:effectLst/>
                        <a:latin typeface="Calibri" panose="020F0502020204030204" pitchFamily="34" charset="0"/>
                        <a:ea typeface="Arial" panose="020B0604020202020204" pitchFamily="34" charset="0"/>
                        <a:cs typeface="Times New Roman" panose="02020603050405020304" pitchFamily="18" charset="0"/>
                      </a:endParaRPr>
                    </a:p>
                  </a:txBody>
                  <a:tcPr marL="48136" marR="48136" marT="48136" marB="48136"/>
                </a:tc>
                <a:tc>
                  <a:txBody>
                    <a:bodyPr/>
                    <a:lstStyle/>
                    <a:p>
                      <a:pPr>
                        <a:lnSpc>
                          <a:spcPct val="107000"/>
                        </a:lnSpc>
                        <a:spcBef>
                          <a:spcPts val="600"/>
                        </a:spcBef>
                        <a:spcAft>
                          <a:spcPts val="600"/>
                        </a:spcAft>
                      </a:pPr>
                      <a:r>
                        <a:rPr lang="es-ES" sz="1400" dirty="0">
                          <a:effectLst/>
                        </a:rPr>
                        <a:t>CB 1.2</a:t>
                      </a:r>
                      <a:endParaRPr lang="es-AR" sz="1400" b="1" i="1" dirty="0">
                        <a:effectLst/>
                        <a:latin typeface="Calibri" panose="020F0502020204030204" pitchFamily="34" charset="0"/>
                        <a:ea typeface="Arial" panose="020B0604020202020204" pitchFamily="34" charset="0"/>
                        <a:cs typeface="Times New Roman" panose="02020603050405020304" pitchFamily="18" charset="0"/>
                      </a:endParaRPr>
                    </a:p>
                  </a:txBody>
                  <a:tcPr marL="48136" marR="48136" marT="48136" marB="48136"/>
                </a:tc>
                <a:extLst>
                  <a:ext uri="{0D108BD9-81ED-4DB2-BD59-A6C34878D82A}">
                    <a16:rowId xmlns:a16="http://schemas.microsoft.com/office/drawing/2014/main" val="1773608204"/>
                  </a:ext>
                </a:extLst>
              </a:tr>
              <a:tr h="257064">
                <a:tc>
                  <a:txBody>
                    <a:bodyPr/>
                    <a:lstStyle/>
                    <a:p>
                      <a:pPr>
                        <a:lnSpc>
                          <a:spcPct val="107000"/>
                        </a:lnSpc>
                        <a:spcBef>
                          <a:spcPts val="600"/>
                        </a:spcBef>
                        <a:spcAft>
                          <a:spcPts val="600"/>
                        </a:spcAft>
                      </a:pPr>
                      <a:r>
                        <a:rPr lang="es-ES" sz="1400" b="1" dirty="0">
                          <a:effectLst/>
                        </a:rPr>
                        <a:t>Nombre de TC</a:t>
                      </a:r>
                      <a:endParaRPr lang="es-AR" sz="1400" b="1" dirty="0">
                        <a:solidFill>
                          <a:srgbClr val="92D050"/>
                        </a:solidFill>
                        <a:effectLst/>
                        <a:latin typeface="Calibri" panose="020F0502020204030204" pitchFamily="34" charset="0"/>
                        <a:ea typeface="Arial" panose="020B0604020202020204" pitchFamily="34" charset="0"/>
                        <a:cs typeface="Times New Roman" panose="02020603050405020304" pitchFamily="18" charset="0"/>
                      </a:endParaRPr>
                    </a:p>
                  </a:txBody>
                  <a:tcPr marL="48136" marR="48136" marT="48136" marB="48136"/>
                </a:tc>
                <a:tc>
                  <a:txBody>
                    <a:bodyPr/>
                    <a:lstStyle/>
                    <a:p>
                      <a:pPr>
                        <a:lnSpc>
                          <a:spcPct val="107000"/>
                        </a:lnSpc>
                        <a:spcBef>
                          <a:spcPts val="600"/>
                        </a:spcBef>
                        <a:spcAft>
                          <a:spcPts val="600"/>
                        </a:spcAft>
                      </a:pPr>
                      <a:r>
                        <a:rPr lang="es-ES" sz="1400" dirty="0" smtClean="0">
                          <a:effectLst/>
                        </a:rPr>
                        <a:t>Inicio de sesión </a:t>
                      </a:r>
                      <a:endParaRPr lang="es-AR" sz="1400" b="1" i="1" dirty="0">
                        <a:effectLst/>
                        <a:latin typeface="Calibri" panose="020F0502020204030204" pitchFamily="34" charset="0"/>
                        <a:ea typeface="Arial" panose="020B0604020202020204" pitchFamily="34" charset="0"/>
                        <a:cs typeface="Times New Roman" panose="02020603050405020304" pitchFamily="18" charset="0"/>
                      </a:endParaRPr>
                    </a:p>
                  </a:txBody>
                  <a:tcPr marL="48136" marR="48136" marT="48136" marB="48136"/>
                </a:tc>
                <a:extLst>
                  <a:ext uri="{0D108BD9-81ED-4DB2-BD59-A6C34878D82A}">
                    <a16:rowId xmlns:a16="http://schemas.microsoft.com/office/drawing/2014/main" val="355868339"/>
                  </a:ext>
                </a:extLst>
              </a:tr>
              <a:tr h="294235">
                <a:tc>
                  <a:txBody>
                    <a:bodyPr/>
                    <a:lstStyle/>
                    <a:p>
                      <a:pPr>
                        <a:lnSpc>
                          <a:spcPct val="107000"/>
                        </a:lnSpc>
                        <a:spcBef>
                          <a:spcPts val="600"/>
                        </a:spcBef>
                        <a:spcAft>
                          <a:spcPts val="600"/>
                        </a:spcAft>
                      </a:pPr>
                      <a:r>
                        <a:rPr lang="es-ES" sz="1400" b="1" dirty="0">
                          <a:effectLst/>
                        </a:rPr>
                        <a:t>Descripción</a:t>
                      </a:r>
                      <a:endParaRPr lang="es-AR" sz="1400" b="1" dirty="0">
                        <a:solidFill>
                          <a:srgbClr val="92D050"/>
                        </a:solidFill>
                        <a:effectLst/>
                        <a:latin typeface="Calibri" panose="020F0502020204030204" pitchFamily="34" charset="0"/>
                        <a:ea typeface="Arial" panose="020B0604020202020204" pitchFamily="34" charset="0"/>
                        <a:cs typeface="Times New Roman" panose="02020603050405020304" pitchFamily="18" charset="0"/>
                      </a:endParaRPr>
                    </a:p>
                  </a:txBody>
                  <a:tcPr marL="48136" marR="48136" marT="48136" marB="48136"/>
                </a:tc>
                <a:tc>
                  <a:txBody>
                    <a:bodyPr/>
                    <a:lstStyle/>
                    <a:p>
                      <a:pPr>
                        <a:lnSpc>
                          <a:spcPct val="107000"/>
                        </a:lnSpc>
                        <a:spcBef>
                          <a:spcPts val="600"/>
                        </a:spcBef>
                        <a:spcAft>
                          <a:spcPts val="600"/>
                        </a:spcAft>
                      </a:pPr>
                      <a:r>
                        <a:rPr lang="es-ES" sz="1400" dirty="0">
                          <a:effectLst/>
                        </a:rPr>
                        <a:t>Autenticación de usuario</a:t>
                      </a:r>
                      <a:endParaRPr lang="es-AR" sz="1400" b="1" i="1" dirty="0">
                        <a:effectLst/>
                        <a:latin typeface="Calibri" panose="020F0502020204030204" pitchFamily="34" charset="0"/>
                        <a:ea typeface="Arial" panose="020B0604020202020204" pitchFamily="34" charset="0"/>
                        <a:cs typeface="Times New Roman" panose="02020603050405020304" pitchFamily="18" charset="0"/>
                      </a:endParaRPr>
                    </a:p>
                  </a:txBody>
                  <a:tcPr marL="48136" marR="48136" marT="48136" marB="48136"/>
                </a:tc>
                <a:extLst>
                  <a:ext uri="{0D108BD9-81ED-4DB2-BD59-A6C34878D82A}">
                    <a16:rowId xmlns:a16="http://schemas.microsoft.com/office/drawing/2014/main" val="2067282210"/>
                  </a:ext>
                </a:extLst>
              </a:tr>
              <a:tr h="356351">
                <a:tc>
                  <a:txBody>
                    <a:bodyPr/>
                    <a:lstStyle/>
                    <a:p>
                      <a:pPr>
                        <a:lnSpc>
                          <a:spcPct val="107000"/>
                        </a:lnSpc>
                        <a:spcBef>
                          <a:spcPts val="600"/>
                        </a:spcBef>
                        <a:spcAft>
                          <a:spcPts val="600"/>
                        </a:spcAft>
                      </a:pPr>
                      <a:r>
                        <a:rPr lang="es-ES" sz="1400" b="1" dirty="0">
                          <a:effectLst/>
                        </a:rPr>
                        <a:t>Supuestos y condiciones previas</a:t>
                      </a:r>
                      <a:endParaRPr lang="es-AR" sz="1400" b="1" dirty="0">
                        <a:solidFill>
                          <a:srgbClr val="92D050"/>
                        </a:solidFill>
                        <a:effectLst/>
                        <a:latin typeface="Calibri" panose="020F0502020204030204" pitchFamily="34" charset="0"/>
                        <a:ea typeface="Arial" panose="020B0604020202020204" pitchFamily="34" charset="0"/>
                        <a:cs typeface="Times New Roman" panose="02020603050405020304" pitchFamily="18" charset="0"/>
                      </a:endParaRPr>
                    </a:p>
                  </a:txBody>
                  <a:tcPr marL="48136" marR="48136" marT="48136" marB="48136"/>
                </a:tc>
                <a:tc>
                  <a:txBody>
                    <a:bodyPr/>
                    <a:lstStyle/>
                    <a:p>
                      <a:pPr>
                        <a:lnSpc>
                          <a:spcPct val="107000"/>
                        </a:lnSpc>
                        <a:spcBef>
                          <a:spcPts val="600"/>
                        </a:spcBef>
                        <a:spcAft>
                          <a:spcPts val="600"/>
                        </a:spcAft>
                      </a:pPr>
                      <a:r>
                        <a:rPr lang="es-ES" sz="1400" dirty="0">
                          <a:effectLst/>
                        </a:rPr>
                        <a:t>cuenta de correo válida para iniciar sesión</a:t>
                      </a:r>
                      <a:endParaRPr lang="es-AR" sz="1400" b="1" i="1" dirty="0">
                        <a:effectLst/>
                        <a:latin typeface="Calibri" panose="020F0502020204030204" pitchFamily="34" charset="0"/>
                        <a:ea typeface="Arial" panose="020B0604020202020204" pitchFamily="34" charset="0"/>
                        <a:cs typeface="Times New Roman" panose="02020603050405020304" pitchFamily="18" charset="0"/>
                      </a:endParaRPr>
                    </a:p>
                  </a:txBody>
                  <a:tcPr marL="48136" marR="48136" marT="48136" marB="48136"/>
                </a:tc>
                <a:extLst>
                  <a:ext uri="{0D108BD9-81ED-4DB2-BD59-A6C34878D82A}">
                    <a16:rowId xmlns:a16="http://schemas.microsoft.com/office/drawing/2014/main" val="2409061927"/>
                  </a:ext>
                </a:extLst>
              </a:tr>
              <a:tr h="501560">
                <a:tc>
                  <a:txBody>
                    <a:bodyPr/>
                    <a:lstStyle/>
                    <a:p>
                      <a:pPr>
                        <a:lnSpc>
                          <a:spcPct val="107000"/>
                        </a:lnSpc>
                        <a:spcBef>
                          <a:spcPts val="600"/>
                        </a:spcBef>
                        <a:spcAft>
                          <a:spcPts val="600"/>
                        </a:spcAft>
                      </a:pPr>
                      <a:r>
                        <a:rPr lang="es-ES" sz="1400" b="1" dirty="0">
                          <a:effectLst/>
                        </a:rPr>
                        <a:t>Datos de prueba</a:t>
                      </a:r>
                      <a:endParaRPr lang="es-AR" sz="1400" b="1" dirty="0">
                        <a:solidFill>
                          <a:srgbClr val="92D050"/>
                        </a:solidFill>
                        <a:effectLst/>
                        <a:latin typeface="Calibri" panose="020F0502020204030204" pitchFamily="34" charset="0"/>
                        <a:ea typeface="Arial" panose="020B0604020202020204" pitchFamily="34" charset="0"/>
                        <a:cs typeface="Times New Roman" panose="02020603050405020304" pitchFamily="18" charset="0"/>
                      </a:endParaRPr>
                    </a:p>
                  </a:txBody>
                  <a:tcPr marL="48136" marR="48136" marT="48136" marB="48136"/>
                </a:tc>
                <a:tc>
                  <a:txBody>
                    <a:bodyPr/>
                    <a:lstStyle/>
                    <a:p>
                      <a:pPr>
                        <a:lnSpc>
                          <a:spcPct val="115000"/>
                        </a:lnSpc>
                        <a:spcAft>
                          <a:spcPts val="0"/>
                        </a:spcAft>
                      </a:pPr>
                      <a:r>
                        <a:rPr lang="es-ES" sz="1400" dirty="0">
                          <a:effectLst/>
                        </a:rPr>
                        <a:t>Nombre de usuario: pablitope@gmail.com</a:t>
                      </a:r>
                      <a:endParaRPr lang="es-AR" sz="1400" dirty="0">
                        <a:effectLst/>
                      </a:endParaRPr>
                    </a:p>
                    <a:p>
                      <a:pPr>
                        <a:lnSpc>
                          <a:spcPct val="115000"/>
                        </a:lnSpc>
                        <a:spcAft>
                          <a:spcPts val="0"/>
                        </a:spcAft>
                      </a:pPr>
                      <a:r>
                        <a:rPr lang="es-ES" sz="1400" dirty="0">
                          <a:effectLst/>
                        </a:rPr>
                        <a:t>Contraseña: 12345678</a:t>
                      </a:r>
                      <a:endParaRPr lang="es-AR" sz="1400" i="1" dirty="0">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48136" marR="48136" marT="48136" marB="48136"/>
                </a:tc>
                <a:extLst>
                  <a:ext uri="{0D108BD9-81ED-4DB2-BD59-A6C34878D82A}">
                    <a16:rowId xmlns:a16="http://schemas.microsoft.com/office/drawing/2014/main" val="3433643228"/>
                  </a:ext>
                </a:extLst>
              </a:tr>
              <a:tr h="813579">
                <a:tc>
                  <a:txBody>
                    <a:bodyPr/>
                    <a:lstStyle/>
                    <a:p>
                      <a:pPr>
                        <a:lnSpc>
                          <a:spcPct val="107000"/>
                        </a:lnSpc>
                        <a:spcBef>
                          <a:spcPts val="600"/>
                        </a:spcBef>
                        <a:spcAft>
                          <a:spcPts val="600"/>
                        </a:spcAft>
                      </a:pPr>
                      <a:r>
                        <a:rPr lang="es-ES" sz="1400" b="1" dirty="0">
                          <a:effectLst/>
                        </a:rPr>
                        <a:t>Pasos a Ejecutar</a:t>
                      </a:r>
                      <a:endParaRPr lang="es-AR" sz="1400" b="1" dirty="0">
                        <a:solidFill>
                          <a:srgbClr val="92D050"/>
                        </a:solidFill>
                        <a:effectLst/>
                        <a:latin typeface="Calibri" panose="020F0502020204030204" pitchFamily="34" charset="0"/>
                        <a:ea typeface="Arial" panose="020B0604020202020204" pitchFamily="34" charset="0"/>
                        <a:cs typeface="Times New Roman" panose="02020603050405020304" pitchFamily="18" charset="0"/>
                      </a:endParaRPr>
                    </a:p>
                  </a:txBody>
                  <a:tcPr marL="48136" marR="48136" marT="48136" marB="48136"/>
                </a:tc>
                <a:tc>
                  <a:txBody>
                    <a:bodyPr/>
                    <a:lstStyle/>
                    <a:p>
                      <a:pPr>
                        <a:lnSpc>
                          <a:spcPct val="115000"/>
                        </a:lnSpc>
                        <a:spcAft>
                          <a:spcPts val="0"/>
                        </a:spcAft>
                      </a:pPr>
                      <a:r>
                        <a:rPr lang="es-ES" sz="1400" dirty="0">
                          <a:effectLst/>
                        </a:rPr>
                        <a:t>- Abra la página web del servidor de correo electrónico.</a:t>
                      </a:r>
                      <a:endParaRPr lang="es-AR" sz="1400" dirty="0">
                        <a:effectLst/>
                      </a:endParaRPr>
                    </a:p>
                    <a:p>
                      <a:pPr>
                        <a:lnSpc>
                          <a:spcPct val="115000"/>
                        </a:lnSpc>
                        <a:spcAft>
                          <a:spcPts val="0"/>
                        </a:spcAft>
                      </a:pPr>
                      <a:r>
                        <a:rPr lang="es-ES" sz="1400" dirty="0">
                          <a:effectLst/>
                        </a:rPr>
                        <a:t>- Introduzca su nombre de usuario.</a:t>
                      </a:r>
                      <a:endParaRPr lang="es-AR" sz="1400" dirty="0">
                        <a:effectLst/>
                      </a:endParaRPr>
                    </a:p>
                    <a:p>
                      <a:pPr>
                        <a:lnSpc>
                          <a:spcPct val="115000"/>
                        </a:lnSpc>
                        <a:spcAft>
                          <a:spcPts val="0"/>
                        </a:spcAft>
                      </a:pPr>
                      <a:r>
                        <a:rPr lang="es-ES" sz="1400" dirty="0">
                          <a:effectLst/>
                        </a:rPr>
                        <a:t>- Introducir la contraseña.</a:t>
                      </a:r>
                      <a:endParaRPr lang="es-AR" sz="1400" dirty="0">
                        <a:effectLst/>
                      </a:endParaRPr>
                    </a:p>
                    <a:p>
                      <a:pPr>
                        <a:lnSpc>
                          <a:spcPct val="115000"/>
                        </a:lnSpc>
                        <a:spcAft>
                          <a:spcPts val="0"/>
                        </a:spcAft>
                      </a:pPr>
                      <a:r>
                        <a:rPr lang="es-ES" sz="1400" dirty="0">
                          <a:effectLst/>
                        </a:rPr>
                        <a:t>- Haga clic en el botón "Entrar" o "Iniciar sesión".</a:t>
                      </a:r>
                      <a:endParaRPr lang="es-AR" sz="1400" i="1" dirty="0">
                        <a:effectLst/>
                        <a:latin typeface="Arial" panose="020B0604020202020204" pitchFamily="34" charset="0"/>
                        <a:ea typeface="Arial" panose="020B0604020202020204" pitchFamily="34" charset="0"/>
                        <a:cs typeface="Times New Roman" panose="02020603050405020304" pitchFamily="18" charset="0"/>
                      </a:endParaRPr>
                    </a:p>
                  </a:txBody>
                  <a:tcPr marL="48136" marR="48136" marT="48136" marB="48136"/>
                </a:tc>
                <a:extLst>
                  <a:ext uri="{0D108BD9-81ED-4DB2-BD59-A6C34878D82A}">
                    <a16:rowId xmlns:a16="http://schemas.microsoft.com/office/drawing/2014/main" val="3654492365"/>
                  </a:ext>
                </a:extLst>
              </a:tr>
              <a:tr h="397493">
                <a:tc>
                  <a:txBody>
                    <a:bodyPr/>
                    <a:lstStyle/>
                    <a:p>
                      <a:pPr>
                        <a:lnSpc>
                          <a:spcPct val="115000"/>
                        </a:lnSpc>
                        <a:spcAft>
                          <a:spcPts val="0"/>
                        </a:spcAft>
                      </a:pPr>
                      <a:r>
                        <a:rPr lang="es-ES" sz="1400" b="1" dirty="0">
                          <a:effectLst/>
                        </a:rPr>
                        <a:t>Resultado esperado</a:t>
                      </a:r>
                      <a:endParaRPr lang="es-AR" sz="1400" b="1" dirty="0">
                        <a:solidFill>
                          <a:srgbClr val="92D050"/>
                        </a:solidFill>
                        <a:effectLst/>
                        <a:latin typeface="Arial" panose="020B0604020202020204" pitchFamily="34" charset="0"/>
                        <a:ea typeface="Arial" panose="020B0604020202020204" pitchFamily="34" charset="0"/>
                        <a:cs typeface="Times New Roman" panose="02020603050405020304" pitchFamily="18" charset="0"/>
                      </a:endParaRPr>
                    </a:p>
                  </a:txBody>
                  <a:tcPr marL="48136" marR="48136" marT="48136" marB="48136"/>
                </a:tc>
                <a:tc>
                  <a:txBody>
                    <a:bodyPr/>
                    <a:lstStyle/>
                    <a:p>
                      <a:pPr>
                        <a:lnSpc>
                          <a:spcPct val="115000"/>
                        </a:lnSpc>
                        <a:spcAft>
                          <a:spcPts val="0"/>
                        </a:spcAft>
                      </a:pPr>
                      <a:r>
                        <a:rPr lang="es-ES" sz="1400" dirty="0">
                          <a:effectLst/>
                        </a:rPr>
                        <a:t>Inicio de sesión exitoso</a:t>
                      </a:r>
                      <a:endParaRPr lang="es-AR" sz="1400" i="1" dirty="0">
                        <a:effectLst/>
                        <a:latin typeface="Arial" panose="020B0604020202020204" pitchFamily="34" charset="0"/>
                        <a:ea typeface="Arial" panose="020B0604020202020204" pitchFamily="34" charset="0"/>
                        <a:cs typeface="Times New Roman" panose="02020603050405020304" pitchFamily="18" charset="0"/>
                      </a:endParaRPr>
                    </a:p>
                  </a:txBody>
                  <a:tcPr marL="48136" marR="48136" marT="48136" marB="48136"/>
                </a:tc>
                <a:extLst>
                  <a:ext uri="{0D108BD9-81ED-4DB2-BD59-A6C34878D82A}">
                    <a16:rowId xmlns:a16="http://schemas.microsoft.com/office/drawing/2014/main" val="3127281918"/>
                  </a:ext>
                </a:extLst>
              </a:tr>
              <a:tr h="487744">
                <a:tc>
                  <a:txBody>
                    <a:bodyPr/>
                    <a:lstStyle/>
                    <a:p>
                      <a:pPr>
                        <a:lnSpc>
                          <a:spcPct val="107000"/>
                        </a:lnSpc>
                        <a:spcBef>
                          <a:spcPts val="600"/>
                        </a:spcBef>
                        <a:spcAft>
                          <a:spcPts val="600"/>
                        </a:spcAft>
                      </a:pPr>
                      <a:r>
                        <a:rPr lang="es-ES" sz="1400" b="1" dirty="0">
                          <a:effectLst/>
                        </a:rPr>
                        <a:t>Resultados Real/condiciones posteriores</a:t>
                      </a:r>
                      <a:endParaRPr lang="es-AR" sz="1400" b="1" dirty="0">
                        <a:solidFill>
                          <a:srgbClr val="92D050"/>
                        </a:solidFill>
                        <a:effectLst/>
                        <a:latin typeface="Calibri" panose="020F0502020204030204" pitchFamily="34" charset="0"/>
                        <a:ea typeface="Arial" panose="020B0604020202020204" pitchFamily="34" charset="0"/>
                        <a:cs typeface="Times New Roman" panose="02020603050405020304" pitchFamily="18" charset="0"/>
                      </a:endParaRPr>
                    </a:p>
                  </a:txBody>
                  <a:tcPr marL="48136" marR="48136" marT="48136" marB="48136"/>
                </a:tc>
                <a:tc>
                  <a:txBody>
                    <a:bodyPr/>
                    <a:lstStyle/>
                    <a:p>
                      <a:pPr>
                        <a:lnSpc>
                          <a:spcPct val="115000"/>
                        </a:lnSpc>
                        <a:spcAft>
                          <a:spcPts val="0"/>
                        </a:spcAft>
                      </a:pPr>
                      <a:r>
                        <a:rPr lang="es-ES" sz="1400" dirty="0">
                          <a:effectLst/>
                        </a:rPr>
                        <a:t>Acceso a la bandeja de entrada del correo electrónico.</a:t>
                      </a:r>
                      <a:endParaRPr lang="es-AR" sz="1400" i="1" dirty="0">
                        <a:effectLst/>
                        <a:latin typeface="Arial" panose="020B0604020202020204" pitchFamily="34" charset="0"/>
                        <a:ea typeface="Arial" panose="020B0604020202020204" pitchFamily="34" charset="0"/>
                        <a:cs typeface="Times New Roman" panose="02020603050405020304" pitchFamily="18" charset="0"/>
                      </a:endParaRPr>
                    </a:p>
                  </a:txBody>
                  <a:tcPr marL="48136" marR="48136" marT="48136" marB="48136"/>
                </a:tc>
                <a:extLst>
                  <a:ext uri="{0D108BD9-81ED-4DB2-BD59-A6C34878D82A}">
                    <a16:rowId xmlns:a16="http://schemas.microsoft.com/office/drawing/2014/main" val="3521406159"/>
                  </a:ext>
                </a:extLst>
              </a:tr>
              <a:tr h="397493">
                <a:tc>
                  <a:txBody>
                    <a:bodyPr/>
                    <a:lstStyle/>
                    <a:p>
                      <a:pPr>
                        <a:lnSpc>
                          <a:spcPct val="107000"/>
                        </a:lnSpc>
                        <a:spcBef>
                          <a:spcPts val="600"/>
                        </a:spcBef>
                        <a:spcAft>
                          <a:spcPts val="600"/>
                        </a:spcAft>
                      </a:pPr>
                      <a:r>
                        <a:rPr lang="es-ES" sz="1400" b="1" dirty="0">
                          <a:effectLst/>
                        </a:rPr>
                        <a:t>Estado de la Prueba</a:t>
                      </a:r>
                      <a:endParaRPr lang="es-AR" sz="1400" b="1" dirty="0">
                        <a:solidFill>
                          <a:srgbClr val="92D050"/>
                        </a:solidFill>
                        <a:effectLst/>
                        <a:latin typeface="Calibri" panose="020F0502020204030204" pitchFamily="34" charset="0"/>
                        <a:ea typeface="Arial" panose="020B0604020202020204" pitchFamily="34" charset="0"/>
                        <a:cs typeface="Times New Roman" panose="02020603050405020304" pitchFamily="18" charset="0"/>
                      </a:endParaRPr>
                    </a:p>
                  </a:txBody>
                  <a:tcPr marL="48136" marR="48136" marT="48136" marB="48136"/>
                </a:tc>
                <a:tc>
                  <a:txBody>
                    <a:bodyPr/>
                    <a:lstStyle/>
                    <a:p>
                      <a:pPr>
                        <a:lnSpc>
                          <a:spcPct val="115000"/>
                        </a:lnSpc>
                        <a:spcAft>
                          <a:spcPts val="0"/>
                        </a:spcAft>
                      </a:pPr>
                      <a:r>
                        <a:rPr lang="es-AR" sz="1400" dirty="0">
                          <a:effectLst/>
                        </a:rPr>
                        <a:t>Aprobado</a:t>
                      </a:r>
                      <a:endParaRPr lang="es-AR" sz="1400" i="1" dirty="0">
                        <a:effectLst/>
                        <a:latin typeface="Arial" panose="020B0604020202020204" pitchFamily="34" charset="0"/>
                        <a:ea typeface="Arial" panose="020B0604020202020204" pitchFamily="34" charset="0"/>
                        <a:cs typeface="Times New Roman" panose="02020603050405020304" pitchFamily="18" charset="0"/>
                      </a:endParaRPr>
                    </a:p>
                  </a:txBody>
                  <a:tcPr marL="48136" marR="48136" marT="48136" marB="48136"/>
                </a:tc>
                <a:extLst>
                  <a:ext uri="{0D108BD9-81ED-4DB2-BD59-A6C34878D82A}">
                    <a16:rowId xmlns:a16="http://schemas.microsoft.com/office/drawing/2014/main" val="2319084067"/>
                  </a:ext>
                </a:extLst>
              </a:tr>
            </a:tbl>
          </a:graphicData>
        </a:graphic>
      </p:graphicFrame>
    </p:spTree>
    <p:extLst>
      <p:ext uri="{BB962C8B-B14F-4D97-AF65-F5344CB8AC3E}">
        <p14:creationId xmlns:p14="http://schemas.microsoft.com/office/powerpoint/2010/main" val="4022390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5619" y="296091"/>
            <a:ext cx="9905998" cy="955766"/>
          </a:xfrm>
        </p:spPr>
        <p:txBody>
          <a:bodyPr/>
          <a:lstStyle/>
          <a:p>
            <a:r>
              <a:rPr lang="es-ES" dirty="0" smtClean="0"/>
              <a:t>Tarea para el día miércoles</a:t>
            </a:r>
            <a:endParaRPr lang="es-AR" dirty="0"/>
          </a:p>
        </p:txBody>
      </p:sp>
      <p:sp>
        <p:nvSpPr>
          <p:cNvPr id="3" name="Marcador de contenido 2"/>
          <p:cNvSpPr>
            <a:spLocks noGrp="1"/>
          </p:cNvSpPr>
          <p:nvPr>
            <p:ph idx="1"/>
          </p:nvPr>
        </p:nvSpPr>
        <p:spPr>
          <a:xfrm>
            <a:off x="1141412" y="1341120"/>
            <a:ext cx="9905998" cy="3742324"/>
          </a:xfrm>
        </p:spPr>
        <p:txBody>
          <a:bodyPr>
            <a:normAutofit/>
          </a:bodyPr>
          <a:lstStyle/>
          <a:p>
            <a:r>
              <a:rPr lang="es-ES" dirty="0" smtClean="0"/>
              <a:t>Confeccionar un TC (test case por alumno) utilizando una de las técnicas vistas en clase (excepto la técnica de prueba de flujo de datos)</a:t>
            </a:r>
          </a:p>
          <a:p>
            <a:r>
              <a:rPr lang="es-ES" dirty="0" smtClean="0"/>
              <a:t>Elija una de las técnicas de caja blanca  (*) para realizar pruebas sobre un ejercicio a elección del libro </a:t>
            </a:r>
            <a:r>
              <a:rPr lang="es-AR" dirty="0" smtClean="0">
                <a:solidFill>
                  <a:srgbClr val="92D050"/>
                </a:solidFill>
              </a:rPr>
              <a:t>Algoritmos-resueltos-con-Python (entre las </a:t>
            </a:r>
            <a:r>
              <a:rPr lang="es-AR" dirty="0" err="1" smtClean="0">
                <a:solidFill>
                  <a:srgbClr val="92D050"/>
                </a:solidFill>
              </a:rPr>
              <a:t>pag</a:t>
            </a:r>
            <a:r>
              <a:rPr lang="es-AR" dirty="0" smtClean="0">
                <a:solidFill>
                  <a:srgbClr val="92D050"/>
                </a:solidFill>
              </a:rPr>
              <a:t> 132 y </a:t>
            </a:r>
            <a:r>
              <a:rPr lang="es-AR" dirty="0" err="1" smtClean="0">
                <a:solidFill>
                  <a:srgbClr val="92D050"/>
                </a:solidFill>
              </a:rPr>
              <a:t>pag</a:t>
            </a:r>
            <a:r>
              <a:rPr lang="es-AR" dirty="0" smtClean="0">
                <a:solidFill>
                  <a:srgbClr val="92D050"/>
                </a:solidFill>
              </a:rPr>
              <a:t> 143 </a:t>
            </a:r>
            <a:r>
              <a:rPr lang="es-AR" dirty="0" err="1" smtClean="0">
                <a:solidFill>
                  <a:srgbClr val="92D050"/>
                </a:solidFill>
              </a:rPr>
              <a:t>ej</a:t>
            </a:r>
            <a:r>
              <a:rPr lang="es-AR" dirty="0" smtClean="0">
                <a:solidFill>
                  <a:srgbClr val="92D050"/>
                </a:solidFill>
              </a:rPr>
              <a:t> 8)</a:t>
            </a:r>
          </a:p>
          <a:p>
            <a:r>
              <a:rPr lang="es-ES" dirty="0"/>
              <a:t>A exponer en clase (designa el profesor</a:t>
            </a:r>
            <a:r>
              <a:rPr lang="es-ES" dirty="0" smtClean="0"/>
              <a:t>)</a:t>
            </a:r>
          </a:p>
          <a:p>
            <a:r>
              <a:rPr lang="es-ES" dirty="0" smtClean="0"/>
              <a:t>Equipos de hasta 2 alumnos</a:t>
            </a:r>
            <a:endParaRPr lang="es-AR" dirty="0"/>
          </a:p>
        </p:txBody>
      </p:sp>
      <p:pic>
        <p:nvPicPr>
          <p:cNvPr id="4" name="Google Shape;87;p13"/>
          <p:cNvPicPr preferRelativeResize="0"/>
          <p:nvPr/>
        </p:nvPicPr>
        <p:blipFill rotWithShape="1">
          <a:blip r:embed="rId2">
            <a:alphaModFix/>
          </a:blip>
          <a:srcRect/>
          <a:stretch/>
        </p:blipFill>
        <p:spPr>
          <a:xfrm>
            <a:off x="11279705" y="226423"/>
            <a:ext cx="692189" cy="691547"/>
          </a:xfrm>
          <a:prstGeom prst="rect">
            <a:avLst/>
          </a:prstGeom>
          <a:noFill/>
          <a:ln>
            <a:noFill/>
          </a:ln>
        </p:spPr>
      </p:pic>
    </p:spTree>
    <p:extLst>
      <p:ext uri="{BB962C8B-B14F-4D97-AF65-F5344CB8AC3E}">
        <p14:creationId xmlns:p14="http://schemas.microsoft.com/office/powerpoint/2010/main" val="873942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fuentes</a:t>
            </a:r>
            <a:endParaRPr lang="es-AR" dirty="0"/>
          </a:p>
        </p:txBody>
      </p:sp>
      <p:sp>
        <p:nvSpPr>
          <p:cNvPr id="3" name="Marcador de contenido 2"/>
          <p:cNvSpPr>
            <a:spLocks noGrp="1"/>
          </p:cNvSpPr>
          <p:nvPr>
            <p:ph idx="1"/>
          </p:nvPr>
        </p:nvSpPr>
        <p:spPr>
          <a:xfrm>
            <a:off x="1141413" y="2107475"/>
            <a:ext cx="9905998" cy="2438400"/>
          </a:xfrm>
        </p:spPr>
        <p:txBody>
          <a:bodyPr/>
          <a:lstStyle/>
          <a:p>
            <a:r>
              <a:rPr lang="es-AR" dirty="0">
                <a:hlinkClick r:id="rId2"/>
              </a:rPr>
              <a:t>https://</a:t>
            </a:r>
            <a:r>
              <a:rPr lang="es-AR" dirty="0" smtClean="0">
                <a:hlinkClick r:id="rId2"/>
              </a:rPr>
              <a:t>spa.myservername.com/white-box-testing-complete-guide-with-techniques</a:t>
            </a:r>
            <a:endParaRPr lang="es-AR" dirty="0" smtClean="0"/>
          </a:p>
          <a:p>
            <a:r>
              <a:rPr lang="es-AR" dirty="0"/>
              <a:t>Algoritmos-resueltos-con-Python</a:t>
            </a:r>
          </a:p>
        </p:txBody>
      </p:sp>
      <p:pic>
        <p:nvPicPr>
          <p:cNvPr id="4" name="Google Shape;87;p13"/>
          <p:cNvPicPr preferRelativeResize="0"/>
          <p:nvPr/>
        </p:nvPicPr>
        <p:blipFill rotWithShape="1">
          <a:blip r:embed="rId3">
            <a:alphaModFix/>
          </a:blip>
          <a:srcRect/>
          <a:stretch/>
        </p:blipFill>
        <p:spPr>
          <a:xfrm>
            <a:off x="10667999" y="271173"/>
            <a:ext cx="1223413" cy="1134477"/>
          </a:xfrm>
          <a:prstGeom prst="rect">
            <a:avLst/>
          </a:prstGeom>
          <a:noFill/>
          <a:ln>
            <a:noFill/>
          </a:ln>
        </p:spPr>
      </p:pic>
    </p:spTree>
    <p:extLst>
      <p:ext uri="{BB962C8B-B14F-4D97-AF65-F5344CB8AC3E}">
        <p14:creationId xmlns:p14="http://schemas.microsoft.com/office/powerpoint/2010/main" val="2566946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9859" y="271173"/>
            <a:ext cx="9905998" cy="1190897"/>
          </a:xfrm>
        </p:spPr>
        <p:txBody>
          <a:bodyPr vert="horz" lIns="91440" tIns="45720" rIns="91440" bIns="45720" rtlCol="0" anchor="ctr">
            <a:normAutofit/>
          </a:bodyPr>
          <a:lstStyle/>
          <a:p>
            <a:r>
              <a:rPr lang="es-ES" b="1" i="1" dirty="0" smtClean="0">
                <a:effectLst/>
              </a:rPr>
              <a:t>Que son las pruebas de caja BLANCA??</a:t>
            </a:r>
            <a:endParaRPr lang="es-AR" b="1" i="1" dirty="0">
              <a:effectLst/>
            </a:endParaRPr>
          </a:p>
        </p:txBody>
      </p:sp>
      <p:sp>
        <p:nvSpPr>
          <p:cNvPr id="3" name="Marcador de contenido 2"/>
          <p:cNvSpPr>
            <a:spLocks noGrp="1"/>
          </p:cNvSpPr>
          <p:nvPr>
            <p:ph idx="1"/>
          </p:nvPr>
        </p:nvSpPr>
        <p:spPr>
          <a:xfrm>
            <a:off x="1193074" y="1393370"/>
            <a:ext cx="10511836" cy="4885509"/>
          </a:xfrm>
        </p:spPr>
        <p:txBody>
          <a:bodyPr vert="horz" lIns="91440" tIns="45720" rIns="91440" bIns="45720" rtlCol="0" anchor="ctr">
            <a:normAutofit/>
          </a:bodyPr>
          <a:lstStyle/>
          <a:p>
            <a:pPr algn="just"/>
            <a:r>
              <a:rPr lang="es-ES" sz="2400" i="1" dirty="0">
                <a:effectLst/>
              </a:rPr>
              <a:t>S</a:t>
            </a:r>
            <a:r>
              <a:rPr lang="es-ES" sz="2400" i="1" dirty="0" smtClean="0">
                <a:effectLst/>
              </a:rPr>
              <a:t>e </a:t>
            </a:r>
            <a:r>
              <a:rPr lang="es-ES" sz="2400" i="1" dirty="0">
                <a:effectLst/>
              </a:rPr>
              <a:t>basan en el </a:t>
            </a:r>
            <a:r>
              <a:rPr lang="es-ES" sz="2400" i="1" dirty="0">
                <a:solidFill>
                  <a:srgbClr val="92D050"/>
                </a:solidFill>
                <a:effectLst/>
              </a:rPr>
              <a:t>conocimiento interno del código</a:t>
            </a:r>
            <a:r>
              <a:rPr lang="es-ES" sz="2400" i="1" dirty="0">
                <a:effectLst/>
              </a:rPr>
              <a:t> de un </a:t>
            </a:r>
            <a:r>
              <a:rPr lang="es-ES" sz="2400" i="1" dirty="0" smtClean="0">
                <a:effectLst/>
              </a:rPr>
              <a:t>programa.</a:t>
            </a:r>
          </a:p>
          <a:p>
            <a:pPr algn="just"/>
            <a:r>
              <a:rPr lang="es-ES" sz="2400" i="1" dirty="0" smtClean="0">
                <a:effectLst/>
              </a:rPr>
              <a:t>Estas </a:t>
            </a:r>
            <a:r>
              <a:rPr lang="es-ES" sz="2400" i="1" dirty="0">
                <a:effectLst/>
              </a:rPr>
              <a:t>técnicas son muy útiles para </a:t>
            </a:r>
            <a:r>
              <a:rPr lang="es-ES" sz="2400" i="1" dirty="0">
                <a:solidFill>
                  <a:srgbClr val="92D050"/>
                </a:solidFill>
                <a:effectLst/>
              </a:rPr>
              <a:t>encontrar errores en el código y garantizar que no exista código muerto</a:t>
            </a:r>
            <a:r>
              <a:rPr lang="es-ES" sz="2400" i="1" dirty="0">
                <a:effectLst/>
              </a:rPr>
              <a:t> o algún aspecto del </a:t>
            </a:r>
            <a:r>
              <a:rPr lang="es-ES" sz="2400" i="1" dirty="0" smtClean="0">
                <a:effectLst/>
              </a:rPr>
              <a:t>software </a:t>
            </a:r>
            <a:r>
              <a:rPr lang="es-ES" sz="2400" i="1" dirty="0">
                <a:effectLst/>
              </a:rPr>
              <a:t>sin probar.</a:t>
            </a:r>
            <a:r>
              <a:rPr lang="es-ES" sz="2400" i="1" dirty="0" smtClean="0">
                <a:solidFill>
                  <a:srgbClr val="92D050"/>
                </a:solidFill>
                <a:effectLst/>
              </a:rPr>
              <a:t> </a:t>
            </a:r>
            <a:r>
              <a:rPr lang="es-ES" sz="2400" i="1" dirty="0" smtClean="0">
                <a:effectLst/>
              </a:rPr>
              <a:t>se </a:t>
            </a:r>
            <a:r>
              <a:rPr lang="es-ES" sz="2400" i="1" dirty="0">
                <a:effectLst/>
              </a:rPr>
              <a:t>realiza sobre las funciones internas de un </a:t>
            </a:r>
            <a:r>
              <a:rPr lang="es-ES" sz="2400" i="1" dirty="0" smtClean="0">
                <a:effectLst/>
              </a:rPr>
              <a:t>módulo</a:t>
            </a:r>
          </a:p>
          <a:p>
            <a:pPr algn="just"/>
            <a:r>
              <a:rPr lang="es-ES" sz="2400" i="1" dirty="0">
                <a:effectLst/>
              </a:rPr>
              <a:t>Las pruebas de caja blanca se llevan a cabo en primer lugar, sobre un módulo concreto, para luego realizar las de caja negra sobre varios subsistemas (integración</a:t>
            </a:r>
            <a:r>
              <a:rPr lang="es-ES" sz="2400" i="1" dirty="0" smtClean="0">
                <a:effectLst/>
              </a:rPr>
              <a:t>).</a:t>
            </a:r>
          </a:p>
          <a:p>
            <a:pPr algn="just"/>
            <a:r>
              <a:rPr lang="es-ES" sz="2400" i="1" dirty="0">
                <a:effectLst/>
              </a:rPr>
              <a:t>En los sistemas orientados a objetos, las pruebas de caja blanca pueden aplicarse a los métodos de la </a:t>
            </a:r>
            <a:r>
              <a:rPr lang="es-ES" sz="2400" i="1" dirty="0" smtClean="0">
                <a:effectLst/>
              </a:rPr>
              <a:t>clase.</a:t>
            </a:r>
            <a:endParaRPr lang="es-AR" sz="2800" i="1" dirty="0">
              <a:effectLst/>
            </a:endParaRPr>
          </a:p>
        </p:txBody>
      </p:sp>
      <p:pic>
        <p:nvPicPr>
          <p:cNvPr id="6" name="Google Shape;87;p13"/>
          <p:cNvPicPr preferRelativeResize="0"/>
          <p:nvPr/>
        </p:nvPicPr>
        <p:blipFill rotWithShape="1">
          <a:blip r:embed="rId2">
            <a:alphaModFix/>
          </a:blip>
          <a:srcRect/>
          <a:stretch/>
        </p:blipFill>
        <p:spPr>
          <a:xfrm>
            <a:off x="11279705" y="226423"/>
            <a:ext cx="692189" cy="691547"/>
          </a:xfrm>
          <a:prstGeom prst="rect">
            <a:avLst/>
          </a:prstGeom>
          <a:noFill/>
          <a:ln>
            <a:noFill/>
          </a:ln>
        </p:spPr>
      </p:pic>
    </p:spTree>
    <p:extLst>
      <p:ext uri="{BB962C8B-B14F-4D97-AF65-F5344CB8AC3E}">
        <p14:creationId xmlns:p14="http://schemas.microsoft.com/office/powerpoint/2010/main" val="4169244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9859" y="271173"/>
            <a:ext cx="9905998" cy="1190897"/>
          </a:xfrm>
        </p:spPr>
        <p:txBody>
          <a:bodyPr vert="horz" lIns="91440" tIns="45720" rIns="91440" bIns="45720" rtlCol="0" anchor="ctr">
            <a:normAutofit/>
          </a:bodyPr>
          <a:lstStyle/>
          <a:p>
            <a:r>
              <a:rPr lang="es-ES" b="1" i="1" dirty="0" smtClean="0">
                <a:effectLst/>
              </a:rPr>
              <a:t>Que son las pruebas de caja BLANCA??</a:t>
            </a:r>
            <a:endParaRPr lang="es-AR" b="1" i="1" dirty="0">
              <a:effectLst/>
            </a:endParaRPr>
          </a:p>
        </p:txBody>
      </p:sp>
      <p:sp>
        <p:nvSpPr>
          <p:cNvPr id="7" name="Rectángulo 6"/>
          <p:cNvSpPr/>
          <p:nvPr/>
        </p:nvSpPr>
        <p:spPr>
          <a:xfrm>
            <a:off x="1117391" y="1335982"/>
            <a:ext cx="10162314" cy="2760618"/>
          </a:xfrm>
          <a:prstGeom prst="rect">
            <a:avLst/>
          </a:prstGeom>
        </p:spPr>
        <p:txBody>
          <a:bodyPr vert="horz" lIns="91440" tIns="45720" rIns="91440" bIns="45720" rtlCol="0" anchor="ctr">
            <a:noAutofit/>
          </a:bodyPr>
          <a:lstStyle/>
          <a:p>
            <a:pPr marL="285750" indent="-285750" algn="just" defTabSz="457200">
              <a:spcBef>
                <a:spcPct val="20000"/>
              </a:spcBef>
              <a:spcAft>
                <a:spcPts val="600"/>
              </a:spcAft>
              <a:buClr>
                <a:schemeClr val="accent1"/>
              </a:buClr>
              <a:buSzPct val="100000"/>
              <a:buFont typeface="Arial"/>
              <a:buChar char="•"/>
            </a:pPr>
            <a:r>
              <a:rPr lang="es-ES" sz="2400" i="1" cap="small" dirty="0"/>
              <a:t>El objetivo de las pruebas de caja blanca es realizar </a:t>
            </a:r>
            <a:r>
              <a:rPr lang="es-ES" sz="2400" b="1" i="1" cap="small" dirty="0">
                <a:solidFill>
                  <a:srgbClr val="FFC000"/>
                </a:solidFill>
              </a:rPr>
              <a:t>pruebas que cubran la estructura interna de un sistema</a:t>
            </a:r>
            <a:r>
              <a:rPr lang="es-ES" sz="2400" i="1" cap="small" dirty="0"/>
              <a:t>, por estructura interna nos referimos a </a:t>
            </a:r>
            <a:r>
              <a:rPr lang="es-ES" sz="2400" b="1" i="1" cap="small" dirty="0">
                <a:solidFill>
                  <a:srgbClr val="FFC000"/>
                </a:solidFill>
              </a:rPr>
              <a:t>código, arquitectura y flujos de trabajo. </a:t>
            </a:r>
            <a:endParaRPr lang="es-ES" sz="2400" b="1" i="1" cap="small" dirty="0" smtClean="0">
              <a:solidFill>
                <a:srgbClr val="FFC000"/>
              </a:solidFill>
            </a:endParaRPr>
          </a:p>
          <a:p>
            <a:pPr algn="just" defTabSz="457200">
              <a:spcBef>
                <a:spcPct val="20000"/>
              </a:spcBef>
              <a:spcAft>
                <a:spcPts val="600"/>
              </a:spcAft>
              <a:buClr>
                <a:schemeClr val="accent1"/>
              </a:buClr>
              <a:buSzPct val="100000"/>
            </a:pPr>
            <a:endParaRPr lang="es-ES" sz="2400" b="1" i="1" cap="small" dirty="0" smtClean="0">
              <a:solidFill>
                <a:srgbClr val="FFC000"/>
              </a:solidFill>
            </a:endParaRPr>
          </a:p>
          <a:p>
            <a:pPr marL="285750" indent="-285750" algn="just" defTabSz="457200">
              <a:spcBef>
                <a:spcPct val="20000"/>
              </a:spcBef>
              <a:spcAft>
                <a:spcPts val="600"/>
              </a:spcAft>
              <a:buClr>
                <a:schemeClr val="accent1"/>
              </a:buClr>
              <a:buSzPct val="100000"/>
              <a:buFont typeface="Arial"/>
              <a:buChar char="•"/>
            </a:pPr>
            <a:r>
              <a:rPr lang="es-ES" sz="2400" i="1" cap="small" dirty="0" smtClean="0"/>
              <a:t>En </a:t>
            </a:r>
            <a:r>
              <a:rPr lang="es-ES" sz="2400" i="1" cap="small" dirty="0"/>
              <a:t>las pruebas de caja blanca, el código es visible para los </a:t>
            </a:r>
            <a:r>
              <a:rPr lang="es-ES" sz="2400" i="1" cap="small" dirty="0" err="1"/>
              <a:t>testers</a:t>
            </a:r>
            <a:r>
              <a:rPr lang="es-ES" sz="2400" i="1" cap="small" dirty="0"/>
              <a:t>, por lo que también se denominan pruebas de caja transparente o pruebas de caja abierta.</a:t>
            </a:r>
            <a:endParaRPr lang="es-AR" sz="2400" i="1" cap="small" dirty="0"/>
          </a:p>
        </p:txBody>
      </p:sp>
      <p:pic>
        <p:nvPicPr>
          <p:cNvPr id="8" name="Google Shape;87;p13"/>
          <p:cNvPicPr preferRelativeResize="0"/>
          <p:nvPr/>
        </p:nvPicPr>
        <p:blipFill rotWithShape="1">
          <a:blip r:embed="rId2">
            <a:alphaModFix/>
          </a:blip>
          <a:srcRect/>
          <a:stretch/>
        </p:blipFill>
        <p:spPr>
          <a:xfrm>
            <a:off x="11279705" y="226423"/>
            <a:ext cx="692189" cy="691547"/>
          </a:xfrm>
          <a:prstGeom prst="rect">
            <a:avLst/>
          </a:prstGeom>
          <a:noFill/>
          <a:ln>
            <a:noFill/>
          </a:ln>
        </p:spPr>
      </p:pic>
      <p:pic>
        <p:nvPicPr>
          <p:cNvPr id="6" name="Imagen 5"/>
          <p:cNvPicPr>
            <a:picLocks noChangeAspect="1"/>
          </p:cNvPicPr>
          <p:nvPr/>
        </p:nvPicPr>
        <p:blipFill rotWithShape="1">
          <a:blip r:embed="rId3"/>
          <a:srcRect t="21604"/>
          <a:stretch/>
        </p:blipFill>
        <p:spPr>
          <a:xfrm>
            <a:off x="3538905" y="4316774"/>
            <a:ext cx="5953437" cy="2431825"/>
          </a:xfrm>
          <a:prstGeom prst="rect">
            <a:avLst/>
          </a:prstGeom>
        </p:spPr>
      </p:pic>
    </p:spTree>
    <p:extLst>
      <p:ext uri="{BB962C8B-B14F-4D97-AF65-F5344CB8AC3E}">
        <p14:creationId xmlns:p14="http://schemas.microsoft.com/office/powerpoint/2010/main" val="1897046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1227909"/>
          </a:xfrm>
        </p:spPr>
        <p:txBody>
          <a:bodyPr vert="horz" lIns="91440" tIns="45720" rIns="91440" bIns="45720" rtlCol="0" anchor="ctr">
            <a:normAutofit/>
          </a:bodyPr>
          <a:lstStyle/>
          <a:p>
            <a:r>
              <a:rPr lang="es-ES" b="1" i="1" dirty="0" smtClean="0">
                <a:effectLst/>
              </a:rPr>
              <a:t>técnicas</a:t>
            </a:r>
            <a:endParaRPr lang="es-AR" b="1" i="1" dirty="0">
              <a:effectLst/>
            </a:endParaRPr>
          </a:p>
        </p:txBody>
      </p:sp>
      <p:sp>
        <p:nvSpPr>
          <p:cNvPr id="3" name="Marcador de contenido 2"/>
          <p:cNvSpPr>
            <a:spLocks noGrp="1"/>
          </p:cNvSpPr>
          <p:nvPr>
            <p:ph idx="1"/>
          </p:nvPr>
        </p:nvSpPr>
        <p:spPr>
          <a:xfrm>
            <a:off x="1763344" y="1970313"/>
            <a:ext cx="9905998" cy="3289664"/>
          </a:xfrm>
        </p:spPr>
        <p:txBody>
          <a:bodyPr>
            <a:normAutofit/>
          </a:bodyPr>
          <a:lstStyle/>
          <a:p>
            <a:r>
              <a:rPr lang="es-ES" sz="2800" b="1" i="1" dirty="0">
                <a:effectLst/>
              </a:rPr>
              <a:t>1. Prueba de cobertura de </a:t>
            </a:r>
            <a:r>
              <a:rPr lang="es-ES" sz="2800" b="1" i="1" dirty="0" smtClean="0">
                <a:effectLst/>
              </a:rPr>
              <a:t>sentencia</a:t>
            </a:r>
          </a:p>
          <a:p>
            <a:r>
              <a:rPr lang="es-ES" sz="2800" b="1" i="1" dirty="0" smtClean="0">
                <a:effectLst/>
              </a:rPr>
              <a:t>2. Prueba </a:t>
            </a:r>
            <a:r>
              <a:rPr lang="es-ES" sz="2800" b="1" i="1" dirty="0">
                <a:effectLst/>
              </a:rPr>
              <a:t>de cobertura de </a:t>
            </a:r>
            <a:r>
              <a:rPr lang="es-ES" sz="2800" b="1" i="1" dirty="0" smtClean="0">
                <a:effectLst/>
              </a:rPr>
              <a:t>condición</a:t>
            </a:r>
          </a:p>
          <a:p>
            <a:r>
              <a:rPr lang="es-ES" sz="2800" b="1" i="1" dirty="0">
                <a:effectLst/>
              </a:rPr>
              <a:t>3. Prueba de cobertura de </a:t>
            </a:r>
            <a:r>
              <a:rPr lang="es-ES" sz="2800" b="1" i="1" dirty="0" smtClean="0">
                <a:effectLst/>
              </a:rPr>
              <a:t>decisión</a:t>
            </a:r>
          </a:p>
          <a:p>
            <a:r>
              <a:rPr lang="es-ES" sz="2800" b="1" i="1" dirty="0" smtClean="0">
                <a:effectLst/>
              </a:rPr>
              <a:t>4. Prueba de flujo de datos</a:t>
            </a:r>
            <a:endParaRPr lang="es-AR" sz="2800" dirty="0"/>
          </a:p>
        </p:txBody>
      </p:sp>
      <p:pic>
        <p:nvPicPr>
          <p:cNvPr id="4" name="Google Shape;87;p13"/>
          <p:cNvPicPr preferRelativeResize="0"/>
          <p:nvPr/>
        </p:nvPicPr>
        <p:blipFill rotWithShape="1">
          <a:blip r:embed="rId2">
            <a:alphaModFix/>
          </a:blip>
          <a:srcRect/>
          <a:stretch/>
        </p:blipFill>
        <p:spPr>
          <a:xfrm>
            <a:off x="11279705" y="226423"/>
            <a:ext cx="692189" cy="691547"/>
          </a:xfrm>
          <a:prstGeom prst="rect">
            <a:avLst/>
          </a:prstGeom>
          <a:noFill/>
          <a:ln>
            <a:noFill/>
          </a:ln>
        </p:spPr>
      </p:pic>
    </p:spTree>
    <p:extLst>
      <p:ext uri="{BB962C8B-B14F-4D97-AF65-F5344CB8AC3E}">
        <p14:creationId xmlns:p14="http://schemas.microsoft.com/office/powerpoint/2010/main" val="213927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8189" y="308324"/>
            <a:ext cx="9905998" cy="1060174"/>
          </a:xfrm>
        </p:spPr>
        <p:txBody>
          <a:bodyPr/>
          <a:lstStyle/>
          <a:p>
            <a:r>
              <a:rPr lang="es-ES" b="1" i="1" dirty="0" smtClean="0">
                <a:effectLst/>
              </a:rPr>
              <a:t>1. Prueba </a:t>
            </a:r>
            <a:r>
              <a:rPr lang="es-ES" b="1" i="1" dirty="0">
                <a:effectLst/>
              </a:rPr>
              <a:t>de </a:t>
            </a:r>
            <a:r>
              <a:rPr lang="es-ES" b="1" i="1" dirty="0" smtClean="0">
                <a:effectLst/>
              </a:rPr>
              <a:t>cobertura de sentencia</a:t>
            </a:r>
            <a:endParaRPr lang="es-AR" b="1" i="1" dirty="0"/>
          </a:p>
        </p:txBody>
      </p:sp>
      <p:sp>
        <p:nvSpPr>
          <p:cNvPr id="3" name="Marcador de contenido 2"/>
          <p:cNvSpPr>
            <a:spLocks noGrp="1"/>
          </p:cNvSpPr>
          <p:nvPr>
            <p:ph idx="1"/>
          </p:nvPr>
        </p:nvSpPr>
        <p:spPr>
          <a:xfrm>
            <a:off x="943848" y="1159555"/>
            <a:ext cx="10673385" cy="1910747"/>
          </a:xfrm>
        </p:spPr>
        <p:txBody>
          <a:bodyPr>
            <a:normAutofit/>
          </a:bodyPr>
          <a:lstStyle/>
          <a:p>
            <a:pPr algn="just"/>
            <a:r>
              <a:rPr lang="es-ES" sz="2400" i="1" dirty="0" smtClean="0">
                <a:effectLst/>
              </a:rPr>
              <a:t>esta </a:t>
            </a:r>
            <a:r>
              <a:rPr lang="es-ES" sz="2400" i="1" dirty="0">
                <a:effectLst/>
              </a:rPr>
              <a:t>técnica </a:t>
            </a:r>
            <a:r>
              <a:rPr lang="es-ES" sz="2400" i="1" dirty="0">
                <a:solidFill>
                  <a:srgbClr val="FFC000"/>
                </a:solidFill>
                <a:effectLst/>
              </a:rPr>
              <a:t>se enfoca en medir cuántas líneas de código se han ejecutado durante las pruebas.</a:t>
            </a:r>
            <a:r>
              <a:rPr lang="es-ES" sz="2400" i="1" dirty="0">
                <a:effectLst/>
              </a:rPr>
              <a:t> Se busca cubrir todas las ramificaciones del flujo de control, para asegurarse de que todas las partes del código se han ejecutado correctamente</a:t>
            </a:r>
            <a:r>
              <a:rPr lang="es-ES" sz="2400" i="1" dirty="0" smtClean="0">
                <a:effectLst/>
              </a:rPr>
              <a:t>.</a:t>
            </a:r>
            <a:endParaRPr lang="es-AR" sz="2400" i="1" dirty="0"/>
          </a:p>
        </p:txBody>
      </p:sp>
      <p:pic>
        <p:nvPicPr>
          <p:cNvPr id="5" name="Imagen 4"/>
          <p:cNvPicPr>
            <a:picLocks noChangeAspect="1"/>
          </p:cNvPicPr>
          <p:nvPr/>
        </p:nvPicPr>
        <p:blipFill rotWithShape="1">
          <a:blip r:embed="rId2"/>
          <a:srcRect l="34550" t="30421"/>
          <a:stretch/>
        </p:blipFill>
        <p:spPr>
          <a:xfrm>
            <a:off x="3988526" y="3070302"/>
            <a:ext cx="4467496" cy="3674484"/>
          </a:xfrm>
          <a:prstGeom prst="rect">
            <a:avLst/>
          </a:prstGeom>
        </p:spPr>
      </p:pic>
      <p:pic>
        <p:nvPicPr>
          <p:cNvPr id="6" name="Google Shape;87;p13"/>
          <p:cNvPicPr preferRelativeResize="0"/>
          <p:nvPr/>
        </p:nvPicPr>
        <p:blipFill rotWithShape="1">
          <a:blip r:embed="rId3">
            <a:alphaModFix/>
          </a:blip>
          <a:srcRect/>
          <a:stretch/>
        </p:blipFill>
        <p:spPr>
          <a:xfrm>
            <a:off x="11279705" y="226423"/>
            <a:ext cx="692189" cy="691547"/>
          </a:xfrm>
          <a:prstGeom prst="rect">
            <a:avLst/>
          </a:prstGeom>
          <a:noFill/>
          <a:ln>
            <a:noFill/>
          </a:ln>
        </p:spPr>
      </p:pic>
    </p:spTree>
    <p:extLst>
      <p:ext uri="{BB962C8B-B14F-4D97-AF65-F5344CB8AC3E}">
        <p14:creationId xmlns:p14="http://schemas.microsoft.com/office/powerpoint/2010/main" val="917018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8189" y="308324"/>
            <a:ext cx="9905998" cy="1060174"/>
          </a:xfrm>
        </p:spPr>
        <p:txBody>
          <a:bodyPr/>
          <a:lstStyle/>
          <a:p>
            <a:r>
              <a:rPr lang="es-ES" b="1" i="1" dirty="0" smtClean="0">
                <a:effectLst/>
              </a:rPr>
              <a:t>1. Prueba </a:t>
            </a:r>
            <a:r>
              <a:rPr lang="es-ES" b="1" i="1" dirty="0">
                <a:effectLst/>
              </a:rPr>
              <a:t>de cobertura de </a:t>
            </a:r>
            <a:r>
              <a:rPr lang="es-ES" b="1" i="1" dirty="0" smtClean="0">
                <a:effectLst/>
              </a:rPr>
              <a:t>sentencia</a:t>
            </a:r>
            <a:endParaRPr lang="es-AR" b="1" i="1" dirty="0"/>
          </a:p>
        </p:txBody>
      </p:sp>
      <p:sp>
        <p:nvSpPr>
          <p:cNvPr id="6" name="Rectángulo 5"/>
          <p:cNvSpPr/>
          <p:nvPr/>
        </p:nvSpPr>
        <p:spPr>
          <a:xfrm>
            <a:off x="850365" y="1368498"/>
            <a:ext cx="10662366" cy="2046400"/>
          </a:xfrm>
          <a:prstGeom prst="rect">
            <a:avLst/>
          </a:prstGeom>
        </p:spPr>
        <p:txBody>
          <a:bodyPr vert="horz" lIns="91440" tIns="45720" rIns="91440" bIns="45720" rtlCol="0" anchor="ctr">
            <a:normAutofit/>
          </a:bodyPr>
          <a:lstStyle/>
          <a:p>
            <a:pPr marL="285750" indent="-285750" algn="just" defTabSz="457200">
              <a:spcBef>
                <a:spcPct val="20000"/>
              </a:spcBef>
              <a:spcAft>
                <a:spcPts val="600"/>
              </a:spcAft>
              <a:buClr>
                <a:schemeClr val="accent1"/>
              </a:buClr>
              <a:buSzPct val="100000"/>
              <a:buFont typeface="Arial"/>
              <a:buChar char="•"/>
            </a:pPr>
            <a:r>
              <a:rPr lang="es-ES" sz="2400" i="1" cap="small" dirty="0"/>
              <a:t>El análisis de cobertura de código </a:t>
            </a:r>
            <a:r>
              <a:rPr lang="es-ES" sz="2400" i="1" cap="small" dirty="0">
                <a:solidFill>
                  <a:srgbClr val="FFC000"/>
                </a:solidFill>
              </a:rPr>
              <a:t>solo se puede utilizar para la validación de casos de prueba que se ejecutan en el código fuente</a:t>
            </a:r>
            <a:r>
              <a:rPr lang="es-ES" sz="2400" i="1" cap="small" dirty="0"/>
              <a:t> y no para la evaluación del producto de software en si. Además, </a:t>
            </a:r>
            <a:r>
              <a:rPr lang="es-ES" sz="2400" b="1" i="1" cap="small" dirty="0">
                <a:solidFill>
                  <a:srgbClr val="FFC000"/>
                </a:solidFill>
              </a:rPr>
              <a:t>no </a:t>
            </a:r>
            <a:r>
              <a:rPr lang="es-ES" sz="2400" i="1" cap="small" dirty="0">
                <a:solidFill>
                  <a:srgbClr val="FFC000"/>
                </a:solidFill>
              </a:rPr>
              <a:t>evalúa si el código fuente está libre de errores ni prueba si un código escrito es correcto.</a:t>
            </a:r>
            <a:endParaRPr lang="es-AR" sz="2400" i="1" cap="small" dirty="0">
              <a:solidFill>
                <a:srgbClr val="FFC000"/>
              </a:solidFill>
            </a:endParaRPr>
          </a:p>
        </p:txBody>
      </p:sp>
      <p:sp>
        <p:nvSpPr>
          <p:cNvPr id="9" name="Rectángulo 8"/>
          <p:cNvSpPr/>
          <p:nvPr/>
        </p:nvSpPr>
        <p:spPr>
          <a:xfrm>
            <a:off x="6688182" y="4291876"/>
            <a:ext cx="5014171" cy="1477328"/>
          </a:xfrm>
          <a:prstGeom prst="rect">
            <a:avLst/>
          </a:prstGeom>
        </p:spPr>
        <p:txBody>
          <a:bodyPr wrap="square">
            <a:spAutoFit/>
          </a:bodyPr>
          <a:lstStyle/>
          <a:p>
            <a:r>
              <a:rPr lang="es-AR" dirty="0"/>
              <a:t>Porcentaje de cobertura de código = </a:t>
            </a:r>
            <a:r>
              <a:rPr lang="es-AR" dirty="0">
                <a:solidFill>
                  <a:srgbClr val="92D050"/>
                </a:solidFill>
              </a:rPr>
              <a:t>(Número de líneas de código ejecutadas por un algoritmo de prueba / Número total de líneas de código en un componente del sistema) * 100.</a:t>
            </a:r>
          </a:p>
        </p:txBody>
      </p:sp>
      <p:pic>
        <p:nvPicPr>
          <p:cNvPr id="7" name="Imagen 6"/>
          <p:cNvPicPr>
            <a:picLocks noChangeAspect="1"/>
          </p:cNvPicPr>
          <p:nvPr/>
        </p:nvPicPr>
        <p:blipFill>
          <a:blip r:embed="rId2"/>
          <a:stretch>
            <a:fillRect/>
          </a:stretch>
        </p:blipFill>
        <p:spPr>
          <a:xfrm>
            <a:off x="850365" y="3685902"/>
            <a:ext cx="5416018" cy="2471058"/>
          </a:xfrm>
          <a:prstGeom prst="rect">
            <a:avLst/>
          </a:prstGeom>
        </p:spPr>
      </p:pic>
      <p:pic>
        <p:nvPicPr>
          <p:cNvPr id="8" name="Google Shape;87;p13"/>
          <p:cNvPicPr preferRelativeResize="0"/>
          <p:nvPr/>
        </p:nvPicPr>
        <p:blipFill rotWithShape="1">
          <a:blip r:embed="rId3">
            <a:alphaModFix/>
          </a:blip>
          <a:srcRect/>
          <a:stretch/>
        </p:blipFill>
        <p:spPr>
          <a:xfrm>
            <a:off x="11279705" y="226423"/>
            <a:ext cx="692189" cy="691547"/>
          </a:xfrm>
          <a:prstGeom prst="rect">
            <a:avLst/>
          </a:prstGeom>
          <a:noFill/>
          <a:ln>
            <a:noFill/>
          </a:ln>
        </p:spPr>
      </p:pic>
    </p:spTree>
    <p:extLst>
      <p:ext uri="{BB962C8B-B14F-4D97-AF65-F5344CB8AC3E}">
        <p14:creationId xmlns:p14="http://schemas.microsoft.com/office/powerpoint/2010/main" val="1841437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9859" y="271173"/>
            <a:ext cx="9905998" cy="1190897"/>
          </a:xfrm>
        </p:spPr>
        <p:txBody>
          <a:bodyPr vert="horz" lIns="91440" tIns="45720" rIns="91440" bIns="45720" rtlCol="0" anchor="ctr">
            <a:normAutofit/>
          </a:bodyPr>
          <a:lstStyle/>
          <a:p>
            <a:r>
              <a:rPr lang="es-ES" b="1" i="1" dirty="0" smtClean="0">
                <a:effectLst/>
              </a:rPr>
              <a:t>2. Prueba </a:t>
            </a:r>
            <a:r>
              <a:rPr lang="es-ES" b="1" i="1" dirty="0">
                <a:effectLst/>
              </a:rPr>
              <a:t>de </a:t>
            </a:r>
            <a:r>
              <a:rPr lang="es-ES" b="1" i="1" dirty="0" smtClean="0">
                <a:effectLst/>
              </a:rPr>
              <a:t>cobertura de condición: * </a:t>
            </a:r>
            <a:endParaRPr lang="es-AR" b="1" i="1" dirty="0">
              <a:effectLst/>
            </a:endParaRPr>
          </a:p>
        </p:txBody>
      </p:sp>
      <p:sp>
        <p:nvSpPr>
          <p:cNvPr id="3" name="Marcador de contenido 2"/>
          <p:cNvSpPr>
            <a:spLocks noGrp="1"/>
          </p:cNvSpPr>
          <p:nvPr>
            <p:ph idx="1"/>
          </p:nvPr>
        </p:nvSpPr>
        <p:spPr>
          <a:xfrm>
            <a:off x="679859" y="1672045"/>
            <a:ext cx="6400211" cy="4049485"/>
          </a:xfrm>
        </p:spPr>
        <p:txBody>
          <a:bodyPr vert="horz" lIns="91440" tIns="45720" rIns="91440" bIns="45720" rtlCol="0" anchor="ctr">
            <a:normAutofit/>
          </a:bodyPr>
          <a:lstStyle/>
          <a:p>
            <a:pPr algn="just"/>
            <a:r>
              <a:rPr lang="es-ES" sz="2400" i="1" dirty="0">
                <a:effectLst/>
              </a:rPr>
              <a:t>esta técnica se enfoca en probar </a:t>
            </a:r>
            <a:r>
              <a:rPr lang="es-ES" sz="2400" b="1" i="1" dirty="0">
                <a:solidFill>
                  <a:srgbClr val="FFC000"/>
                </a:solidFill>
                <a:effectLst/>
              </a:rPr>
              <a:t>todas las condiciones </a:t>
            </a:r>
            <a:r>
              <a:rPr lang="es-ES" sz="2400" b="1" i="1" dirty="0" smtClean="0">
                <a:solidFill>
                  <a:srgbClr val="FFC000"/>
                </a:solidFill>
                <a:effectLst/>
              </a:rPr>
              <a:t>de las estructuras de control en </a:t>
            </a:r>
            <a:r>
              <a:rPr lang="es-ES" sz="2400" b="1" i="1" dirty="0">
                <a:solidFill>
                  <a:srgbClr val="FFC000"/>
                </a:solidFill>
                <a:effectLst/>
              </a:rPr>
              <a:t>el </a:t>
            </a:r>
            <a:r>
              <a:rPr lang="es-ES" sz="2400" b="1" i="1" dirty="0" smtClean="0">
                <a:solidFill>
                  <a:srgbClr val="FFC000"/>
                </a:solidFill>
                <a:effectLst/>
              </a:rPr>
              <a:t>código (simples o </a:t>
            </a:r>
            <a:r>
              <a:rPr lang="es-ES" sz="2400" b="1" i="1" dirty="0" err="1" smtClean="0">
                <a:solidFill>
                  <a:srgbClr val="FFC000"/>
                </a:solidFill>
                <a:effectLst/>
              </a:rPr>
              <a:t>multiples</a:t>
            </a:r>
            <a:r>
              <a:rPr lang="es-ES" sz="2400" b="1" i="1" dirty="0" smtClean="0">
                <a:solidFill>
                  <a:srgbClr val="FFC000"/>
                </a:solidFill>
                <a:effectLst/>
              </a:rPr>
              <a:t>).</a:t>
            </a:r>
            <a:r>
              <a:rPr lang="es-ES" sz="2400" i="1" dirty="0" smtClean="0">
                <a:effectLst/>
              </a:rPr>
              <a:t> </a:t>
            </a:r>
          </a:p>
          <a:p>
            <a:pPr algn="just"/>
            <a:r>
              <a:rPr lang="es-ES" sz="2400" dirty="0"/>
              <a:t>El objetivo principal de esta técnica </a:t>
            </a:r>
            <a:r>
              <a:rPr lang="es-ES" sz="2400" b="1" i="1" dirty="0">
                <a:solidFill>
                  <a:srgbClr val="FFC000"/>
                </a:solidFill>
              </a:rPr>
              <a:t>es asegurarse de que todas las posibles opciones en una estructura de control han sido probadas</a:t>
            </a:r>
            <a:r>
              <a:rPr lang="es-ES" sz="2400" b="1" i="1" dirty="0" smtClean="0">
                <a:solidFill>
                  <a:srgbClr val="FFC000"/>
                </a:solidFill>
              </a:rPr>
              <a:t>.</a:t>
            </a:r>
            <a:endParaRPr lang="es-ES" sz="2400" b="1" i="1" dirty="0">
              <a:solidFill>
                <a:srgbClr val="FFC000"/>
              </a:solidFill>
              <a:effectLst/>
            </a:endParaRPr>
          </a:p>
        </p:txBody>
      </p:sp>
      <p:pic>
        <p:nvPicPr>
          <p:cNvPr id="5" name="Imagen 4"/>
          <p:cNvPicPr>
            <a:picLocks noChangeAspect="1"/>
          </p:cNvPicPr>
          <p:nvPr/>
        </p:nvPicPr>
        <p:blipFill>
          <a:blip r:embed="rId2"/>
          <a:stretch>
            <a:fillRect/>
          </a:stretch>
        </p:blipFill>
        <p:spPr>
          <a:xfrm>
            <a:off x="7578852" y="1321597"/>
            <a:ext cx="4393042" cy="4896323"/>
          </a:xfrm>
          <a:prstGeom prst="rect">
            <a:avLst/>
          </a:prstGeom>
        </p:spPr>
      </p:pic>
      <p:pic>
        <p:nvPicPr>
          <p:cNvPr id="7" name="Google Shape;87;p13"/>
          <p:cNvPicPr preferRelativeResize="0"/>
          <p:nvPr/>
        </p:nvPicPr>
        <p:blipFill rotWithShape="1">
          <a:blip r:embed="rId3">
            <a:alphaModFix/>
          </a:blip>
          <a:srcRect/>
          <a:stretch/>
        </p:blipFill>
        <p:spPr>
          <a:xfrm>
            <a:off x="11279705" y="226423"/>
            <a:ext cx="692189" cy="691547"/>
          </a:xfrm>
          <a:prstGeom prst="rect">
            <a:avLst/>
          </a:prstGeom>
          <a:noFill/>
          <a:ln>
            <a:noFill/>
          </a:ln>
        </p:spPr>
      </p:pic>
    </p:spTree>
    <p:extLst>
      <p:ext uri="{BB962C8B-B14F-4D97-AF65-F5344CB8AC3E}">
        <p14:creationId xmlns:p14="http://schemas.microsoft.com/office/powerpoint/2010/main" val="2878230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9859" y="271173"/>
            <a:ext cx="9905998" cy="1190897"/>
          </a:xfrm>
        </p:spPr>
        <p:txBody>
          <a:bodyPr vert="horz" lIns="91440" tIns="45720" rIns="91440" bIns="45720" rtlCol="0" anchor="ctr">
            <a:normAutofit/>
          </a:bodyPr>
          <a:lstStyle/>
          <a:p>
            <a:r>
              <a:rPr lang="es-ES" b="1" i="1" dirty="0">
                <a:effectLst/>
              </a:rPr>
              <a:t>2</a:t>
            </a:r>
            <a:r>
              <a:rPr lang="es-ES" b="1" i="1" dirty="0" smtClean="0">
                <a:effectLst/>
              </a:rPr>
              <a:t>. Prueba </a:t>
            </a:r>
            <a:r>
              <a:rPr lang="es-ES" b="1" i="1" dirty="0">
                <a:effectLst/>
              </a:rPr>
              <a:t>de </a:t>
            </a:r>
            <a:r>
              <a:rPr lang="es-ES" b="1" i="1" dirty="0" smtClean="0">
                <a:effectLst/>
              </a:rPr>
              <a:t>cobertura de condición </a:t>
            </a:r>
            <a:endParaRPr lang="es-AR" b="1" i="1" dirty="0">
              <a:effectLst/>
            </a:endParaRPr>
          </a:p>
        </p:txBody>
      </p:sp>
      <p:sp>
        <p:nvSpPr>
          <p:cNvPr id="3" name="Marcador de contenido 2"/>
          <p:cNvSpPr>
            <a:spLocks noGrp="1"/>
          </p:cNvSpPr>
          <p:nvPr>
            <p:ph idx="1"/>
          </p:nvPr>
        </p:nvSpPr>
        <p:spPr>
          <a:xfrm>
            <a:off x="766945" y="900140"/>
            <a:ext cx="10388736" cy="1828801"/>
          </a:xfrm>
        </p:spPr>
        <p:txBody>
          <a:bodyPr vert="horz" lIns="91440" tIns="45720" rIns="91440" bIns="45720" rtlCol="0" anchor="ctr">
            <a:normAutofit/>
          </a:bodyPr>
          <a:lstStyle/>
          <a:p>
            <a:pPr algn="just"/>
            <a:r>
              <a:rPr lang="es-ES" sz="2400" i="1" dirty="0">
                <a:effectLst/>
              </a:rPr>
              <a:t>La cobertura es medida calculando el </a:t>
            </a:r>
            <a:r>
              <a:rPr lang="es-ES" sz="2400" i="1" dirty="0">
                <a:solidFill>
                  <a:srgbClr val="FFC000"/>
                </a:solidFill>
                <a:effectLst/>
              </a:rPr>
              <a:t>número de resultados de decisión ejecutados</a:t>
            </a:r>
            <a:r>
              <a:rPr lang="es-ES" sz="2400" i="1" dirty="0">
                <a:effectLst/>
              </a:rPr>
              <a:t> entre el </a:t>
            </a:r>
            <a:r>
              <a:rPr lang="es-ES" sz="2400" i="1" dirty="0">
                <a:solidFill>
                  <a:srgbClr val="FFC000"/>
                </a:solidFill>
                <a:effectLst/>
              </a:rPr>
              <a:t>número total de resultados de decisión que haya en el sistema</a:t>
            </a:r>
            <a:r>
              <a:rPr lang="es-ES" sz="2400" i="1" dirty="0">
                <a:effectLst/>
              </a:rPr>
              <a:t> y normalmente se expresa en porcentaje. </a:t>
            </a:r>
            <a:endParaRPr lang="es-AR" sz="2400" i="1" dirty="0">
              <a:effectLst/>
            </a:endParaRPr>
          </a:p>
        </p:txBody>
      </p:sp>
      <p:pic>
        <p:nvPicPr>
          <p:cNvPr id="6" name="Imagen 5"/>
          <p:cNvPicPr>
            <a:picLocks noChangeAspect="1"/>
          </p:cNvPicPr>
          <p:nvPr/>
        </p:nvPicPr>
        <p:blipFill>
          <a:blip r:embed="rId2"/>
          <a:stretch>
            <a:fillRect/>
          </a:stretch>
        </p:blipFill>
        <p:spPr>
          <a:xfrm>
            <a:off x="2511401" y="2441559"/>
            <a:ext cx="4812507" cy="4317192"/>
          </a:xfrm>
          <a:prstGeom prst="rect">
            <a:avLst/>
          </a:prstGeom>
        </p:spPr>
      </p:pic>
      <p:pic>
        <p:nvPicPr>
          <p:cNvPr id="7" name="Google Shape;87;p13"/>
          <p:cNvPicPr preferRelativeResize="0"/>
          <p:nvPr/>
        </p:nvPicPr>
        <p:blipFill rotWithShape="1">
          <a:blip r:embed="rId3">
            <a:alphaModFix/>
          </a:blip>
          <a:srcRect/>
          <a:stretch/>
        </p:blipFill>
        <p:spPr>
          <a:xfrm>
            <a:off x="11279705" y="226423"/>
            <a:ext cx="692189" cy="691547"/>
          </a:xfrm>
          <a:prstGeom prst="rect">
            <a:avLst/>
          </a:prstGeom>
          <a:noFill/>
          <a:ln>
            <a:noFill/>
          </a:ln>
        </p:spPr>
      </p:pic>
      <p:sp>
        <p:nvSpPr>
          <p:cNvPr id="8" name="CuadroTexto 7"/>
          <p:cNvSpPr txBox="1"/>
          <p:nvPr/>
        </p:nvSpPr>
        <p:spPr>
          <a:xfrm>
            <a:off x="7759338" y="4440717"/>
            <a:ext cx="4293326" cy="461665"/>
          </a:xfrm>
          <a:prstGeom prst="rect">
            <a:avLst/>
          </a:prstGeom>
          <a:noFill/>
        </p:spPr>
        <p:txBody>
          <a:bodyPr wrap="square" rtlCol="0">
            <a:spAutoFit/>
          </a:bodyPr>
          <a:lstStyle/>
          <a:p>
            <a:r>
              <a:rPr lang="es-ES" sz="2400" b="1" i="1" cap="small" dirty="0">
                <a:solidFill>
                  <a:srgbClr val="92D050"/>
                </a:solidFill>
              </a:rPr>
              <a:t>Total de decisiones: </a:t>
            </a:r>
            <a:r>
              <a:rPr lang="es-ES" sz="2400" b="1" i="1" cap="small" dirty="0" smtClean="0">
                <a:solidFill>
                  <a:srgbClr val="92D050"/>
                </a:solidFill>
              </a:rPr>
              <a:t>10</a:t>
            </a:r>
            <a:endParaRPr lang="es-AR" b="1" dirty="0">
              <a:solidFill>
                <a:srgbClr val="92D050"/>
              </a:solidFill>
            </a:endParaRPr>
          </a:p>
        </p:txBody>
      </p:sp>
    </p:spTree>
    <p:extLst>
      <p:ext uri="{BB962C8B-B14F-4D97-AF65-F5344CB8AC3E}">
        <p14:creationId xmlns:p14="http://schemas.microsoft.com/office/powerpoint/2010/main" val="923511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9859" y="276105"/>
            <a:ext cx="9905998" cy="1173480"/>
          </a:xfrm>
        </p:spPr>
        <p:txBody>
          <a:bodyPr vert="horz" lIns="91440" tIns="45720" rIns="91440" bIns="45720" rtlCol="0" anchor="ctr">
            <a:normAutofit/>
          </a:bodyPr>
          <a:lstStyle/>
          <a:p>
            <a:r>
              <a:rPr lang="es-ES" b="1" i="1" dirty="0">
                <a:effectLst/>
              </a:rPr>
              <a:t>Prueba de bucles</a:t>
            </a:r>
            <a:r>
              <a:rPr lang="es-ES" b="1" i="1" dirty="0" smtClean="0">
                <a:effectLst/>
              </a:rPr>
              <a:t>: *</a:t>
            </a:r>
            <a:endParaRPr lang="es-AR" b="1" i="1" dirty="0">
              <a:effectLst/>
            </a:endParaRPr>
          </a:p>
        </p:txBody>
      </p:sp>
      <p:sp>
        <p:nvSpPr>
          <p:cNvPr id="3" name="Marcador de contenido 2"/>
          <p:cNvSpPr>
            <a:spLocks noGrp="1"/>
          </p:cNvSpPr>
          <p:nvPr>
            <p:ph idx="1"/>
          </p:nvPr>
        </p:nvSpPr>
        <p:spPr>
          <a:xfrm>
            <a:off x="1254624" y="1105987"/>
            <a:ext cx="9905998" cy="1706881"/>
          </a:xfrm>
        </p:spPr>
        <p:txBody>
          <a:bodyPr>
            <a:normAutofit/>
          </a:bodyPr>
          <a:lstStyle/>
          <a:p>
            <a:pPr algn="just"/>
            <a:r>
              <a:rPr lang="es-ES" sz="2400" i="1" dirty="0" smtClean="0">
                <a:effectLst/>
              </a:rPr>
              <a:t>esta </a:t>
            </a:r>
            <a:r>
              <a:rPr lang="es-ES" sz="2400" i="1" dirty="0">
                <a:effectLst/>
              </a:rPr>
              <a:t>técnica se enfoca en probar los bucles en el código. Se busca cubrir todas las iteraciones posibles del bucle, para asegurarse de que el código maneja adecuadamente todas las situaciones</a:t>
            </a:r>
            <a:r>
              <a:rPr lang="es-ES" sz="2400" i="1" dirty="0" smtClean="0">
                <a:effectLst/>
              </a:rPr>
              <a:t>.</a:t>
            </a:r>
            <a:endParaRPr lang="es-AR" sz="2400" i="1" dirty="0"/>
          </a:p>
        </p:txBody>
      </p:sp>
      <p:pic>
        <p:nvPicPr>
          <p:cNvPr id="5" name="Imagen 4"/>
          <p:cNvPicPr>
            <a:picLocks noChangeAspect="1"/>
          </p:cNvPicPr>
          <p:nvPr/>
        </p:nvPicPr>
        <p:blipFill>
          <a:blip r:embed="rId2"/>
          <a:stretch>
            <a:fillRect/>
          </a:stretch>
        </p:blipFill>
        <p:spPr>
          <a:xfrm>
            <a:off x="0" y="2959441"/>
            <a:ext cx="5275049" cy="3396524"/>
          </a:xfrm>
          <a:prstGeom prst="rect">
            <a:avLst/>
          </a:prstGeom>
        </p:spPr>
      </p:pic>
      <p:pic>
        <p:nvPicPr>
          <p:cNvPr id="6" name="Imagen 5"/>
          <p:cNvPicPr>
            <a:picLocks noChangeAspect="1"/>
          </p:cNvPicPr>
          <p:nvPr/>
        </p:nvPicPr>
        <p:blipFill>
          <a:blip r:embed="rId3"/>
          <a:stretch>
            <a:fillRect/>
          </a:stretch>
        </p:blipFill>
        <p:spPr>
          <a:xfrm>
            <a:off x="5275049" y="2959441"/>
            <a:ext cx="6935268" cy="3396524"/>
          </a:xfrm>
          <a:prstGeom prst="rect">
            <a:avLst/>
          </a:prstGeom>
        </p:spPr>
      </p:pic>
      <p:pic>
        <p:nvPicPr>
          <p:cNvPr id="7" name="Google Shape;87;p13"/>
          <p:cNvPicPr preferRelativeResize="0"/>
          <p:nvPr/>
        </p:nvPicPr>
        <p:blipFill rotWithShape="1">
          <a:blip r:embed="rId4">
            <a:alphaModFix/>
          </a:blip>
          <a:srcRect/>
          <a:stretch/>
        </p:blipFill>
        <p:spPr>
          <a:xfrm>
            <a:off x="11279705" y="226423"/>
            <a:ext cx="692189" cy="691547"/>
          </a:xfrm>
          <a:prstGeom prst="rect">
            <a:avLst/>
          </a:prstGeom>
          <a:noFill/>
          <a:ln>
            <a:noFill/>
          </a:ln>
        </p:spPr>
      </p:pic>
    </p:spTree>
    <p:extLst>
      <p:ext uri="{BB962C8B-B14F-4D97-AF65-F5344CB8AC3E}">
        <p14:creationId xmlns:p14="http://schemas.microsoft.com/office/powerpoint/2010/main" val="21333182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TotalTime>1003</TotalTime>
  <Words>1319</Words>
  <Application>Microsoft Office PowerPoint</Application>
  <PresentationFormat>Panorámica</PresentationFormat>
  <Paragraphs>109</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Century Gothic</vt:lpstr>
      <vt:lpstr>Times New Roman</vt:lpstr>
      <vt:lpstr>Malla</vt:lpstr>
      <vt:lpstr>Pruebas de caja</vt:lpstr>
      <vt:lpstr>Que son las pruebas de caja BLANCA??</vt:lpstr>
      <vt:lpstr>Que son las pruebas de caja BLANCA??</vt:lpstr>
      <vt:lpstr>técnicas</vt:lpstr>
      <vt:lpstr>1. Prueba de cobertura de sentencia</vt:lpstr>
      <vt:lpstr>1. Prueba de cobertura de sentencia</vt:lpstr>
      <vt:lpstr>2. Prueba de cobertura de condición: * </vt:lpstr>
      <vt:lpstr>2. Prueba de cobertura de condición </vt:lpstr>
      <vt:lpstr>Prueba de bucles: *</vt:lpstr>
      <vt:lpstr>3. Prueba de cobertura de decisión</vt:lpstr>
      <vt:lpstr>3. Prueba de cobertura de decisión</vt:lpstr>
      <vt:lpstr>Condición vs Decisión</vt:lpstr>
      <vt:lpstr>4. Prueba de flujo de datos: </vt:lpstr>
      <vt:lpstr>Confección de un test case</vt:lpstr>
      <vt:lpstr>Presentación de PowerPoint</vt:lpstr>
      <vt:lpstr>Confección de un test case</vt:lpstr>
      <vt:lpstr>Modelo de test case</vt:lpstr>
      <vt:lpstr>Tarea para el día miércoles</vt:lpstr>
      <vt:lpstr>fuentes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 de caja blanca</dc:title>
  <dc:creator>MI_PC2023</dc:creator>
  <cp:lastModifiedBy>Mayor Pablo Pérez</cp:lastModifiedBy>
  <cp:revision>55</cp:revision>
  <dcterms:created xsi:type="dcterms:W3CDTF">2023-04-28T19:19:24Z</dcterms:created>
  <dcterms:modified xsi:type="dcterms:W3CDTF">2024-08-23T21:34:53Z</dcterms:modified>
</cp:coreProperties>
</file>