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876" r:id="rId2"/>
    <p:sldId id="87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1" r:id="rId17"/>
    <p:sldId id="802" r:id="rId18"/>
    <p:sldId id="803" r:id="rId19"/>
    <p:sldId id="804" r:id="rId20"/>
    <p:sldId id="805" r:id="rId21"/>
    <p:sldId id="806" r:id="rId22"/>
    <p:sldId id="807" r:id="rId23"/>
    <p:sldId id="808" r:id="rId24"/>
    <p:sldId id="809" r:id="rId25"/>
    <p:sldId id="810" r:id="rId26"/>
    <p:sldId id="811" r:id="rId27"/>
    <p:sldId id="812" r:id="rId28"/>
    <p:sldId id="813" r:id="rId29"/>
    <p:sldId id="814" r:id="rId30"/>
    <p:sldId id="815" r:id="rId31"/>
    <p:sldId id="816" r:id="rId32"/>
    <p:sldId id="817" r:id="rId33"/>
    <p:sldId id="818" r:id="rId34"/>
    <p:sldId id="820" r:id="rId35"/>
    <p:sldId id="821" r:id="rId36"/>
    <p:sldId id="822" r:id="rId37"/>
    <p:sldId id="823" r:id="rId38"/>
    <p:sldId id="824" r:id="rId39"/>
    <p:sldId id="825" r:id="rId40"/>
    <p:sldId id="827" r:id="rId41"/>
    <p:sldId id="828" r:id="rId42"/>
    <p:sldId id="829" r:id="rId43"/>
    <p:sldId id="830" r:id="rId44"/>
    <p:sldId id="831" r:id="rId45"/>
    <p:sldId id="832" r:id="rId46"/>
    <p:sldId id="834" r:id="rId47"/>
    <p:sldId id="835" r:id="rId48"/>
    <p:sldId id="836" r:id="rId49"/>
    <p:sldId id="837" r:id="rId50"/>
    <p:sldId id="843" r:id="rId51"/>
    <p:sldId id="844" r:id="rId52"/>
    <p:sldId id="845" r:id="rId53"/>
    <p:sldId id="846" r:id="rId54"/>
    <p:sldId id="848" r:id="rId55"/>
    <p:sldId id="849" r:id="rId56"/>
    <p:sldId id="850" r:id="rId57"/>
    <p:sldId id="851" r:id="rId58"/>
    <p:sldId id="852" r:id="rId59"/>
    <p:sldId id="854" r:id="rId60"/>
    <p:sldId id="855" r:id="rId61"/>
    <p:sldId id="856" r:id="rId62"/>
    <p:sldId id="857" r:id="rId63"/>
    <p:sldId id="858" r:id="rId64"/>
    <p:sldId id="859" r:id="rId65"/>
    <p:sldId id="860" r:id="rId66"/>
    <p:sldId id="861" r:id="rId67"/>
    <p:sldId id="862" r:id="rId68"/>
    <p:sldId id="864" r:id="rId69"/>
    <p:sldId id="865" r:id="rId70"/>
    <p:sldId id="866" r:id="rId71"/>
    <p:sldId id="867" r:id="rId72"/>
    <p:sldId id="869" r:id="rId73"/>
    <p:sldId id="870" r:id="rId74"/>
    <p:sldId id="871" r:id="rId7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78"/>
      <p:bold r:id="rId79"/>
    </p:embeddedFont>
    <p:embeddedFont>
      <p:font typeface="Arial Unicode MS" panose="020B0600000101010101" charset="-127"/>
      <p:regular r:id="rId80"/>
    </p:embeddedFont>
    <p:embeddedFont>
      <p:font typeface="휴먼편지체" panose="02030504000101010101" pitchFamily="18" charset="-127"/>
      <p:regular r:id="rId8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7E1FF"/>
    <a:srgbClr val="ABE7FF"/>
    <a:srgbClr val="CDF1FF"/>
    <a:srgbClr val="B7EA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8" autoAdjust="0"/>
    <p:restoredTop sz="94213" autoAdjust="0"/>
  </p:normalViewPr>
  <p:slideViewPr>
    <p:cSldViewPr>
      <p:cViewPr varScale="1">
        <p:scale>
          <a:sx n="87" d="100"/>
          <a:sy n="87" d="100"/>
        </p:scale>
        <p:origin x="1406" y="53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flipV="1">
            <a:off x="882650" y="685800"/>
            <a:ext cx="82613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1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3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 txBox="1">
            <a:spLocks/>
          </p:cNvSpPr>
          <p:nvPr userDrawn="1"/>
        </p:nvSpPr>
        <p:spPr bwMode="auto">
          <a:xfrm>
            <a:off x="9525" y="6597351"/>
            <a:ext cx="674043" cy="25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None/>
            </a:pPr>
            <a:fld id="{79079001-B3BC-4D22-A895-E2C2D373603E}" type="slidenum">
              <a:rPr kumimoji="0" lang="en-US" altLang="ko-KR" sz="1000" b="1" smtClean="0">
                <a:solidFill>
                  <a:srgbClr val="7030A0"/>
                </a:solidFill>
                <a:latin typeface="Arial" charset="0"/>
              </a:rPr>
              <a:pPr eaLnBrk="1" hangingPunct="1"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None/>
              </a:pPr>
              <a:t>‹#›</a:t>
            </a:fld>
            <a:r>
              <a:rPr kumimoji="0" lang="en-US" altLang="ko-KR" sz="1000" b="1" dirty="0" smtClean="0">
                <a:solidFill>
                  <a:srgbClr val="7030A0"/>
                </a:solidFill>
                <a:latin typeface="Arial" charset="0"/>
              </a:rPr>
              <a:t>/74</a:t>
            </a:r>
            <a:endParaRPr kumimoji="0" lang="en-US" altLang="ko-KR" sz="1000" b="1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8" r:id="rId2"/>
    <p:sldLayoutId id="2147483689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ootersoftware.com/" TargetMode="External"/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www.sourceinsight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813" y="1330325"/>
            <a:ext cx="9105900" cy="26463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ko-KR" sz="6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 Programming</a:t>
            </a:r>
            <a:endParaRPr lang="en-US" sz="2400" b="1" kern="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2665413" y="3716338"/>
            <a:ext cx="3822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96" tIns="46648" rIns="93296" bIns="46648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  <a:latin typeface="Arial" charset="0"/>
              </a:rPr>
              <a:t>#</a:t>
            </a:r>
            <a:r>
              <a:rPr lang="en-US" altLang="ko-KR" sz="2000" b="1" dirty="0">
                <a:solidFill>
                  <a:schemeClr val="tx2"/>
                </a:solidFill>
                <a:latin typeface="Arial" charset="0"/>
              </a:rPr>
              <a:t>3</a:t>
            </a:r>
            <a:r>
              <a:rPr lang="en-US" altLang="ko-KR" sz="2000" b="1" dirty="0" smtClean="0">
                <a:solidFill>
                  <a:schemeClr val="tx2"/>
                </a:solidFill>
                <a:latin typeface="Arial" charset="0"/>
              </a:rPr>
              <a:t>/3  </a:t>
            </a:r>
            <a:r>
              <a:rPr lang="en-US" altLang="ko-KR" sz="2000" b="1" dirty="0" err="1" smtClean="0">
                <a:solidFill>
                  <a:schemeClr val="tx2"/>
                </a:solidFill>
                <a:latin typeface="Arial" charset="0"/>
              </a:rPr>
              <a:t>ver</a:t>
            </a:r>
            <a:r>
              <a:rPr lang="en-US" altLang="ko-KR" sz="2000" b="1" dirty="0" smtClean="0">
                <a:solidFill>
                  <a:schemeClr val="tx2"/>
                </a:solidFill>
                <a:latin typeface="Arial" charset="0"/>
              </a:rPr>
              <a:t> 0.1</a:t>
            </a:r>
            <a:endParaRPr lang="en-US" altLang="ko-KR" sz="14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3635375" y="5516563"/>
            <a:ext cx="1944688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96" tIns="46648" rIns="93296" bIns="46648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2000" b="1">
                <a:solidFill>
                  <a:schemeClr val="tx2"/>
                </a:solidFill>
                <a:latin typeface="Arial" charset="0"/>
              </a:rPr>
              <a:t>Yongseok Chi</a:t>
            </a:r>
            <a:endParaRPr lang="en-US" altLang="ko-KR" sz="1400" b="1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8200" y="1100733"/>
            <a:ext cx="5904656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plus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v1,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v2</a:t>
            </a:r>
            <a:r>
              <a:rPr lang="en-US" altLang="ko-KR" sz="1500" b="1" dirty="0" smtClean="0">
                <a:latin typeface="+mn-ea"/>
                <a:ea typeface="+mn-ea"/>
              </a:rPr>
              <a:t>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   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result;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   result = v1 + v2;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  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return </a:t>
            </a:r>
            <a:r>
              <a:rPr lang="en-US" altLang="ko-KR" sz="1500" b="1" dirty="0">
                <a:latin typeface="+mn-ea"/>
                <a:ea typeface="+mn-ea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   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hap;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hap </a:t>
            </a:r>
            <a:r>
              <a:rPr lang="en-US" altLang="ko-KR" sz="1500" b="1" dirty="0">
                <a:latin typeface="+mn-ea"/>
                <a:ea typeface="+mn-ea"/>
              </a:rPr>
              <a:t>=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plus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100, 200</a:t>
            </a:r>
            <a:r>
              <a:rPr lang="en-US" altLang="ko-KR" sz="1500" b="1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("100</a:t>
            </a:r>
            <a:r>
              <a:rPr lang="ko-KR" altLang="en-US" sz="1500" b="1" dirty="0">
                <a:latin typeface="+mn-ea"/>
                <a:ea typeface="+mn-ea"/>
              </a:rPr>
              <a:t>과 </a:t>
            </a:r>
            <a:r>
              <a:rPr lang="en-US" altLang="ko-KR" sz="1500" b="1" dirty="0">
                <a:latin typeface="+mn-ea"/>
                <a:ea typeface="+mn-ea"/>
              </a:rPr>
              <a:t>200</a:t>
            </a:r>
            <a:r>
              <a:rPr lang="ko-KR" altLang="en-US" sz="1500" b="1" dirty="0">
                <a:latin typeface="+mn-ea"/>
                <a:ea typeface="+mn-ea"/>
              </a:rPr>
              <a:t>의 </a:t>
            </a:r>
            <a:r>
              <a:rPr lang="en-US" altLang="ko-KR" sz="1500" b="1" dirty="0">
                <a:latin typeface="+mn-ea"/>
                <a:ea typeface="+mn-ea"/>
              </a:rPr>
              <a:t>plus( ) </a:t>
            </a:r>
            <a:r>
              <a:rPr lang="ko-KR" altLang="en-US" sz="1500" b="1" dirty="0">
                <a:latin typeface="+mn-ea"/>
                <a:ea typeface="+mn-ea"/>
              </a:rPr>
              <a:t>함수 결과는 </a:t>
            </a:r>
            <a:r>
              <a:rPr lang="en-US" altLang="ko-KR" sz="1500" b="1" dirty="0">
                <a:latin typeface="+mn-ea"/>
                <a:ea typeface="+mn-ea"/>
              </a:rPr>
              <a:t>: %d\n", hap);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}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94584" y="266440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함수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214464" y="5493221"/>
            <a:ext cx="2880320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99685" y="48974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+mn-ea"/>
                <a:ea typeface="+mn-ea"/>
              </a:rPr>
              <a:t>매개변수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38400" y="4962215"/>
            <a:ext cx="0" cy="33191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3646512" y="1892821"/>
            <a:ext cx="576064" cy="1850943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00683" y="5339332"/>
            <a:ext cx="1002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함수 호출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888" y="6208751"/>
            <a:ext cx="3733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186994" y="1532781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매개변수를 받고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225709" y="1686669"/>
            <a:ext cx="0" cy="24283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636437" y="374376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결과를 반환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630288" y="3549005"/>
            <a:ext cx="0" cy="40091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4619" y="620688"/>
            <a:ext cx="8207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10.3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 정의와 호출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16" y="1620481"/>
            <a:ext cx="4221872" cy="2600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2186994" y="6434941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59"/>
            <a:ext cx="7344816" cy="52886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10.3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 정의와 호출 과정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8200" y="1100733"/>
            <a:ext cx="77662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문제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입력</a:t>
            </a:r>
            <a:r>
              <a:rPr lang="en-US" altLang="ko-KR" sz="1500" b="1" dirty="0">
                <a:latin typeface="+mn-ea"/>
                <a:ea typeface="+mn-ea"/>
              </a:rPr>
              <a:t>: </a:t>
            </a:r>
            <a:r>
              <a:rPr lang="ko-KR" altLang="en-US" sz="1500" b="1" dirty="0">
                <a:latin typeface="+mn-ea"/>
                <a:ea typeface="+mn-ea"/>
              </a:rPr>
              <a:t>임의의 두 정수 </a:t>
            </a:r>
            <a:r>
              <a:rPr lang="en-US" altLang="ko-KR" sz="1500" b="1" dirty="0">
                <a:latin typeface="+mn-ea"/>
                <a:ea typeface="+mn-ea"/>
              </a:rPr>
              <a:t>n1</a:t>
            </a:r>
            <a:r>
              <a:rPr lang="ko-KR" altLang="en-US" sz="1500" b="1" dirty="0">
                <a:latin typeface="+mn-ea"/>
                <a:ea typeface="+mn-ea"/>
              </a:rPr>
              <a:t>과 </a:t>
            </a:r>
            <a:r>
              <a:rPr lang="en-US" altLang="ko-KR" sz="1500" b="1" dirty="0">
                <a:latin typeface="+mn-ea"/>
                <a:ea typeface="+mn-ea"/>
              </a:rPr>
              <a:t>n2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출력</a:t>
            </a:r>
            <a:r>
              <a:rPr lang="en-US" altLang="ko-KR" sz="1500" b="1" dirty="0">
                <a:latin typeface="+mn-ea"/>
                <a:ea typeface="+mn-ea"/>
              </a:rPr>
              <a:t>: </a:t>
            </a:r>
            <a:r>
              <a:rPr lang="ko-KR" altLang="en-US" sz="1500" b="1" dirty="0">
                <a:latin typeface="+mn-ea"/>
                <a:ea typeface="+mn-ea"/>
              </a:rPr>
              <a:t>두 정수 중 큰 값 </a:t>
            </a:r>
            <a:r>
              <a:rPr lang="en-US" altLang="ko-KR" sz="1500" b="1" dirty="0">
                <a:latin typeface="+mn-ea"/>
                <a:ea typeface="+mn-ea"/>
              </a:rPr>
              <a:t>max 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함수 만들기</a:t>
            </a: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en-US" altLang="ko-KR" sz="1500" b="1" dirty="0" err="1" smtClean="0">
                <a:latin typeface="+mn-ea"/>
                <a:ea typeface="+mn-ea"/>
              </a:rPr>
              <a:t>find_larger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해결 과정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1. main </a:t>
            </a:r>
            <a:r>
              <a:rPr lang="ko-KR" altLang="en-US" sz="1500" b="1" dirty="0">
                <a:latin typeface="+mn-ea"/>
                <a:ea typeface="+mn-ea"/>
              </a:rPr>
              <a:t>함수에서 </a:t>
            </a:r>
            <a:r>
              <a:rPr lang="en-US" altLang="ko-KR" sz="1500" b="1" dirty="0">
                <a:latin typeface="+mn-ea"/>
                <a:ea typeface="+mn-ea"/>
              </a:rPr>
              <a:t>n1</a:t>
            </a:r>
            <a:r>
              <a:rPr lang="ko-KR" altLang="en-US" sz="1500" b="1" dirty="0">
                <a:latin typeface="+mn-ea"/>
                <a:ea typeface="+mn-ea"/>
              </a:rPr>
              <a:t>과 </a:t>
            </a:r>
            <a:r>
              <a:rPr lang="en-US" altLang="ko-KR" sz="1500" b="1" dirty="0">
                <a:latin typeface="+mn-ea"/>
                <a:ea typeface="+mn-ea"/>
              </a:rPr>
              <a:t>n2</a:t>
            </a:r>
            <a:r>
              <a:rPr lang="ko-KR" altLang="en-US" sz="1500" b="1" dirty="0">
                <a:latin typeface="+mn-ea"/>
                <a:ea typeface="+mn-ea"/>
              </a:rPr>
              <a:t>의 값을 </a:t>
            </a:r>
            <a:r>
              <a:rPr lang="ko-KR" altLang="en-US" sz="1500" b="1" dirty="0" err="1">
                <a:solidFill>
                  <a:srgbClr val="FF00FF"/>
                </a:solidFill>
                <a:latin typeface="+mn-ea"/>
                <a:ea typeface="+mn-ea"/>
              </a:rPr>
              <a:t>입력받기</a:t>
            </a: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2. main </a:t>
            </a:r>
            <a:r>
              <a:rPr lang="ko-KR" altLang="en-US" sz="1500" b="1" dirty="0">
                <a:latin typeface="+mn-ea"/>
                <a:ea typeface="+mn-ea"/>
              </a:rPr>
              <a:t>함수에서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함수를 호출하여 </a:t>
            </a:r>
            <a:r>
              <a:rPr lang="en-US" altLang="ko-KR" sz="1500" b="1" dirty="0">
                <a:latin typeface="+mn-ea"/>
                <a:ea typeface="+mn-ea"/>
              </a:rPr>
              <a:t>n1</a:t>
            </a:r>
            <a:r>
              <a:rPr lang="ko-KR" altLang="en-US" sz="1500" b="1" dirty="0">
                <a:latin typeface="+mn-ea"/>
                <a:ea typeface="+mn-ea"/>
              </a:rPr>
              <a:t>과 </a:t>
            </a:r>
            <a:r>
              <a:rPr lang="en-US" altLang="ko-KR" sz="1500" b="1" dirty="0">
                <a:latin typeface="+mn-ea"/>
                <a:ea typeface="+mn-ea"/>
              </a:rPr>
              <a:t>n2 </a:t>
            </a:r>
            <a:r>
              <a:rPr lang="ko-KR" altLang="en-US" sz="1500" b="1" dirty="0">
                <a:latin typeface="+mn-ea"/>
                <a:ea typeface="+mn-ea"/>
              </a:rPr>
              <a:t>중 큰 값을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반환 받아 </a:t>
            </a:r>
            <a:endParaRPr lang="en-US" altLang="ko-KR" sz="1500" b="1" dirty="0" smtClean="0">
              <a:solidFill>
                <a:srgbClr val="FF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latin typeface="+mn-ea"/>
                <a:ea typeface="+mn-ea"/>
              </a:rPr>
              <a:t>  max</a:t>
            </a:r>
            <a:r>
              <a:rPr lang="ko-KR" altLang="en-US" sz="1500" b="1" dirty="0">
                <a:latin typeface="+mn-ea"/>
                <a:ea typeface="+mn-ea"/>
              </a:rPr>
              <a:t>에 저장하기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       max </a:t>
            </a:r>
            <a:r>
              <a:rPr lang="en-US" altLang="ko-KR" sz="1500" b="1" dirty="0">
                <a:latin typeface="+mn-ea"/>
                <a:ea typeface="+mn-ea"/>
              </a:rPr>
              <a:t>= </a:t>
            </a:r>
            <a:r>
              <a:rPr lang="en-US" altLang="ko-KR" sz="1500" b="1" dirty="0" err="1"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latin typeface="+mn-ea"/>
                <a:ea typeface="+mn-ea"/>
              </a:rPr>
              <a:t>(n1, n2);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3. main </a:t>
            </a:r>
            <a:r>
              <a:rPr lang="ko-KR" altLang="en-US" sz="1500" b="1" dirty="0">
                <a:latin typeface="+mn-ea"/>
                <a:ea typeface="+mn-ea"/>
              </a:rPr>
              <a:t>함수에서 </a:t>
            </a:r>
            <a:r>
              <a:rPr lang="en-US" altLang="ko-KR" sz="1500" b="1" dirty="0">
                <a:latin typeface="+mn-ea"/>
                <a:ea typeface="+mn-ea"/>
              </a:rPr>
              <a:t>max </a:t>
            </a:r>
            <a:r>
              <a:rPr lang="ko-KR" altLang="en-US" sz="1500" b="1" dirty="0">
                <a:latin typeface="+mn-ea"/>
                <a:ea typeface="+mn-ea"/>
              </a:rPr>
              <a:t>출력하기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</p:txBody>
      </p:sp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10.3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 정의와 호출 예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제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5430"/>
            <a:ext cx="7200328" cy="158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7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1857" y="1100733"/>
            <a:ext cx="81925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first, 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second</a:t>
            </a:r>
            <a:r>
              <a:rPr lang="en-US" altLang="ko-KR" sz="1500" b="1" dirty="0" smtClean="0">
                <a:latin typeface="+mn-ea"/>
                <a:ea typeface="+mn-ea"/>
              </a:rPr>
              <a:t>) </a:t>
            </a:r>
            <a:r>
              <a:rPr lang="en-US" altLang="ko-KR" sz="1500" b="1" dirty="0" smtClean="0">
                <a:latin typeface="+mn-ea"/>
              </a:rPr>
              <a:t>{</a:t>
            </a:r>
            <a:r>
              <a:rPr lang="en-US" altLang="ko-KR" sz="1500" b="1" dirty="0" smtClean="0">
                <a:latin typeface="+mn-ea"/>
                <a:ea typeface="+mn-ea"/>
              </a:rPr>
              <a:t>   // </a:t>
            </a:r>
            <a:r>
              <a:rPr lang="ko-KR" altLang="en-US" sz="1500" b="1" dirty="0">
                <a:latin typeface="+mn-ea"/>
                <a:ea typeface="+mn-ea"/>
              </a:rPr>
              <a:t>정수 두 개를 전달받아 큰 값을 </a:t>
            </a:r>
            <a:r>
              <a:rPr lang="ko-KR" altLang="en-US" sz="1500" b="1" dirty="0" smtClean="0">
                <a:latin typeface="+mn-ea"/>
                <a:ea typeface="+mn-ea"/>
              </a:rPr>
              <a:t>반환 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larger;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if </a:t>
            </a:r>
            <a:r>
              <a:rPr lang="en-US" altLang="ko-KR" sz="1500" b="1" dirty="0">
                <a:latin typeface="+mn-ea"/>
                <a:ea typeface="+mn-ea"/>
              </a:rPr>
              <a:t>(first &gt; second</a:t>
            </a:r>
            <a:r>
              <a:rPr lang="en-US" altLang="ko-KR" sz="1500" b="1" dirty="0" smtClean="0">
                <a:latin typeface="+mn-ea"/>
                <a:ea typeface="+mn-ea"/>
              </a:rPr>
              <a:t>) larger </a:t>
            </a:r>
            <a:r>
              <a:rPr lang="en-US" altLang="ko-KR" sz="1500" b="1" dirty="0">
                <a:latin typeface="+mn-ea"/>
                <a:ea typeface="+mn-ea"/>
              </a:rPr>
              <a:t>= first;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else larger </a:t>
            </a:r>
            <a:r>
              <a:rPr lang="en-US" altLang="ko-KR" sz="1500" b="1" dirty="0">
                <a:latin typeface="+mn-ea"/>
                <a:ea typeface="+mn-ea"/>
              </a:rPr>
              <a:t>= second;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return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larger;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</a:t>
            </a: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n1, n2, max;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</a:t>
            </a: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첫째 정수</a:t>
            </a:r>
            <a:r>
              <a:rPr lang="en-US" altLang="ko-KR" sz="1500" b="1" dirty="0">
                <a:latin typeface="+mn-ea"/>
                <a:ea typeface="+mn-ea"/>
              </a:rPr>
              <a:t>? "); </a:t>
            </a:r>
            <a:r>
              <a:rPr lang="en-US" altLang="ko-KR" sz="1500" b="1" dirty="0" err="1" smtClean="0">
                <a:latin typeface="+mn-ea"/>
                <a:ea typeface="+mn-ea"/>
              </a:rPr>
              <a:t>scanf_s</a:t>
            </a:r>
            <a:r>
              <a:rPr lang="en-US" altLang="ko-KR" sz="1500" b="1" dirty="0" smtClean="0">
                <a:latin typeface="+mn-ea"/>
                <a:ea typeface="+mn-ea"/>
              </a:rPr>
              <a:t>("%</a:t>
            </a:r>
            <a:r>
              <a:rPr lang="en-US" altLang="ko-KR" sz="1500" b="1" dirty="0">
                <a:latin typeface="+mn-ea"/>
                <a:ea typeface="+mn-ea"/>
              </a:rPr>
              <a:t>d", &amp;n1);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</a:t>
            </a: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둘째 정수</a:t>
            </a:r>
            <a:r>
              <a:rPr lang="en-US" altLang="ko-KR" sz="1500" b="1" dirty="0">
                <a:latin typeface="+mn-ea"/>
                <a:ea typeface="+mn-ea"/>
              </a:rPr>
              <a:t>? "); </a:t>
            </a:r>
            <a:r>
              <a:rPr lang="en-US" altLang="ko-KR" sz="1500" b="1" dirty="0" err="1" smtClean="0">
                <a:latin typeface="+mn-ea"/>
                <a:ea typeface="+mn-ea"/>
              </a:rPr>
              <a:t>scanf_s</a:t>
            </a:r>
            <a:r>
              <a:rPr lang="en-US" altLang="ko-KR" sz="1500" b="1" dirty="0" smtClean="0">
                <a:latin typeface="+mn-ea"/>
                <a:ea typeface="+mn-ea"/>
              </a:rPr>
              <a:t>("%</a:t>
            </a:r>
            <a:r>
              <a:rPr lang="en-US" altLang="ko-KR" sz="1500" b="1" dirty="0">
                <a:latin typeface="+mn-ea"/>
                <a:ea typeface="+mn-ea"/>
              </a:rPr>
              <a:t>d", &amp;n2);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max </a:t>
            </a:r>
            <a:r>
              <a:rPr lang="en-US" altLang="ko-KR" sz="1500" b="1" dirty="0">
                <a:latin typeface="+mn-ea"/>
                <a:ea typeface="+mn-ea"/>
              </a:rPr>
              <a:t>=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(n1, n2);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</a:t>
            </a: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("%d, %d </a:t>
            </a:r>
            <a:r>
              <a:rPr lang="ko-KR" altLang="en-US" sz="1500" b="1" dirty="0">
                <a:latin typeface="+mn-ea"/>
                <a:ea typeface="+mn-ea"/>
              </a:rPr>
              <a:t>중 큰 값은 </a:t>
            </a:r>
            <a:r>
              <a:rPr lang="en-US" altLang="ko-KR" sz="1500" b="1" dirty="0">
                <a:latin typeface="+mn-ea"/>
                <a:ea typeface="+mn-ea"/>
              </a:rPr>
              <a:t>%d \n", n1, n2,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max</a:t>
            </a:r>
            <a:r>
              <a:rPr lang="en-US" altLang="ko-KR" sz="1500" b="1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return </a:t>
            </a:r>
            <a:r>
              <a:rPr lang="en-US" altLang="ko-KR" sz="1500" b="1" dirty="0">
                <a:latin typeface="+mn-ea"/>
                <a:ea typeface="+mn-ea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10.3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 정의와 호출 예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제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949038"/>
            <a:ext cx="3048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70"/>
          <a:stretch/>
        </p:blipFill>
        <p:spPr bwMode="auto">
          <a:xfrm>
            <a:off x="5990761" y="5885142"/>
            <a:ext cx="30693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9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10.3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 정의와 호출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51520"/>
            <a:ext cx="4722515" cy="4578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9897" y="1124744"/>
            <a:ext cx="40218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주의 </a:t>
            </a:r>
            <a:r>
              <a:rPr lang="en-US" altLang="ko-KR" sz="1500" b="1" dirty="0" smtClean="0">
                <a:latin typeface="+mn-ea"/>
                <a:ea typeface="+mn-ea"/>
              </a:rPr>
              <a:t>(</a:t>
            </a:r>
            <a:r>
              <a:rPr lang="ko-KR" altLang="en-US" sz="1500" b="1" dirty="0" smtClean="0">
                <a:latin typeface="+mn-ea"/>
                <a:ea typeface="+mn-ea"/>
              </a:rPr>
              <a:t>순서</a:t>
            </a:r>
            <a:r>
              <a:rPr lang="en-US" altLang="ko-KR" sz="15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latin typeface="+mn-ea"/>
                <a:ea typeface="+mn-ea"/>
              </a:rPr>
              <a:t>   :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함수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안에 다른 함수를 정의할 수 없다</a:t>
            </a:r>
            <a:r>
              <a:rPr lang="en-US" altLang="ko-KR" sz="15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ko-KR" altLang="en-US" sz="1500" b="1" dirty="0">
                <a:latin typeface="+mn-ea"/>
                <a:ea typeface="+mn-ea"/>
              </a:rPr>
              <a:t>한 함수의 정의가 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끝난 후</a:t>
            </a:r>
            <a:r>
              <a:rPr lang="ko-KR" altLang="en-US" sz="1500" b="1" dirty="0">
                <a:latin typeface="+mn-ea"/>
                <a:ea typeface="+mn-ea"/>
              </a:rPr>
              <a:t> 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latin typeface="+mn-ea"/>
                <a:ea typeface="+mn-ea"/>
              </a:rPr>
              <a:t>                    </a:t>
            </a:r>
            <a:r>
              <a:rPr lang="ko-KR" altLang="en-US" sz="1500" b="1" dirty="0" smtClean="0">
                <a:latin typeface="+mn-ea"/>
                <a:ea typeface="+mn-ea"/>
              </a:rPr>
              <a:t>다른 </a:t>
            </a:r>
            <a:r>
              <a:rPr lang="ko-KR" altLang="en-US" sz="1500" b="1" dirty="0">
                <a:latin typeface="+mn-ea"/>
                <a:ea typeface="+mn-ea"/>
              </a:rPr>
              <a:t>함수를 정의해야 </a:t>
            </a:r>
            <a:r>
              <a:rPr lang="ko-KR" altLang="en-US" sz="1500" b="1" dirty="0" smtClean="0">
                <a:latin typeface="+mn-ea"/>
                <a:ea typeface="+mn-ea"/>
              </a:rPr>
              <a:t>함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: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함수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정의는 함수 호출 전에 위치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500" b="1" dirty="0" smtClean="0">
                <a:latin typeface="+mn-ea"/>
                <a:ea typeface="+mn-ea"/>
              </a:rPr>
              <a:t>함수 </a:t>
            </a:r>
            <a:r>
              <a:rPr lang="ko-KR" altLang="en-US" sz="1500" b="1" dirty="0">
                <a:latin typeface="+mn-ea"/>
                <a:ea typeface="+mn-ea"/>
              </a:rPr>
              <a:t>정의보다 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latin typeface="+mn-ea"/>
                <a:ea typeface="+mn-ea"/>
              </a:rPr>
              <a:t>                </a:t>
            </a:r>
            <a:r>
              <a:rPr lang="ko-KR" altLang="en-US" sz="1500" b="1" dirty="0" smtClean="0">
                <a:latin typeface="+mn-ea"/>
                <a:ea typeface="+mn-ea"/>
              </a:rPr>
              <a:t>함수 </a:t>
            </a:r>
            <a:r>
              <a:rPr lang="ko-KR" altLang="en-US" sz="1500" b="1" dirty="0">
                <a:latin typeface="+mn-ea"/>
                <a:ea typeface="+mn-ea"/>
              </a:rPr>
              <a:t>호출이 앞에 있으면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잘못</a:t>
            </a:r>
            <a:endParaRPr lang="en-US" altLang="ko-KR" sz="1500" b="1" dirty="0" smtClean="0">
              <a:solidFill>
                <a:srgbClr val="FF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solidFill>
                <a:srgbClr val="FF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FF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solidFill>
                <a:srgbClr val="FF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FF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함수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호출이 앞에 있게 하려면 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         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함수 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원형 선언이 필요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131840" y="6237312"/>
            <a:ext cx="20162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10.4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 원형 선언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3888" y="1174944"/>
            <a:ext cx="5580112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주의 </a:t>
            </a:r>
            <a:r>
              <a:rPr lang="en-US" altLang="ko-KR" sz="1500" b="1" dirty="0" smtClean="0">
                <a:latin typeface="+mn-ea"/>
                <a:ea typeface="+mn-ea"/>
              </a:rPr>
              <a:t>(</a:t>
            </a:r>
            <a:r>
              <a:rPr lang="ko-KR" altLang="en-US" sz="1500" b="1" dirty="0" smtClean="0">
                <a:latin typeface="+mn-ea"/>
                <a:ea typeface="+mn-ea"/>
              </a:rPr>
              <a:t>순서</a:t>
            </a:r>
            <a:r>
              <a:rPr lang="en-US" altLang="ko-KR" sz="15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함수의 </a:t>
            </a:r>
            <a:r>
              <a:rPr lang="ko-KR" altLang="en-US" sz="1500" b="1" dirty="0">
                <a:latin typeface="+mn-ea"/>
                <a:ea typeface="+mn-ea"/>
              </a:rPr>
              <a:t>원형</a:t>
            </a:r>
            <a:r>
              <a:rPr lang="en-US" altLang="ko-KR" sz="1500" b="1" dirty="0">
                <a:latin typeface="+mn-ea"/>
                <a:ea typeface="+mn-ea"/>
              </a:rPr>
              <a:t>(prototype)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ko-KR" altLang="en-US" sz="1500" b="1" dirty="0" smtClean="0">
                <a:latin typeface="+mn-ea"/>
                <a:ea typeface="+mn-ea"/>
              </a:rPr>
              <a:t>함수 </a:t>
            </a:r>
            <a:r>
              <a:rPr lang="ko-KR" altLang="en-US" sz="1500" b="1" dirty="0">
                <a:latin typeface="+mn-ea"/>
                <a:ea typeface="+mn-ea"/>
              </a:rPr>
              <a:t>정의의 헤더 부분에 </a:t>
            </a:r>
            <a:r>
              <a:rPr lang="ko-KR" altLang="en-US" sz="1500" b="1" dirty="0" smtClean="0">
                <a:latin typeface="+mn-ea"/>
                <a:ea typeface="+mn-ea"/>
              </a:rPr>
              <a:t>해당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latin typeface="+mn-ea"/>
                <a:ea typeface="+mn-ea"/>
              </a:rPr>
              <a:t>   : </a:t>
            </a:r>
            <a:r>
              <a:rPr lang="ko-KR" altLang="en-US" sz="1500" b="1" dirty="0" smtClean="0">
                <a:latin typeface="+mn-ea"/>
                <a:ea typeface="+mn-ea"/>
              </a:rPr>
              <a:t>앞 예제의</a:t>
            </a:r>
            <a:r>
              <a:rPr lang="en-US" altLang="ko-KR" sz="1500" b="1" dirty="0" smtClean="0">
                <a:latin typeface="+mn-ea"/>
                <a:ea typeface="+mn-ea"/>
              </a:rPr>
              <a:t>, </a:t>
            </a:r>
            <a:r>
              <a:rPr lang="en-US" altLang="ko-KR" sz="1500" b="1" dirty="0" err="1" smtClean="0">
                <a:latin typeface="+mn-ea"/>
              </a:rPr>
              <a:t>int</a:t>
            </a:r>
            <a:r>
              <a:rPr lang="en-US" altLang="ko-KR" sz="1500" b="1" dirty="0" smtClean="0">
                <a:latin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</a:rPr>
              <a:t>find_larger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first, </a:t>
            </a: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second</a:t>
            </a:r>
            <a:r>
              <a:rPr lang="en-US" altLang="ko-KR" sz="1500" b="1" dirty="0" smtClean="0">
                <a:latin typeface="+mn-ea"/>
              </a:rPr>
              <a:t>)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; 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함수의 원형 선언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ko-KR" altLang="en-US" sz="1500" b="1" dirty="0" smtClean="0">
                <a:latin typeface="+mn-ea"/>
                <a:ea typeface="+mn-ea"/>
              </a:rPr>
              <a:t>최소한 </a:t>
            </a:r>
            <a:r>
              <a:rPr lang="ko-KR" altLang="en-US" sz="1500" b="1" dirty="0">
                <a:latin typeface="+mn-ea"/>
                <a:ea typeface="+mn-ea"/>
              </a:rPr>
              <a:t>맨 처음 나타나는 함수 </a:t>
            </a:r>
            <a:r>
              <a:rPr lang="ko-KR" altLang="en-US" sz="1500" b="1" dirty="0" err="1">
                <a:latin typeface="+mn-ea"/>
                <a:ea typeface="+mn-ea"/>
              </a:rPr>
              <a:t>호출문보다</a:t>
            </a:r>
            <a:r>
              <a:rPr lang="ko-KR" altLang="en-US" sz="1500" b="1" dirty="0">
                <a:latin typeface="+mn-ea"/>
                <a:ea typeface="+mn-ea"/>
              </a:rPr>
              <a:t> 앞에 있어야 함 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ko-KR" altLang="en-US" sz="1500" b="1" dirty="0" smtClean="0">
                <a:latin typeface="+mn-ea"/>
                <a:ea typeface="+mn-ea"/>
              </a:rPr>
              <a:t>대부분 </a:t>
            </a:r>
            <a:r>
              <a:rPr lang="ko-KR" altLang="en-US" sz="1500" b="1" dirty="0">
                <a:latin typeface="+mn-ea"/>
                <a:ea typeface="+mn-ea"/>
              </a:rPr>
              <a:t>프로그램 상단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main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함수 정의 전에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위치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ko-KR" altLang="en-US" sz="1500" b="1" dirty="0" smtClean="0">
                <a:latin typeface="+mn-ea"/>
                <a:ea typeface="+mn-ea"/>
              </a:rPr>
              <a:t>사용자 </a:t>
            </a:r>
            <a:r>
              <a:rPr lang="ko-KR" altLang="en-US" sz="1500" b="1" dirty="0">
                <a:latin typeface="+mn-ea"/>
                <a:ea typeface="+mn-ea"/>
              </a:rPr>
              <a:t>정의 함수는 </a:t>
            </a:r>
            <a:r>
              <a:rPr lang="en-US" altLang="ko-KR" sz="1500" b="1" dirty="0">
                <a:latin typeface="+mn-ea"/>
                <a:ea typeface="+mn-ea"/>
              </a:rPr>
              <a:t>main </a:t>
            </a:r>
            <a:r>
              <a:rPr lang="ko-KR" altLang="en-US" sz="1500" b="1" dirty="0">
                <a:latin typeface="+mn-ea"/>
                <a:ea typeface="+mn-ea"/>
              </a:rPr>
              <a:t>함수 뒤에 </a:t>
            </a:r>
            <a:r>
              <a:rPr lang="ko-KR" altLang="en-US" sz="1500" b="1" dirty="0" smtClean="0">
                <a:latin typeface="+mn-ea"/>
                <a:ea typeface="+mn-ea"/>
              </a:rPr>
              <a:t>위치</a:t>
            </a:r>
            <a:endParaRPr lang="ko-KR" altLang="en-US" sz="1500" b="1" dirty="0"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99592" y="1191143"/>
            <a:ext cx="2376264" cy="4695177"/>
            <a:chOff x="1259632" y="4022434"/>
            <a:chExt cx="2376264" cy="3507655"/>
          </a:xfrm>
        </p:grpSpPr>
        <p:sp>
          <p:nvSpPr>
            <p:cNvPr id="7" name="직사각형 6"/>
            <p:cNvSpPr/>
            <p:nvPr/>
          </p:nvSpPr>
          <p:spPr>
            <a:xfrm>
              <a:off x="1259632" y="4022434"/>
              <a:ext cx="2376264" cy="33371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500" b="1" dirty="0" smtClean="0">
                  <a:latin typeface="+mn-ea"/>
                </a:rPr>
                <a:t># </a:t>
              </a:r>
              <a:r>
                <a:rPr lang="ko-KR" altLang="en-US" sz="1500" b="1" dirty="0" err="1" smtClean="0">
                  <a:latin typeface="+mn-ea"/>
                </a:rPr>
                <a:t>전처리기</a:t>
              </a:r>
              <a:r>
                <a:rPr lang="ko-KR" altLang="en-US" sz="1500" b="1" dirty="0" smtClean="0">
                  <a:latin typeface="+mn-ea"/>
                </a:rPr>
                <a:t> 지시자</a:t>
              </a:r>
              <a:endParaRPr lang="ko-KR" altLang="en-US" sz="1500" b="1" dirty="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4486696"/>
              <a:ext cx="2376264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b="1" dirty="0" smtClean="0">
                  <a:solidFill>
                    <a:srgbClr val="FF0000"/>
                  </a:solidFill>
                  <a:latin typeface="+mn-ea"/>
                </a:rPr>
                <a:t>함수</a:t>
              </a:r>
              <a:r>
                <a:rPr lang="en-US" altLang="ko-KR" sz="1500" b="1" dirty="0" smtClean="0">
                  <a:solidFill>
                    <a:srgbClr val="FF0000"/>
                  </a:solidFill>
                  <a:latin typeface="+mn-ea"/>
                </a:rPr>
                <a:t>1</a:t>
              </a:r>
              <a:r>
                <a:rPr lang="ko-KR" altLang="en-US" sz="1500" b="1" dirty="0" smtClean="0">
                  <a:solidFill>
                    <a:srgbClr val="FF0000"/>
                  </a:solidFill>
                  <a:latin typeface="+mn-ea"/>
                </a:rPr>
                <a:t>의 원형 선언</a:t>
              </a:r>
              <a:endParaRPr lang="en-US" altLang="ko-KR" sz="15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ko-KR" altLang="en-US" sz="1500" b="1" dirty="0" smtClean="0">
                  <a:solidFill>
                    <a:srgbClr val="FF0000"/>
                  </a:solidFill>
                  <a:latin typeface="+mn-ea"/>
                </a:rPr>
                <a:t>함수</a:t>
              </a:r>
              <a:r>
                <a:rPr lang="en-US" altLang="ko-KR" sz="1500" b="1" dirty="0" smtClean="0">
                  <a:solidFill>
                    <a:srgbClr val="FF0000"/>
                  </a:solidFill>
                  <a:latin typeface="+mn-ea"/>
                </a:rPr>
                <a:t>2</a:t>
              </a:r>
              <a:r>
                <a:rPr lang="ko-KR" altLang="en-US" sz="1500" b="1" dirty="0" smtClean="0">
                  <a:solidFill>
                    <a:srgbClr val="FF0000"/>
                  </a:solidFill>
                  <a:latin typeface="+mn-ea"/>
                </a:rPr>
                <a:t>의 원형 선언</a:t>
              </a:r>
              <a:endParaRPr lang="ko-KR" altLang="en-US" sz="15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59632" y="5120766"/>
              <a:ext cx="2376264" cy="74166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500" b="1" dirty="0" smtClean="0">
                  <a:latin typeface="+mn-ea"/>
                </a:rPr>
                <a:t>main</a:t>
              </a:r>
              <a:r>
                <a:rPr lang="ko-KR" altLang="en-US" sz="1500" b="1" dirty="0" smtClean="0">
                  <a:latin typeface="+mn-ea"/>
                </a:rPr>
                <a:t> </a:t>
              </a:r>
              <a:r>
                <a:rPr lang="ko-KR" altLang="en-US" sz="1500" b="1" smtClean="0">
                  <a:latin typeface="+mn-ea"/>
                </a:rPr>
                <a:t>함수</a:t>
              </a:r>
              <a:r>
                <a:rPr lang="en-US" altLang="ko-KR" sz="1500" b="1" smtClean="0">
                  <a:latin typeface="+mn-ea"/>
                </a:rPr>
                <a:t> </a:t>
              </a:r>
              <a:r>
                <a:rPr lang="ko-KR" altLang="en-US" sz="1500" b="1" smtClean="0">
                  <a:latin typeface="+mn-ea"/>
                </a:rPr>
                <a:t>정의</a:t>
              </a:r>
              <a:endParaRPr lang="en-US" altLang="ko-KR" sz="1500" b="1" smtClean="0">
                <a:latin typeface="+mn-ea"/>
              </a:endParaRPr>
            </a:p>
            <a:p>
              <a:pPr algn="ctr"/>
              <a:r>
                <a:rPr lang="en-US" altLang="ko-KR" sz="1500" b="1" smtClean="0">
                  <a:latin typeface="+mn-ea"/>
                </a:rPr>
                <a:t>:</a:t>
              </a:r>
              <a:endParaRPr lang="en-US" altLang="ko-KR" sz="1500" b="1">
                <a:latin typeface="+mn-ea"/>
              </a:endParaRPr>
            </a:p>
            <a:p>
              <a:pPr algn="ctr"/>
              <a:r>
                <a:rPr lang="ko-KR" altLang="en-US" sz="1500" b="1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함수</a:t>
              </a:r>
              <a:r>
                <a:rPr lang="en-US" altLang="ko-KR" sz="1500" b="1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1 </a:t>
              </a:r>
              <a:r>
                <a:rPr lang="ko-KR" altLang="en-US" sz="1500" b="1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호출문</a:t>
              </a:r>
              <a:endParaRPr lang="en-US" altLang="ko-KR" sz="1500" b="1" smtClean="0">
                <a:solidFill>
                  <a:schemeClr val="accent2">
                    <a:lumMod val="7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1500" b="1">
                  <a:latin typeface="+mn-ea"/>
                </a:rPr>
                <a:t>:</a:t>
              </a:r>
              <a:endParaRPr lang="ko-KR" altLang="en-US" sz="1500" b="1" dirty="0"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59632" y="6019605"/>
              <a:ext cx="2376264" cy="7035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b="1" dirty="0" smtClean="0">
                  <a:latin typeface="+mn-ea"/>
                </a:rPr>
                <a:t>사용자 정의 </a:t>
              </a:r>
              <a:r>
                <a:rPr lang="ko-KR" altLang="en-US" sz="1500" b="1" smtClean="0">
                  <a:latin typeface="+mn-ea"/>
                </a:rPr>
                <a:t>함수</a:t>
              </a:r>
              <a:r>
                <a:rPr lang="en-US" altLang="ko-KR" sz="1500" b="1" smtClean="0">
                  <a:latin typeface="+mn-ea"/>
                </a:rPr>
                <a:t>1</a:t>
              </a:r>
            </a:p>
            <a:p>
              <a:pPr algn="ctr"/>
              <a:r>
                <a:rPr lang="en-US" altLang="ko-KR" sz="1500" b="1" smtClean="0">
                  <a:latin typeface="+mn-ea"/>
                </a:rPr>
                <a:t>:</a:t>
              </a:r>
              <a:endParaRPr lang="en-US" altLang="ko-KR" sz="1500" b="1">
                <a:latin typeface="+mn-ea"/>
              </a:endParaRPr>
            </a:p>
            <a:p>
              <a:pPr algn="ctr"/>
              <a:r>
                <a:rPr lang="ko-KR" altLang="en-US" sz="1500" b="1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함수</a:t>
              </a:r>
              <a:r>
                <a:rPr lang="en-US" altLang="ko-KR" sz="1500" b="1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2 </a:t>
              </a:r>
              <a:r>
                <a:rPr lang="ko-KR" altLang="en-US" sz="1500" b="1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호출문</a:t>
              </a:r>
              <a:endParaRPr lang="en-US" altLang="ko-KR" sz="1500" b="1" smtClean="0">
                <a:solidFill>
                  <a:schemeClr val="accent2">
                    <a:lumMod val="7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1500" b="1">
                  <a:latin typeface="+mn-ea"/>
                </a:rPr>
                <a:t>:</a:t>
              </a:r>
              <a:endParaRPr lang="ko-KR" altLang="en-US" sz="1500" b="1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59632" y="6864646"/>
              <a:ext cx="2376264" cy="66544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b="1" dirty="0" smtClean="0">
                  <a:latin typeface="+mn-ea"/>
                </a:rPr>
                <a:t>사용자 정의 </a:t>
              </a:r>
              <a:r>
                <a:rPr lang="ko-KR" altLang="en-US" sz="1500" b="1" smtClean="0">
                  <a:latin typeface="+mn-ea"/>
                </a:rPr>
                <a:t>함수</a:t>
              </a:r>
              <a:r>
                <a:rPr lang="en-US" altLang="ko-KR" sz="1500" b="1" smtClean="0">
                  <a:latin typeface="+mn-ea"/>
                </a:rPr>
                <a:t>2</a:t>
              </a:r>
            </a:p>
            <a:p>
              <a:pPr algn="ctr"/>
              <a:r>
                <a:rPr lang="en-US" altLang="ko-KR" sz="1500" b="1">
                  <a:latin typeface="+mn-ea"/>
                </a:rPr>
                <a:t>:</a:t>
              </a:r>
              <a:endParaRPr lang="ko-KR" altLang="en-US" sz="1500" b="1" dirty="0">
                <a:latin typeface="+mn-ea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7884368" y="2221942"/>
            <a:ext cx="576064" cy="558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87208" y="1684699"/>
            <a:ext cx="1321296" cy="59217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;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4999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563" y="893033"/>
            <a:ext cx="4089817" cy="4488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#include &lt;</a:t>
            </a:r>
            <a:r>
              <a:rPr lang="en-US" altLang="ko-KR" sz="1200" b="1" dirty="0" err="1">
                <a:latin typeface="+mn-ea"/>
                <a:ea typeface="+mn-ea"/>
              </a:rPr>
              <a:t>stdio.h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latin typeface="+mn-ea"/>
                <a:ea typeface="+mn-ea"/>
              </a:rPr>
              <a:t>int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+mn-ea"/>
                <a:ea typeface="+mn-ea"/>
              </a:rPr>
              <a:t>find_larger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first, 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second</a:t>
            </a:r>
            <a:r>
              <a:rPr lang="en-US" altLang="ko-KR" sz="1200" b="1" dirty="0" smtClean="0">
                <a:latin typeface="+mn-ea"/>
                <a:ea typeface="+mn-ea"/>
              </a:rPr>
              <a:t>) </a:t>
            </a:r>
            <a:r>
              <a:rPr lang="en-US" altLang="ko-KR" sz="1200" b="1" dirty="0" smtClean="0">
                <a:latin typeface="+mn-ea"/>
              </a:rPr>
              <a:t>{</a:t>
            </a:r>
            <a:r>
              <a:rPr lang="en-US" altLang="ko-KR" sz="1200" b="1" dirty="0" smtClean="0">
                <a:latin typeface="+mn-ea"/>
                <a:ea typeface="+mn-ea"/>
              </a:rPr>
              <a:t>   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 </a:t>
            </a:r>
            <a:r>
              <a:rPr lang="en-US" altLang="ko-KR" sz="1200" b="1" dirty="0" err="1" smtClean="0">
                <a:latin typeface="+mn-ea"/>
                <a:ea typeface="+mn-ea"/>
              </a:rPr>
              <a:t>int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larger;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if </a:t>
            </a:r>
            <a:r>
              <a:rPr lang="en-US" altLang="ko-KR" sz="1200" b="1" dirty="0">
                <a:latin typeface="+mn-ea"/>
                <a:ea typeface="+mn-ea"/>
              </a:rPr>
              <a:t>(first &gt; second</a:t>
            </a:r>
            <a:r>
              <a:rPr lang="en-US" altLang="ko-KR" sz="1200" b="1" dirty="0" smtClean="0">
                <a:latin typeface="+mn-ea"/>
                <a:ea typeface="+mn-ea"/>
              </a:rPr>
              <a:t>) larger </a:t>
            </a:r>
            <a:r>
              <a:rPr lang="en-US" altLang="ko-KR" sz="1200" b="1" dirty="0">
                <a:latin typeface="+mn-ea"/>
                <a:ea typeface="+mn-ea"/>
              </a:rPr>
              <a:t>= first;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else larger </a:t>
            </a:r>
            <a:r>
              <a:rPr lang="en-US" altLang="ko-KR" sz="1200" b="1" dirty="0">
                <a:latin typeface="+mn-ea"/>
                <a:ea typeface="+mn-ea"/>
              </a:rPr>
              <a:t>= second;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</a:t>
            </a:r>
            <a:r>
              <a:rPr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return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larger;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main</a:t>
            </a:r>
            <a:r>
              <a:rPr lang="en-US" altLang="ko-KR" sz="1200" b="1" dirty="0" smtClean="0">
                <a:latin typeface="+mn-ea"/>
                <a:ea typeface="+mn-ea"/>
              </a:rPr>
              <a:t>() {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</a:t>
            </a:r>
            <a:r>
              <a:rPr lang="en-US" altLang="ko-KR" sz="1200" b="1" dirty="0" err="1" smtClean="0">
                <a:latin typeface="+mn-ea"/>
                <a:ea typeface="+mn-ea"/>
              </a:rPr>
              <a:t>int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n1, n2, max;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</a:t>
            </a:r>
            <a:r>
              <a:rPr lang="en-US" altLang="ko-KR" sz="1200" b="1" dirty="0" err="1" smtClean="0">
                <a:latin typeface="+mn-ea"/>
                <a:ea typeface="+mn-ea"/>
              </a:rPr>
              <a:t>printf</a:t>
            </a:r>
            <a:r>
              <a:rPr lang="en-US" altLang="ko-KR" sz="1200" b="1" dirty="0">
                <a:latin typeface="+mn-ea"/>
                <a:ea typeface="+mn-ea"/>
              </a:rPr>
              <a:t>("</a:t>
            </a:r>
            <a:r>
              <a:rPr lang="ko-KR" altLang="en-US" sz="1200" b="1" dirty="0">
                <a:latin typeface="+mn-ea"/>
                <a:ea typeface="+mn-ea"/>
              </a:rPr>
              <a:t>첫째 정수</a:t>
            </a:r>
            <a:r>
              <a:rPr lang="en-US" altLang="ko-KR" sz="1200" b="1" dirty="0">
                <a:latin typeface="+mn-ea"/>
                <a:ea typeface="+mn-ea"/>
              </a:rPr>
              <a:t>? "); </a:t>
            </a:r>
            <a:r>
              <a:rPr lang="en-US" altLang="ko-KR" sz="1200" b="1" dirty="0" err="1" smtClean="0">
                <a:latin typeface="+mn-ea"/>
                <a:ea typeface="+mn-ea"/>
              </a:rPr>
              <a:t>scanf_s</a:t>
            </a:r>
            <a:r>
              <a:rPr lang="en-US" altLang="ko-KR" sz="1200" b="1" dirty="0" smtClean="0">
                <a:latin typeface="+mn-ea"/>
                <a:ea typeface="+mn-ea"/>
              </a:rPr>
              <a:t>("%</a:t>
            </a:r>
            <a:r>
              <a:rPr lang="en-US" altLang="ko-KR" sz="1200" b="1" dirty="0">
                <a:latin typeface="+mn-ea"/>
                <a:ea typeface="+mn-ea"/>
              </a:rPr>
              <a:t>d", &amp;n1);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</a:t>
            </a:r>
            <a:r>
              <a:rPr lang="en-US" altLang="ko-KR" sz="1200" b="1" dirty="0" err="1" smtClean="0">
                <a:latin typeface="+mn-ea"/>
                <a:ea typeface="+mn-ea"/>
              </a:rPr>
              <a:t>printf</a:t>
            </a:r>
            <a:r>
              <a:rPr lang="en-US" altLang="ko-KR" sz="1200" b="1" dirty="0">
                <a:latin typeface="+mn-ea"/>
                <a:ea typeface="+mn-ea"/>
              </a:rPr>
              <a:t>("</a:t>
            </a:r>
            <a:r>
              <a:rPr lang="ko-KR" altLang="en-US" sz="1200" b="1" dirty="0">
                <a:latin typeface="+mn-ea"/>
                <a:ea typeface="+mn-ea"/>
              </a:rPr>
              <a:t>둘째 정수</a:t>
            </a:r>
            <a:r>
              <a:rPr lang="en-US" altLang="ko-KR" sz="1200" b="1" dirty="0">
                <a:latin typeface="+mn-ea"/>
                <a:ea typeface="+mn-ea"/>
              </a:rPr>
              <a:t>? "); </a:t>
            </a:r>
            <a:r>
              <a:rPr lang="en-US" altLang="ko-KR" sz="1200" b="1" dirty="0" err="1" smtClean="0">
                <a:latin typeface="+mn-ea"/>
                <a:ea typeface="+mn-ea"/>
              </a:rPr>
              <a:t>scanf_s</a:t>
            </a:r>
            <a:r>
              <a:rPr lang="en-US" altLang="ko-KR" sz="1200" b="1" dirty="0" smtClean="0">
                <a:latin typeface="+mn-ea"/>
                <a:ea typeface="+mn-ea"/>
              </a:rPr>
              <a:t>("%</a:t>
            </a:r>
            <a:r>
              <a:rPr lang="en-US" altLang="ko-KR" sz="1200" b="1" dirty="0">
                <a:latin typeface="+mn-ea"/>
                <a:ea typeface="+mn-ea"/>
              </a:rPr>
              <a:t>d", &amp;n2);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max </a:t>
            </a:r>
            <a:r>
              <a:rPr lang="en-US" altLang="ko-KR" sz="1200" b="1" dirty="0">
                <a:latin typeface="+mn-ea"/>
                <a:ea typeface="+mn-ea"/>
              </a:rPr>
              <a:t>=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find_larger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(n1, n2);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</a:t>
            </a:r>
            <a:r>
              <a:rPr lang="en-US" altLang="ko-KR" sz="1200" b="1" dirty="0" err="1" smtClean="0">
                <a:latin typeface="+mn-ea"/>
                <a:ea typeface="+mn-ea"/>
              </a:rPr>
              <a:t>printf</a:t>
            </a:r>
            <a:r>
              <a:rPr lang="en-US" altLang="ko-KR" sz="1200" b="1" dirty="0">
                <a:latin typeface="+mn-ea"/>
                <a:ea typeface="+mn-ea"/>
              </a:rPr>
              <a:t>("%d, %d </a:t>
            </a:r>
            <a:r>
              <a:rPr lang="ko-KR" altLang="en-US" sz="1200" b="1" dirty="0">
                <a:latin typeface="+mn-ea"/>
                <a:ea typeface="+mn-ea"/>
              </a:rPr>
              <a:t>중 큰 값은 </a:t>
            </a:r>
            <a:r>
              <a:rPr lang="en-US" altLang="ko-KR" sz="1200" b="1" dirty="0">
                <a:latin typeface="+mn-ea"/>
                <a:ea typeface="+mn-ea"/>
              </a:rPr>
              <a:t>%d \n", n1, n2,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max</a:t>
            </a:r>
            <a:r>
              <a:rPr lang="en-US" altLang="ko-KR" sz="1200" b="1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return </a:t>
            </a:r>
            <a:r>
              <a:rPr lang="en-US" altLang="ko-KR" sz="1200" b="1" dirty="0">
                <a:latin typeface="+mn-ea"/>
                <a:ea typeface="+mn-ea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2" y="836712"/>
            <a:ext cx="4608512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</a:rPr>
              <a:t>find_larger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first, </a:t>
            </a: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second</a:t>
            </a:r>
            <a:r>
              <a:rPr lang="en-US" altLang="ko-KR" sz="1500" b="1" dirty="0" smtClean="0">
                <a:latin typeface="+mn-ea"/>
              </a:rPr>
              <a:t>);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</a:t>
            </a: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n1, n2, max;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</a:t>
            </a: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첫째 정수</a:t>
            </a:r>
            <a:r>
              <a:rPr lang="en-US" altLang="ko-KR" sz="1500" b="1" dirty="0">
                <a:latin typeface="+mn-ea"/>
                <a:ea typeface="+mn-ea"/>
              </a:rPr>
              <a:t>? "); </a:t>
            </a:r>
            <a:r>
              <a:rPr lang="en-US" altLang="ko-KR" sz="1500" b="1" dirty="0" err="1" smtClean="0">
                <a:latin typeface="+mn-ea"/>
                <a:ea typeface="+mn-ea"/>
              </a:rPr>
              <a:t>scanf_s</a:t>
            </a:r>
            <a:r>
              <a:rPr lang="en-US" altLang="ko-KR" sz="1500" b="1" dirty="0" smtClean="0">
                <a:latin typeface="+mn-ea"/>
                <a:ea typeface="+mn-ea"/>
              </a:rPr>
              <a:t>("%</a:t>
            </a:r>
            <a:r>
              <a:rPr lang="en-US" altLang="ko-KR" sz="1500" b="1" dirty="0">
                <a:latin typeface="+mn-ea"/>
                <a:ea typeface="+mn-ea"/>
              </a:rPr>
              <a:t>d", &amp;n1);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</a:t>
            </a: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둘째 정수</a:t>
            </a:r>
            <a:r>
              <a:rPr lang="en-US" altLang="ko-KR" sz="1500" b="1" dirty="0">
                <a:latin typeface="+mn-ea"/>
                <a:ea typeface="+mn-ea"/>
              </a:rPr>
              <a:t>? "); </a:t>
            </a:r>
            <a:r>
              <a:rPr lang="en-US" altLang="ko-KR" sz="1500" b="1" dirty="0" err="1" smtClean="0">
                <a:latin typeface="+mn-ea"/>
                <a:ea typeface="+mn-ea"/>
              </a:rPr>
              <a:t>scanf_s</a:t>
            </a:r>
            <a:r>
              <a:rPr lang="en-US" altLang="ko-KR" sz="1500" b="1" dirty="0" smtClean="0">
                <a:latin typeface="+mn-ea"/>
                <a:ea typeface="+mn-ea"/>
              </a:rPr>
              <a:t>("%</a:t>
            </a:r>
            <a:r>
              <a:rPr lang="en-US" altLang="ko-KR" sz="1500" b="1" dirty="0">
                <a:latin typeface="+mn-ea"/>
                <a:ea typeface="+mn-ea"/>
              </a:rPr>
              <a:t>d", &amp;n2);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max </a:t>
            </a:r>
            <a:r>
              <a:rPr lang="en-US" altLang="ko-KR" sz="1500" b="1" dirty="0">
                <a:latin typeface="+mn-ea"/>
                <a:ea typeface="+mn-ea"/>
              </a:rPr>
              <a:t>=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(n1, n2);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</a:t>
            </a:r>
            <a:r>
              <a:rPr lang="en-US" altLang="ko-KR" sz="1400" b="1" dirty="0" err="1" smtClean="0">
                <a:latin typeface="+mn-ea"/>
                <a:ea typeface="+mn-ea"/>
              </a:rPr>
              <a:t>printf</a:t>
            </a:r>
            <a:r>
              <a:rPr lang="en-US" altLang="ko-KR" sz="1400" b="1" dirty="0">
                <a:latin typeface="+mn-ea"/>
                <a:ea typeface="+mn-ea"/>
              </a:rPr>
              <a:t>("%d, %d </a:t>
            </a:r>
            <a:r>
              <a:rPr lang="ko-KR" altLang="en-US" sz="1400" b="1" dirty="0">
                <a:latin typeface="+mn-ea"/>
                <a:ea typeface="+mn-ea"/>
              </a:rPr>
              <a:t>중 큰 값은 </a:t>
            </a:r>
            <a:r>
              <a:rPr lang="en-US" altLang="ko-KR" sz="1400" b="1" dirty="0">
                <a:latin typeface="+mn-ea"/>
                <a:ea typeface="+mn-ea"/>
              </a:rPr>
              <a:t>%d \n", n1, n2,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max</a:t>
            </a:r>
            <a:r>
              <a:rPr lang="en-US" altLang="ko-KR" sz="1400" b="1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return </a:t>
            </a:r>
            <a:r>
              <a:rPr lang="en-US" altLang="ko-KR" sz="1500" b="1" dirty="0">
                <a:latin typeface="+mn-ea"/>
                <a:ea typeface="+mn-ea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</a:rPr>
              <a:t>find_larger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first, </a:t>
            </a: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second) {  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     </a:t>
            </a: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larger;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     if (first &gt; second) larger = first;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     else larger = second;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     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</a:rPr>
              <a:t>return</a:t>
            </a:r>
            <a:r>
              <a:rPr lang="en-US" altLang="ko-KR" sz="1500" b="1" dirty="0">
                <a:latin typeface="+mn-ea"/>
              </a:rPr>
              <a:t> larger;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</a:rPr>
              <a:t>}</a:t>
            </a:r>
            <a:endParaRPr lang="en-US" altLang="ko-KR" sz="1500" b="1" dirty="0">
              <a:latin typeface="+mn-ea"/>
              <a:ea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108380" y="3212976"/>
            <a:ext cx="462594" cy="395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9544" y="1527314"/>
            <a:ext cx="4068960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#include &lt;</a:t>
            </a:r>
            <a:r>
              <a:rPr lang="en-US" altLang="ko-KR" sz="1200" b="1" dirty="0" err="1">
                <a:latin typeface="+mn-ea"/>
                <a:ea typeface="+mn-ea"/>
              </a:rPr>
              <a:t>stdio.h</a:t>
            </a:r>
            <a:r>
              <a:rPr lang="en-US" altLang="ko-KR" sz="1200" b="1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</a:rPr>
              <a:t>find_larger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first, </a:t>
            </a: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second</a:t>
            </a:r>
            <a:r>
              <a:rPr lang="en-US" altLang="ko-KR" sz="1500" b="1" dirty="0" smtClean="0">
                <a:latin typeface="+mn-ea"/>
              </a:rPr>
              <a:t>);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main</a:t>
            </a:r>
            <a:r>
              <a:rPr lang="en-US" altLang="ko-KR" sz="1200" b="1" dirty="0" smtClean="0">
                <a:latin typeface="+mn-ea"/>
                <a:ea typeface="+mn-ea"/>
              </a:rPr>
              <a:t>() {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</a:t>
            </a:r>
            <a:r>
              <a:rPr lang="en-US" altLang="ko-KR" sz="1200" b="1" dirty="0" err="1" smtClean="0">
                <a:latin typeface="+mn-ea"/>
                <a:ea typeface="+mn-ea"/>
              </a:rPr>
              <a:t>int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n1, n2, max;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</a:t>
            </a:r>
            <a:r>
              <a:rPr lang="en-US" altLang="ko-KR" sz="1200" b="1" dirty="0" err="1" smtClean="0">
                <a:latin typeface="+mn-ea"/>
                <a:ea typeface="+mn-ea"/>
              </a:rPr>
              <a:t>printf</a:t>
            </a:r>
            <a:r>
              <a:rPr lang="en-US" altLang="ko-KR" sz="1200" b="1" dirty="0">
                <a:latin typeface="+mn-ea"/>
                <a:ea typeface="+mn-ea"/>
              </a:rPr>
              <a:t>("</a:t>
            </a:r>
            <a:r>
              <a:rPr lang="ko-KR" altLang="en-US" sz="1200" b="1" dirty="0">
                <a:latin typeface="+mn-ea"/>
                <a:ea typeface="+mn-ea"/>
              </a:rPr>
              <a:t>첫째 정수</a:t>
            </a:r>
            <a:r>
              <a:rPr lang="en-US" altLang="ko-KR" sz="1200" b="1" dirty="0">
                <a:latin typeface="+mn-ea"/>
                <a:ea typeface="+mn-ea"/>
              </a:rPr>
              <a:t>? "); </a:t>
            </a:r>
            <a:r>
              <a:rPr lang="en-US" altLang="ko-KR" sz="1200" b="1" dirty="0" err="1">
                <a:latin typeface="+mn-ea"/>
                <a:ea typeface="+mn-ea"/>
              </a:rPr>
              <a:t>scanf</a:t>
            </a:r>
            <a:r>
              <a:rPr lang="en-US" altLang="ko-KR" sz="1200" b="1" dirty="0">
                <a:latin typeface="+mn-ea"/>
                <a:ea typeface="+mn-ea"/>
              </a:rPr>
              <a:t>("%d", &amp;n1);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</a:t>
            </a:r>
            <a:r>
              <a:rPr lang="en-US" altLang="ko-KR" sz="1200" b="1" dirty="0" err="1" smtClean="0">
                <a:latin typeface="+mn-ea"/>
                <a:ea typeface="+mn-ea"/>
              </a:rPr>
              <a:t>printf</a:t>
            </a:r>
            <a:r>
              <a:rPr lang="en-US" altLang="ko-KR" sz="1200" b="1" dirty="0">
                <a:latin typeface="+mn-ea"/>
                <a:ea typeface="+mn-ea"/>
              </a:rPr>
              <a:t>("</a:t>
            </a:r>
            <a:r>
              <a:rPr lang="ko-KR" altLang="en-US" sz="1200" b="1" dirty="0">
                <a:latin typeface="+mn-ea"/>
                <a:ea typeface="+mn-ea"/>
              </a:rPr>
              <a:t>둘째 정수</a:t>
            </a:r>
            <a:r>
              <a:rPr lang="en-US" altLang="ko-KR" sz="1200" b="1" dirty="0">
                <a:latin typeface="+mn-ea"/>
                <a:ea typeface="+mn-ea"/>
              </a:rPr>
              <a:t>? "); </a:t>
            </a:r>
            <a:r>
              <a:rPr lang="en-US" altLang="ko-KR" sz="1200" b="1" dirty="0" err="1">
                <a:latin typeface="+mn-ea"/>
                <a:ea typeface="+mn-ea"/>
              </a:rPr>
              <a:t>scanf</a:t>
            </a:r>
            <a:r>
              <a:rPr lang="en-US" altLang="ko-KR" sz="1200" b="1" dirty="0">
                <a:latin typeface="+mn-ea"/>
                <a:ea typeface="+mn-ea"/>
              </a:rPr>
              <a:t>("%d", &amp;n2);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max </a:t>
            </a:r>
            <a:r>
              <a:rPr lang="en-US" altLang="ko-KR" sz="1200" b="1" dirty="0">
                <a:latin typeface="+mn-ea"/>
                <a:ea typeface="+mn-ea"/>
              </a:rPr>
              <a:t>=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(n1, n2);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</a:t>
            </a:r>
            <a:r>
              <a:rPr lang="en-US" altLang="ko-KR" sz="1200" b="1" dirty="0" err="1" smtClean="0">
                <a:latin typeface="+mn-ea"/>
                <a:ea typeface="+mn-ea"/>
              </a:rPr>
              <a:t>printf</a:t>
            </a:r>
            <a:r>
              <a:rPr lang="en-US" altLang="ko-KR" sz="1200" b="1" dirty="0">
                <a:latin typeface="+mn-ea"/>
                <a:ea typeface="+mn-ea"/>
              </a:rPr>
              <a:t>("%d, %d </a:t>
            </a:r>
            <a:r>
              <a:rPr lang="ko-KR" altLang="en-US" sz="1200" b="1" dirty="0">
                <a:latin typeface="+mn-ea"/>
                <a:ea typeface="+mn-ea"/>
              </a:rPr>
              <a:t>중 큰 값은 </a:t>
            </a:r>
            <a:r>
              <a:rPr lang="en-US" altLang="ko-KR" sz="1200" b="1" dirty="0">
                <a:latin typeface="+mn-ea"/>
                <a:ea typeface="+mn-ea"/>
              </a:rPr>
              <a:t>%d \n", n1, n2, max);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     return </a:t>
            </a:r>
            <a:r>
              <a:rPr lang="en-US" altLang="ko-KR" sz="1200" b="1" dirty="0">
                <a:latin typeface="+mn-ea"/>
                <a:ea typeface="+mn-ea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</a:rPr>
              <a:t>find_larger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first, </a:t>
            </a:r>
            <a:r>
              <a:rPr lang="en-US" altLang="ko-KR" sz="1500" b="1" dirty="0" err="1">
                <a:latin typeface="+mn-ea"/>
              </a:rPr>
              <a:t>int</a:t>
            </a:r>
            <a:r>
              <a:rPr lang="en-US" altLang="ko-KR" sz="1500" b="1" dirty="0">
                <a:latin typeface="+mn-ea"/>
              </a:rPr>
              <a:t> second) 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{  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 </a:t>
            </a:r>
            <a:r>
              <a:rPr lang="en-US" altLang="ko-KR" sz="1200" b="1" dirty="0" err="1">
                <a:latin typeface="+mn-ea"/>
              </a:rPr>
              <a:t>int</a:t>
            </a:r>
            <a:r>
              <a:rPr lang="en-US" altLang="ko-KR" sz="1200" b="1" dirty="0">
                <a:latin typeface="+mn-ea"/>
              </a:rPr>
              <a:t> larger;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 if (first &gt; second) larger = first;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 else larger = second;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 </a:t>
            </a:r>
            <a:r>
              <a:rPr lang="en-US" altLang="ko-KR" sz="1200" b="1" dirty="0">
                <a:solidFill>
                  <a:srgbClr val="FF00FF"/>
                </a:solidFill>
                <a:latin typeface="+mn-ea"/>
              </a:rPr>
              <a:t>return</a:t>
            </a:r>
            <a:r>
              <a:rPr lang="en-US" altLang="ko-KR" sz="1200" b="1" dirty="0">
                <a:latin typeface="+mn-ea"/>
              </a:rPr>
              <a:t> larger;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}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14849" y="1844824"/>
            <a:ext cx="3517591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10.5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함수호출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 정의 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911" y="1281964"/>
            <a:ext cx="5580112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값에 의한 호출</a:t>
            </a:r>
            <a:r>
              <a:rPr lang="en-US" altLang="ko-KR" sz="1500" b="1" dirty="0">
                <a:latin typeface="+mn-ea"/>
                <a:ea typeface="+mn-ea"/>
              </a:rPr>
              <a:t>(call-by-value)	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latin typeface="+mn-ea"/>
                <a:ea typeface="+mn-ea"/>
              </a:rPr>
              <a:t> :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함수를 호출하면 인수의 값이 전달됨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</a:t>
            </a: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ko-KR" altLang="en-US" sz="1500" b="1" dirty="0" smtClean="0">
                <a:latin typeface="+mn-ea"/>
                <a:ea typeface="+mn-ea"/>
              </a:rPr>
              <a:t>인수와 </a:t>
            </a:r>
            <a:r>
              <a:rPr lang="ko-KR" altLang="en-US" sz="1500" b="1" dirty="0">
                <a:latin typeface="+mn-ea"/>
                <a:ea typeface="+mn-ea"/>
              </a:rPr>
              <a:t>매개변수는 서로 다른 기억장소를 사용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</a:t>
            </a: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함수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간 독립성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보장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인수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매개변수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함수 호출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</a:t>
            </a:r>
            <a:r>
              <a:rPr lang="ko-KR" altLang="en-US" sz="1500" b="1" dirty="0" err="1" smtClean="0">
                <a:latin typeface="+mn-ea"/>
                <a:ea typeface="+mn-ea"/>
              </a:rPr>
              <a:t>함수명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ko-KR" altLang="en-US" sz="1500" b="1" dirty="0">
                <a:latin typeface="+mn-ea"/>
                <a:ea typeface="+mn-ea"/>
              </a:rPr>
              <a:t>인수</a:t>
            </a:r>
            <a:r>
              <a:rPr lang="en-US" altLang="ko-KR" sz="1500" b="1" dirty="0">
                <a:latin typeface="+mn-ea"/>
                <a:ea typeface="+mn-ea"/>
              </a:rPr>
              <a:t>1, </a:t>
            </a:r>
            <a:r>
              <a:rPr lang="ko-KR" altLang="en-US" sz="1500" b="1" dirty="0">
                <a:latin typeface="+mn-ea"/>
                <a:ea typeface="+mn-ea"/>
              </a:rPr>
              <a:t>인수</a:t>
            </a:r>
            <a:r>
              <a:rPr lang="en-US" altLang="ko-KR" sz="1500" b="1" dirty="0">
                <a:latin typeface="+mn-ea"/>
                <a:ea typeface="+mn-ea"/>
              </a:rPr>
              <a:t>2, …, </a:t>
            </a:r>
            <a:r>
              <a:rPr lang="ko-KR" altLang="en-US" sz="1500" b="1" dirty="0">
                <a:latin typeface="+mn-ea"/>
                <a:ea typeface="+mn-ea"/>
              </a:rPr>
              <a:t>인수</a:t>
            </a:r>
            <a:r>
              <a:rPr lang="en-US" altLang="ko-KR" sz="1500" b="1" dirty="0">
                <a:latin typeface="+mn-ea"/>
                <a:ea typeface="+mn-ea"/>
              </a:rPr>
              <a:t>n)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함수 정의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err="1">
                <a:solidFill>
                  <a:srgbClr val="FF0000"/>
                </a:solidFill>
                <a:latin typeface="+mn-ea"/>
                <a:ea typeface="+mn-ea"/>
              </a:rPr>
              <a:t>반환값형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err="1">
                <a:solidFill>
                  <a:srgbClr val="0000FF"/>
                </a:solidFill>
                <a:latin typeface="+mn-ea"/>
                <a:ea typeface="+mn-ea"/>
              </a:rPr>
              <a:t>함수명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매개변수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1,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매개변수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2,  …)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  :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함수 본체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99905" y="3578747"/>
            <a:ext cx="2612455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endCxn id="10" idx="1"/>
          </p:cNvCxnSpPr>
          <p:nvPr/>
        </p:nvCxnSpPr>
        <p:spPr>
          <a:xfrm>
            <a:off x="3275856" y="3540141"/>
            <a:ext cx="1924049" cy="218626"/>
          </a:xfrm>
          <a:prstGeom prst="bent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>
            <a:off x="3347864" y="4725144"/>
            <a:ext cx="1584176" cy="1111780"/>
          </a:xfrm>
          <a:prstGeom prst="bentConnector3">
            <a:avLst>
              <a:gd name="adj1" fmla="val 1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8232" y="6085763"/>
            <a:ext cx="2448272" cy="682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400" b="1" dirty="0" smtClean="0">
                <a:solidFill>
                  <a:srgbClr val="FF00FF"/>
                </a:solidFill>
                <a:latin typeface="+mn-ea"/>
                <a:ea typeface="+mn-ea"/>
              </a:rPr>
              <a:t>주의</a:t>
            </a:r>
            <a:endParaRPr lang="en-US" altLang="ko-KR" sz="1400" b="1" dirty="0">
              <a:solidFill>
                <a:srgbClr val="FF00FF"/>
              </a:solidFill>
              <a:latin typeface="+mn-ea"/>
              <a:ea typeface="+mn-ea"/>
            </a:endParaRPr>
          </a:p>
          <a:p>
            <a:pPr marL="265113" lvl="2"/>
            <a:r>
              <a:rPr lang="ko-KR" altLang="en-US" sz="1400" b="1" dirty="0" smtClean="0">
                <a:solidFill>
                  <a:srgbClr val="FF00FF"/>
                </a:solidFill>
                <a:latin typeface="+mn-ea"/>
                <a:ea typeface="+mn-ea"/>
              </a:rPr>
              <a:t>  인수 </a:t>
            </a:r>
            <a:r>
              <a:rPr lang="en-US" altLang="ko-KR" sz="1400" b="1" dirty="0" smtClean="0">
                <a:solidFill>
                  <a:srgbClr val="FF00FF"/>
                </a:solidFill>
                <a:latin typeface="+mn-ea"/>
                <a:ea typeface="+mn-ea"/>
              </a:rPr>
              <a:t>:</a:t>
            </a:r>
            <a:r>
              <a:rPr lang="ko-KR" altLang="en-US" sz="1400" b="1" dirty="0" smtClean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rgbClr val="FF00FF"/>
                </a:solidFill>
                <a:latin typeface="+mn-ea"/>
                <a:ea typeface="+mn-ea"/>
              </a:rPr>
              <a:t>상수</a:t>
            </a:r>
            <a:r>
              <a:rPr lang="en-US" altLang="ko-KR" sz="1400" b="1" dirty="0">
                <a:solidFill>
                  <a:srgbClr val="FF00FF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FF"/>
                </a:solidFill>
                <a:latin typeface="+mn-ea"/>
                <a:ea typeface="+mn-ea"/>
              </a:rPr>
              <a:t>변수</a:t>
            </a:r>
            <a:r>
              <a:rPr lang="en-US" altLang="ko-KR" sz="1400" b="1" dirty="0">
                <a:solidFill>
                  <a:srgbClr val="FF00FF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FF"/>
                </a:solidFill>
                <a:latin typeface="+mn-ea"/>
                <a:ea typeface="+mn-ea"/>
              </a:rPr>
              <a:t>식</a:t>
            </a:r>
            <a:endParaRPr lang="en-US" altLang="ko-KR" sz="1400" b="1" dirty="0">
              <a:solidFill>
                <a:srgbClr val="FF00FF"/>
              </a:solidFill>
              <a:latin typeface="+mn-ea"/>
              <a:ea typeface="+mn-ea"/>
            </a:endParaRPr>
          </a:p>
          <a:p>
            <a:pPr marL="265113" lvl="2"/>
            <a:r>
              <a:rPr lang="ko-KR" altLang="en-US" sz="1400" b="1" dirty="0" smtClean="0">
                <a:solidFill>
                  <a:srgbClr val="FF00FF"/>
                </a:solidFill>
                <a:latin typeface="+mn-ea"/>
                <a:ea typeface="+mn-ea"/>
              </a:rPr>
              <a:t>  매개변수 </a:t>
            </a:r>
            <a:r>
              <a:rPr lang="en-US" altLang="ko-KR" sz="1400" b="1" dirty="0" smtClean="0">
                <a:solidFill>
                  <a:srgbClr val="FF00FF"/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>
                <a:solidFill>
                  <a:srgbClr val="FF00FF"/>
                </a:solidFill>
                <a:latin typeface="+mn-ea"/>
                <a:ea typeface="+mn-ea"/>
              </a:rPr>
              <a:t>변수만 가능</a:t>
            </a:r>
          </a:p>
        </p:txBody>
      </p:sp>
      <p:sp>
        <p:nvSpPr>
          <p:cNvPr id="22" name="타원 21"/>
          <p:cNvSpPr/>
          <p:nvPr/>
        </p:nvSpPr>
        <p:spPr>
          <a:xfrm>
            <a:off x="5821288" y="6109951"/>
            <a:ext cx="576064" cy="487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26765" y="6221203"/>
            <a:ext cx="1321296" cy="59217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반환값</a:t>
            </a:r>
            <a:endParaRPr lang="ko-KR" altLang="en-US" sz="15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4" name="꺾인 연결선 23"/>
          <p:cNvCxnSpPr>
            <a:stCxn id="22" idx="6"/>
            <a:endCxn id="10" idx="3"/>
          </p:cNvCxnSpPr>
          <p:nvPr/>
        </p:nvCxnSpPr>
        <p:spPr>
          <a:xfrm flipV="1">
            <a:off x="6397352" y="3758767"/>
            <a:ext cx="1415008" cy="2594885"/>
          </a:xfrm>
          <a:prstGeom prst="bentConnector3">
            <a:avLst>
              <a:gd name="adj1" fmla="val 183661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1100733"/>
            <a:ext cx="7766248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문제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 임금</a:t>
            </a:r>
            <a:r>
              <a:rPr lang="en-US" altLang="ko-KR" sz="1500" b="1" dirty="0">
                <a:latin typeface="+mn-ea"/>
                <a:ea typeface="+mn-ea"/>
              </a:rPr>
              <a:t>: </a:t>
            </a:r>
            <a:r>
              <a:rPr lang="ko-KR" altLang="en-US" sz="1500" b="1" dirty="0">
                <a:latin typeface="+mn-ea"/>
                <a:ea typeface="+mn-ea"/>
              </a:rPr>
              <a:t>시급제와 일급제를 혼용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 시급</a:t>
            </a:r>
            <a:r>
              <a:rPr lang="en-US" altLang="ko-KR" sz="1500" b="1" dirty="0">
                <a:latin typeface="+mn-ea"/>
                <a:ea typeface="+mn-ea"/>
              </a:rPr>
              <a:t>: 10,000</a:t>
            </a:r>
            <a:r>
              <a:rPr lang="ko-KR" altLang="en-US" sz="1500" b="1" dirty="0">
                <a:latin typeface="+mn-ea"/>
                <a:ea typeface="+mn-ea"/>
              </a:rPr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8</a:t>
            </a:r>
            <a:r>
              <a:rPr lang="ko-KR" altLang="en-US" sz="1500" b="1" dirty="0">
                <a:latin typeface="+mn-ea"/>
                <a:ea typeface="+mn-ea"/>
              </a:rPr>
              <a:t>시간 이상 근로 → 일급으로 </a:t>
            </a:r>
            <a:r>
              <a:rPr lang="en-US" altLang="ko-KR" sz="1500" b="1" dirty="0">
                <a:latin typeface="+mn-ea"/>
                <a:ea typeface="+mn-ea"/>
              </a:rPr>
              <a:t>100,000</a:t>
            </a:r>
            <a:r>
              <a:rPr lang="ko-KR" altLang="en-US" sz="1500" b="1" dirty="0">
                <a:latin typeface="+mn-ea"/>
                <a:ea typeface="+mn-ea"/>
              </a:rPr>
              <a:t>원을 적용</a:t>
            </a: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</a:t>
            </a:r>
            <a:r>
              <a:rPr lang="ko-KR" altLang="en-US" sz="1500" b="1" dirty="0">
                <a:latin typeface="+mn-ea"/>
                <a:ea typeface="+mn-ea"/>
              </a:rPr>
              <a:t>일급을 적용할 근로 </a:t>
            </a:r>
            <a:r>
              <a:rPr lang="ko-KR" altLang="en-US" sz="1500" b="1" dirty="0" smtClean="0">
                <a:latin typeface="+mn-ea"/>
                <a:ea typeface="+mn-ea"/>
              </a:rPr>
              <a:t>일 </a:t>
            </a:r>
            <a:r>
              <a:rPr lang="en-US" altLang="ko-KR" sz="1500" b="1" dirty="0" smtClean="0">
                <a:latin typeface="+mn-ea"/>
                <a:ea typeface="+mn-ea"/>
              </a:rPr>
              <a:t>:  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ko-KR" altLang="en-US" sz="1500" b="1" dirty="0">
                <a:latin typeface="+mn-ea"/>
                <a:ea typeface="+mn-ea"/>
              </a:rPr>
              <a:t>총 근로 시간 </a:t>
            </a:r>
            <a:r>
              <a:rPr lang="en-US" altLang="ko-KR" sz="1500" b="1" dirty="0">
                <a:latin typeface="+mn-ea"/>
                <a:ea typeface="+mn-ea"/>
              </a:rPr>
              <a:t>/ 8)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시급을 </a:t>
            </a:r>
            <a:r>
              <a:rPr lang="ko-KR" altLang="en-US" sz="1500" b="1" dirty="0">
                <a:latin typeface="+mn-ea"/>
                <a:ea typeface="+mn-ea"/>
              </a:rPr>
              <a:t>적용할 나머지 근로 </a:t>
            </a:r>
            <a:r>
              <a:rPr lang="ko-KR" altLang="en-US" sz="1500" b="1" dirty="0" smtClean="0">
                <a:latin typeface="+mn-ea"/>
                <a:ea typeface="+mn-ea"/>
              </a:rPr>
              <a:t>시간 </a:t>
            </a:r>
            <a:r>
              <a:rPr lang="en-US" altLang="ko-KR" sz="1500" b="1" dirty="0" smtClean="0">
                <a:latin typeface="+mn-ea"/>
                <a:ea typeface="+mn-ea"/>
              </a:rPr>
              <a:t>:  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ko-KR" altLang="en-US" sz="1500" b="1" dirty="0">
                <a:latin typeface="+mn-ea"/>
                <a:ea typeface="+mn-ea"/>
              </a:rPr>
              <a:t>총 근로 시간 </a:t>
            </a:r>
            <a:r>
              <a:rPr lang="en-US" altLang="ko-KR" sz="1500" b="1" dirty="0">
                <a:latin typeface="+mn-ea"/>
                <a:ea typeface="+mn-ea"/>
              </a:rPr>
              <a:t>% 8)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오늘의 </a:t>
            </a:r>
            <a:r>
              <a:rPr lang="ko-KR" altLang="en-US" sz="1500" b="1" dirty="0">
                <a:latin typeface="+mn-ea"/>
                <a:ea typeface="+mn-ea"/>
              </a:rPr>
              <a:t>임금 </a:t>
            </a:r>
            <a:r>
              <a:rPr lang="en-US" altLang="ko-KR" sz="1500" b="1" dirty="0">
                <a:latin typeface="+mn-ea"/>
                <a:ea typeface="+mn-ea"/>
              </a:rPr>
              <a:t>= </a:t>
            </a:r>
            <a:r>
              <a:rPr lang="ko-KR" altLang="en-US" sz="1500" b="1" dirty="0">
                <a:latin typeface="+mn-ea"/>
                <a:ea typeface="+mn-ea"/>
              </a:rPr>
              <a:t>근로 일*일급 </a:t>
            </a:r>
            <a:r>
              <a:rPr lang="en-US" altLang="ko-KR" sz="1500" b="1" dirty="0">
                <a:latin typeface="+mn-ea"/>
                <a:ea typeface="+mn-ea"/>
              </a:rPr>
              <a:t>+ </a:t>
            </a:r>
            <a:r>
              <a:rPr lang="ko-KR" altLang="en-US" sz="1500" b="1" dirty="0">
                <a:latin typeface="+mn-ea"/>
                <a:ea typeface="+mn-ea"/>
              </a:rPr>
              <a:t>나머지 근로 시간*시급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+mn-ea"/>
              <a:ea typeface="+mn-ea"/>
            </a:endParaRPr>
          </a:p>
        </p:txBody>
      </p:sp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10.5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함수호출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 정의 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9388" b="4345"/>
          <a:stretch/>
        </p:blipFill>
        <p:spPr bwMode="auto">
          <a:xfrm>
            <a:off x="888976" y="4077072"/>
            <a:ext cx="7859852" cy="2163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84984"/>
            <a:ext cx="30384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0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44624"/>
            <a:ext cx="8712968" cy="6813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get_pay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 hours,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day_rate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,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hour_rate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); </a:t>
            </a:r>
            <a:r>
              <a:rPr lang="en-US" altLang="ko-KR" sz="1500" b="1" dirty="0" smtClean="0">
                <a:latin typeface="+mn-ea"/>
                <a:ea typeface="+mn-ea"/>
              </a:rPr>
              <a:t>		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//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함수의 원형 선언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total_hours</a:t>
            </a:r>
            <a:r>
              <a:rPr lang="en-US" altLang="ko-KR" sz="1500" b="1" dirty="0">
                <a:latin typeface="+mn-ea"/>
                <a:ea typeface="+mn-ea"/>
              </a:rPr>
              <a:t>;		</a:t>
            </a:r>
            <a:r>
              <a:rPr lang="en-US" altLang="ko-KR" sz="1500" b="1" dirty="0" smtClean="0">
                <a:latin typeface="+mn-ea"/>
                <a:ea typeface="+mn-ea"/>
              </a:rPr>
              <a:t>		// </a:t>
            </a:r>
            <a:r>
              <a:rPr lang="ko-KR" altLang="en-US" sz="1500" b="1" dirty="0">
                <a:latin typeface="+mn-ea"/>
                <a:ea typeface="+mn-ea"/>
              </a:rPr>
              <a:t>근로 시간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daily_rate</a:t>
            </a:r>
            <a:r>
              <a:rPr lang="en-US" altLang="ko-KR" sz="1500" b="1" dirty="0">
                <a:latin typeface="+mn-ea"/>
                <a:ea typeface="+mn-ea"/>
              </a:rPr>
              <a:t> = 100000, </a:t>
            </a:r>
            <a:r>
              <a:rPr lang="en-US" altLang="ko-KR" sz="1500" b="1" dirty="0" err="1">
                <a:latin typeface="+mn-ea"/>
                <a:ea typeface="+mn-ea"/>
              </a:rPr>
              <a:t>hourly_rate</a:t>
            </a:r>
            <a:r>
              <a:rPr lang="en-US" altLang="ko-KR" sz="1500" b="1" dirty="0">
                <a:latin typeface="+mn-ea"/>
                <a:ea typeface="+mn-ea"/>
              </a:rPr>
              <a:t> = 10000;	// </a:t>
            </a:r>
            <a:r>
              <a:rPr lang="ko-KR" altLang="en-US" sz="1500" b="1" dirty="0">
                <a:latin typeface="+mn-ea"/>
                <a:ea typeface="+mn-ea"/>
              </a:rPr>
              <a:t>일급</a:t>
            </a:r>
            <a:r>
              <a:rPr lang="en-US" altLang="ko-KR" sz="1500" b="1" dirty="0">
                <a:latin typeface="+mn-ea"/>
                <a:ea typeface="+mn-ea"/>
              </a:rPr>
              <a:t>, </a:t>
            </a:r>
            <a:r>
              <a:rPr lang="ko-KR" altLang="en-US" sz="1500" b="1" dirty="0">
                <a:latin typeface="+mn-ea"/>
                <a:ea typeface="+mn-ea"/>
              </a:rPr>
              <a:t>시급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pay;				</a:t>
            </a:r>
            <a:r>
              <a:rPr lang="en-US" altLang="ko-KR" sz="1500" b="1" dirty="0" smtClean="0">
                <a:latin typeface="+mn-ea"/>
                <a:ea typeface="+mn-ea"/>
              </a:rPr>
              <a:t>	// </a:t>
            </a:r>
            <a:r>
              <a:rPr lang="ko-KR" altLang="en-US" sz="1500" b="1" dirty="0">
                <a:latin typeface="+mn-ea"/>
                <a:ea typeface="+mn-ea"/>
              </a:rPr>
              <a:t>임금</a:t>
            </a:r>
          </a:p>
          <a:p>
            <a:pPr>
              <a:lnSpc>
                <a:spcPct val="150000"/>
              </a:lnSpc>
            </a:pPr>
            <a:endParaRPr lang="ko-KR" altLang="en-US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근로 시간은</a:t>
            </a:r>
            <a:r>
              <a:rPr lang="en-US" altLang="ko-KR" sz="1500" b="1" dirty="0">
                <a:latin typeface="+mn-ea"/>
                <a:ea typeface="+mn-ea"/>
              </a:rPr>
              <a:t>? 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scanf</a:t>
            </a:r>
            <a:r>
              <a:rPr lang="en-US" altLang="ko-KR" sz="1500" b="1" dirty="0">
                <a:latin typeface="+mn-ea"/>
                <a:ea typeface="+mn-ea"/>
              </a:rPr>
              <a:t>("%d", &amp;</a:t>
            </a:r>
            <a:r>
              <a:rPr lang="en-US" altLang="ko-KR" sz="1500" b="1" dirty="0" err="1">
                <a:latin typeface="+mn-ea"/>
                <a:ea typeface="+mn-ea"/>
              </a:rPr>
              <a:t>total_hours</a:t>
            </a:r>
            <a:r>
              <a:rPr lang="en-US" altLang="ko-KR" sz="1500" b="1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	pay =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get_pay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total_hours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daily_rate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hourly_rate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);	//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함수 호출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오늘의 임금은 </a:t>
            </a:r>
            <a:r>
              <a:rPr lang="en-US" altLang="ko-KR" sz="1500" b="1" dirty="0">
                <a:latin typeface="+mn-ea"/>
                <a:ea typeface="+mn-ea"/>
              </a:rPr>
              <a:t>%d</a:t>
            </a:r>
            <a:r>
              <a:rPr lang="ko-KR" altLang="en-US" sz="1500" b="1" dirty="0">
                <a:latin typeface="+mn-ea"/>
                <a:ea typeface="+mn-ea"/>
              </a:rPr>
              <a:t>원 </a:t>
            </a:r>
            <a:r>
              <a:rPr lang="en-US" altLang="ko-KR" sz="1500" b="1" dirty="0">
                <a:latin typeface="+mn-ea"/>
                <a:ea typeface="+mn-ea"/>
              </a:rPr>
              <a:t>\n", pay);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get_pay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hours,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day_rate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hour_rate</a:t>
            </a:r>
            <a:r>
              <a:rPr lang="en-US" altLang="ko-KR" sz="1500" b="1" dirty="0" smtClean="0">
                <a:latin typeface="+mn-ea"/>
                <a:ea typeface="+mn-ea"/>
              </a:rPr>
              <a:t>) </a:t>
            </a:r>
            <a:r>
              <a:rPr lang="en-US" altLang="ko-KR" sz="1500" b="1" dirty="0" smtClean="0">
                <a:latin typeface="+mn-ea"/>
              </a:rPr>
              <a:t>{</a:t>
            </a: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//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get_pay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함수의 정의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day =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hours</a:t>
            </a:r>
            <a:r>
              <a:rPr lang="en-US" altLang="ko-KR" sz="1500" b="1" dirty="0">
                <a:latin typeface="+mn-ea"/>
                <a:ea typeface="+mn-ea"/>
              </a:rPr>
              <a:t> / 8</a:t>
            </a:r>
            <a:r>
              <a:rPr lang="en-US" altLang="ko-KR" sz="1500" b="1" dirty="0" smtClean="0">
                <a:latin typeface="+mn-ea"/>
                <a:ea typeface="+mn-ea"/>
              </a:rPr>
              <a:t>;			</a:t>
            </a:r>
            <a:r>
              <a:rPr lang="en-US" altLang="ko-KR" sz="1500" b="1" dirty="0">
                <a:latin typeface="+mn-ea"/>
                <a:ea typeface="+mn-ea"/>
              </a:rPr>
              <a:t>	// </a:t>
            </a:r>
            <a:r>
              <a:rPr lang="ko-KR" altLang="en-US" sz="1500" b="1" dirty="0">
                <a:latin typeface="+mn-ea"/>
                <a:ea typeface="+mn-ea"/>
              </a:rPr>
              <a:t>근로 일을 계산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hours</a:t>
            </a:r>
            <a:r>
              <a:rPr lang="en-US" altLang="ko-KR" sz="1500" b="1" dirty="0">
                <a:latin typeface="+mn-ea"/>
                <a:ea typeface="+mn-ea"/>
              </a:rPr>
              <a:t> = hours % 8;		</a:t>
            </a:r>
            <a:r>
              <a:rPr lang="en-US" altLang="ko-KR" sz="1500" b="1" dirty="0" smtClean="0">
                <a:latin typeface="+mn-ea"/>
                <a:ea typeface="+mn-ea"/>
              </a:rPr>
              <a:t>		// </a:t>
            </a:r>
            <a:r>
              <a:rPr lang="ko-KR" altLang="en-US" sz="1500" b="1" dirty="0">
                <a:latin typeface="+mn-ea"/>
                <a:ea typeface="+mn-ea"/>
              </a:rPr>
              <a:t>나머지 시간을 계산</a:t>
            </a:r>
          </a:p>
          <a:p>
            <a:pPr>
              <a:lnSpc>
                <a:spcPct val="150000"/>
              </a:lnSpc>
            </a:pPr>
            <a:endParaRPr lang="ko-KR" altLang="en-US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>
                <a:latin typeface="+mn-ea"/>
                <a:ea typeface="+mn-ea"/>
              </a:rPr>
              <a:t>return (day *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day_rate</a:t>
            </a:r>
            <a:r>
              <a:rPr lang="en-US" altLang="ko-KR" sz="1500" b="1" dirty="0">
                <a:latin typeface="+mn-ea"/>
                <a:ea typeface="+mn-ea"/>
              </a:rPr>
              <a:t> + hours *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hour_rate</a:t>
            </a:r>
            <a:r>
              <a:rPr lang="en-US" altLang="ko-KR" sz="1500" b="1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37172" y="6475105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077" y="538163"/>
            <a:ext cx="878388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1.</a:t>
            </a:r>
            <a:r>
              <a:rPr kumimoji="0" lang="ko-KR" altLang="en-US" sz="14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Reference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    (1) 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Preprocessor,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msdn.microsoft.com/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en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-us/library/d9x1s805.aspx</a:t>
            </a:r>
            <a:endParaRPr kumimoji="0" lang="en-US" altLang="ko-KR" sz="14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    (2) </a:t>
            </a:r>
            <a:r>
              <a:rPr kumimoji="0" lang="ko-KR" altLang="en-US" sz="1400" b="1" dirty="0" err="1" smtClean="0">
                <a:latin typeface="+mn-ea"/>
                <a:ea typeface="+mn-ea"/>
                <a:cs typeface="Arial" pitchFamily="34" charset="0"/>
              </a:rPr>
              <a:t>비주얼</a:t>
            </a:r>
            <a:r>
              <a:rPr kumimoji="0" lang="ko-KR" altLang="en-US" sz="1400" b="1" dirty="0" smtClean="0">
                <a:latin typeface="+mn-ea"/>
                <a:ea typeface="+mn-ea"/>
                <a:cs typeface="Arial" pitchFamily="34" charset="0"/>
              </a:rPr>
              <a:t> 스튜디오 </a:t>
            </a:r>
            <a:r>
              <a:rPr kumimoji="0"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https://visualstudio.microsoft.com/ko/downloads/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1" dirty="0" smtClean="0">
                <a:latin typeface="+mn-ea"/>
                <a:ea typeface="+mn-ea"/>
                <a:cs typeface="Arial" pitchFamily="34" charset="0"/>
              </a:rPr>
              <a:t>    </a:t>
            </a: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(3) </a:t>
            </a:r>
            <a:r>
              <a:rPr kumimoji="0" lang="ko-KR" altLang="en-US" sz="1400" b="1" dirty="0" smtClean="0">
                <a:latin typeface="+mn-ea"/>
                <a:ea typeface="+mn-ea"/>
                <a:cs typeface="Arial" pitchFamily="34" charset="0"/>
              </a:rPr>
              <a:t>강의자료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Visual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Studio 2013 </a:t>
            </a:r>
            <a:r>
              <a:rPr lang="en-US" altLang="ko-KR" sz="1400" b="1" dirty="0" smtClean="0">
                <a:latin typeface="+mn-ea"/>
                <a:cs typeface="Times New Roman" pitchFamily="18" charset="0"/>
              </a:rPr>
              <a:t>version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kumimoji="0" lang="en-US" altLang="ko-KR" sz="1400" b="1" dirty="0" smtClean="0">
                <a:latin typeface="+mn-ea"/>
                <a:ea typeface="+mn-ea"/>
                <a:cs typeface="Times New Roman" pitchFamily="18" charset="0"/>
              </a:rPr>
              <a:t>   (4) Editor : Notepad++ </a:t>
            </a:r>
            <a:r>
              <a:rPr kumimoji="0" lang="ko-KR" altLang="en-US" sz="1400" b="1" dirty="0" smtClean="0">
                <a:latin typeface="+mn-ea"/>
                <a:ea typeface="+mn-ea"/>
                <a:cs typeface="Times New Roman" pitchFamily="18" charset="0"/>
              </a:rPr>
              <a:t>설치 </a:t>
            </a:r>
            <a:r>
              <a:rPr kumimoji="0" lang="en-US" altLang="ko-KR" sz="1400" b="1" dirty="0">
                <a:latin typeface="+mn-ea"/>
                <a:ea typeface="+mn-ea"/>
                <a:cs typeface="Times New Roman" pitchFamily="18" charset="0"/>
                <a:hlinkClick r:id="rId2"/>
              </a:rPr>
              <a:t>https://notepad-plus-plus.org/downloads</a:t>
            </a:r>
            <a:r>
              <a:rPr kumimoji="0" lang="en-US" altLang="ko-KR" sz="1400" b="1" dirty="0" smtClean="0">
                <a:latin typeface="+mn-ea"/>
                <a:ea typeface="+mn-ea"/>
                <a:cs typeface="Times New Roman" pitchFamily="18" charset="0"/>
                <a:hlinkClick r:id="rId2"/>
              </a:rPr>
              <a:t>/</a:t>
            </a:r>
            <a:endParaRPr kumimoji="0" lang="en-US" altLang="ko-KR" sz="1400" b="1" dirty="0" smtClean="0"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    (5) code </a:t>
            </a:r>
            <a:r>
              <a:rPr kumimoji="0" lang="ko-KR" altLang="en-US" sz="1400" b="1" dirty="0" smtClean="0">
                <a:latin typeface="+mn-ea"/>
                <a:ea typeface="+mn-ea"/>
                <a:cs typeface="Arial" pitchFamily="34" charset="0"/>
              </a:rPr>
              <a:t>비교 </a:t>
            </a: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beyond compare 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  <a:hlinkClick r:id="rId3"/>
              </a:rPr>
              <a:t>https://www.scootersoftware.com</a:t>
            </a: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  <a:hlinkClick r:id="rId3"/>
              </a:rPr>
              <a:t>/</a:t>
            </a:r>
            <a:endParaRPr kumimoji="0" lang="en-US" altLang="ko-KR" sz="14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   (6) project </a:t>
            </a:r>
            <a:r>
              <a:rPr kumimoji="0" lang="ko-KR" altLang="en-US" sz="1400" b="1" dirty="0" smtClean="0">
                <a:latin typeface="+mn-ea"/>
                <a:ea typeface="+mn-ea"/>
                <a:cs typeface="Arial" pitchFamily="34" charset="0"/>
              </a:rPr>
              <a:t>분석 </a:t>
            </a: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source insight 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  <a:hlinkClick r:id="rId4"/>
              </a:rPr>
              <a:t>https://www.sourceinsight.com</a:t>
            </a: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  <a:hlinkClick r:id="rId4"/>
              </a:rPr>
              <a:t>/</a:t>
            </a:r>
            <a:endParaRPr kumimoji="0" lang="en-US" altLang="ko-KR" sz="14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4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4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4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220" name="직사각형 6"/>
          <p:cNvSpPr>
            <a:spLocks noChangeArrowheads="1"/>
          </p:cNvSpPr>
          <p:nvPr/>
        </p:nvSpPr>
        <p:spPr bwMode="auto">
          <a:xfrm>
            <a:off x="123825" y="76200"/>
            <a:ext cx="5942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ko-KR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b="12588"/>
          <a:stretch/>
        </p:blipFill>
        <p:spPr>
          <a:xfrm>
            <a:off x="1115616" y="2946048"/>
            <a:ext cx="7622711" cy="38884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259631" y="4163633"/>
            <a:ext cx="3169705" cy="921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44624"/>
            <a:ext cx="8712968" cy="482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get_pay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 hours,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day_rate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,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hour_rate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); </a:t>
            </a:r>
            <a:r>
              <a:rPr lang="en-US" altLang="ko-KR" sz="1500" b="1" dirty="0" smtClean="0">
                <a:latin typeface="+mn-ea"/>
                <a:ea typeface="+mn-ea"/>
              </a:rPr>
              <a:t>		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//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함수의 원형 선언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total_hours</a:t>
            </a:r>
            <a:r>
              <a:rPr lang="en-US" altLang="ko-KR" sz="1500" b="1" dirty="0">
                <a:latin typeface="+mn-ea"/>
                <a:ea typeface="+mn-ea"/>
              </a:rPr>
              <a:t>;		</a:t>
            </a:r>
            <a:r>
              <a:rPr lang="en-US" altLang="ko-KR" sz="1500" b="1" dirty="0" smtClean="0">
                <a:latin typeface="+mn-ea"/>
                <a:ea typeface="+mn-ea"/>
              </a:rPr>
              <a:t>		// </a:t>
            </a:r>
            <a:r>
              <a:rPr lang="ko-KR" altLang="en-US" sz="1500" b="1" dirty="0">
                <a:latin typeface="+mn-ea"/>
                <a:ea typeface="+mn-ea"/>
              </a:rPr>
              <a:t>근로 시간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daily_rate</a:t>
            </a:r>
            <a:r>
              <a:rPr lang="en-US" altLang="ko-KR" sz="1500" b="1" dirty="0">
                <a:latin typeface="+mn-ea"/>
                <a:ea typeface="+mn-ea"/>
              </a:rPr>
              <a:t> = 100000, </a:t>
            </a:r>
            <a:r>
              <a:rPr lang="en-US" altLang="ko-KR" sz="1500" b="1" dirty="0" err="1">
                <a:latin typeface="+mn-ea"/>
                <a:ea typeface="+mn-ea"/>
              </a:rPr>
              <a:t>hourly_rate</a:t>
            </a:r>
            <a:r>
              <a:rPr lang="en-US" altLang="ko-KR" sz="1500" b="1" dirty="0">
                <a:latin typeface="+mn-ea"/>
                <a:ea typeface="+mn-ea"/>
              </a:rPr>
              <a:t> = 10000;	// </a:t>
            </a:r>
            <a:r>
              <a:rPr lang="ko-KR" altLang="en-US" sz="1500" b="1" dirty="0">
                <a:latin typeface="+mn-ea"/>
                <a:ea typeface="+mn-ea"/>
              </a:rPr>
              <a:t>일급</a:t>
            </a:r>
            <a:r>
              <a:rPr lang="en-US" altLang="ko-KR" sz="1500" b="1" dirty="0">
                <a:latin typeface="+mn-ea"/>
                <a:ea typeface="+mn-ea"/>
              </a:rPr>
              <a:t>, </a:t>
            </a:r>
            <a:r>
              <a:rPr lang="ko-KR" altLang="en-US" sz="1500" b="1" dirty="0">
                <a:latin typeface="+mn-ea"/>
                <a:ea typeface="+mn-ea"/>
              </a:rPr>
              <a:t>시급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pay;				</a:t>
            </a:r>
            <a:r>
              <a:rPr lang="en-US" altLang="ko-KR" sz="1500" b="1" dirty="0" smtClean="0">
                <a:latin typeface="+mn-ea"/>
                <a:ea typeface="+mn-ea"/>
              </a:rPr>
              <a:t>	// </a:t>
            </a:r>
            <a:r>
              <a:rPr lang="ko-KR" altLang="en-US" sz="1500" b="1" dirty="0">
                <a:latin typeface="+mn-ea"/>
                <a:ea typeface="+mn-ea"/>
              </a:rPr>
              <a:t>임금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	pay =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get_pay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total_hours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daily_rate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hourly_rate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);	//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함수 호출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}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get_pay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hours,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day_rate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hour_rate</a:t>
            </a:r>
            <a:r>
              <a:rPr lang="en-US" altLang="ko-KR" sz="1500" b="1" dirty="0" smtClean="0">
                <a:latin typeface="+mn-ea"/>
                <a:ea typeface="+mn-ea"/>
              </a:rPr>
              <a:t>) </a:t>
            </a:r>
            <a:r>
              <a:rPr lang="en-US" altLang="ko-KR" sz="1500" b="1" dirty="0" smtClean="0">
                <a:latin typeface="+mn-ea"/>
              </a:rPr>
              <a:t>{</a:t>
            </a: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//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get_pay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함수의 정의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day =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hours</a:t>
            </a:r>
            <a:r>
              <a:rPr lang="en-US" altLang="ko-KR" sz="1500" b="1" dirty="0">
                <a:latin typeface="+mn-ea"/>
                <a:ea typeface="+mn-ea"/>
              </a:rPr>
              <a:t> / 8</a:t>
            </a:r>
            <a:r>
              <a:rPr lang="en-US" altLang="ko-KR" sz="1500" b="1" dirty="0" smtClean="0">
                <a:latin typeface="+mn-ea"/>
                <a:ea typeface="+mn-ea"/>
              </a:rPr>
              <a:t>;			</a:t>
            </a:r>
            <a:r>
              <a:rPr lang="en-US" altLang="ko-KR" sz="1500" b="1" dirty="0">
                <a:latin typeface="+mn-ea"/>
                <a:ea typeface="+mn-ea"/>
              </a:rPr>
              <a:t>	// </a:t>
            </a:r>
            <a:r>
              <a:rPr lang="ko-KR" altLang="en-US" sz="1500" b="1" dirty="0">
                <a:latin typeface="+mn-ea"/>
                <a:ea typeface="+mn-ea"/>
              </a:rPr>
              <a:t>근로 일을 계산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hours</a:t>
            </a:r>
            <a:r>
              <a:rPr lang="en-US" altLang="ko-KR" sz="1500" b="1" dirty="0">
                <a:latin typeface="+mn-ea"/>
                <a:ea typeface="+mn-ea"/>
              </a:rPr>
              <a:t> = hours % 8;		</a:t>
            </a:r>
            <a:r>
              <a:rPr lang="en-US" altLang="ko-KR" sz="1500" b="1" dirty="0" smtClean="0">
                <a:latin typeface="+mn-ea"/>
                <a:ea typeface="+mn-ea"/>
              </a:rPr>
              <a:t>		// </a:t>
            </a:r>
            <a:r>
              <a:rPr lang="ko-KR" altLang="en-US" sz="1500" b="1" dirty="0">
                <a:latin typeface="+mn-ea"/>
                <a:ea typeface="+mn-ea"/>
              </a:rPr>
              <a:t>나머지 시간을 계산</a:t>
            </a:r>
          </a:p>
          <a:p>
            <a:pPr>
              <a:lnSpc>
                <a:spcPct val="150000"/>
              </a:lnSpc>
            </a:pPr>
            <a:endParaRPr lang="ko-KR" altLang="en-US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>
                <a:latin typeface="+mn-ea"/>
                <a:ea typeface="+mn-ea"/>
              </a:rPr>
              <a:t>return (day *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day_rate</a:t>
            </a:r>
            <a:r>
              <a:rPr lang="en-US" altLang="ko-KR" sz="1500" b="1" dirty="0">
                <a:latin typeface="+mn-ea"/>
                <a:ea typeface="+mn-ea"/>
              </a:rPr>
              <a:t> + hours *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hour_rate</a:t>
            </a:r>
            <a:r>
              <a:rPr lang="en-US" altLang="ko-KR" sz="1500" b="1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4335"/>
          <a:stretch/>
        </p:blipFill>
        <p:spPr bwMode="auto">
          <a:xfrm>
            <a:off x="2482327" y="4599535"/>
            <a:ext cx="6194129" cy="221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19407" y="2852936"/>
            <a:ext cx="4524602" cy="3133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hape 5"/>
          <p:cNvCxnSpPr>
            <a:stCxn id="9" idx="3"/>
          </p:cNvCxnSpPr>
          <p:nvPr/>
        </p:nvCxnSpPr>
        <p:spPr>
          <a:xfrm>
            <a:off x="4644009" y="3009606"/>
            <a:ext cx="1800199" cy="2003570"/>
          </a:xfrm>
          <a:prstGeom prst="curvedConnector2">
            <a:avLst/>
          </a:prstGeom>
          <a:noFill/>
          <a:ln w="9525">
            <a:solidFill>
              <a:srgbClr val="800000"/>
            </a:solidFill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959169" y="4093703"/>
            <a:ext cx="1717287" cy="32273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defRPr>
            </a:lvl1pPr>
            <a:lvl2pPr marL="258763" lvl="1">
              <a:defRPr sz="1400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defRPr>
            </a:lvl2pPr>
          </a:lstStyle>
          <a:p>
            <a:r>
              <a:rPr lang="ko-KR" altLang="en-US"/>
              <a:t>인수 전달 결과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50860" y="2060848"/>
            <a:ext cx="4524602" cy="3133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hape 5"/>
          <p:cNvCxnSpPr>
            <a:stCxn id="13" idx="3"/>
          </p:cNvCxnSpPr>
          <p:nvPr/>
        </p:nvCxnSpPr>
        <p:spPr>
          <a:xfrm flipH="1">
            <a:off x="4211960" y="2217518"/>
            <a:ext cx="1963502" cy="2867666"/>
          </a:xfrm>
          <a:prstGeom prst="curvedConnector4">
            <a:avLst>
              <a:gd name="adj1" fmla="val -11642"/>
              <a:gd name="adj2" fmla="val 52732"/>
            </a:avLst>
          </a:prstGeom>
          <a:noFill/>
          <a:ln w="9525">
            <a:solidFill>
              <a:srgbClr val="800000"/>
            </a:solidFill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441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619" y="620688"/>
            <a:ext cx="8207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10.6 main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134" y="1052736"/>
            <a:ext cx="821134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: main </a:t>
            </a:r>
            <a:r>
              <a:rPr lang="ko-KR" altLang="en-US" sz="1500" b="1" dirty="0">
                <a:latin typeface="+mn-ea"/>
                <a:ea typeface="+mn-ea"/>
              </a:rPr>
              <a:t>함수는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반환 값이 있게도 없게도 정의 가</a:t>
            </a:r>
            <a:r>
              <a:rPr lang="ko-KR" altLang="en-US" sz="1500" b="1" dirty="0">
                <a:latin typeface="+mn-ea"/>
                <a:ea typeface="+mn-ea"/>
              </a:rPr>
              <a:t>능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반환 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값이 있는 </a:t>
            </a:r>
            <a:r>
              <a:rPr lang="en-US" altLang="ko-KR" sz="1500" b="1" dirty="0">
                <a:latin typeface="+mn-ea"/>
                <a:ea typeface="+mn-ea"/>
              </a:rPr>
              <a:t>main </a:t>
            </a:r>
            <a:r>
              <a:rPr lang="ko-KR" altLang="en-US" sz="1500" b="1" dirty="0">
                <a:latin typeface="+mn-ea"/>
                <a:ea typeface="+mn-ea"/>
              </a:rPr>
              <a:t>함수	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latin typeface="+mn-ea"/>
                <a:ea typeface="+mn-ea"/>
              </a:rPr>
              <a:t>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500" b="1" dirty="0" smtClean="0">
                <a:latin typeface="+mn-ea"/>
                <a:ea typeface="+mn-ea"/>
              </a:rPr>
              <a:t>자신을 </a:t>
            </a:r>
            <a:r>
              <a:rPr lang="ko-KR" altLang="en-US" sz="1500" b="1" dirty="0">
                <a:latin typeface="+mn-ea"/>
                <a:ea typeface="+mn-ea"/>
              </a:rPr>
              <a:t>호출한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OS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에 반환 값을 전달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return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0;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정상 종료를 의미하는 반환 값은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return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1;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비정상적인 종료를 의미하는 반환 값은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0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외의 값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일반적으로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1)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반환 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값이 없는 </a:t>
            </a:r>
            <a:r>
              <a:rPr lang="en-US" altLang="ko-KR" sz="1500" b="1" dirty="0">
                <a:latin typeface="+mn-ea"/>
                <a:ea typeface="+mn-ea"/>
              </a:rPr>
              <a:t>main </a:t>
            </a:r>
            <a:r>
              <a:rPr lang="ko-KR" altLang="en-US" sz="1500" b="1" dirty="0">
                <a:latin typeface="+mn-ea"/>
                <a:ea typeface="+mn-ea"/>
              </a:rPr>
              <a:t>함수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반환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형 자리에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void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를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사용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469852" y="3899155"/>
            <a:ext cx="4462188" cy="262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  <a:cs typeface="Arial Unicode MS" pitchFamily="50" charset="-127"/>
              </a:rPr>
              <a:t>int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 main()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{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	</a:t>
            </a:r>
            <a:r>
              <a:rPr kumimoji="0" lang="en-US" altLang="ko-KR" sz="1500" b="1" dirty="0" err="1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int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 </a:t>
            </a:r>
            <a:r>
              <a:rPr kumimoji="0" lang="en-US" altLang="ko-KR" sz="1500" b="1" dirty="0" err="1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i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, sum = 0;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nn-NO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	for (i=1; i&lt;=10; i+=2)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		sum += </a:t>
            </a:r>
            <a:r>
              <a:rPr kumimoji="0" lang="en-US" altLang="ko-KR" sz="1500" b="1" dirty="0" err="1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i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;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	</a:t>
            </a:r>
            <a:r>
              <a:rPr kumimoji="0" lang="en-US" altLang="ko-KR" sz="1500" b="1" dirty="0" err="1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printf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("1~10</a:t>
            </a:r>
            <a:r>
              <a:rPr kumimoji="0" lang="ko-KR" altLang="en-US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까지의 홀수의 합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:%d", sum);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	</a:t>
            </a:r>
            <a:r>
              <a:rPr kumimoji="0" lang="en-US" altLang="ko-KR" sz="15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Arial Unicode MS" pitchFamily="50" charset="-127"/>
              </a:rPr>
              <a:t>return 0;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}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endParaRPr kumimoji="0" lang="en-US" altLang="ko-KR" sz="1500" b="1" dirty="0" smtClean="0">
              <a:solidFill>
                <a:prstClr val="black"/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8" name="내용 개체 틀 7"/>
          <p:cNvSpPr txBox="1">
            <a:spLocks/>
          </p:cNvSpPr>
          <p:nvPr/>
        </p:nvSpPr>
        <p:spPr bwMode="auto">
          <a:xfrm>
            <a:off x="4932040" y="3889482"/>
            <a:ext cx="4032448" cy="2416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latin typeface="+mn-ea"/>
                <a:cs typeface="Arial Unicode MS" pitchFamily="50" charset="-127"/>
              </a:rPr>
              <a:t>void main()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{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	</a:t>
            </a:r>
            <a:r>
              <a:rPr kumimoji="0" lang="en-US" altLang="ko-KR" sz="1500" b="1" dirty="0" err="1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int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 </a:t>
            </a:r>
            <a:r>
              <a:rPr kumimoji="0" lang="en-US" altLang="ko-KR" sz="1500" b="1" dirty="0" err="1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i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, sum=0;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nn-NO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	for (i=1; i&lt;=10; i++)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		sum += </a:t>
            </a:r>
            <a:r>
              <a:rPr kumimoji="0" lang="en-US" altLang="ko-KR" sz="1500" b="1" dirty="0" err="1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i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;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	</a:t>
            </a:r>
            <a:r>
              <a:rPr kumimoji="0" lang="en-US" altLang="ko-KR" sz="1500" b="1" dirty="0" err="1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printf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("1~10</a:t>
            </a:r>
            <a:r>
              <a:rPr kumimoji="0" lang="ko-KR" altLang="en-US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까지의 합</a:t>
            </a: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:%d", sum);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	</a:t>
            </a:r>
            <a:r>
              <a:rPr kumimoji="0" lang="en-US" altLang="ko-KR" sz="1500" b="1" dirty="0" smtClean="0">
                <a:latin typeface="+mn-ea"/>
                <a:cs typeface="Arial Unicode MS" pitchFamily="50" charset="-127"/>
              </a:rPr>
              <a:t>return;</a:t>
            </a: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AA2B1E"/>
              </a:buClr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25800" algn="l"/>
                <a:tab pos="3594100" algn="l"/>
                <a:tab pos="3949700" algn="l"/>
                <a:tab pos="4305300" algn="l"/>
                <a:tab pos="4660900" algn="l"/>
                <a:tab pos="5029200" algn="l"/>
                <a:tab pos="5384800" algn="l"/>
                <a:tab pos="5740400" algn="l"/>
                <a:tab pos="6096000" algn="l"/>
                <a:tab pos="6464300" algn="l"/>
                <a:tab pos="6819900" algn="l"/>
              </a:tabLst>
            </a:pPr>
            <a:r>
              <a:rPr kumimoji="0" lang="en-US" altLang="ko-KR" sz="1500" b="1" dirty="0" smtClean="0">
                <a:solidFill>
                  <a:prstClr val="black"/>
                </a:solidFill>
                <a:latin typeface="+mn-ea"/>
                <a:cs typeface="Arial Unicode MS" pitchFamily="50" charset="-127"/>
              </a:rPr>
              <a:t>}</a:t>
            </a:r>
            <a:endParaRPr kumimoji="0" lang="ko-KR" altLang="en-US" sz="1500" b="1" dirty="0" smtClean="0">
              <a:solidFill>
                <a:prstClr val="black"/>
              </a:solidFill>
              <a:latin typeface="+mn-ea"/>
              <a:cs typeface="Arial Unicode MS" pitchFamily="50" charset="-127"/>
            </a:endParaRPr>
          </a:p>
          <a:p>
            <a:pPr algn="l"/>
            <a:endParaRPr kumimoji="0" lang="ko-KR" altLang="en-US" sz="15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3717032"/>
            <a:ext cx="8568952" cy="25885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/>
          <p:nvPr/>
        </p:nvCxnSpPr>
        <p:spPr>
          <a:xfrm rot="5400000">
            <a:off x="-524834" y="2693186"/>
            <a:ext cx="2270355" cy="141582"/>
          </a:xfrm>
          <a:prstGeom prst="bentConnector3">
            <a:avLst>
              <a:gd name="adj1" fmla="val -717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>
            <a:off x="3275856" y="2996952"/>
            <a:ext cx="1656184" cy="1133193"/>
          </a:xfrm>
          <a:prstGeom prst="bentConnector3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21" idx="1"/>
            <a:endCxn id="19" idx="3"/>
          </p:cNvCxnSpPr>
          <p:nvPr/>
        </p:nvCxnSpPr>
        <p:spPr bwMode="auto">
          <a:xfrm rot="10800000" flipH="1">
            <a:off x="5331456" y="5649017"/>
            <a:ext cx="761457" cy="930740"/>
          </a:xfrm>
          <a:prstGeom prst="curvedConnector5">
            <a:avLst>
              <a:gd name="adj1" fmla="val -30021"/>
              <a:gd name="adj2" fmla="val 55471"/>
              <a:gd name="adj3" fmla="val 130021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5331457" y="5517232"/>
            <a:ext cx="761457" cy="263569"/>
          </a:xfrm>
          <a:prstGeom prst="roundRect">
            <a:avLst/>
          </a:prstGeom>
          <a:solidFill>
            <a:srgbClr val="FFC000">
              <a:alpha val="4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31457" y="6346137"/>
            <a:ext cx="2768935" cy="46723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defRPr>
            </a:lvl1pPr>
            <a:lvl2pPr marL="258763" lvl="1">
              <a:defRPr sz="1400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defRPr>
            </a:lvl2pPr>
          </a:lstStyle>
          <a:p>
            <a:r>
              <a:rPr lang="ko-KR" altLang="en-US" dirty="0"/>
              <a:t>함수 실행 끝내고 호출한 곳으로 돌아감</a:t>
            </a:r>
            <a:endParaRPr lang="en-US" altLang="ko-KR" dirty="0"/>
          </a:p>
          <a:p>
            <a:r>
              <a:rPr lang="ko-KR" altLang="en-US" dirty="0">
                <a:solidFill>
                  <a:srgbClr val="FF00FF"/>
                </a:solidFill>
              </a:rPr>
              <a:t>맨 마지막 문장이라면 생략 가능</a:t>
            </a:r>
            <a:endParaRPr lang="en-US" altLang="ko-KR" dirty="0">
              <a:solidFill>
                <a:srgbClr val="FF00FF"/>
              </a:solidFill>
            </a:endParaRP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5004048" y="3907622"/>
            <a:ext cx="460060" cy="263569"/>
          </a:xfrm>
          <a:prstGeom prst="roundRect">
            <a:avLst/>
          </a:prstGeom>
          <a:solidFill>
            <a:srgbClr val="FFC000">
              <a:alpha val="4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endParaRPr lang="ko-KR" altLang="en-US"/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496930" y="3907622"/>
            <a:ext cx="460060" cy="263569"/>
          </a:xfrm>
          <a:prstGeom prst="roundRect">
            <a:avLst/>
          </a:prstGeom>
          <a:solidFill>
            <a:srgbClr val="FFC000">
              <a:alpha val="4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619" y="620688"/>
            <a:ext cx="8207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10.7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뜻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: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빈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,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 비어있는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)</a:t>
            </a:r>
            <a:endParaRPr kumimoji="0" lang="en-US" altLang="ko-KR" sz="16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134" y="1052736"/>
            <a:ext cx="821134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함수 </a:t>
            </a:r>
            <a:r>
              <a:rPr lang="ko-KR" altLang="en-US" sz="1500" b="1" dirty="0" err="1" smtClean="0">
                <a:latin typeface="+mn-ea"/>
                <a:ea typeface="+mn-ea"/>
              </a:rPr>
              <a:t>정의時</a:t>
            </a:r>
            <a:r>
              <a:rPr lang="en-US" altLang="ko-KR" sz="1500" b="1" dirty="0" smtClean="0">
                <a:latin typeface="+mn-ea"/>
                <a:ea typeface="+mn-ea"/>
              </a:rPr>
              <a:t>,</a:t>
            </a:r>
            <a:r>
              <a:rPr lang="ko-KR" altLang="en-US" sz="1500" b="1" dirty="0" smtClean="0">
                <a:latin typeface="+mn-ea"/>
                <a:ea typeface="+mn-ea"/>
              </a:rPr>
              <a:t> </a:t>
            </a:r>
            <a:r>
              <a:rPr lang="ko-KR" altLang="en-US" sz="1500" b="1" dirty="0">
                <a:latin typeface="+mn-ea"/>
                <a:ea typeface="+mn-ea"/>
              </a:rPr>
              <a:t>특정 자리에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명시할 내용이 없음을 나타내는 데 사용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</a:t>
            </a: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ko-KR" altLang="en-US" sz="1500" b="1" dirty="0" smtClean="0">
                <a:latin typeface="+mn-ea"/>
                <a:ea typeface="+mn-ea"/>
              </a:rPr>
              <a:t>함수가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반환할 값이 없다면 </a:t>
            </a:r>
            <a:r>
              <a:rPr lang="ko-KR" altLang="en-US" sz="1500" b="1" dirty="0">
                <a:latin typeface="+mn-ea"/>
                <a:ea typeface="+mn-ea"/>
              </a:rPr>
              <a:t>→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반환 형 자리에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</a:t>
            </a: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ko-KR" altLang="en-US" sz="1500" b="1" dirty="0" smtClean="0">
                <a:latin typeface="+mn-ea"/>
                <a:ea typeface="+mn-ea"/>
              </a:rPr>
              <a:t>함수가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매개변수가 없다면 </a:t>
            </a:r>
            <a:r>
              <a:rPr lang="ko-KR" altLang="en-US" sz="1500" b="1" dirty="0">
                <a:latin typeface="+mn-ea"/>
                <a:ea typeface="+mn-ea"/>
              </a:rPr>
              <a:t>→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매개변수 목록에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void </a:t>
            </a:r>
            <a:r>
              <a:rPr lang="ko-KR" altLang="en-US" sz="1500" b="1" dirty="0">
                <a:latin typeface="+mn-ea"/>
                <a:ea typeface="+mn-ea"/>
              </a:rPr>
              <a:t>또는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비워두기</a:t>
            </a:r>
            <a:endParaRPr lang="en-US" altLang="ko-KR" sz="15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특정 일만 수행하고 반환 값을 전달하지 않는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함수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, void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함수라고 함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085808"/>
            <a:ext cx="5832703" cy="300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5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619" y="620688"/>
            <a:ext cx="8207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10.7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뜻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: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빈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,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 비어있는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)</a:t>
            </a:r>
            <a:endParaRPr kumimoji="0" lang="en-US" altLang="ko-KR" sz="16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134" y="1052736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blackWhite">
          <a:xfrm>
            <a:off x="681134" y="1844824"/>
            <a:ext cx="1564030" cy="28803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500">
              <a:latin typeface="+mn-ea"/>
              <a:ea typeface="+mn-ea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681134" y="1249713"/>
            <a:ext cx="576307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0" lang="en-US" altLang="ko-KR" sz="1500" b="1" dirty="0" smtClean="0">
                <a:latin typeface="+mn-ea"/>
              </a:rPr>
              <a:t>#include &lt;</a:t>
            </a:r>
            <a:r>
              <a:rPr kumimoji="0" lang="en-US" altLang="ko-KR" sz="1500" b="1" dirty="0" err="1" smtClean="0">
                <a:latin typeface="+mn-ea"/>
              </a:rPr>
              <a:t>stdio.h</a:t>
            </a:r>
            <a:r>
              <a:rPr kumimoji="0" lang="en-US" altLang="ko-KR" sz="1500" b="1" dirty="0" smtClean="0">
                <a:latin typeface="+mn-ea"/>
              </a:rPr>
              <a:t>&gt;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  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void func1(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</a:rPr>
              <a:t>void</a:t>
            </a:r>
            <a:r>
              <a:rPr kumimoji="0" lang="en-US" altLang="ko-KR" sz="1500" b="1" dirty="0" smtClean="0">
                <a:latin typeface="+mn-ea"/>
              </a:rPr>
              <a:t>) 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{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      </a:t>
            </a:r>
            <a:r>
              <a:rPr kumimoji="0" lang="en-US" altLang="ko-KR" sz="1500" b="1" dirty="0" err="1" smtClean="0">
                <a:latin typeface="+mn-ea"/>
              </a:rPr>
              <a:t>printf</a:t>
            </a:r>
            <a:r>
              <a:rPr kumimoji="0" lang="en-US" altLang="ko-KR" sz="1500" b="1" dirty="0" smtClean="0">
                <a:latin typeface="+mn-ea"/>
              </a:rPr>
              <a:t>("void </a:t>
            </a:r>
            <a:r>
              <a:rPr kumimoji="0" lang="ko-KR" altLang="en-US" sz="1500" b="1" dirty="0" smtClean="0">
                <a:latin typeface="+mn-ea"/>
              </a:rPr>
              <a:t>형 함수는 돌려줄게 없음</a:t>
            </a:r>
            <a:r>
              <a:rPr kumimoji="0" lang="en-US" altLang="ko-KR" sz="1500" b="1" dirty="0" smtClean="0">
                <a:latin typeface="+mn-ea"/>
              </a:rPr>
              <a:t>.\n");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}</a:t>
            </a:r>
          </a:p>
          <a:p>
            <a:pPr algn="l"/>
            <a:endParaRPr kumimoji="0" lang="en-US" altLang="ko-KR" sz="1500" b="1" dirty="0" smtClean="0">
              <a:latin typeface="+mn-ea"/>
            </a:endParaRPr>
          </a:p>
          <a:p>
            <a:pPr algn="l"/>
            <a:r>
              <a:rPr kumimoji="0" lang="en-US" altLang="ko-KR" sz="1500" b="1" dirty="0" err="1" smtClean="0">
                <a:latin typeface="+mn-ea"/>
              </a:rPr>
              <a:t>int</a:t>
            </a:r>
            <a:r>
              <a:rPr kumimoji="0" lang="en-US" altLang="ko-KR" sz="1500" b="1" dirty="0" smtClean="0">
                <a:latin typeface="+mn-ea"/>
              </a:rPr>
              <a:t> func2() 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{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    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</a:rPr>
              <a:t>return 100;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}</a:t>
            </a:r>
          </a:p>
          <a:p>
            <a:pPr algn="l"/>
            <a:endParaRPr kumimoji="0" lang="en-US" altLang="ko-KR" sz="1500" b="1" dirty="0" smtClean="0">
              <a:latin typeface="+mn-ea"/>
            </a:endParaRPr>
          </a:p>
          <a:p>
            <a:pPr algn="l"/>
            <a:r>
              <a:rPr kumimoji="0" lang="en-US" altLang="ko-KR" sz="1500" b="1" dirty="0" err="1" smtClean="0">
                <a:latin typeface="+mn-ea"/>
              </a:rPr>
              <a:t>int</a:t>
            </a:r>
            <a:r>
              <a:rPr kumimoji="0" lang="en-US" altLang="ko-KR" sz="1500" b="1" dirty="0" smtClean="0">
                <a:latin typeface="+mn-ea"/>
              </a:rPr>
              <a:t> main()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{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     </a:t>
            </a:r>
            <a:r>
              <a:rPr kumimoji="0" lang="en-US" altLang="ko-KR" sz="1500" b="1" dirty="0" err="1" smtClean="0">
                <a:latin typeface="+mn-ea"/>
              </a:rPr>
              <a:t>int</a:t>
            </a:r>
            <a:r>
              <a:rPr kumimoji="0" lang="en-US" altLang="ko-KR" sz="1500" b="1" dirty="0" smtClean="0">
                <a:latin typeface="+mn-ea"/>
              </a:rPr>
              <a:t> a;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     func1( ); 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     a = func2( ); 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     </a:t>
            </a:r>
            <a:r>
              <a:rPr kumimoji="0" lang="en-US" altLang="ko-KR" sz="1500" b="1" dirty="0" err="1" smtClean="0">
                <a:latin typeface="+mn-ea"/>
              </a:rPr>
              <a:t>printf</a:t>
            </a:r>
            <a:r>
              <a:rPr kumimoji="0" lang="en-US" altLang="ko-KR" sz="1500" b="1" dirty="0" smtClean="0">
                <a:latin typeface="+mn-ea"/>
              </a:rPr>
              <a:t>("</a:t>
            </a:r>
            <a:r>
              <a:rPr kumimoji="0" lang="en-US" altLang="ko-KR" sz="1500" b="1" dirty="0" err="1" smtClean="0">
                <a:latin typeface="+mn-ea"/>
              </a:rPr>
              <a:t>int</a:t>
            </a:r>
            <a:r>
              <a:rPr kumimoji="0" lang="en-US" altLang="ko-KR" sz="1500" b="1" dirty="0" smtClean="0">
                <a:latin typeface="+mn-ea"/>
              </a:rPr>
              <a:t> </a:t>
            </a:r>
            <a:r>
              <a:rPr kumimoji="0" lang="ko-KR" altLang="en-US" sz="1500" b="1" dirty="0" smtClean="0">
                <a:latin typeface="+mn-ea"/>
              </a:rPr>
              <a:t>형 함수에서 돌려준 값 </a:t>
            </a:r>
            <a:r>
              <a:rPr kumimoji="0" lang="en-US" altLang="ko-KR" sz="1500" b="1" dirty="0" smtClean="0">
                <a:latin typeface="+mn-ea"/>
              </a:rPr>
              <a:t>= = &gt; %d\n", a);</a:t>
            </a:r>
          </a:p>
          <a:p>
            <a:pPr algn="l"/>
            <a:r>
              <a:rPr kumimoji="0" lang="en-US" altLang="ko-KR" sz="1500" b="1" dirty="0" smtClean="0">
                <a:latin typeface="+mn-ea"/>
              </a:rPr>
              <a:t>}</a:t>
            </a:r>
            <a:endParaRPr kumimoji="0" lang="en-US" altLang="ko-KR" sz="1500" b="1" dirty="0">
              <a:latin typeface="+mn-ea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blackWhite">
          <a:xfrm>
            <a:off x="2245164" y="1826019"/>
            <a:ext cx="419904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sym typeface="Wingdings" panose="05000000000000000000" pitchFamily="2" charset="2"/>
              </a:rPr>
              <a:t> 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void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형 함수므로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반환 값이 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없다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. </a:t>
            </a: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blackWhite">
          <a:xfrm>
            <a:off x="1994063" y="3177843"/>
            <a:ext cx="419904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sym typeface="Wingdings" panose="05000000000000000000" pitchFamily="2" charset="2"/>
              </a:rPr>
              <a:t> </a:t>
            </a:r>
            <a:r>
              <a:rPr lang="en-US" altLang="ko-KR" sz="1500" b="1" dirty="0" err="1" smtClean="0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형 함수므로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반환 값이 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있다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. </a:t>
            </a: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blackWhite">
          <a:xfrm>
            <a:off x="2051720" y="5373216"/>
            <a:ext cx="419904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sym typeface="Wingdings" panose="05000000000000000000" pitchFamily="2" charset="2"/>
              </a:rPr>
              <a:t> 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void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형 함수를 호출한다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. </a:t>
            </a: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blackWhite">
          <a:xfrm>
            <a:off x="2354612" y="5689333"/>
            <a:ext cx="419904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sym typeface="Wingdings" panose="05000000000000000000" pitchFamily="2" charset="2"/>
              </a:rPr>
              <a:t> </a:t>
            </a:r>
            <a:r>
              <a:rPr lang="en-US" altLang="ko-KR" sz="1500" b="1" dirty="0" err="1" smtClean="0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형 함수를 호출한다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. </a:t>
            </a: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blackWhite">
          <a:xfrm>
            <a:off x="681134" y="3212976"/>
            <a:ext cx="1226570" cy="28803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500">
              <a:latin typeface="+mn-ea"/>
              <a:ea typeface="+mn-ea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blackWhite">
          <a:xfrm>
            <a:off x="1010952" y="5424677"/>
            <a:ext cx="936104" cy="23317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anchor="ctr"/>
          <a:lstStyle/>
          <a:p>
            <a:endParaRPr lang="ko-KR" altLang="en-US" sz="1500">
              <a:latin typeface="+mn-ea"/>
              <a:ea typeface="+mn-ea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blackWhite">
          <a:xfrm>
            <a:off x="1418508" y="5699780"/>
            <a:ext cx="936104" cy="23317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anchor="ctr"/>
          <a:lstStyle/>
          <a:p>
            <a:endParaRPr lang="ko-KR" altLang="en-US" sz="1500">
              <a:latin typeface="+mn-ea"/>
              <a:ea typeface="+mn-ea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blackWhite">
          <a:xfrm>
            <a:off x="2146463" y="3719157"/>
            <a:ext cx="419904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sym typeface="Wingdings" panose="05000000000000000000" pitchFamily="2" charset="2"/>
              </a:rPr>
              <a:t>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반환 값</a:t>
            </a: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blackWhite">
          <a:xfrm>
            <a:off x="3005724" y="1451685"/>
            <a:ext cx="172697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void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생략 가능</a:t>
            </a: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</p:txBody>
      </p:sp>
      <p:cxnSp>
        <p:nvCxnSpPr>
          <p:cNvPr id="25" name="꺾인 연결선 24"/>
          <p:cNvCxnSpPr>
            <a:endCxn id="23" idx="1"/>
          </p:cNvCxnSpPr>
          <p:nvPr/>
        </p:nvCxnSpPr>
        <p:spPr>
          <a:xfrm flipV="1">
            <a:off x="1907704" y="1613268"/>
            <a:ext cx="1098020" cy="212751"/>
          </a:xfrm>
          <a:prstGeom prst="bentConnector3">
            <a:avLst>
              <a:gd name="adj1" fmla="val -561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619" y="620688"/>
            <a:ext cx="8207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10.7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예제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함수 호출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1052736"/>
            <a:ext cx="6696744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void </a:t>
            </a:r>
            <a:r>
              <a:rPr lang="en-US" altLang="ko-KR" sz="1500" b="1" dirty="0" err="1">
                <a:latin typeface="+mn-ea"/>
                <a:ea typeface="+mn-ea"/>
              </a:rPr>
              <a:t>print_title</a:t>
            </a:r>
            <a:r>
              <a:rPr lang="en-US" altLang="ko-KR" sz="1500" b="1" dirty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void </a:t>
            </a:r>
            <a:r>
              <a:rPr lang="en-US" altLang="ko-KR" sz="1500" b="1" dirty="0" err="1">
                <a:latin typeface="+mn-ea"/>
                <a:ea typeface="+mn-ea"/>
              </a:rPr>
              <a:t>print_information</a:t>
            </a:r>
            <a:r>
              <a:rPr lang="en-US" altLang="ko-KR" sz="1500" b="1" dirty="0">
                <a:latin typeface="+mn-ea"/>
                <a:ea typeface="+mn-ea"/>
              </a:rPr>
              <a:t>(void);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print_title</a:t>
            </a:r>
            <a:r>
              <a:rPr lang="en-US" altLang="ko-KR" sz="1500" b="1" dirty="0">
                <a:latin typeface="+mn-ea"/>
                <a:ea typeface="+mn-ea"/>
              </a:rPr>
              <a:t>();	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print_information</a:t>
            </a:r>
            <a:r>
              <a:rPr lang="en-US" altLang="ko-KR" sz="1500" b="1" dirty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void </a:t>
            </a:r>
            <a:r>
              <a:rPr lang="en-US" altLang="ko-KR" sz="1500" b="1" dirty="0" err="1">
                <a:latin typeface="+mn-ea"/>
                <a:ea typeface="+mn-ea"/>
              </a:rPr>
              <a:t>print_title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("=============================\n");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("==    C </a:t>
            </a:r>
            <a:r>
              <a:rPr lang="ko-KR" altLang="en-US" sz="1500" b="1" dirty="0">
                <a:latin typeface="+mn-ea"/>
                <a:ea typeface="+mn-ea"/>
              </a:rPr>
              <a:t>프로그래밍 과제    </a:t>
            </a:r>
            <a:r>
              <a:rPr lang="en-US" altLang="ko-KR" sz="1500" b="1" dirty="0">
                <a:latin typeface="+mn-ea"/>
                <a:ea typeface="+mn-ea"/>
              </a:rPr>
              <a:t>==\n");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("== </a:t>
            </a:r>
            <a:r>
              <a:rPr lang="ko-KR" altLang="en-US" sz="1500" b="1" dirty="0">
                <a:latin typeface="+mn-ea"/>
                <a:ea typeface="+mn-ea"/>
              </a:rPr>
              <a:t>사인 함수 그래프 그리기 </a:t>
            </a:r>
            <a:r>
              <a:rPr lang="en-US" altLang="ko-KR" sz="1500" b="1" dirty="0">
                <a:latin typeface="+mn-ea"/>
                <a:ea typeface="+mn-ea"/>
              </a:rPr>
              <a:t>==\n");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("=============================\n");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}</a:t>
            </a:r>
            <a:endParaRPr lang="en-US" altLang="ko-KR" sz="15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28529" y="2276872"/>
            <a:ext cx="4520098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void </a:t>
            </a:r>
            <a:r>
              <a:rPr lang="en-US" altLang="ko-KR" sz="1500" b="1" dirty="0" err="1">
                <a:latin typeface="+mn-ea"/>
                <a:ea typeface="+mn-ea"/>
              </a:rPr>
              <a:t>print_information</a:t>
            </a:r>
            <a:r>
              <a:rPr lang="en-US" altLang="ko-KR" sz="1500" b="1" dirty="0">
                <a:latin typeface="+mn-ea"/>
                <a:ea typeface="+mn-ea"/>
              </a:rPr>
              <a:t>(void)	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("\n\n");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("%30s \n", </a:t>
            </a:r>
            <a:r>
              <a:rPr lang="en-US" altLang="ko-KR" sz="1500" b="1" dirty="0" smtClean="0">
                <a:latin typeface="+mn-ea"/>
                <a:ea typeface="+mn-ea"/>
              </a:rPr>
              <a:t>＂</a:t>
            </a:r>
            <a:r>
              <a:rPr lang="ko-KR" altLang="en-US" sz="1500" b="1" dirty="0" smtClean="0">
                <a:latin typeface="+mn-ea"/>
                <a:ea typeface="+mn-ea"/>
              </a:rPr>
              <a:t>동서대학교</a:t>
            </a:r>
            <a:r>
              <a:rPr lang="en-US" altLang="ko-KR" sz="1500" b="1" dirty="0">
                <a:latin typeface="+mn-ea"/>
                <a:ea typeface="+mn-ea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("%30s \n", </a:t>
            </a:r>
            <a:r>
              <a:rPr lang="en-US" altLang="ko-KR" sz="1500" b="1" dirty="0" smtClean="0">
                <a:latin typeface="+mn-ea"/>
                <a:ea typeface="+mn-ea"/>
              </a:rPr>
              <a:t>＂</a:t>
            </a:r>
            <a:r>
              <a:rPr lang="ko-KR" altLang="en-US" sz="1500" b="1" dirty="0" smtClean="0">
                <a:latin typeface="+mn-ea"/>
                <a:ea typeface="+mn-ea"/>
              </a:rPr>
              <a:t>전자공학</a:t>
            </a:r>
            <a:r>
              <a:rPr lang="en-US" altLang="ko-KR" sz="1500" b="1" dirty="0" smtClean="0">
                <a:latin typeface="+mn-ea"/>
                <a:ea typeface="+mn-ea"/>
              </a:rPr>
              <a:t>＂);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 smtClean="0">
                <a:latin typeface="+mn-ea"/>
                <a:ea typeface="+mn-ea"/>
              </a:rPr>
              <a:t>(＂%</a:t>
            </a:r>
            <a:r>
              <a:rPr lang="en-US" altLang="ko-KR" sz="1500" b="1" dirty="0">
                <a:latin typeface="+mn-ea"/>
                <a:ea typeface="+mn-ea"/>
              </a:rPr>
              <a:t>30s \</a:t>
            </a:r>
            <a:r>
              <a:rPr lang="en-US" altLang="ko-KR" sz="1500" b="1" dirty="0" smtClean="0">
                <a:latin typeface="+mn-ea"/>
                <a:ea typeface="+mn-ea"/>
              </a:rPr>
              <a:t>n＂, ＂</a:t>
            </a:r>
            <a:r>
              <a:rPr lang="ko-KR" altLang="en-US" sz="1500" b="1" dirty="0" err="1" smtClean="0">
                <a:latin typeface="+mn-ea"/>
                <a:ea typeface="+mn-ea"/>
              </a:rPr>
              <a:t>지용석</a:t>
            </a:r>
            <a:r>
              <a:rPr lang="en-US" altLang="ko-KR" sz="1500" b="1" dirty="0" smtClean="0">
                <a:latin typeface="+mn-ea"/>
                <a:ea typeface="+mn-ea"/>
              </a:rPr>
              <a:t>");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</p:txBody>
      </p:sp>
      <p:cxnSp>
        <p:nvCxnSpPr>
          <p:cNvPr id="3" name="꺾인 연결선 2"/>
          <p:cNvCxnSpPr>
            <a:endCxn id="10" idx="0"/>
          </p:cNvCxnSpPr>
          <p:nvPr/>
        </p:nvCxnSpPr>
        <p:spPr>
          <a:xfrm flipV="1">
            <a:off x="3851920" y="2276872"/>
            <a:ext cx="2836658" cy="2736304"/>
          </a:xfrm>
          <a:prstGeom prst="bentConnector4">
            <a:avLst>
              <a:gd name="adj1" fmla="val 10164"/>
              <a:gd name="adj2" fmla="val 108354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8"/>
          <p:cNvSpPr txBox="1">
            <a:spLocks noChangeArrowheads="1"/>
          </p:cNvSpPr>
          <p:nvPr/>
        </p:nvSpPr>
        <p:spPr bwMode="blackWhite">
          <a:xfrm>
            <a:off x="2987824" y="1700808"/>
            <a:ext cx="208823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sym typeface="Wingdings" panose="05000000000000000000" pitchFamily="2" charset="2"/>
              </a:rPr>
              <a:t>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sym typeface="Wingdings" panose="05000000000000000000" pitchFamily="2" charset="2"/>
              </a:rPr>
              <a:t>함수 원형 선언</a:t>
            </a: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blackWhite">
          <a:xfrm>
            <a:off x="1089413" y="2246921"/>
            <a:ext cx="328765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sym typeface="Wingdings" panose="05000000000000000000" pitchFamily="2" charset="2"/>
              </a:rPr>
              <a:t> </a:t>
            </a:r>
            <a:r>
              <a:rPr lang="en-US" altLang="ko-KR" sz="1500" b="1" dirty="0" err="1" smtClean="0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형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함수로 반환 값이 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있다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. </a:t>
            </a: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blackWhite">
          <a:xfrm>
            <a:off x="2195736" y="2780928"/>
            <a:ext cx="419904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sym typeface="Wingdings" panose="05000000000000000000" pitchFamily="2" charset="2"/>
              </a:rPr>
              <a:t> 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void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형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함수 호출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blackWhite">
          <a:xfrm>
            <a:off x="1835696" y="4730048"/>
            <a:ext cx="209952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sym typeface="Wingdings" panose="05000000000000000000" pitchFamily="2" charset="2"/>
              </a:rPr>
              <a:t> 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void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형 </a:t>
            </a:r>
            <a:r>
              <a:rPr lang="ko-KR" altLang="en-US" sz="1500" b="1" dirty="0" smtClean="0">
                <a:solidFill>
                  <a:srgbClr val="FF00FF"/>
                </a:solidFill>
                <a:latin typeface="+mn-ea"/>
                <a:ea typeface="+mn-ea"/>
              </a:rPr>
              <a:t>함수 정의</a:t>
            </a:r>
            <a:endParaRPr lang="ko-KR" altLang="en-US" sz="1500" b="1" dirty="0">
              <a:solidFill>
                <a:srgbClr val="FF00FF"/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2922" y="6465168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5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10.8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예제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달력 출력하기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-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프로그래밍과 이해하기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9872" y="2564904"/>
            <a:ext cx="715048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void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print_header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void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print_numbers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end);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year = </a:t>
            </a:r>
            <a:r>
              <a:rPr lang="en-US" altLang="ko-KR" sz="1500" b="1" dirty="0" smtClean="0">
                <a:latin typeface="+mn-ea"/>
                <a:ea typeface="+mn-ea"/>
              </a:rPr>
              <a:t>2018, </a:t>
            </a:r>
            <a:r>
              <a:rPr lang="en-US" altLang="ko-KR" sz="1500" b="1" dirty="0">
                <a:latin typeface="+mn-ea"/>
                <a:ea typeface="+mn-ea"/>
              </a:rPr>
              <a:t>month = </a:t>
            </a:r>
            <a:r>
              <a:rPr lang="en-US" altLang="ko-KR" sz="1500" b="1" dirty="0" smtClean="0">
                <a:latin typeface="+mn-ea"/>
                <a:ea typeface="+mn-ea"/>
              </a:rPr>
              <a:t>5, </a:t>
            </a:r>
            <a:r>
              <a:rPr lang="en-US" altLang="ko-KR" sz="1500" b="1" dirty="0">
                <a:latin typeface="+mn-ea"/>
                <a:ea typeface="+mn-ea"/>
              </a:rPr>
              <a:t>days = </a:t>
            </a:r>
            <a:r>
              <a:rPr lang="en-US" altLang="ko-KR" sz="1500" b="1" dirty="0" smtClean="0">
                <a:latin typeface="+mn-ea"/>
                <a:ea typeface="+mn-ea"/>
              </a:rPr>
              <a:t>31;</a:t>
            </a:r>
          </a:p>
          <a:p>
            <a:pPr>
              <a:lnSpc>
                <a:spcPct val="150000"/>
              </a:lnSpc>
            </a:pPr>
            <a:endParaRPr lang="ko-KR" altLang="en-US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("\n\t\</a:t>
            </a:r>
            <a:r>
              <a:rPr lang="en-US" altLang="ko-KR" sz="1500" b="1" dirty="0" err="1">
                <a:latin typeface="+mn-ea"/>
                <a:ea typeface="+mn-ea"/>
              </a:rPr>
              <a:t>t%d</a:t>
            </a:r>
            <a:r>
              <a:rPr lang="ko-KR" altLang="en-US" sz="1500" b="1" dirty="0">
                <a:latin typeface="+mn-ea"/>
                <a:ea typeface="+mn-ea"/>
              </a:rPr>
              <a:t>년 </a:t>
            </a:r>
            <a:r>
              <a:rPr lang="en-US" altLang="ko-KR" sz="1500" b="1" dirty="0">
                <a:latin typeface="+mn-ea"/>
                <a:ea typeface="+mn-ea"/>
              </a:rPr>
              <a:t>%d</a:t>
            </a:r>
            <a:r>
              <a:rPr lang="ko-KR" altLang="en-US" sz="1500" b="1" dirty="0">
                <a:latin typeface="+mn-ea"/>
                <a:ea typeface="+mn-ea"/>
              </a:rPr>
              <a:t>월 달력 </a:t>
            </a:r>
            <a:r>
              <a:rPr lang="en-US" altLang="ko-KR" sz="1500" b="1" dirty="0">
                <a:latin typeface="+mn-ea"/>
                <a:ea typeface="+mn-ea"/>
              </a:rPr>
              <a:t>\n", year, month);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print_header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print_numbers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(days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return </a:t>
            </a:r>
            <a:r>
              <a:rPr lang="en-US" altLang="ko-KR" sz="1500" b="1" dirty="0">
                <a:latin typeface="+mn-ea"/>
                <a:ea typeface="+mn-ea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82353"/>
            <a:ext cx="4924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1520" y="547300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void </a:t>
            </a:r>
            <a:r>
              <a:rPr lang="en-US" altLang="ko-KR" sz="1500" b="1" dirty="0" err="1">
                <a:latin typeface="+mn-ea"/>
              </a:rPr>
              <a:t>print_header</a:t>
            </a:r>
            <a:r>
              <a:rPr lang="en-US" altLang="ko-KR" sz="1500" b="1" dirty="0">
                <a:latin typeface="+mn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  </a:t>
            </a:r>
            <a:r>
              <a:rPr lang="en-US" altLang="ko-KR" sz="1500" b="1" dirty="0" err="1">
                <a:latin typeface="+mn-ea"/>
              </a:rPr>
              <a:t>printf</a:t>
            </a:r>
            <a:r>
              <a:rPr lang="en-US" altLang="ko-KR" sz="1500" b="1" dirty="0">
                <a:latin typeface="+mn-ea"/>
              </a:rPr>
              <a:t>("\n\t===================================================\n");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  </a:t>
            </a:r>
            <a:r>
              <a:rPr lang="en-US" altLang="ko-KR" sz="1500" b="1" dirty="0" err="1">
                <a:latin typeface="+mn-ea"/>
              </a:rPr>
              <a:t>printf</a:t>
            </a:r>
            <a:r>
              <a:rPr lang="en-US" altLang="ko-KR" sz="1500" b="1" dirty="0">
                <a:latin typeface="+mn-ea"/>
              </a:rPr>
              <a:t>("\t</a:t>
            </a:r>
            <a:r>
              <a:rPr lang="ko-KR" altLang="en-US" sz="1500" b="1" dirty="0">
                <a:latin typeface="+mn-ea"/>
              </a:rPr>
              <a:t>화</a:t>
            </a:r>
            <a:r>
              <a:rPr lang="en-US" altLang="ko-KR" sz="1500" b="1" dirty="0">
                <a:latin typeface="+mn-ea"/>
              </a:rPr>
              <a:t>\t</a:t>
            </a:r>
            <a:r>
              <a:rPr lang="ko-KR" altLang="en-US" sz="1500" b="1" dirty="0">
                <a:latin typeface="+mn-ea"/>
              </a:rPr>
              <a:t>수</a:t>
            </a:r>
            <a:r>
              <a:rPr lang="en-US" altLang="ko-KR" sz="1500" b="1" dirty="0">
                <a:latin typeface="+mn-ea"/>
              </a:rPr>
              <a:t>\t</a:t>
            </a:r>
            <a:r>
              <a:rPr lang="ko-KR" altLang="en-US" sz="1500" b="1" dirty="0">
                <a:latin typeface="+mn-ea"/>
              </a:rPr>
              <a:t>목</a:t>
            </a:r>
            <a:r>
              <a:rPr lang="en-US" altLang="ko-KR" sz="1500" b="1" dirty="0">
                <a:latin typeface="+mn-ea"/>
              </a:rPr>
              <a:t>\t</a:t>
            </a:r>
            <a:r>
              <a:rPr lang="ko-KR" altLang="en-US" sz="1500" b="1" dirty="0">
                <a:latin typeface="+mn-ea"/>
              </a:rPr>
              <a:t>금</a:t>
            </a:r>
            <a:r>
              <a:rPr lang="en-US" altLang="ko-KR" sz="1500" b="1" dirty="0">
                <a:latin typeface="+mn-ea"/>
              </a:rPr>
              <a:t>\t</a:t>
            </a:r>
            <a:r>
              <a:rPr lang="ko-KR" altLang="en-US" sz="1500" b="1" dirty="0">
                <a:latin typeface="+mn-ea"/>
              </a:rPr>
              <a:t>토</a:t>
            </a:r>
            <a:r>
              <a:rPr lang="en-US" altLang="ko-KR" sz="1500" b="1" dirty="0">
                <a:latin typeface="+mn-ea"/>
              </a:rPr>
              <a:t>\t</a:t>
            </a:r>
            <a:r>
              <a:rPr lang="ko-KR" altLang="en-US" sz="1500" b="1" dirty="0">
                <a:latin typeface="+mn-ea"/>
              </a:rPr>
              <a:t>일</a:t>
            </a:r>
            <a:r>
              <a:rPr lang="en-US" altLang="ko-KR" sz="1500" b="1" dirty="0">
                <a:latin typeface="+mn-ea"/>
              </a:rPr>
              <a:t>\t</a:t>
            </a:r>
            <a:r>
              <a:rPr lang="ko-KR" altLang="en-US" sz="1500" b="1" dirty="0">
                <a:latin typeface="+mn-ea"/>
              </a:rPr>
              <a:t>월</a:t>
            </a:r>
            <a:r>
              <a:rPr lang="en-US" altLang="ko-KR" sz="1500" b="1" dirty="0">
                <a:latin typeface="+mn-ea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  </a:t>
            </a:r>
            <a:r>
              <a:rPr lang="en-US" altLang="ko-KR" sz="1500" b="1" dirty="0" err="1">
                <a:latin typeface="+mn-ea"/>
              </a:rPr>
              <a:t>printf</a:t>
            </a:r>
            <a:r>
              <a:rPr lang="en-US" altLang="ko-KR" sz="1500" b="1" dirty="0">
                <a:latin typeface="+mn-ea"/>
              </a:rPr>
              <a:t>("\n\t===================================================\n");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void </a:t>
            </a:r>
            <a:r>
              <a:rPr lang="en-US" altLang="ko-KR" sz="1500" b="1" dirty="0" err="1">
                <a:latin typeface="+mn-ea"/>
                <a:ea typeface="+mn-ea"/>
              </a:rPr>
              <a:t>print_numbers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end</a:t>
            </a:r>
            <a:r>
              <a:rPr lang="en-US" altLang="ko-KR" sz="1500" b="1" dirty="0" smtClean="0">
                <a:latin typeface="+mn-ea"/>
                <a:ea typeface="+mn-ea"/>
              </a:rPr>
              <a:t>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 </a:t>
            </a: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day_num</a:t>
            </a:r>
            <a:r>
              <a:rPr lang="en-US" altLang="ko-KR" sz="1500" b="1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 for 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latin typeface="+mn-ea"/>
                <a:ea typeface="+mn-ea"/>
              </a:rPr>
              <a:t>day_num</a:t>
            </a:r>
            <a:r>
              <a:rPr lang="en-US" altLang="ko-KR" sz="1500" b="1" dirty="0">
                <a:latin typeface="+mn-ea"/>
                <a:ea typeface="+mn-ea"/>
              </a:rPr>
              <a:t>=1; </a:t>
            </a:r>
            <a:r>
              <a:rPr lang="en-US" altLang="ko-KR" sz="1500" b="1" dirty="0" err="1">
                <a:latin typeface="+mn-ea"/>
                <a:ea typeface="+mn-ea"/>
              </a:rPr>
              <a:t>day_num</a:t>
            </a:r>
            <a:r>
              <a:rPr lang="en-US" altLang="ko-KR" sz="1500" b="1" dirty="0">
                <a:latin typeface="+mn-ea"/>
                <a:ea typeface="+mn-ea"/>
              </a:rPr>
              <a:t>&lt;=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end</a:t>
            </a:r>
            <a:r>
              <a:rPr lang="en-US" altLang="ko-KR" sz="1500" b="1" dirty="0">
                <a:latin typeface="+mn-ea"/>
                <a:ea typeface="+mn-ea"/>
              </a:rPr>
              <a:t>; </a:t>
            </a:r>
            <a:r>
              <a:rPr lang="en-US" altLang="ko-KR" sz="1500" b="1" dirty="0" err="1">
                <a:latin typeface="+mn-ea"/>
                <a:ea typeface="+mn-ea"/>
              </a:rPr>
              <a:t>day_num</a:t>
            </a:r>
            <a:r>
              <a:rPr lang="en-US" altLang="ko-KR" sz="1500" b="1" dirty="0">
                <a:latin typeface="+mn-ea"/>
                <a:ea typeface="+mn-ea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("\t%2d", </a:t>
            </a:r>
            <a:r>
              <a:rPr lang="en-US" altLang="ko-KR" sz="1500" b="1" dirty="0" err="1">
                <a:latin typeface="+mn-ea"/>
                <a:ea typeface="+mn-ea"/>
              </a:rPr>
              <a:t>day_num</a:t>
            </a:r>
            <a:r>
              <a:rPr lang="en-US" altLang="ko-KR" sz="1500" b="1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if (</a:t>
            </a:r>
            <a:r>
              <a:rPr lang="en-US" altLang="ko-KR" sz="1500" b="1" dirty="0" err="1">
                <a:latin typeface="+mn-ea"/>
                <a:ea typeface="+mn-ea"/>
              </a:rPr>
              <a:t>day_num</a:t>
            </a:r>
            <a:r>
              <a:rPr lang="en-US" altLang="ko-KR" sz="1500" b="1" dirty="0">
                <a:latin typeface="+mn-ea"/>
                <a:ea typeface="+mn-ea"/>
              </a:rPr>
              <a:t> % 7 == 0) </a:t>
            </a:r>
            <a:r>
              <a:rPr lang="en-US" altLang="ko-KR" sz="1500" b="1" dirty="0" smtClean="0">
                <a:latin typeface="+mn-ea"/>
                <a:ea typeface="+mn-ea"/>
              </a:rPr>
              <a:t>	// </a:t>
            </a:r>
            <a:r>
              <a:rPr lang="en-US" altLang="ko-KR" sz="1500" b="1" dirty="0">
                <a:latin typeface="+mn-ea"/>
                <a:ea typeface="+mn-ea"/>
              </a:rPr>
              <a:t>7</a:t>
            </a:r>
            <a:r>
              <a:rPr lang="ko-KR" altLang="en-US" sz="1500" b="1" dirty="0">
                <a:latin typeface="+mn-ea"/>
                <a:ea typeface="+mn-ea"/>
              </a:rPr>
              <a:t>일이 지날 때마다 줄을 바꾸기                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("\n");      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 }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("\n");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01676" y="6489795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0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619" y="620688"/>
            <a:ext cx="8207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10.9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호출된 함수가 또 다른 함수 호출하기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134" y="1052736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24" name="Picture 2" descr="Z:\04_교재개발1팀\[강의교안]\C강의교안자료\C강의교안자료\표_그림\08장\그림08-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"/>
          <a:stretch/>
        </p:blipFill>
        <p:spPr bwMode="auto">
          <a:xfrm>
            <a:off x="899591" y="1196752"/>
            <a:ext cx="7818785" cy="54726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7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619" y="1117237"/>
            <a:ext cx="7766248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문제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입력</a:t>
            </a:r>
            <a:r>
              <a:rPr lang="en-US" altLang="ko-KR" sz="1500" b="1" dirty="0">
                <a:latin typeface="+mn-ea"/>
                <a:ea typeface="+mn-ea"/>
              </a:rPr>
              <a:t>: </a:t>
            </a:r>
            <a:r>
              <a:rPr lang="ko-KR" altLang="en-US" sz="1500" b="1" dirty="0">
                <a:latin typeface="+mn-ea"/>
                <a:ea typeface="+mn-ea"/>
              </a:rPr>
              <a:t>연도</a:t>
            </a:r>
            <a:r>
              <a:rPr lang="en-US" altLang="ko-KR" sz="1500" b="1" dirty="0">
                <a:latin typeface="+mn-ea"/>
                <a:ea typeface="+mn-ea"/>
              </a:rPr>
              <a:t>(year)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출력</a:t>
            </a:r>
            <a:r>
              <a:rPr lang="en-US" altLang="ko-KR" sz="1500" b="1" dirty="0">
                <a:latin typeface="+mn-ea"/>
                <a:ea typeface="+mn-ea"/>
              </a:rPr>
              <a:t>: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입력 연도의 총일 </a:t>
            </a:r>
            <a:r>
              <a:rPr lang="ko-KR" altLang="en-US" sz="1500" b="1" dirty="0">
                <a:latin typeface="+mn-ea"/>
                <a:ea typeface="+mn-ea"/>
              </a:rPr>
              <a:t>즉 </a:t>
            </a:r>
            <a:r>
              <a:rPr lang="en-US" altLang="ko-KR" sz="1500" b="1" dirty="0">
                <a:latin typeface="+mn-ea"/>
                <a:ea typeface="+mn-ea"/>
              </a:rPr>
              <a:t>365 </a:t>
            </a:r>
            <a:r>
              <a:rPr lang="ko-KR" altLang="en-US" sz="1500" b="1" dirty="0">
                <a:latin typeface="+mn-ea"/>
                <a:ea typeface="+mn-ea"/>
              </a:rPr>
              <a:t>또는 </a:t>
            </a:r>
            <a:r>
              <a:rPr lang="en-US" altLang="ko-KR" sz="1500" b="1" dirty="0" smtClean="0">
                <a:latin typeface="+mn-ea"/>
                <a:ea typeface="+mn-ea"/>
              </a:rPr>
              <a:t>366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분석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함수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leap_year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y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en-US" altLang="ko-KR" sz="1500" b="1" dirty="0" smtClean="0">
                <a:latin typeface="+mn-ea"/>
                <a:ea typeface="+mn-ea"/>
              </a:rPr>
              <a:t>:  </a:t>
            </a:r>
            <a:r>
              <a:rPr lang="en-US" altLang="ko-KR" sz="1500" b="1" dirty="0">
                <a:latin typeface="+mn-ea"/>
                <a:ea typeface="+mn-ea"/>
              </a:rPr>
              <a:t>y</a:t>
            </a:r>
            <a:r>
              <a:rPr lang="ko-KR" altLang="en-US" sz="1500" b="1" dirty="0">
                <a:latin typeface="+mn-ea"/>
                <a:ea typeface="+mn-ea"/>
              </a:rPr>
              <a:t>년도의 윤년 여부 반환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en-US" altLang="ko-KR" sz="1500" b="1" dirty="0" smtClean="0">
                <a:latin typeface="+mn-ea"/>
                <a:ea typeface="+mn-ea"/>
              </a:rPr>
              <a:t>y</a:t>
            </a:r>
            <a:r>
              <a:rPr lang="ko-KR" altLang="en-US" sz="1500" b="1" dirty="0">
                <a:latin typeface="+mn-ea"/>
                <a:ea typeface="+mn-ea"/>
              </a:rPr>
              <a:t>가 윤년이면 </a:t>
            </a:r>
            <a:r>
              <a:rPr lang="en-US" altLang="ko-KR" sz="1500" b="1" dirty="0">
                <a:latin typeface="+mn-ea"/>
                <a:ea typeface="+mn-ea"/>
              </a:rPr>
              <a:t>1(TRUE), </a:t>
            </a:r>
            <a:r>
              <a:rPr lang="ko-KR" altLang="en-US" sz="1500" b="1" dirty="0">
                <a:latin typeface="+mn-ea"/>
                <a:ea typeface="+mn-ea"/>
              </a:rPr>
              <a:t>평년이면 </a:t>
            </a:r>
            <a:r>
              <a:rPr lang="en-US" altLang="ko-KR" sz="1500" b="1" dirty="0">
                <a:latin typeface="+mn-ea"/>
                <a:ea typeface="+mn-ea"/>
              </a:rPr>
              <a:t>0(FALSE)</a:t>
            </a:r>
            <a:r>
              <a:rPr lang="ko-KR" altLang="en-US" sz="1500" b="1" dirty="0">
                <a:latin typeface="+mn-ea"/>
                <a:ea typeface="+mn-ea"/>
              </a:rPr>
              <a:t>을 반환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윤년의 조건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연도가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400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의 배수면 무조건 윤년</a:t>
            </a:r>
            <a:b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          또는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연도가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의 배수지만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100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의 배수가 아니면 윤년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 함수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days(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yy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en-US" altLang="ko-KR" sz="1500" b="1" dirty="0" err="1">
                <a:latin typeface="+mn-ea"/>
                <a:ea typeface="+mn-ea"/>
              </a:rPr>
              <a:t>yy</a:t>
            </a:r>
            <a:r>
              <a:rPr lang="ko-KR" altLang="en-US" sz="1500" b="1" dirty="0">
                <a:latin typeface="+mn-ea"/>
                <a:ea typeface="+mn-ea"/>
              </a:rPr>
              <a:t>년의 총일 구하기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en-US" altLang="ko-KR" sz="1500" b="1" dirty="0" err="1" smtClean="0">
                <a:latin typeface="+mn-ea"/>
                <a:ea typeface="+mn-ea"/>
              </a:rPr>
              <a:t>yy</a:t>
            </a:r>
            <a:r>
              <a:rPr lang="ko-KR" altLang="en-US" sz="1500" b="1" dirty="0">
                <a:latin typeface="+mn-ea"/>
                <a:ea typeface="+mn-ea"/>
              </a:rPr>
              <a:t>가 윤년이면 </a:t>
            </a:r>
            <a:r>
              <a:rPr lang="en-US" altLang="ko-KR" sz="1500" b="1" dirty="0">
                <a:latin typeface="+mn-ea"/>
                <a:ea typeface="+mn-ea"/>
              </a:rPr>
              <a:t>366, </a:t>
            </a:r>
            <a:r>
              <a:rPr lang="ko-KR" altLang="en-US" sz="1500" b="1" dirty="0">
                <a:latin typeface="+mn-ea"/>
                <a:ea typeface="+mn-ea"/>
              </a:rPr>
              <a:t>평년이면 </a:t>
            </a:r>
            <a:r>
              <a:rPr lang="en-US" altLang="ko-KR" sz="1500" b="1" dirty="0">
                <a:latin typeface="+mn-ea"/>
                <a:ea typeface="+mn-ea"/>
              </a:rPr>
              <a:t>365 </a:t>
            </a:r>
            <a:r>
              <a:rPr lang="ko-KR" altLang="en-US" sz="1500" b="1" dirty="0">
                <a:latin typeface="+mn-ea"/>
                <a:ea typeface="+mn-ea"/>
              </a:rPr>
              <a:t>반환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yy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의 윤년 여부를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leap_year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함수를 이용해 구하기</a:t>
            </a:r>
          </a:p>
        </p:txBody>
      </p:sp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619" y="620688"/>
            <a:ext cx="8207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10.9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호출된 함수가 또 다른 함수 호출하기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17" y="5422181"/>
            <a:ext cx="3543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17" y="6214269"/>
            <a:ext cx="3514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5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1210682"/>
            <a:ext cx="87129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#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define TRUE 1 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#define FALSE 0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days(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yy</a:t>
            </a:r>
            <a:r>
              <a:rPr lang="en-US" altLang="ko-KR" sz="1500" b="1" dirty="0" smtClean="0">
                <a:latin typeface="+mn-ea"/>
                <a:ea typeface="+mn-ea"/>
              </a:rPr>
              <a:t>);	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leap_year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y);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r>
              <a:rPr lang="en-US" altLang="ko-KR" sz="1500" b="1" dirty="0">
                <a:latin typeface="+mn-ea"/>
                <a:ea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year;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 smtClean="0">
                <a:latin typeface="+mn-ea"/>
                <a:ea typeface="+mn-ea"/>
              </a:rPr>
              <a:t>총 일을 </a:t>
            </a:r>
            <a:r>
              <a:rPr lang="ko-KR" altLang="en-US" sz="1500" b="1" dirty="0">
                <a:latin typeface="+mn-ea"/>
                <a:ea typeface="+mn-ea"/>
              </a:rPr>
              <a:t>구하고 싶은 연도는</a:t>
            </a:r>
            <a:r>
              <a:rPr lang="en-US" altLang="ko-KR" sz="1500" b="1" dirty="0">
                <a:latin typeface="+mn-ea"/>
                <a:ea typeface="+mn-ea"/>
              </a:rPr>
              <a:t>? "); 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 smtClean="0">
                <a:latin typeface="+mn-ea"/>
                <a:ea typeface="+mn-ea"/>
              </a:rPr>
              <a:t>scanf_s</a:t>
            </a:r>
            <a:r>
              <a:rPr lang="en-US" altLang="ko-KR" sz="1500" b="1" dirty="0" smtClean="0">
                <a:latin typeface="+mn-ea"/>
                <a:ea typeface="+mn-ea"/>
              </a:rPr>
              <a:t>("%</a:t>
            </a:r>
            <a:r>
              <a:rPr lang="en-US" altLang="ko-KR" sz="1500" b="1" dirty="0">
                <a:latin typeface="+mn-ea"/>
                <a:ea typeface="+mn-ea"/>
              </a:rPr>
              <a:t>d", &amp;year);	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latin typeface="+mn-ea"/>
                <a:ea typeface="+mn-ea"/>
              </a:rPr>
              <a:t>/* </a:t>
            </a:r>
            <a:r>
              <a:rPr lang="en-US" altLang="ko-KR" sz="1500" b="1" dirty="0">
                <a:latin typeface="+mn-ea"/>
                <a:ea typeface="+mn-ea"/>
              </a:rPr>
              <a:t>days </a:t>
            </a:r>
            <a:r>
              <a:rPr lang="ko-KR" altLang="en-US" sz="1500" b="1" dirty="0">
                <a:latin typeface="+mn-ea"/>
                <a:ea typeface="+mn-ea"/>
              </a:rPr>
              <a:t>함수를 호출해 </a:t>
            </a:r>
            <a:r>
              <a:rPr lang="en-US" altLang="ko-KR" sz="1500" b="1" dirty="0">
                <a:latin typeface="+mn-ea"/>
                <a:ea typeface="+mn-ea"/>
              </a:rPr>
              <a:t>year</a:t>
            </a:r>
            <a:r>
              <a:rPr lang="ko-KR" altLang="en-US" sz="1500" b="1" dirty="0">
                <a:latin typeface="+mn-ea"/>
                <a:ea typeface="+mn-ea"/>
              </a:rPr>
              <a:t>년의 </a:t>
            </a:r>
            <a:r>
              <a:rPr lang="ko-KR" altLang="en-US" sz="1500" b="1" dirty="0" smtClean="0">
                <a:latin typeface="+mn-ea"/>
                <a:ea typeface="+mn-ea"/>
              </a:rPr>
              <a:t>총 일을 구하기 </a:t>
            </a:r>
            <a:r>
              <a:rPr lang="en-US" altLang="ko-KR" sz="1500" b="1" dirty="0" smtClean="0">
                <a:latin typeface="+mn-ea"/>
                <a:ea typeface="+mn-ea"/>
              </a:rPr>
              <a:t>*/</a:t>
            </a:r>
            <a:endParaRPr lang="ko-KR" altLang="en-US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("%d</a:t>
            </a:r>
            <a:r>
              <a:rPr lang="ko-KR" altLang="en-US" sz="1500" b="1" dirty="0">
                <a:latin typeface="+mn-ea"/>
                <a:ea typeface="+mn-ea"/>
              </a:rPr>
              <a:t>년은 </a:t>
            </a:r>
            <a:r>
              <a:rPr lang="en-US" altLang="ko-KR" sz="1500" b="1" dirty="0">
                <a:latin typeface="+mn-ea"/>
                <a:ea typeface="+mn-ea"/>
              </a:rPr>
              <a:t>%d</a:t>
            </a:r>
            <a:r>
              <a:rPr lang="ko-KR" altLang="en-US" sz="1500" b="1" dirty="0">
                <a:latin typeface="+mn-ea"/>
                <a:ea typeface="+mn-ea"/>
              </a:rPr>
              <a:t>일까지 있습니다</a:t>
            </a:r>
            <a:r>
              <a:rPr lang="en-US" altLang="ko-KR" sz="1500" b="1" dirty="0">
                <a:latin typeface="+mn-ea"/>
                <a:ea typeface="+mn-ea"/>
              </a:rPr>
              <a:t>. \n", year,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days(year)</a:t>
            </a:r>
            <a:r>
              <a:rPr lang="en-US" altLang="ko-KR" sz="1500" b="1" dirty="0">
                <a:latin typeface="+mn-ea"/>
                <a:ea typeface="+mn-ea"/>
              </a:rPr>
              <a:t>);	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}</a:t>
            </a:r>
            <a:endParaRPr lang="en-US" altLang="ko-KR" sz="1500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25612" y="6194385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days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함수 호출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2636912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함수 원형 선언</a:t>
            </a:r>
            <a:endParaRPr kumimoji="0" lang="en-US" altLang="ko-KR" sz="14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10.9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호출된 함수가 </a:t>
            </a:r>
            <a:r>
              <a:rPr kumimoji="0" lang="ko-KR" altLang="en-US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또 다른 함수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호출하기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</a:rPr>
              <a:t>사용자가 입력한 해의 총 일 출력하기</a:t>
            </a:r>
            <a:endParaRPr kumimoji="0" lang="en-US" altLang="ko-KR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(function)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4619" y="620688"/>
            <a:ext cx="820782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(function)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  :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매번 반복되는 부분에 대해 함수화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6" y="1454717"/>
            <a:ext cx="4910498" cy="3414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608" y="3429000"/>
            <a:ext cx="3859359" cy="33027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196608" y="2636912"/>
            <a:ext cx="455512" cy="525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44624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days(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yy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en-US" altLang="ko-KR" sz="1500" b="1" dirty="0">
                <a:latin typeface="+mn-ea"/>
                <a:ea typeface="+mn-ea"/>
              </a:rPr>
              <a:t>			// </a:t>
            </a:r>
            <a:r>
              <a:rPr lang="en-US" altLang="ko-KR" sz="1500" b="1" dirty="0" err="1">
                <a:latin typeface="+mn-ea"/>
                <a:ea typeface="+mn-ea"/>
              </a:rPr>
              <a:t>yy</a:t>
            </a:r>
            <a:r>
              <a:rPr lang="ko-KR" altLang="en-US" sz="1500" b="1" dirty="0">
                <a:latin typeface="+mn-ea"/>
                <a:ea typeface="+mn-ea"/>
              </a:rPr>
              <a:t>년의 총일</a:t>
            </a:r>
            <a:r>
              <a:rPr lang="en-US" altLang="ko-KR" sz="1500" b="1" dirty="0">
                <a:latin typeface="+mn-ea"/>
                <a:ea typeface="+mn-ea"/>
              </a:rPr>
              <a:t>(365 </a:t>
            </a:r>
            <a:r>
              <a:rPr lang="ko-KR" altLang="en-US" sz="1500" b="1" dirty="0">
                <a:latin typeface="+mn-ea"/>
                <a:ea typeface="+mn-ea"/>
              </a:rPr>
              <a:t>또는 </a:t>
            </a:r>
            <a:r>
              <a:rPr lang="en-US" altLang="ko-KR" sz="1500" b="1" dirty="0">
                <a:latin typeface="+mn-ea"/>
                <a:ea typeface="+mn-ea"/>
              </a:rPr>
              <a:t>366)</a:t>
            </a:r>
            <a:r>
              <a:rPr lang="ko-KR" altLang="en-US" sz="1500" b="1" dirty="0">
                <a:latin typeface="+mn-ea"/>
                <a:ea typeface="+mn-ea"/>
              </a:rPr>
              <a:t>을 반환하는 함수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if (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leap_year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yy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en-US" altLang="ko-KR" sz="1500" b="1" dirty="0">
                <a:latin typeface="+mn-ea"/>
                <a:ea typeface="+mn-ea"/>
              </a:rPr>
              <a:t>== TRUE)	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>
                <a:latin typeface="+mn-ea"/>
                <a:ea typeface="+mn-ea"/>
              </a:rPr>
              <a:t>return 366;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else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	return 365;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leap_year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y)	</a:t>
            </a:r>
            <a:r>
              <a:rPr lang="en-US" altLang="ko-KR" sz="1500" b="1" dirty="0">
                <a:latin typeface="+mn-ea"/>
                <a:ea typeface="+mn-ea"/>
              </a:rPr>
              <a:t>		// y</a:t>
            </a:r>
            <a:r>
              <a:rPr lang="ko-KR" altLang="en-US" sz="1500" b="1" dirty="0">
                <a:latin typeface="+mn-ea"/>
                <a:ea typeface="+mn-ea"/>
              </a:rPr>
              <a:t>년도의 윤년 여부를 반환하는 함수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if (y%400 == 0 || ((y%4==0) &amp;&amp; (y%100 != 0)))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	return TRUE;			// </a:t>
            </a:r>
            <a:r>
              <a:rPr lang="ko-KR" altLang="en-US" sz="1500" b="1" dirty="0">
                <a:latin typeface="+mn-ea"/>
                <a:ea typeface="+mn-ea"/>
              </a:rPr>
              <a:t>윤년이므로 </a:t>
            </a:r>
            <a:r>
              <a:rPr lang="en-US" altLang="ko-KR" sz="1500" b="1" dirty="0">
                <a:latin typeface="+mn-ea"/>
                <a:ea typeface="+mn-ea"/>
              </a:rPr>
              <a:t>return 1;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else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	return FALSE;			// </a:t>
            </a:r>
            <a:r>
              <a:rPr lang="ko-KR" altLang="en-US" sz="1500" b="1" dirty="0">
                <a:latin typeface="+mn-ea"/>
                <a:ea typeface="+mn-ea"/>
              </a:rPr>
              <a:t>윤년이 아니므로 </a:t>
            </a:r>
            <a:r>
              <a:rPr lang="en-US" altLang="ko-KR" sz="1500" b="1" dirty="0">
                <a:latin typeface="+mn-ea"/>
                <a:ea typeface="+mn-ea"/>
              </a:rPr>
              <a:t>return 0;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12160" y="6309320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9010" y="1113772"/>
            <a:ext cx="3006828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//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leap_year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함수 호출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5896" y="1988840"/>
            <a:ext cx="5184576" cy="10618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윤년의 조건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  <a:ea typeface="+mn-ea"/>
              </a:rPr>
              <a:t>     </a:t>
            </a:r>
            <a:r>
              <a:rPr lang="en-US" altLang="ko-KR" sz="1400" b="1" dirty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연도가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400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의 배수면 무조건 윤년</a:t>
            </a:r>
            <a:b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         또는 연도가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의 배수지만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100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의 배수가 아니면 윤년</a:t>
            </a:r>
          </a:p>
        </p:txBody>
      </p:sp>
    </p:spTree>
    <p:extLst>
      <p:ext uri="{BB962C8B-B14F-4D97-AF65-F5344CB8AC3E}">
        <p14:creationId xmlns:p14="http://schemas.microsoft.com/office/powerpoint/2010/main" val="31915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619" y="620688"/>
            <a:ext cx="82078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10.10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배열을 함수로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전달하기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6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    : 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배열 원소를 함수로 전달하기</a:t>
            </a:r>
            <a:endParaRPr kumimoji="0" lang="en-US" altLang="ko-KR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    : </a:t>
            </a:r>
            <a:r>
              <a:rPr kumimoji="0"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배열을 함수로 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전달하기</a:t>
            </a:r>
            <a:endParaRPr kumimoji="0" lang="ko-KR" altLang="en-US" sz="16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134" y="1052736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619" y="620688"/>
            <a:ext cx="8207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10.10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배열을 함수로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전달하기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(1) </a:t>
            </a:r>
            <a:r>
              <a:rPr kumimoji="0"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배열 원소 두 개 중 큰 값을 함수를 이용해 구하기</a:t>
            </a:r>
            <a:endParaRPr kumimoji="0" lang="en-US" altLang="ko-KR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134" y="1052736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99465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#define N 10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first,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second);	</a:t>
            </a:r>
            <a:r>
              <a:rPr lang="en-US" altLang="ko-KR" sz="1500" b="1" dirty="0">
                <a:latin typeface="+mn-ea"/>
                <a:ea typeface="+mn-ea"/>
              </a:rPr>
              <a:t>	// </a:t>
            </a:r>
            <a:r>
              <a:rPr lang="ko-KR" altLang="en-US" sz="1500" b="1" dirty="0">
                <a:latin typeface="+mn-ea"/>
                <a:ea typeface="+mn-ea"/>
              </a:rPr>
              <a:t>함수의 원형 선언</a:t>
            </a:r>
          </a:p>
          <a:p>
            <a:pPr>
              <a:lnSpc>
                <a:spcPct val="150000"/>
              </a:lnSpc>
            </a:pPr>
            <a:endParaRPr lang="ko-KR" altLang="en-US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max,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score[5] = {10, 8, 9, 7, 8};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max =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(score[3], score[4]);  </a:t>
            </a:r>
            <a:r>
              <a:rPr lang="en-US" altLang="ko-KR" sz="1500" b="1" dirty="0">
                <a:latin typeface="+mn-ea"/>
                <a:ea typeface="+mn-ea"/>
              </a:rPr>
              <a:t>// 4</a:t>
            </a:r>
            <a:r>
              <a:rPr lang="ko-KR" altLang="en-US" sz="1500" b="1" dirty="0">
                <a:latin typeface="+mn-ea"/>
                <a:ea typeface="+mn-ea"/>
              </a:rPr>
              <a:t>째</a:t>
            </a:r>
            <a:r>
              <a:rPr lang="en-US" altLang="ko-KR" sz="1500" b="1" dirty="0">
                <a:latin typeface="+mn-ea"/>
                <a:ea typeface="+mn-ea"/>
              </a:rPr>
              <a:t>, 5</a:t>
            </a:r>
            <a:r>
              <a:rPr lang="ko-KR" altLang="en-US" sz="1500" b="1" dirty="0">
                <a:latin typeface="+mn-ea"/>
                <a:ea typeface="+mn-ea"/>
              </a:rPr>
              <a:t>째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배열 원소를 함수로 전달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 score[3]=%d</a:t>
            </a:r>
            <a:r>
              <a:rPr lang="ko-KR" altLang="en-US" sz="1500" b="1" dirty="0">
                <a:latin typeface="+mn-ea"/>
                <a:ea typeface="+mn-ea"/>
              </a:rPr>
              <a:t>과 </a:t>
            </a:r>
            <a:r>
              <a:rPr lang="en-US" altLang="ko-KR" sz="1500" b="1" dirty="0">
                <a:latin typeface="+mn-ea"/>
                <a:ea typeface="+mn-ea"/>
              </a:rPr>
              <a:t>score[4]=%d </a:t>
            </a:r>
            <a:r>
              <a:rPr lang="ko-KR" altLang="en-US" sz="1500" b="1" dirty="0">
                <a:latin typeface="+mn-ea"/>
                <a:ea typeface="+mn-ea"/>
              </a:rPr>
              <a:t>중 큰 값은 </a:t>
            </a:r>
            <a:r>
              <a:rPr lang="en-US" altLang="ko-KR" sz="1500" b="1" dirty="0">
                <a:latin typeface="+mn-ea"/>
                <a:ea typeface="+mn-ea"/>
              </a:rPr>
              <a:t>%d \n",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score[3], score[4], </a:t>
            </a:r>
            <a:r>
              <a:rPr lang="en-US" altLang="ko-KR" sz="1500" b="1" dirty="0">
                <a:latin typeface="+mn-ea"/>
                <a:ea typeface="+mn-ea"/>
              </a:rPr>
              <a:t>max);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first,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second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en-US" altLang="ko-KR" sz="1500" b="1" dirty="0" smtClean="0">
                <a:latin typeface="+mn-ea"/>
                <a:ea typeface="+mn-ea"/>
              </a:rPr>
              <a:t>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if (first &gt; second</a:t>
            </a:r>
            <a:r>
              <a:rPr lang="en-US" altLang="ko-KR" sz="1500" b="1" dirty="0" smtClean="0">
                <a:latin typeface="+mn-ea"/>
                <a:ea typeface="+mn-ea"/>
              </a:rPr>
              <a:t>)  return </a:t>
            </a:r>
            <a:r>
              <a:rPr lang="en-US" altLang="ko-KR" sz="1500" b="1" dirty="0">
                <a:latin typeface="+mn-ea"/>
                <a:ea typeface="+mn-ea"/>
              </a:rPr>
              <a:t>first;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latin typeface="+mn-ea"/>
                <a:ea typeface="+mn-ea"/>
              </a:rPr>
              <a:t>else return </a:t>
            </a:r>
            <a:r>
              <a:rPr lang="en-US" altLang="ko-KR" sz="1500" b="1" dirty="0">
                <a:latin typeface="+mn-ea"/>
                <a:ea typeface="+mn-ea"/>
              </a:rPr>
              <a:t>second;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54568" y="6458050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55" y="6422360"/>
            <a:ext cx="3705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843808" y="2924944"/>
            <a:ext cx="72008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55576" y="575291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587" y="-27384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10.10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배열을 함수로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전달하기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(2) 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최대값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구하기</a:t>
            </a:r>
            <a:endParaRPr kumimoji="0" lang="en-US" altLang="ko-KR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96" y="418594"/>
            <a:ext cx="8712968" cy="6317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+mn-ea"/>
                <a:ea typeface="+mn-ea"/>
              </a:rPr>
              <a:t>#include &lt;</a:t>
            </a:r>
            <a:r>
              <a:rPr lang="en-US" altLang="ko-KR" sz="1300" b="1" dirty="0" err="1">
                <a:latin typeface="+mn-ea"/>
                <a:ea typeface="+mn-ea"/>
              </a:rPr>
              <a:t>stdio.h</a:t>
            </a:r>
            <a:r>
              <a:rPr lang="en-US" altLang="ko-KR" sz="1300" b="1" dirty="0">
                <a:latin typeface="+mn-ea"/>
                <a:ea typeface="+mn-ea"/>
              </a:rPr>
              <a:t>&gt;</a:t>
            </a:r>
          </a:p>
          <a:p>
            <a:r>
              <a:rPr lang="en-US" altLang="ko-KR" sz="1300" b="1" dirty="0">
                <a:latin typeface="+mn-ea"/>
                <a:ea typeface="+mn-ea"/>
              </a:rPr>
              <a:t>#define N 10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first,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second);	</a:t>
            </a:r>
            <a:r>
              <a:rPr lang="en-US" altLang="ko-KR" sz="1500" b="1" dirty="0">
                <a:latin typeface="+mn-ea"/>
                <a:ea typeface="+mn-ea"/>
              </a:rPr>
              <a:t>	// </a:t>
            </a:r>
            <a:r>
              <a:rPr lang="ko-KR" altLang="en-US" sz="1500" b="1" dirty="0">
                <a:latin typeface="+mn-ea"/>
                <a:ea typeface="+mn-ea"/>
              </a:rPr>
              <a:t>함수의 원형 선언</a:t>
            </a:r>
          </a:p>
          <a:p>
            <a:pPr>
              <a:lnSpc>
                <a:spcPct val="150000"/>
              </a:lnSpc>
            </a:pPr>
            <a:endParaRPr lang="ko-KR" altLang="en-US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	</a:t>
            </a:r>
            <a:r>
              <a:rPr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freeze[N] = {15, 0, -20, -30, 50, -5, -120, -5, 10, -12};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, max;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r>
              <a:rPr lang="en-US" altLang="ko-KR" sz="1300" b="1" dirty="0" smtClean="0">
                <a:solidFill>
                  <a:srgbClr val="FF00FF"/>
                </a:solidFill>
                <a:latin typeface="+mn-ea"/>
                <a:ea typeface="+mn-ea"/>
              </a:rPr>
              <a:t>/* </a:t>
            </a:r>
            <a:r>
              <a:rPr lang="en-US" altLang="ko-KR" sz="1300" b="1" dirty="0">
                <a:solidFill>
                  <a:srgbClr val="FF00FF"/>
                </a:solidFill>
                <a:latin typeface="+mn-ea"/>
                <a:ea typeface="+mn-ea"/>
              </a:rPr>
              <a:t>max</a:t>
            </a:r>
            <a:r>
              <a:rPr lang="ko-KR" altLang="en-US" sz="1300" b="1" dirty="0">
                <a:solidFill>
                  <a:srgbClr val="FF00FF"/>
                </a:solidFill>
                <a:latin typeface="+mn-ea"/>
                <a:ea typeface="+mn-ea"/>
              </a:rPr>
              <a:t>의 </a:t>
            </a:r>
            <a:r>
              <a:rPr lang="ko-KR" altLang="en-US" sz="1300" b="1" dirty="0" smtClean="0">
                <a:solidFill>
                  <a:srgbClr val="FF00FF"/>
                </a:solidFill>
                <a:latin typeface="+mn-ea"/>
                <a:ea typeface="+mn-ea"/>
              </a:rPr>
              <a:t>초기값을 </a:t>
            </a:r>
            <a:r>
              <a:rPr lang="ko-KR" altLang="en-US" sz="1300" b="1" dirty="0">
                <a:solidFill>
                  <a:srgbClr val="FF00FF"/>
                </a:solidFill>
                <a:latin typeface="+mn-ea"/>
                <a:ea typeface="+mn-ea"/>
              </a:rPr>
              <a:t>첫째 원소로 지정한 </a:t>
            </a:r>
            <a:r>
              <a:rPr lang="ko-KR" altLang="en-US" sz="1300" b="1" dirty="0" smtClean="0">
                <a:solidFill>
                  <a:srgbClr val="FF00FF"/>
                </a:solidFill>
                <a:latin typeface="+mn-ea"/>
                <a:ea typeface="+mn-ea"/>
              </a:rPr>
              <a:t>후</a:t>
            </a:r>
            <a:r>
              <a:rPr lang="en-US" altLang="ko-KR" sz="1300" b="1" dirty="0" smtClean="0">
                <a:solidFill>
                  <a:srgbClr val="FF00FF"/>
                </a:solidFill>
                <a:latin typeface="+mn-ea"/>
                <a:ea typeface="+mn-ea"/>
              </a:rPr>
              <a:t>, </a:t>
            </a:r>
            <a:r>
              <a:rPr lang="ko-KR" altLang="en-US" sz="1300" b="1" dirty="0" smtClean="0">
                <a:solidFill>
                  <a:srgbClr val="FF00FF"/>
                </a:solidFill>
                <a:latin typeface="+mn-ea"/>
                <a:ea typeface="+mn-ea"/>
              </a:rPr>
              <a:t>현재의 </a:t>
            </a:r>
            <a:r>
              <a:rPr lang="en-US" altLang="ko-KR" sz="1300" b="1" dirty="0">
                <a:solidFill>
                  <a:srgbClr val="FF00FF"/>
                </a:solidFill>
                <a:latin typeface="+mn-ea"/>
                <a:ea typeface="+mn-ea"/>
              </a:rPr>
              <a:t>max</a:t>
            </a:r>
            <a:r>
              <a:rPr lang="ko-KR" altLang="en-US" sz="1300" b="1" dirty="0">
                <a:solidFill>
                  <a:srgbClr val="FF00FF"/>
                </a:solidFill>
                <a:latin typeface="+mn-ea"/>
                <a:ea typeface="+mn-ea"/>
              </a:rPr>
              <a:t>와 나머지 배열 원소 중 큰 값을 </a:t>
            </a:r>
            <a:endParaRPr lang="en-US" altLang="ko-KR" sz="1300" b="1" dirty="0" smtClean="0">
              <a:solidFill>
                <a:srgbClr val="FF00FF"/>
              </a:solidFill>
              <a:latin typeface="+mn-ea"/>
              <a:ea typeface="+mn-ea"/>
            </a:endParaRPr>
          </a:p>
          <a:p>
            <a:r>
              <a:rPr lang="en-US" altLang="ko-KR" sz="1300" b="1" dirty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en-US" altLang="ko-KR" sz="1300" b="1" dirty="0" smtClean="0">
                <a:solidFill>
                  <a:srgbClr val="FF00FF"/>
                </a:solidFill>
                <a:latin typeface="+mn-ea"/>
                <a:ea typeface="+mn-ea"/>
              </a:rPr>
              <a:t>  </a:t>
            </a:r>
            <a:r>
              <a:rPr lang="en-US" altLang="ko-KR" sz="1300" b="1" dirty="0" err="1" smtClean="0">
                <a:solidFill>
                  <a:srgbClr val="FF00FF"/>
                </a:solidFill>
                <a:latin typeface="+mn-ea"/>
                <a:ea typeface="+mn-ea"/>
              </a:rPr>
              <a:t>find_larger</a:t>
            </a:r>
            <a:r>
              <a:rPr lang="en-US" altLang="ko-KR" sz="1300" b="1" dirty="0" smtClean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ko-KR" altLang="en-US" sz="1300" b="1" dirty="0">
                <a:solidFill>
                  <a:srgbClr val="FF00FF"/>
                </a:solidFill>
                <a:latin typeface="+mn-ea"/>
                <a:ea typeface="+mn-ea"/>
              </a:rPr>
              <a:t>함수를 이용하여 구한 </a:t>
            </a:r>
            <a:r>
              <a:rPr lang="ko-KR" altLang="en-US" sz="1300" b="1" dirty="0" smtClean="0">
                <a:solidFill>
                  <a:srgbClr val="FF00FF"/>
                </a:solidFill>
                <a:latin typeface="+mn-ea"/>
                <a:ea typeface="+mn-ea"/>
              </a:rPr>
              <a:t>후 </a:t>
            </a:r>
            <a:r>
              <a:rPr lang="ko-KR" altLang="en-US" sz="1300" b="1" dirty="0">
                <a:solidFill>
                  <a:srgbClr val="FF00FF"/>
                </a:solidFill>
                <a:latin typeface="+mn-ea"/>
                <a:ea typeface="+mn-ea"/>
              </a:rPr>
              <a:t>다시 </a:t>
            </a:r>
            <a:r>
              <a:rPr lang="en-US" altLang="ko-KR" sz="1300" b="1" dirty="0">
                <a:solidFill>
                  <a:srgbClr val="FF00FF"/>
                </a:solidFill>
                <a:latin typeface="+mn-ea"/>
                <a:ea typeface="+mn-ea"/>
              </a:rPr>
              <a:t>max</a:t>
            </a:r>
            <a:r>
              <a:rPr lang="ko-KR" altLang="en-US" sz="1300" b="1" dirty="0">
                <a:solidFill>
                  <a:srgbClr val="FF00FF"/>
                </a:solidFill>
                <a:latin typeface="+mn-ea"/>
                <a:ea typeface="+mn-ea"/>
              </a:rPr>
              <a:t>에 저장한다</a:t>
            </a:r>
            <a:r>
              <a:rPr lang="en-US" altLang="ko-KR" sz="1300" b="1" dirty="0">
                <a:solidFill>
                  <a:srgbClr val="FF00FF"/>
                </a:solidFill>
                <a:latin typeface="+mn-ea"/>
                <a:ea typeface="+mn-ea"/>
              </a:rPr>
              <a:t>. */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max = freeze[0];	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for</a:t>
            </a:r>
            <a:r>
              <a:rPr lang="en-US" altLang="ko-KR" sz="1500" b="1" dirty="0">
                <a:latin typeface="+mn-ea"/>
                <a:ea typeface="+mn-ea"/>
              </a:rPr>
              <a:t> (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=1</a:t>
            </a:r>
            <a:r>
              <a:rPr lang="en-US" altLang="ko-KR" sz="1500" b="1" dirty="0">
                <a:latin typeface="+mn-ea"/>
                <a:ea typeface="+mn-ea"/>
              </a:rPr>
              <a:t>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&lt; N;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 smtClean="0">
                <a:latin typeface="+mn-ea"/>
                <a:ea typeface="+mn-ea"/>
              </a:rPr>
              <a:t>++)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	max =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(max, freeze[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latin typeface="+mn-ea"/>
                <a:ea typeface="+mn-ea"/>
              </a:rPr>
              <a:t>}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 </a:t>
            </a:r>
            <a:r>
              <a:rPr lang="ko-KR" altLang="en-US" sz="1500" b="1" dirty="0">
                <a:latin typeface="+mn-ea"/>
                <a:ea typeface="+mn-ea"/>
              </a:rPr>
              <a:t>어는 점 목록 </a:t>
            </a:r>
            <a:r>
              <a:rPr lang="en-US" altLang="ko-KR" sz="1500" b="1" dirty="0">
                <a:latin typeface="+mn-ea"/>
                <a:ea typeface="+mn-ea"/>
              </a:rPr>
              <a:t>: ");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for (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=0;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&lt; N;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 smtClean="0">
                <a:latin typeface="+mn-ea"/>
                <a:ea typeface="+mn-ea"/>
              </a:rPr>
              <a:t>++)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("%d  ",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freeze[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1500" b="1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latin typeface="+mn-ea"/>
                <a:ea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("\n </a:t>
            </a:r>
            <a:r>
              <a:rPr lang="ko-KR" altLang="en-US" sz="1500" b="1" dirty="0">
                <a:latin typeface="+mn-ea"/>
                <a:ea typeface="+mn-ea"/>
              </a:rPr>
              <a:t>가장 높은 어는 점 </a:t>
            </a:r>
            <a:r>
              <a:rPr lang="en-US" altLang="ko-KR" sz="1500" b="1" dirty="0">
                <a:latin typeface="+mn-ea"/>
                <a:ea typeface="+mn-ea"/>
              </a:rPr>
              <a:t>: %d \n\n",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max</a:t>
            </a:r>
            <a:r>
              <a:rPr lang="en-US" altLang="ko-KR" sz="1500" b="1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}</a:t>
            </a:r>
            <a:endParaRPr lang="en-US" altLang="ko-KR" sz="1500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68144" y="5445224"/>
            <a:ext cx="3006828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빌드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–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솔루션빌드</a:t>
            </a:r>
            <a:endParaRPr lang="en-US" altLang="ko-KR" sz="1400" b="1" dirty="0" smtClean="0">
              <a:solidFill>
                <a:srgbClr val="0000FF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8064" y="4111912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find_larger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first,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second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en-US" altLang="ko-KR" sz="1500" b="1" dirty="0" smtClean="0">
                <a:latin typeface="+mn-ea"/>
                <a:ea typeface="+mn-ea"/>
              </a:rPr>
              <a:t>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if (first &gt; second</a:t>
            </a:r>
            <a:r>
              <a:rPr lang="en-US" altLang="ko-KR" sz="1500" b="1" dirty="0" smtClean="0">
                <a:latin typeface="+mn-ea"/>
                <a:ea typeface="+mn-ea"/>
              </a:rPr>
              <a:t>)  return </a:t>
            </a:r>
            <a:r>
              <a:rPr lang="en-US" altLang="ko-KR" sz="1500" b="1" dirty="0">
                <a:latin typeface="+mn-ea"/>
                <a:ea typeface="+mn-ea"/>
              </a:rPr>
              <a:t>first;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latin typeface="+mn-ea"/>
                <a:ea typeface="+mn-ea"/>
              </a:rPr>
              <a:t>else return </a:t>
            </a:r>
            <a:r>
              <a:rPr lang="en-US" altLang="ko-KR" sz="1500" b="1" dirty="0">
                <a:latin typeface="+mn-ea"/>
                <a:ea typeface="+mn-ea"/>
              </a:rPr>
              <a:t>second;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16" name="자유형 15"/>
          <p:cNvSpPr/>
          <p:nvPr/>
        </p:nvSpPr>
        <p:spPr>
          <a:xfrm>
            <a:off x="5110843" y="3582448"/>
            <a:ext cx="416378" cy="2726872"/>
          </a:xfrm>
          <a:custGeom>
            <a:avLst/>
            <a:gdLst>
              <a:gd name="connsiteX0" fmla="*/ 0 w 416378"/>
              <a:gd name="connsiteY0" fmla="*/ 0 h 2726872"/>
              <a:gd name="connsiteX1" fmla="*/ 0 w 416378"/>
              <a:gd name="connsiteY1" fmla="*/ 2049236 h 2726872"/>
              <a:gd name="connsiteX2" fmla="*/ 416378 w 416378"/>
              <a:gd name="connsiteY2" fmla="*/ 2049236 h 2726872"/>
              <a:gd name="connsiteX3" fmla="*/ 416378 w 416378"/>
              <a:gd name="connsiteY3" fmla="*/ 2726872 h 272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78" h="2726872">
                <a:moveTo>
                  <a:pt x="0" y="0"/>
                </a:moveTo>
                <a:lnTo>
                  <a:pt x="0" y="2049236"/>
                </a:lnTo>
                <a:lnTo>
                  <a:pt x="416378" y="2049236"/>
                </a:lnTo>
                <a:lnTo>
                  <a:pt x="416378" y="2726872"/>
                </a:ln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840" y="6354631"/>
            <a:ext cx="5195664" cy="48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꺾인 연결선 20"/>
          <p:cNvCxnSpPr>
            <a:endCxn id="22" idx="2"/>
          </p:cNvCxnSpPr>
          <p:nvPr/>
        </p:nvCxnSpPr>
        <p:spPr>
          <a:xfrm rot="16200000" flipV="1">
            <a:off x="4212890" y="3500871"/>
            <a:ext cx="288304" cy="2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8"/>
          <p:cNvSpPr txBox="1">
            <a:spLocks noChangeArrowheads="1"/>
          </p:cNvSpPr>
          <p:nvPr/>
        </p:nvSpPr>
        <p:spPr bwMode="blackWhite">
          <a:xfrm>
            <a:off x="3312925" y="3033555"/>
            <a:ext cx="208823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배열을 함수로 전달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979712" y="1988840"/>
            <a:ext cx="2160785" cy="1656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20782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10.11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 만들기 실습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: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분기별 판매 수로부터</a:t>
            </a: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연평균 판매 수 구하기</a:t>
            </a: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636" t="6537"/>
          <a:stretch/>
        </p:blipFill>
        <p:spPr bwMode="auto">
          <a:xfrm>
            <a:off x="3491881" y="764704"/>
            <a:ext cx="5529313" cy="603720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674376" y="2056016"/>
            <a:ext cx="2817505" cy="1421346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배열명만 다를 뿐 </a:t>
            </a:r>
            <a:endParaRPr lang="en-US" altLang="ko-KR" sz="1500" b="1" dirty="0">
              <a:solidFill>
                <a:srgbClr val="FF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평균을 구하는 동일한 코드가 </a:t>
            </a:r>
            <a:endParaRPr lang="en-US" altLang="ko-KR" sz="1500" b="1" dirty="0">
              <a:solidFill>
                <a:srgbClr val="FF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두 번 반복해서 나타난다</a:t>
            </a:r>
            <a:endParaRPr lang="en-US" altLang="ko-KR" sz="1500" b="1" dirty="0">
              <a:solidFill>
                <a:srgbClr val="FF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/>
                </a:solidFill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함수로 작성하기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구부러진 연결선 16"/>
          <p:cNvCxnSpPr>
            <a:stCxn id="16" idx="2"/>
          </p:cNvCxnSpPr>
          <p:nvPr/>
        </p:nvCxnSpPr>
        <p:spPr>
          <a:xfrm rot="5400000" flipH="1" flipV="1">
            <a:off x="2760908" y="2530365"/>
            <a:ext cx="269218" cy="1624776"/>
          </a:xfrm>
          <a:prstGeom prst="curvedConnector4">
            <a:avLst>
              <a:gd name="adj1" fmla="val -84913"/>
              <a:gd name="adj2" fmla="val 93352"/>
            </a:avLst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구부러진 연결선 17"/>
          <p:cNvCxnSpPr>
            <a:stCxn id="16" idx="2"/>
          </p:cNvCxnSpPr>
          <p:nvPr/>
        </p:nvCxnSpPr>
        <p:spPr>
          <a:xfrm rot="16200000" flipH="1">
            <a:off x="2058019" y="3502472"/>
            <a:ext cx="1674996" cy="162477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31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55576" y="575291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96" y="44624"/>
            <a:ext cx="8712968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#define N 4</a:t>
            </a:r>
          </a:p>
          <a:p>
            <a:endParaRPr lang="en-US" altLang="ko-KR" sz="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double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compute_avg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arr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[]); 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			//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함수의 원형 선언</a:t>
            </a:r>
          </a:p>
          <a:p>
            <a:endParaRPr lang="ko-KR" altLang="en-US" sz="15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main()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{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notebook</a:t>
            </a:r>
            <a:r>
              <a:rPr lang="en-US" altLang="ko-KR" sz="1500" b="1" dirty="0">
                <a:latin typeface="+mn-ea"/>
                <a:ea typeface="+mn-ea"/>
              </a:rPr>
              <a:t>[N] = {2507, 2232, 2009, 2890};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pen</a:t>
            </a:r>
            <a:r>
              <a:rPr lang="en-US" altLang="ko-KR" sz="1500" b="1" dirty="0">
                <a:latin typeface="+mn-ea"/>
                <a:ea typeface="+mn-ea"/>
              </a:rPr>
              <a:t>[N] = {4527, 5370, 4923, 6097};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	double average;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ko-KR" altLang="en-US" sz="1500" b="1" dirty="0" smtClean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latin typeface="+mn-ea"/>
                <a:ea typeface="+mn-ea"/>
              </a:rPr>
              <a:t>average =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compute_avg</a:t>
            </a:r>
            <a:r>
              <a:rPr lang="en-US" altLang="ko-KR" sz="1500" b="1" dirty="0" smtClean="0">
                <a:latin typeface="+mn-ea"/>
                <a:ea typeface="+mn-ea"/>
              </a:rPr>
              <a:t>(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notebook</a:t>
            </a:r>
            <a:r>
              <a:rPr lang="en-US" altLang="ko-KR" sz="1500" b="1" dirty="0" smtClean="0">
                <a:latin typeface="+mn-ea"/>
                <a:ea typeface="+mn-ea"/>
              </a:rPr>
              <a:t>);		// </a:t>
            </a:r>
            <a:r>
              <a:rPr lang="ko-KR" altLang="en-US" sz="1500" b="1" dirty="0">
                <a:latin typeface="+mn-ea"/>
                <a:ea typeface="+mn-ea"/>
              </a:rPr>
              <a:t>노트의 평균 </a:t>
            </a:r>
            <a:r>
              <a:rPr lang="ko-KR" altLang="en-US" sz="1500" b="1" dirty="0" err="1">
                <a:latin typeface="+mn-ea"/>
                <a:ea typeface="+mn-ea"/>
              </a:rPr>
              <a:t>판매수</a:t>
            </a:r>
            <a:r>
              <a:rPr lang="ko-KR" altLang="en-US" sz="1500" b="1" dirty="0">
                <a:latin typeface="+mn-ea"/>
                <a:ea typeface="+mn-ea"/>
              </a:rPr>
              <a:t> 구하기	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노트 평균 </a:t>
            </a:r>
            <a:r>
              <a:rPr lang="ko-KR" altLang="en-US" sz="1500" b="1" dirty="0" err="1">
                <a:latin typeface="+mn-ea"/>
                <a:ea typeface="+mn-ea"/>
              </a:rPr>
              <a:t>판매수</a:t>
            </a:r>
            <a:r>
              <a:rPr lang="en-US" altLang="ko-KR" sz="1500" b="1" dirty="0">
                <a:latin typeface="+mn-ea"/>
                <a:ea typeface="+mn-ea"/>
              </a:rPr>
              <a:t>: %.1lf \n", average);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>
                <a:latin typeface="+mn-ea"/>
                <a:ea typeface="+mn-ea"/>
              </a:rPr>
              <a:t>average =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compute_avg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pen</a:t>
            </a:r>
            <a:r>
              <a:rPr lang="en-US" altLang="ko-KR" sz="1500" b="1" dirty="0">
                <a:latin typeface="+mn-ea"/>
                <a:ea typeface="+mn-ea"/>
              </a:rPr>
              <a:t>);	</a:t>
            </a:r>
            <a:r>
              <a:rPr lang="en-US" altLang="ko-KR" sz="1500" b="1" dirty="0" smtClean="0">
                <a:latin typeface="+mn-ea"/>
                <a:ea typeface="+mn-ea"/>
              </a:rPr>
              <a:t>		// </a:t>
            </a:r>
            <a:r>
              <a:rPr lang="ko-KR" altLang="en-US" sz="1500" b="1" dirty="0">
                <a:latin typeface="+mn-ea"/>
                <a:ea typeface="+mn-ea"/>
              </a:rPr>
              <a:t>펜의 평균 </a:t>
            </a:r>
            <a:r>
              <a:rPr lang="ko-KR" altLang="en-US" sz="1500" b="1" dirty="0" err="1">
                <a:latin typeface="+mn-ea"/>
                <a:ea typeface="+mn-ea"/>
              </a:rPr>
              <a:t>판매수</a:t>
            </a:r>
            <a:r>
              <a:rPr lang="ko-KR" altLang="en-US" sz="1500" b="1" dirty="0">
                <a:latin typeface="+mn-ea"/>
                <a:ea typeface="+mn-ea"/>
              </a:rPr>
              <a:t> 구하기</a:t>
            </a:r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펜 평균 </a:t>
            </a:r>
            <a:r>
              <a:rPr lang="ko-KR" altLang="en-US" sz="1500" b="1" dirty="0" err="1">
                <a:latin typeface="+mn-ea"/>
                <a:ea typeface="+mn-ea"/>
              </a:rPr>
              <a:t>판매수</a:t>
            </a:r>
            <a:r>
              <a:rPr lang="en-US" altLang="ko-KR" sz="1500" b="1" dirty="0">
                <a:latin typeface="+mn-ea"/>
                <a:ea typeface="+mn-ea"/>
              </a:rPr>
              <a:t>: %.1lf \n", average);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latin typeface="+mn-ea"/>
                <a:ea typeface="+mn-ea"/>
              </a:rPr>
              <a:t>	return 0;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}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latin typeface="+mn-ea"/>
                <a:ea typeface="+mn-ea"/>
              </a:rPr>
              <a:t>double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compute_avg</a:t>
            </a:r>
            <a:r>
              <a:rPr lang="en-US" altLang="ko-KR" sz="1500" b="1" dirty="0" smtClean="0">
                <a:latin typeface="+mn-ea"/>
                <a:ea typeface="+mn-ea"/>
              </a:rPr>
              <a:t>(</a:t>
            </a:r>
            <a:r>
              <a:rPr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arr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[]</a:t>
            </a:r>
            <a:r>
              <a:rPr lang="en-US" altLang="ko-KR" sz="1500" b="1" dirty="0" smtClean="0">
                <a:latin typeface="+mn-ea"/>
                <a:ea typeface="+mn-ea"/>
              </a:rPr>
              <a:t>)</a:t>
            </a: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latin typeface="+mn-ea"/>
                <a:ea typeface="+mn-ea"/>
              </a:rPr>
              <a:t>  	// </a:t>
            </a:r>
            <a:r>
              <a:rPr lang="ko-KR" altLang="en-US" sz="1500" b="1" dirty="0">
                <a:latin typeface="+mn-ea"/>
                <a:ea typeface="+mn-ea"/>
              </a:rPr>
              <a:t>전달된 배열의 평균을 구하는 </a:t>
            </a:r>
            <a:r>
              <a:rPr lang="ko-KR" altLang="en-US" sz="1500" b="1" dirty="0" smtClean="0">
                <a:latin typeface="+mn-ea"/>
                <a:ea typeface="+mn-ea"/>
              </a:rPr>
              <a:t>함수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r>
              <a:rPr lang="en-US" altLang="ko-KR" sz="1500" b="1" dirty="0" smtClean="0">
                <a:latin typeface="+mn-ea"/>
                <a:ea typeface="+mn-ea"/>
              </a:rPr>
              <a:t>{</a:t>
            </a:r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, sum = 0;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for 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=0;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&lt;N;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 smtClean="0">
                <a:latin typeface="+mn-ea"/>
                <a:ea typeface="+mn-ea"/>
              </a:rPr>
              <a:t>++) sum </a:t>
            </a:r>
            <a:r>
              <a:rPr lang="en-US" altLang="ko-KR" sz="1500" b="1" dirty="0">
                <a:latin typeface="+mn-ea"/>
                <a:ea typeface="+mn-ea"/>
              </a:rPr>
              <a:t>= sum + </a:t>
            </a:r>
            <a:r>
              <a:rPr lang="en-US" altLang="ko-KR" sz="1500" b="1" dirty="0" err="1">
                <a:latin typeface="+mn-ea"/>
                <a:ea typeface="+mn-ea"/>
              </a:rPr>
              <a:t>arr</a:t>
            </a:r>
            <a:r>
              <a:rPr lang="en-US" altLang="ko-KR" sz="1500" b="1" dirty="0">
                <a:latin typeface="+mn-ea"/>
                <a:ea typeface="+mn-ea"/>
              </a:rPr>
              <a:t>[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];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latin typeface="+mn-ea"/>
                <a:ea typeface="+mn-ea"/>
              </a:rPr>
              <a:t>	return (double)sum / N;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446377"/>
            <a:ext cx="2533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216225" y="6525344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658506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10.12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함수 만들기 실습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: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앞의 예제는 배열의 크기가 동일하였으나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배열의 크기가 다를 경우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의 함수는 어떻게 만들까</a:t>
            </a: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393305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 pen[4] = {4500, 5370, 4920, 6090};</a:t>
            </a:r>
          </a:p>
          <a:p>
            <a:r>
              <a:rPr lang="en-US" altLang="ko-KR" dirty="0">
                <a:solidFill>
                  <a:srgbClr val="4D8000"/>
                </a:solidFill>
              </a:rPr>
              <a:t>8 		</a:t>
            </a:r>
            <a:r>
              <a:rPr lang="en-US" altLang="ko-KR" dirty="0" err="1">
                <a:solidFill>
                  <a:srgbClr val="000000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monthly_stock</a:t>
            </a:r>
            <a:r>
              <a:rPr lang="en-US" altLang="ko-KR" dirty="0">
                <a:solidFill>
                  <a:srgbClr val="000000"/>
                </a:solidFill>
              </a:rPr>
              <a:t>[12] = {505, 409, 389, 257, 450, 501,</a:t>
            </a:r>
          </a:p>
          <a:p>
            <a:r>
              <a:rPr lang="en-US" altLang="ko-KR" dirty="0">
                <a:solidFill>
                  <a:srgbClr val="4D8000"/>
                </a:solidFill>
              </a:rPr>
              <a:t>9 							</a:t>
            </a:r>
            <a:r>
              <a:rPr lang="en-US" altLang="ko-KR" dirty="0">
                <a:solidFill>
                  <a:srgbClr val="000000"/>
                </a:solidFill>
              </a:rPr>
              <a:t>500, 621, 480, 350, 389, 250};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636" t="6537" b="15942"/>
          <a:stretch/>
        </p:blipFill>
        <p:spPr bwMode="auto">
          <a:xfrm>
            <a:off x="755576" y="1556792"/>
            <a:ext cx="5529313" cy="500744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</p:pic>
      <p:cxnSp>
        <p:nvCxnSpPr>
          <p:cNvPr id="10" name="꺾인 연결선 9"/>
          <p:cNvCxnSpPr/>
          <p:nvPr/>
        </p:nvCxnSpPr>
        <p:spPr>
          <a:xfrm rot="16200000" flipV="1">
            <a:off x="2578117" y="958387"/>
            <a:ext cx="631744" cy="1540521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32040" y="2852936"/>
            <a:ext cx="4146039" cy="32085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pen[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4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] = {4500, 5370, 4920, 6090};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monthly_stock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[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12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] = </a:t>
            </a: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{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505, 409, 389, 257, 450,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501, 500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, 621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480, 350, 389, 250};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배열의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크기와 상관없이 </a:t>
            </a:r>
            <a:endParaRPr kumimoji="0" lang="en-US" altLang="ko-KR" sz="15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             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평균을 구하는 함수 만들기</a:t>
            </a:r>
            <a:endParaRPr kumimoji="0" lang="en-US" altLang="ko-KR" sz="15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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배열의 </a:t>
            </a:r>
            <a:r>
              <a:rPr kumimoji="0" lang="ko-KR" altLang="en-US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원소수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n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을 매개변수로 전달받기 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kumimoji="0" lang="en-US" altLang="ko-KR" sz="15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5724129" y="1480575"/>
            <a:ext cx="1540520" cy="1372361"/>
          </a:xfrm>
          <a:prstGeom prst="bentConnector3">
            <a:avLst>
              <a:gd name="adj1" fmla="val 183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55576" y="575291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96" y="44624"/>
            <a:ext cx="907300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endParaRPr lang="en-US" altLang="ko-KR" sz="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double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array_avg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arr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[],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n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);			//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함수의 원형 선언</a:t>
            </a:r>
          </a:p>
          <a:p>
            <a:endParaRPr lang="ko-KR" altLang="en-US" sz="15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main()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{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pen</a:t>
            </a:r>
            <a:r>
              <a:rPr lang="en-US" altLang="ko-KR" sz="1500" b="1" dirty="0">
                <a:latin typeface="+mn-ea"/>
                <a:ea typeface="+mn-ea"/>
              </a:rPr>
              <a:t>[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en-US" altLang="ko-KR" sz="1500" b="1" dirty="0">
                <a:latin typeface="+mn-ea"/>
                <a:ea typeface="+mn-ea"/>
              </a:rPr>
              <a:t>] = {4500, 5370, 4920, 6090};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monthly_stock</a:t>
            </a:r>
            <a:r>
              <a:rPr lang="en-US" altLang="ko-KR" sz="1500" b="1" dirty="0">
                <a:latin typeface="+mn-ea"/>
                <a:ea typeface="+mn-ea"/>
              </a:rPr>
              <a:t>[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en-US" altLang="ko-KR" sz="1500" b="1" dirty="0">
                <a:latin typeface="+mn-ea"/>
                <a:ea typeface="+mn-ea"/>
              </a:rPr>
              <a:t>] = {505, 409, 389, 257, 450, 501</a:t>
            </a:r>
            <a:r>
              <a:rPr lang="en-US" altLang="ko-KR" sz="1500" b="1" dirty="0" smtClean="0">
                <a:latin typeface="+mn-ea"/>
                <a:ea typeface="+mn-ea"/>
              </a:rPr>
              <a:t>, 500</a:t>
            </a:r>
            <a:r>
              <a:rPr lang="en-US" altLang="ko-KR" sz="1500" b="1" dirty="0">
                <a:latin typeface="+mn-ea"/>
                <a:ea typeface="+mn-ea"/>
              </a:rPr>
              <a:t>, 621, 480, 350, 389, 250};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	double average;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latin typeface="+mn-ea"/>
                <a:ea typeface="+mn-ea"/>
              </a:rPr>
              <a:t>	average =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array_avg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pen</a:t>
            </a:r>
            <a:r>
              <a:rPr lang="en-US" altLang="ko-KR" sz="1500" b="1" dirty="0">
                <a:latin typeface="+mn-ea"/>
                <a:ea typeface="+mn-ea"/>
              </a:rPr>
              <a:t>,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en-US" altLang="ko-KR" sz="1500" b="1" dirty="0">
                <a:latin typeface="+mn-ea"/>
                <a:ea typeface="+mn-ea"/>
              </a:rPr>
              <a:t>);			// </a:t>
            </a:r>
            <a:r>
              <a:rPr lang="ko-KR" altLang="en-US" sz="1500" b="1" dirty="0">
                <a:latin typeface="+mn-ea"/>
                <a:ea typeface="+mn-ea"/>
              </a:rPr>
              <a:t>연 평균 </a:t>
            </a:r>
            <a:r>
              <a:rPr lang="ko-KR" altLang="en-US" sz="1500" b="1" dirty="0" err="1">
                <a:latin typeface="+mn-ea"/>
                <a:ea typeface="+mn-ea"/>
              </a:rPr>
              <a:t>판매수</a:t>
            </a:r>
            <a:r>
              <a:rPr lang="ko-KR" altLang="en-US" sz="1500" b="1" dirty="0">
                <a:latin typeface="+mn-ea"/>
                <a:ea typeface="+mn-ea"/>
              </a:rPr>
              <a:t> 구하기</a:t>
            </a:r>
          </a:p>
          <a:p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펜 평균 </a:t>
            </a:r>
            <a:r>
              <a:rPr lang="ko-KR" altLang="en-US" sz="1500" b="1" dirty="0" err="1">
                <a:latin typeface="+mn-ea"/>
                <a:ea typeface="+mn-ea"/>
              </a:rPr>
              <a:t>판매수</a:t>
            </a:r>
            <a:r>
              <a:rPr lang="en-US" altLang="ko-KR" sz="1500" b="1" dirty="0">
                <a:latin typeface="+mn-ea"/>
                <a:ea typeface="+mn-ea"/>
              </a:rPr>
              <a:t>: %.1lf \n", average</a:t>
            </a:r>
            <a:r>
              <a:rPr lang="en-US" altLang="ko-KR" sz="1500" b="1" dirty="0" smtClean="0">
                <a:latin typeface="+mn-ea"/>
                <a:ea typeface="+mn-ea"/>
              </a:rPr>
              <a:t>);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latin typeface="+mn-ea"/>
                <a:ea typeface="+mn-ea"/>
              </a:rPr>
              <a:t>	average =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array_avg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monthly_stock</a:t>
            </a:r>
            <a:r>
              <a:rPr lang="en-US" altLang="ko-KR" sz="1500" b="1" dirty="0">
                <a:latin typeface="+mn-ea"/>
                <a:ea typeface="+mn-ea"/>
              </a:rPr>
              <a:t>,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en-US" altLang="ko-KR" sz="1500" b="1" dirty="0">
                <a:latin typeface="+mn-ea"/>
                <a:ea typeface="+mn-ea"/>
              </a:rPr>
              <a:t>); </a:t>
            </a:r>
            <a:r>
              <a:rPr lang="en-US" altLang="ko-KR" sz="1500" b="1" dirty="0" smtClean="0">
                <a:latin typeface="+mn-ea"/>
                <a:ea typeface="+mn-ea"/>
              </a:rPr>
              <a:t>	// </a:t>
            </a:r>
            <a:r>
              <a:rPr lang="ko-KR" altLang="en-US" sz="1500" b="1" dirty="0">
                <a:latin typeface="+mn-ea"/>
                <a:ea typeface="+mn-ea"/>
              </a:rPr>
              <a:t>연 평균 재고량 구하기</a:t>
            </a:r>
          </a:p>
          <a:p>
            <a:r>
              <a:rPr lang="ko-KR" altLang="en-US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평균 재고량</a:t>
            </a:r>
            <a:r>
              <a:rPr lang="en-US" altLang="ko-KR" sz="1500" b="1" dirty="0">
                <a:latin typeface="+mn-ea"/>
                <a:ea typeface="+mn-ea"/>
              </a:rPr>
              <a:t>: %.1lf \n", average);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latin typeface="+mn-ea"/>
                <a:ea typeface="+mn-ea"/>
              </a:rPr>
              <a:t>	return 0;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}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 </a:t>
            </a:r>
          </a:p>
          <a:p>
            <a:r>
              <a:rPr lang="en-US" altLang="ko-KR" sz="1500" b="1" dirty="0" smtClean="0">
                <a:latin typeface="+mn-ea"/>
                <a:ea typeface="+mn-ea"/>
              </a:rPr>
              <a:t>double </a:t>
            </a:r>
            <a:r>
              <a:rPr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array_avg</a:t>
            </a:r>
            <a:r>
              <a:rPr lang="en-US" altLang="ko-KR" sz="1500" b="1" dirty="0" smtClean="0">
                <a:latin typeface="+mn-ea"/>
                <a:ea typeface="+mn-ea"/>
              </a:rPr>
              <a:t>(</a:t>
            </a:r>
            <a:r>
              <a:rPr lang="en-US" altLang="ko-KR" sz="1500" b="1" dirty="0" err="1" smtClean="0">
                <a:solidFill>
                  <a:srgbClr val="FF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FF"/>
                </a:solidFill>
                <a:latin typeface="+mn-ea"/>
                <a:ea typeface="+mn-ea"/>
              </a:rPr>
              <a:t>arr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[]</a:t>
            </a:r>
            <a:r>
              <a:rPr lang="en-US" altLang="ko-KR" sz="1500" b="1" dirty="0" smtClean="0">
                <a:latin typeface="+mn-ea"/>
                <a:ea typeface="+mn-ea"/>
              </a:rPr>
              <a:t>,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n</a:t>
            </a:r>
            <a:r>
              <a:rPr lang="en-US" altLang="ko-KR" sz="1500" b="1" dirty="0">
                <a:latin typeface="+mn-ea"/>
                <a:ea typeface="+mn-ea"/>
              </a:rPr>
              <a:t>)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{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, sum=0;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for</a:t>
            </a:r>
            <a:r>
              <a:rPr lang="en-US" altLang="ko-KR" sz="1500" b="1" dirty="0">
                <a:latin typeface="+mn-ea"/>
                <a:ea typeface="+mn-ea"/>
              </a:rPr>
              <a:t> (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=0;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&lt;n;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++)	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		sum = sum + </a:t>
            </a:r>
            <a:r>
              <a:rPr lang="en-US" altLang="ko-KR" sz="1500" b="1" dirty="0" err="1">
                <a:latin typeface="+mn-ea"/>
                <a:ea typeface="+mn-ea"/>
              </a:rPr>
              <a:t>arr</a:t>
            </a:r>
            <a:r>
              <a:rPr lang="en-US" altLang="ko-KR" sz="1500" b="1" dirty="0">
                <a:latin typeface="+mn-ea"/>
                <a:ea typeface="+mn-ea"/>
              </a:rPr>
              <a:t>[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];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latin typeface="+mn-ea"/>
                <a:ea typeface="+mn-ea"/>
              </a:rPr>
              <a:t>	return (double)sum / n; 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99120" y="6426730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8024" y="3360916"/>
            <a:ext cx="3960440" cy="4385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배열의 </a:t>
            </a:r>
            <a:r>
              <a:rPr kumimoji="0" lang="ko-KR" altLang="en-US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원소수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n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을 매개변수로 전달받기 </a:t>
            </a:r>
          </a:p>
        </p:txBody>
      </p:sp>
      <p:cxnSp>
        <p:nvCxnSpPr>
          <p:cNvPr id="4" name="꺾인 연결선 3"/>
          <p:cNvCxnSpPr/>
          <p:nvPr/>
        </p:nvCxnSpPr>
        <p:spPr>
          <a:xfrm rot="10800000">
            <a:off x="3779912" y="2348880"/>
            <a:ext cx="1440160" cy="1012036"/>
          </a:xfrm>
          <a:prstGeom prst="bentConnector3">
            <a:avLst>
              <a:gd name="adj1" fmla="val -45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10800000">
            <a:off x="4788024" y="3074190"/>
            <a:ext cx="432048" cy="286727"/>
          </a:xfrm>
          <a:prstGeom prst="bentConnector3">
            <a:avLst>
              <a:gd name="adj1" fmla="val -291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23" y="6385303"/>
            <a:ext cx="2371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/>
          <p:cNvSpPr/>
          <p:nvPr/>
        </p:nvSpPr>
        <p:spPr>
          <a:xfrm>
            <a:off x="1835696" y="511784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987824" y="5825753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658506" cy="565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10.13 </a:t>
            </a:r>
            <a:r>
              <a:rPr kumimoji="0" lang="ko-KR" altLang="en-US" sz="1600" b="1" dirty="0" err="1" smtClean="0">
                <a:latin typeface="+mn-ea"/>
                <a:ea typeface="+mn-ea"/>
                <a:cs typeface="Arial" pitchFamily="34" charset="0"/>
              </a:rPr>
              <a:t>난수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random number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)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생성 함수 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</a:t>
            </a:r>
            <a:endParaRPr kumimoji="0" lang="en-US" altLang="ko-KR" sz="16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: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컴퓨터와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사람이 가위바위보 게임을 하는 프로그램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컴퓨터가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무엇을 낼지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? 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주사위를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두 개 던져 나오는 값의 합을 맞추는 게임 프로그램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게임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때마다 두 주사위의 값을 어떻게 다르게 지정할까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? 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초등학생의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덧셈과 뺄셈 연습 프로그램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초등학생에게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문제를 낼 때마다 덧셈이나 뺄셈하는 두 수가 달라져야 한다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.</a:t>
            </a:r>
            <a:b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</a:b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   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이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두 값을 어떻게 지정할까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? </a:t>
            </a: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ko-KR" altLang="en-US" sz="1500" b="1" dirty="0" err="1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난수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생성기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(random number generator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) :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무작위로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선택된 임의의 값을 한 개 반환하는 함수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C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언어의 </a:t>
            </a:r>
            <a:r>
              <a:rPr kumimoji="0" lang="ko-KR" altLang="en-US" sz="1500" b="1" dirty="0" err="1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난수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 err="1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생성기는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함수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#include &lt;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stdlib.h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&gt;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필요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: rand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함수의 사용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함수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원형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rand(void)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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rand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함수의 호출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rand( )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    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-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호출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결과 값은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0~32767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범위 안의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임의의 정수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4581128"/>
            <a:ext cx="50405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658506" cy="496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10.13 </a:t>
            </a:r>
            <a:r>
              <a:rPr kumimoji="0" lang="ko-KR" altLang="en-US" sz="1600" b="1" dirty="0" err="1" smtClean="0">
                <a:latin typeface="+mn-ea"/>
                <a:ea typeface="+mn-ea"/>
                <a:cs typeface="Arial" pitchFamily="34" charset="0"/>
              </a:rPr>
              <a:t>난수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random number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)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생성 함수 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</a:t>
            </a:r>
            <a:endParaRPr kumimoji="0" lang="en-US" altLang="ko-KR" sz="16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#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include &lt;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stdio.h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#include &lt;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stdlib.h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&gt;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// rand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함수를 위한 헤더 파일</a:t>
            </a: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main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() {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random;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for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=1;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&lt;=5;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++)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{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	random =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rand()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 // </a:t>
            </a:r>
            <a:r>
              <a:rPr kumimoji="0" lang="ko-KR" altLang="en-US" sz="1500" b="1" dirty="0" err="1">
                <a:latin typeface="+mn-ea"/>
                <a:ea typeface="+mn-ea"/>
                <a:cs typeface="Arial" pitchFamily="34" charset="0"/>
              </a:rPr>
              <a:t>난수를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 얻어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random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변수에 저장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("%d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번째 </a:t>
            </a:r>
            <a:r>
              <a:rPr kumimoji="0" lang="ko-KR" altLang="en-US" sz="1500" b="1" dirty="0" err="1">
                <a:latin typeface="+mn-ea"/>
                <a:ea typeface="+mn-ea"/>
                <a:cs typeface="Arial" pitchFamily="34" charset="0"/>
              </a:rPr>
              <a:t>난수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%5d \n",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random);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return 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40338"/>
            <a:ext cx="30289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656734" y="5440338"/>
            <a:ext cx="3435440" cy="11310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è"/>
              <a:defRPr/>
            </a:pP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임의의 값 추출이지만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세 번 반복하여 실행한다 하여도 </a:t>
            </a:r>
            <a:endParaRPr kumimoji="0" lang="en-US" altLang="ko-KR" sz="15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동일한 값이 추출됨</a:t>
            </a:r>
            <a:endParaRPr kumimoji="0" lang="ko-KR" altLang="en-US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27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(function)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4619" y="620688"/>
            <a:ext cx="82078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라이브러리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함수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(library function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  : C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언어에서 미리 정의해서 제공하는 함수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   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함수에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필요한 </a:t>
            </a:r>
            <a:r>
              <a:rPr kumimoji="0" lang="ko-KR" altLang="en-US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전처리기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지시자와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헤더 파일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을 정확하게 명시해야 함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     </a:t>
            </a:r>
            <a:r>
              <a:rPr kumimoji="0" lang="en-US" altLang="ko-KR" sz="1500" b="1" dirty="0" err="1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ko-KR" altLang="en-US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와 </a:t>
            </a:r>
            <a:r>
              <a:rPr kumimoji="0" lang="en-US" altLang="ko-KR" sz="1500" b="1" dirty="0" err="1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scanf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 → #include &lt;</a:t>
            </a:r>
            <a:r>
              <a:rPr kumimoji="0" lang="en-US" altLang="ko-KR" sz="1500" b="1" dirty="0" err="1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stdio.h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81435"/>
            <a:ext cx="3894055" cy="281983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12778" r="50000"/>
          <a:stretch/>
        </p:blipFill>
        <p:spPr bwMode="auto">
          <a:xfrm>
            <a:off x="4572000" y="2636912"/>
            <a:ext cx="426134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모서리가 둥근 직사각형 1"/>
          <p:cNvSpPr/>
          <p:nvPr/>
        </p:nvSpPr>
        <p:spPr>
          <a:xfrm>
            <a:off x="2195736" y="2265107"/>
            <a:ext cx="1584176" cy="2834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658506" cy="611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10.14 </a:t>
            </a:r>
            <a:r>
              <a:rPr kumimoji="0" lang="ko-KR" altLang="en-US" sz="1600" b="1" dirty="0" err="1" smtClean="0">
                <a:latin typeface="+mn-ea"/>
                <a:ea typeface="+mn-ea"/>
                <a:cs typeface="Arial" pitchFamily="34" charset="0"/>
              </a:rPr>
              <a:t>씨드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(seed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)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 설정 함수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srand</a:t>
            </a:r>
            <a:endParaRPr kumimoji="0" lang="en-US" altLang="ko-KR" sz="15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  </a:t>
            </a:r>
            <a:r>
              <a:rPr lang="ko-KR" altLang="en-US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씨드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(seed)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500" b="1" dirty="0" smtClean="0">
                <a:latin typeface="+mn-ea"/>
                <a:ea typeface="+mn-ea"/>
              </a:rPr>
              <a:t>: </a:t>
            </a:r>
            <a:r>
              <a:rPr lang="ko-KR" altLang="en-US" sz="1500" b="1" dirty="0" err="1" smtClean="0">
                <a:latin typeface="+mn-ea"/>
                <a:ea typeface="+mn-ea"/>
              </a:rPr>
              <a:t>난수</a:t>
            </a:r>
            <a:r>
              <a:rPr lang="ko-KR" altLang="en-US" sz="1500" b="1" dirty="0" smtClean="0">
                <a:latin typeface="+mn-ea"/>
                <a:ea typeface="+mn-ea"/>
              </a:rPr>
              <a:t> </a:t>
            </a:r>
            <a:r>
              <a:rPr lang="ko-KR" altLang="en-US" sz="1500" b="1" dirty="0" err="1">
                <a:latin typeface="+mn-ea"/>
                <a:ea typeface="+mn-ea"/>
              </a:rPr>
              <a:t>생성기가</a:t>
            </a:r>
            <a:r>
              <a:rPr lang="ko-KR" altLang="en-US" sz="1500" b="1" dirty="0">
                <a:latin typeface="+mn-ea"/>
                <a:ea typeface="+mn-ea"/>
              </a:rPr>
              <a:t> 생성하는 </a:t>
            </a:r>
            <a:r>
              <a:rPr lang="ko-KR" altLang="en-US" sz="1500" b="1" dirty="0" err="1">
                <a:solidFill>
                  <a:srgbClr val="0000FF"/>
                </a:solidFill>
                <a:latin typeface="+mn-ea"/>
                <a:ea typeface="+mn-ea"/>
              </a:rPr>
              <a:t>난수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값과 순서를 결정</a:t>
            </a: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 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500" b="1" dirty="0" smtClean="0">
                <a:latin typeface="+mn-ea"/>
                <a:ea typeface="+mn-ea"/>
                <a:sym typeface="Wingdings" panose="05000000000000000000" pitchFamily="2" charset="2"/>
              </a:rPr>
              <a:t>앞 예제는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세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번 실행 결과 모두 동일한 순서의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  <a:ea typeface="+mn-ea"/>
              </a:rPr>
              <a:t>난수가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발생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      </a:t>
            </a:r>
            <a:r>
              <a:rPr lang="ko-KR" altLang="en-US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씨드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 설정 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( </a:t>
            </a:r>
            <a:r>
              <a:rPr lang="ko-KR" altLang="en-US" sz="1500" b="1" dirty="0" smtClean="0">
                <a:latin typeface="+mn-ea"/>
                <a:ea typeface="+mn-ea"/>
              </a:rPr>
              <a:t>프로그래머가 </a:t>
            </a:r>
            <a:r>
              <a:rPr lang="ko-KR" altLang="en-US" sz="1500" b="1" dirty="0">
                <a:latin typeface="+mn-ea"/>
                <a:ea typeface="+mn-ea"/>
              </a:rPr>
              <a:t>직접 </a:t>
            </a:r>
            <a:r>
              <a:rPr lang="ko-KR" altLang="en-US" sz="1500" b="1" dirty="0" err="1">
                <a:latin typeface="+mn-ea"/>
                <a:ea typeface="+mn-ea"/>
              </a:rPr>
              <a:t>씨드를</a:t>
            </a:r>
            <a:r>
              <a:rPr lang="ko-KR" altLang="en-US" sz="1500" b="1" dirty="0">
                <a:latin typeface="+mn-ea"/>
                <a:ea typeface="+mn-ea"/>
              </a:rPr>
              <a:t> 지정 </a:t>
            </a:r>
            <a:r>
              <a:rPr lang="ko-KR" altLang="en-US" sz="1500" b="1" dirty="0" smtClean="0">
                <a:latin typeface="+mn-ea"/>
                <a:ea typeface="+mn-ea"/>
              </a:rPr>
              <a:t>가능</a:t>
            </a:r>
            <a:r>
              <a:rPr lang="en-US" altLang="ko-KR" sz="1500" b="1" dirty="0" smtClean="0">
                <a:latin typeface="+mn-ea"/>
                <a:ea typeface="+mn-ea"/>
              </a:rPr>
              <a:t>)</a:t>
            </a:r>
            <a:endParaRPr lang="ko-KR" altLang="en-US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ko-KR" altLang="en-US" sz="1500" b="1" dirty="0" smtClean="0"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지정한 </a:t>
            </a:r>
            <a:r>
              <a:rPr lang="ko-KR" altLang="en-US" sz="1500" b="1" dirty="0" err="1">
                <a:solidFill>
                  <a:srgbClr val="0000FF"/>
                </a:solidFill>
                <a:latin typeface="+mn-ea"/>
                <a:ea typeface="+mn-ea"/>
              </a:rPr>
              <a:t>씨드에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 따라 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rand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의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  <a:ea typeface="+mn-ea"/>
              </a:rPr>
              <a:t>난수가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 순서대로 발생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  </a:t>
            </a:r>
            <a:r>
              <a:rPr lang="en-US" altLang="ko-KR" sz="1500" b="1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srand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  <a:ea typeface="+mn-ea"/>
              </a:rPr>
              <a:t>씨드값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  <a:ea typeface="+mn-ea"/>
              </a:rPr>
              <a:t>            </a:t>
            </a:r>
            <a:r>
              <a:rPr lang="en-US" altLang="ko-KR" sz="1500" b="1" dirty="0" smtClean="0">
                <a:latin typeface="+mn-ea"/>
                <a:ea typeface="+mn-ea"/>
              </a:rPr>
              <a:t>-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인수에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해당하는 값이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rand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함수의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  <a:ea typeface="+mn-ea"/>
              </a:rPr>
              <a:t>씨드로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 설정됨</a:t>
            </a:r>
            <a:r>
              <a:rPr lang="ko-KR" altLang="en-US" sz="1500" b="1" dirty="0">
                <a:latin typeface="+mn-ea"/>
                <a:ea typeface="+mn-ea"/>
              </a:rPr>
              <a:t/>
            </a:r>
            <a:br>
              <a:rPr lang="ko-KR" altLang="en-US" sz="1500" b="1" dirty="0">
                <a:latin typeface="+mn-ea"/>
                <a:ea typeface="+mn-ea"/>
              </a:rPr>
            </a:br>
            <a:r>
              <a:rPr lang="ko-KR" altLang="en-US" sz="1500" b="1" dirty="0" smtClean="0">
                <a:latin typeface="+mn-ea"/>
                <a:ea typeface="+mn-ea"/>
              </a:rPr>
              <a:t>            </a:t>
            </a:r>
            <a:r>
              <a:rPr lang="en-US" altLang="ko-KR" sz="1500" b="1" dirty="0" smtClean="0">
                <a:latin typeface="+mn-ea"/>
                <a:ea typeface="+mn-ea"/>
              </a:rPr>
              <a:t>-</a:t>
            </a:r>
            <a:r>
              <a:rPr lang="ko-KR" altLang="en-US" sz="1500" b="1" dirty="0" smtClean="0">
                <a:latin typeface="+mn-ea"/>
                <a:ea typeface="+mn-ea"/>
              </a:rPr>
              <a:t> </a:t>
            </a:r>
            <a:r>
              <a:rPr lang="ko-KR" altLang="en-US" sz="1500" b="1" dirty="0">
                <a:latin typeface="+mn-ea"/>
                <a:ea typeface="+mn-ea"/>
              </a:rPr>
              <a:t>이후로 이 </a:t>
            </a:r>
            <a:r>
              <a:rPr lang="ko-KR" altLang="en-US" sz="1500" b="1" dirty="0" err="1">
                <a:latin typeface="+mn-ea"/>
                <a:ea typeface="+mn-ea"/>
              </a:rPr>
              <a:t>씨드에</a:t>
            </a:r>
            <a:r>
              <a:rPr lang="ko-KR" altLang="en-US" sz="1500" b="1" dirty="0">
                <a:latin typeface="+mn-ea"/>
                <a:ea typeface="+mn-ea"/>
              </a:rPr>
              <a:t> 따른 </a:t>
            </a:r>
            <a:r>
              <a:rPr lang="ko-KR" altLang="en-US" sz="1500" b="1" dirty="0" err="1">
                <a:latin typeface="+mn-ea"/>
                <a:ea typeface="+mn-ea"/>
              </a:rPr>
              <a:t>난수가</a:t>
            </a:r>
            <a:r>
              <a:rPr lang="ko-KR" altLang="en-US" sz="1500" b="1" dirty="0"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latin typeface="+mn-ea"/>
                <a:ea typeface="+mn-ea"/>
              </a:rPr>
              <a:t>발생함</a:t>
            </a:r>
            <a:r>
              <a:rPr lang="en-US" altLang="ko-KR" sz="1500" b="1" dirty="0" smtClean="0">
                <a:latin typeface="+mn-ea"/>
                <a:ea typeface="+mn-ea"/>
              </a:rPr>
              <a:t>,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#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include &lt;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stdlib.h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&gt;</a:t>
            </a:r>
            <a:r>
              <a:rPr lang="ko-KR" altLang="en-US" sz="1500" b="1" dirty="0">
                <a:latin typeface="+mn-ea"/>
                <a:ea typeface="+mn-ea"/>
              </a:rPr>
              <a:t>가 </a:t>
            </a:r>
            <a:r>
              <a:rPr lang="ko-KR" altLang="en-US" sz="1500" b="1" dirty="0" smtClean="0">
                <a:latin typeface="+mn-ea"/>
                <a:ea typeface="+mn-ea"/>
              </a:rPr>
              <a:t>필요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27" name="Picture 2" descr="Z:\04_교재개발1팀\[강의교안]\C강의교안자료\C강의교안자료\표_그림\08장\그림08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0" y="2581727"/>
            <a:ext cx="7321462" cy="2448273"/>
          </a:xfrm>
          <a:prstGeom prst="rect">
            <a:avLst/>
          </a:prstGeom>
          <a:noFill/>
          <a:ln w="9525">
            <a:noFill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038822" y="2132856"/>
            <a:ext cx="1966640" cy="959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8000" tIns="18000" rIns="18000" bIns="1800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defRPr>
            </a:lvl1pPr>
            <a:lvl2pPr marL="258763" lvl="1">
              <a:defRPr sz="1400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defRPr>
            </a:lvl2pPr>
          </a:lstStyle>
          <a:p>
            <a:pPr algn="ctr"/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기본 </a:t>
            </a:r>
            <a:r>
              <a:rPr lang="ko-KR" altLang="en-US" sz="1500" b="1" dirty="0" err="1">
                <a:solidFill>
                  <a:srgbClr val="0000FF"/>
                </a:solidFill>
                <a:latin typeface="+mn-ea"/>
                <a:ea typeface="+mn-ea"/>
              </a:rPr>
              <a:t>씨드가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설정된</a:t>
            </a:r>
            <a:endParaRPr lang="en-US" altLang="ko-KR" sz="15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상태에서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발생된 </a:t>
            </a:r>
            <a:endParaRPr lang="en-US" altLang="ko-KR" sz="15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난수이므로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언제나 </a:t>
            </a:r>
            <a:endParaRPr lang="en-US" altLang="ko-KR" sz="15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동일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순서</a:t>
            </a:r>
          </a:p>
        </p:txBody>
      </p:sp>
      <p:cxnSp>
        <p:nvCxnSpPr>
          <p:cNvPr id="29" name="꺾인 연결선 28"/>
          <p:cNvCxnSpPr>
            <a:stCxn id="28" idx="1"/>
            <a:endCxn id="30" idx="0"/>
          </p:cNvCxnSpPr>
          <p:nvPr/>
        </p:nvCxnSpPr>
        <p:spPr>
          <a:xfrm rot="10800000" flipV="1">
            <a:off x="2046918" y="2612696"/>
            <a:ext cx="4991905" cy="997487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타원 29"/>
          <p:cNvSpPr/>
          <p:nvPr/>
        </p:nvSpPr>
        <p:spPr>
          <a:xfrm>
            <a:off x="1788077" y="3610184"/>
            <a:ext cx="517679" cy="23733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54610" y="3610184"/>
            <a:ext cx="517679" cy="23733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595097" y="3610184"/>
            <a:ext cx="517679" cy="23733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>
              <a:latin typeface="+mn-ea"/>
            </a:endParaRPr>
          </a:p>
        </p:txBody>
      </p:sp>
      <p:cxnSp>
        <p:nvCxnSpPr>
          <p:cNvPr id="33" name="Shape 28"/>
          <p:cNvCxnSpPr>
            <a:stCxn id="28" idx="1"/>
            <a:endCxn id="31" idx="0"/>
          </p:cNvCxnSpPr>
          <p:nvPr/>
        </p:nvCxnSpPr>
        <p:spPr>
          <a:xfrm rot="10800000" flipV="1">
            <a:off x="4413450" y="2612696"/>
            <a:ext cx="2625372" cy="997487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꺾인 연결선 33"/>
          <p:cNvCxnSpPr>
            <a:stCxn id="28" idx="1"/>
            <a:endCxn id="32" idx="0"/>
          </p:cNvCxnSpPr>
          <p:nvPr/>
        </p:nvCxnSpPr>
        <p:spPr>
          <a:xfrm rot="10800000" flipV="1">
            <a:off x="6853938" y="2612696"/>
            <a:ext cx="184885" cy="997487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31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658506" cy="4501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10.14 </a:t>
            </a:r>
            <a:r>
              <a:rPr kumimoji="0" lang="ko-KR" altLang="en-US" sz="1600" b="1" dirty="0" err="1">
                <a:latin typeface="+mn-ea"/>
                <a:ea typeface="+mn-ea"/>
                <a:cs typeface="Arial" pitchFamily="34" charset="0"/>
              </a:rPr>
              <a:t>씨드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(seed)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설정 함수 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srand</a:t>
            </a:r>
            <a:endParaRPr kumimoji="0" lang="en-US" altLang="ko-KR" sz="16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#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include &lt;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stdio.h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#include &lt;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stdlib.h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&gt;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//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rand, </a:t>
            </a:r>
            <a:r>
              <a:rPr kumimoji="0" lang="en-US" altLang="ko-KR" sz="1400" b="1" dirty="0" err="1" smtClean="0">
                <a:solidFill>
                  <a:srgbClr val="FF0000"/>
                </a:solidFill>
                <a:latin typeface="+mn-ea"/>
                <a:cs typeface="Arial" pitchFamily="34" charset="0"/>
              </a:rPr>
              <a:t>srand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함수를 위한 헤더 파일</a:t>
            </a: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main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() {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random;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            </a:t>
            </a:r>
            <a:r>
              <a:rPr kumimoji="0"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srand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(1);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또는 </a:t>
            </a:r>
            <a:r>
              <a:rPr kumimoji="0"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srand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(2);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또는 </a:t>
            </a:r>
            <a:r>
              <a:rPr kumimoji="0"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srand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(3);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을 넣게 되면 아래결과와 같다</a:t>
            </a:r>
            <a:endParaRPr kumimoji="0" lang="en-US" altLang="ko-KR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for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=1;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&lt;=5;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++)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{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	random =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rand()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 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("%d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번째 </a:t>
            </a:r>
            <a:r>
              <a:rPr kumimoji="0" lang="ko-KR" altLang="en-US" sz="1500" b="1" dirty="0" err="1">
                <a:latin typeface="+mn-ea"/>
                <a:ea typeface="+mn-ea"/>
                <a:cs typeface="Arial" pitchFamily="34" charset="0"/>
              </a:rPr>
              <a:t>난수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%5d \n",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random);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return 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59632" y="2675533"/>
            <a:ext cx="6840760" cy="34591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 descr="Z:\04_교재개발1팀\[강의교안]\C강의교안자료\C강의교안자료\표_그림\08장\그림08-1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8" b="9170"/>
          <a:stretch/>
        </p:blipFill>
        <p:spPr bwMode="auto">
          <a:xfrm>
            <a:off x="827584" y="4971457"/>
            <a:ext cx="7839236" cy="1841629"/>
          </a:xfrm>
          <a:prstGeom prst="rect">
            <a:avLst/>
          </a:prstGeom>
          <a:noFill/>
          <a:ln w="9525">
            <a:solidFill>
              <a:srgbClr val="003399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타원 39"/>
          <p:cNvSpPr/>
          <p:nvPr/>
        </p:nvSpPr>
        <p:spPr>
          <a:xfrm>
            <a:off x="1005467" y="4885804"/>
            <a:ext cx="749753" cy="36004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597755" y="4885804"/>
            <a:ext cx="749753" cy="36004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190043" y="4885804"/>
            <a:ext cx="749753" cy="36004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구부러진 연결선 30"/>
          <p:cNvCxnSpPr>
            <a:stCxn id="40" idx="0"/>
            <a:endCxn id="2" idx="2"/>
          </p:cNvCxnSpPr>
          <p:nvPr/>
        </p:nvCxnSpPr>
        <p:spPr>
          <a:xfrm rot="5400000" flipH="1" flipV="1">
            <a:off x="2097998" y="2303790"/>
            <a:ext cx="1864360" cy="329966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rgbClr val="FF00FF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242096" y="4221088"/>
            <a:ext cx="2808312" cy="498016"/>
          </a:xfrm>
          <a:prstGeom prst="rect">
            <a:avLst/>
          </a:prstGeom>
          <a:noFill/>
          <a:ln w="12700">
            <a:noFill/>
          </a:ln>
        </p:spPr>
        <p:txBody>
          <a:bodyPr wrap="square" lIns="18000" tIns="18000" rIns="18000" bIns="1800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defRPr>
            </a:lvl1pPr>
            <a:lvl2pPr marL="258763" lvl="1">
              <a:defRPr sz="1400">
                <a:solidFill>
                  <a:schemeClr val="tx2"/>
                </a:solidFill>
                <a:latin typeface="휴먼편지체" pitchFamily="18" charset="-127"/>
                <a:ea typeface="휴먼편지체" pitchFamily="18" charset="-127"/>
              </a:defRPr>
            </a:lvl2pPr>
          </a:lstStyle>
          <a:p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씨드가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달라짐에 따라 발생하는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난수 순서도 달라진다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3" name="꺾인 연결선 32"/>
          <p:cNvCxnSpPr>
            <a:stCxn id="32" idx="1"/>
          </p:cNvCxnSpPr>
          <p:nvPr/>
        </p:nvCxnSpPr>
        <p:spPr>
          <a:xfrm rot="10800000" flipH="1" flipV="1">
            <a:off x="6242096" y="4470096"/>
            <a:ext cx="900100" cy="1749992"/>
          </a:xfrm>
          <a:prstGeom prst="bentConnector4">
            <a:avLst>
              <a:gd name="adj1" fmla="val -25397"/>
              <a:gd name="adj2" fmla="val 100107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직사각형 33"/>
          <p:cNvSpPr/>
          <p:nvPr/>
        </p:nvSpPr>
        <p:spPr>
          <a:xfrm>
            <a:off x="1957620" y="5644024"/>
            <a:ext cx="576064" cy="115212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49908" y="5644024"/>
            <a:ext cx="576064" cy="115212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42196" y="5644024"/>
            <a:ext cx="504056" cy="115212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Shape 28"/>
          <p:cNvCxnSpPr>
            <a:stCxn id="32" idx="1"/>
            <a:endCxn id="35" idx="3"/>
          </p:cNvCxnSpPr>
          <p:nvPr/>
        </p:nvCxnSpPr>
        <p:spPr>
          <a:xfrm rot="10800000" flipV="1">
            <a:off x="5125972" y="4470096"/>
            <a:ext cx="1116124" cy="17499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hape 30"/>
          <p:cNvCxnSpPr>
            <a:stCxn id="32" idx="1"/>
            <a:endCxn id="34" idx="3"/>
          </p:cNvCxnSpPr>
          <p:nvPr/>
        </p:nvCxnSpPr>
        <p:spPr>
          <a:xfrm rot="10800000" flipV="1">
            <a:off x="2533684" y="4470096"/>
            <a:ext cx="3708412" cy="1749992"/>
          </a:xfrm>
          <a:prstGeom prst="bentConnector3">
            <a:avLst>
              <a:gd name="adj1" fmla="val 83397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94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65850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10.15 </a:t>
            </a:r>
            <a:r>
              <a:rPr kumimoji="0" lang="ko-KR" altLang="en-US" sz="1600" b="1" dirty="0" err="1" smtClean="0">
                <a:latin typeface="+mn-ea"/>
                <a:ea typeface="+mn-ea"/>
                <a:cs typeface="Arial" pitchFamily="34" charset="0"/>
              </a:rPr>
              <a:t>씨드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(seed)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설정 함수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srand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(time(NULL))</a:t>
            </a:r>
            <a:endParaRPr kumimoji="0" lang="en-US" altLang="ko-KR" sz="16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그러나 매번 </a:t>
            </a:r>
            <a:r>
              <a:rPr kumimoji="0" lang="ko-KR" altLang="en-US" sz="15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임의값을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얻기 위하여 </a:t>
            </a:r>
            <a:r>
              <a:rPr kumimoji="0"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srand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의 값을 변경해야 함</a:t>
            </a:r>
            <a:endParaRPr kumimoji="0" lang="en-US" altLang="ko-KR" sz="15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main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() {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random;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             </a:t>
            </a:r>
            <a:r>
              <a:rPr kumimoji="0"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srand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(1);</a:t>
            </a:r>
            <a:endParaRPr kumimoji="0" lang="en-US" altLang="ko-KR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for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=1;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&lt;=5;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++)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{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	random =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rand()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 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31640" y="2343598"/>
            <a:ext cx="1008112" cy="345911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18" idx="3"/>
          </p:cNvCxnSpPr>
          <p:nvPr/>
        </p:nvCxnSpPr>
        <p:spPr>
          <a:xfrm flipV="1">
            <a:off x="2339752" y="1772816"/>
            <a:ext cx="504056" cy="743738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95331" y="4005064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현재 시간을 </a:t>
            </a:r>
            <a:r>
              <a:rPr lang="ko-KR" altLang="en-US" sz="1500" b="1" dirty="0" err="1">
                <a:solidFill>
                  <a:srgbClr val="0000FF"/>
                </a:solidFill>
                <a:latin typeface="+mn-ea"/>
                <a:ea typeface="+mn-ea"/>
              </a:rPr>
              <a:t>씨드로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 설정하기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		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ko-KR" sz="15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srand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( time(NULL) )</a:t>
            </a:r>
          </a:p>
          <a:p>
            <a:endParaRPr lang="en-US" altLang="ko-KR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1602734" y="3443638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348221" y="4757275"/>
            <a:ext cx="5824179" cy="1202994"/>
            <a:chOff x="1810785" y="4999281"/>
            <a:chExt cx="5824179" cy="1202994"/>
          </a:xfrm>
        </p:grpSpPr>
        <p:cxnSp>
          <p:nvCxnSpPr>
            <p:cNvPr id="26" name="구부러진 연결선 25"/>
            <p:cNvCxnSpPr>
              <a:stCxn id="27" idx="1"/>
            </p:cNvCxnSpPr>
            <p:nvPr/>
          </p:nvCxnSpPr>
          <p:spPr bwMode="auto">
            <a:xfrm rot="10800000">
              <a:off x="1810785" y="4999281"/>
              <a:ext cx="300902" cy="838570"/>
            </a:xfrm>
            <a:prstGeom prst="curvedConnector2">
              <a:avLst/>
            </a:prstGeom>
            <a:noFill/>
            <a:ln w="9525">
              <a:solidFill>
                <a:srgbClr val="003399"/>
              </a:solidFill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2111687" y="5473426"/>
              <a:ext cx="5523277" cy="728849"/>
            </a:xfrm>
            <a:prstGeom prst="rect">
              <a:avLst/>
            </a:prstGeom>
            <a:noFill/>
          </p:spPr>
          <p:txBody>
            <a:bodyPr wrap="square" lIns="18000" tIns="18000" rIns="18000" bIns="18000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2">
                      <a:lumMod val="25000"/>
                    </a:schemeClr>
                  </a:solidFill>
                  <a:latin typeface="휴먼편지체" pitchFamily="18" charset="-127"/>
                  <a:ea typeface="휴먼편지체" pitchFamily="18" charset="-127"/>
                </a:defRPr>
              </a:lvl1pPr>
              <a:lvl2pPr marL="258763" lvl="1">
                <a:defRPr sz="1400">
                  <a:solidFill>
                    <a:schemeClr val="tx2"/>
                  </a:solidFill>
                  <a:latin typeface="휴먼편지체" pitchFamily="18" charset="-127"/>
                  <a:ea typeface="휴먼편지체" pitchFamily="18" charset="-127"/>
                </a:defRPr>
              </a:lvl2pPr>
            </a:lstStyle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latin typeface="+mn-ea"/>
                  <a:ea typeface="+mn-ea"/>
                </a:rPr>
                <a:t>함수 </a:t>
              </a:r>
              <a:r>
                <a:rPr lang="ko-KR" altLang="en-US" sz="1500" b="1" dirty="0" err="1">
                  <a:latin typeface="+mn-ea"/>
                  <a:ea typeface="+mn-ea"/>
                </a:rPr>
                <a:t>호출문</a:t>
              </a:r>
              <a:r>
                <a:rPr lang="ko-KR" altLang="en-US" sz="1500" b="1" dirty="0">
                  <a:latin typeface="+mn-ea"/>
                  <a:ea typeface="+mn-ea"/>
                </a:rPr>
                <a:t> </a:t>
              </a:r>
              <a:r>
                <a:rPr lang="en-US" altLang="ko-KR" sz="1500" b="1" dirty="0">
                  <a:solidFill>
                    <a:srgbClr val="FF0000"/>
                  </a:solidFill>
                  <a:latin typeface="+mn-ea"/>
                  <a:ea typeface="+mn-ea"/>
                </a:rPr>
                <a:t>time(NULL)</a:t>
              </a:r>
              <a:r>
                <a:rPr lang="ko-KR" altLang="en-US" sz="1500" b="1" dirty="0">
                  <a:solidFill>
                    <a:srgbClr val="FF0000"/>
                  </a:solidFill>
                  <a:latin typeface="+mn-ea"/>
                  <a:ea typeface="+mn-ea"/>
                </a:rPr>
                <a:t> 실행 시 컴퓨터의 시간이 반환됨</a:t>
              </a:r>
              <a:endParaRPr lang="en-US" altLang="ko-KR" sz="1500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latin typeface="+mn-ea"/>
                  <a:ea typeface="+mn-ea"/>
                </a:rPr>
                <a:t>time </a:t>
              </a:r>
              <a:r>
                <a:rPr lang="ko-KR" altLang="en-US" sz="1500" b="1" dirty="0">
                  <a:latin typeface="+mn-ea"/>
                  <a:ea typeface="+mn-ea"/>
                </a:rPr>
                <a:t>함수는 </a:t>
              </a:r>
              <a:r>
                <a:rPr lang="en-US" altLang="ko-KR" sz="1500" b="1" dirty="0">
                  <a:solidFill>
                    <a:srgbClr val="FF0000"/>
                  </a:solidFill>
                  <a:latin typeface="+mn-ea"/>
                  <a:ea typeface="+mn-ea"/>
                </a:rPr>
                <a:t>#include &lt;</a:t>
              </a:r>
              <a:r>
                <a:rPr lang="en-US" altLang="ko-KR" sz="1500" b="1" dirty="0" err="1">
                  <a:solidFill>
                    <a:srgbClr val="FF0000"/>
                  </a:solidFill>
                  <a:latin typeface="+mn-ea"/>
                  <a:ea typeface="+mn-ea"/>
                </a:rPr>
                <a:t>time.h</a:t>
              </a:r>
              <a:r>
                <a:rPr lang="en-US" altLang="ko-KR" sz="1500" b="1" dirty="0">
                  <a:solidFill>
                    <a:srgbClr val="FF0000"/>
                  </a:solidFill>
                  <a:latin typeface="+mn-ea"/>
                  <a:ea typeface="+mn-ea"/>
                </a:rPr>
                <a:t>&gt;</a:t>
              </a:r>
              <a:r>
                <a:rPr lang="ko-KR" altLang="en-US" sz="1500" b="1" dirty="0">
                  <a:latin typeface="+mn-ea"/>
                  <a:ea typeface="+mn-ea"/>
                </a:rPr>
                <a:t>가 필요</a:t>
              </a:r>
              <a:endParaRPr lang="en-US" altLang="ko-KR" sz="1500" b="1" dirty="0">
                <a:latin typeface="+mn-ea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663942" y="4480276"/>
            <a:ext cx="4968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ç"/>
            </a:pPr>
            <a:r>
              <a:rPr lang="en-US" altLang="ko-KR" sz="1500" dirty="0" smtClean="0">
                <a:solidFill>
                  <a:srgbClr val="FF00FF"/>
                </a:solidFill>
                <a:latin typeface="+mn-ea"/>
                <a:ea typeface="+mn-ea"/>
              </a:rPr>
              <a:t>time </a:t>
            </a:r>
            <a:r>
              <a:rPr lang="ko-KR" altLang="en-US" sz="1500" dirty="0">
                <a:solidFill>
                  <a:srgbClr val="FF00FF"/>
                </a:solidFill>
                <a:latin typeface="+mn-ea"/>
                <a:ea typeface="+mn-ea"/>
              </a:rPr>
              <a:t>함수를 실행할 때 </a:t>
            </a:r>
            <a:endParaRPr lang="en-US" altLang="ko-KR" sz="1500" dirty="0" smtClean="0">
              <a:solidFill>
                <a:srgbClr val="FF00FF"/>
              </a:solidFill>
              <a:latin typeface="+mn-ea"/>
              <a:ea typeface="+mn-ea"/>
            </a:endParaRPr>
          </a:p>
          <a:p>
            <a:r>
              <a:rPr lang="en-US" altLang="ko-KR" sz="1500" dirty="0" smtClean="0">
                <a:solidFill>
                  <a:srgbClr val="FF00FF"/>
                </a:solidFill>
                <a:latin typeface="+mn-ea"/>
                <a:ea typeface="+mn-ea"/>
              </a:rPr>
              <a:t>    </a:t>
            </a:r>
            <a:r>
              <a:rPr lang="ko-KR" altLang="en-US" sz="1500" dirty="0" smtClean="0">
                <a:solidFill>
                  <a:srgbClr val="FF00FF"/>
                </a:solidFill>
                <a:latin typeface="+mn-ea"/>
                <a:ea typeface="+mn-ea"/>
              </a:rPr>
              <a:t>컴퓨터의 </a:t>
            </a:r>
            <a:r>
              <a:rPr lang="ko-KR" altLang="en-US" sz="1500" dirty="0">
                <a:solidFill>
                  <a:srgbClr val="FF00FF"/>
                </a:solidFill>
                <a:latin typeface="+mn-ea"/>
                <a:ea typeface="+mn-ea"/>
              </a:rPr>
              <a:t>현재 시간을 </a:t>
            </a:r>
            <a:r>
              <a:rPr lang="en-US" altLang="ko-KR" sz="1500" dirty="0">
                <a:solidFill>
                  <a:srgbClr val="FF00FF"/>
                </a:solidFill>
                <a:latin typeface="+mn-ea"/>
                <a:ea typeface="+mn-ea"/>
              </a:rPr>
              <a:t>rand </a:t>
            </a:r>
            <a:r>
              <a:rPr lang="ko-KR" altLang="en-US" sz="1500" dirty="0">
                <a:solidFill>
                  <a:srgbClr val="FF00FF"/>
                </a:solidFill>
                <a:latin typeface="+mn-ea"/>
                <a:ea typeface="+mn-ea"/>
              </a:rPr>
              <a:t>함수의 </a:t>
            </a:r>
            <a:r>
              <a:rPr lang="ko-KR" altLang="en-US" sz="1500" dirty="0" err="1">
                <a:solidFill>
                  <a:srgbClr val="FF00FF"/>
                </a:solidFill>
                <a:latin typeface="+mn-ea"/>
                <a:ea typeface="+mn-ea"/>
              </a:rPr>
              <a:t>씨드로</a:t>
            </a:r>
            <a:r>
              <a:rPr lang="ko-KR" altLang="en-US" sz="1500" dirty="0">
                <a:solidFill>
                  <a:srgbClr val="FF00FF"/>
                </a:solidFill>
                <a:latin typeface="+mn-ea"/>
                <a:ea typeface="+mn-ea"/>
              </a:rPr>
              <a:t> 설정하기</a:t>
            </a:r>
          </a:p>
        </p:txBody>
      </p:sp>
    </p:spTree>
    <p:extLst>
      <p:ext uri="{BB962C8B-B14F-4D97-AF65-F5344CB8AC3E}">
        <p14:creationId xmlns:p14="http://schemas.microsoft.com/office/powerpoint/2010/main" val="5376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658506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10.15 </a:t>
            </a:r>
            <a:r>
              <a:rPr kumimoji="0" lang="ko-KR" altLang="en-US" sz="1600" b="1" dirty="0" err="1" smtClean="0">
                <a:latin typeface="+mn-ea"/>
                <a:ea typeface="+mn-ea"/>
                <a:cs typeface="Arial" pitchFamily="34" charset="0"/>
              </a:rPr>
              <a:t>씨드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(seed)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설정 함수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srand</a:t>
            </a:r>
            <a:r>
              <a:rPr kumimoji="0" lang="en-US" altLang="ko-KR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(time(NULL))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#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include &lt;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stdio.h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#include &lt;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stdlib.h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&gt;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//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rand, </a:t>
            </a:r>
            <a:r>
              <a:rPr kumimoji="0" lang="en-US" altLang="ko-KR" sz="1400" b="1" dirty="0" err="1" smtClean="0">
                <a:solidFill>
                  <a:srgbClr val="FF0000"/>
                </a:solidFill>
                <a:latin typeface="+mn-ea"/>
                <a:cs typeface="Arial" pitchFamily="34" charset="0"/>
              </a:rPr>
              <a:t>srand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함수를 위한 헤더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파일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#include &lt;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time.h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&gt;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time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함수를 위한 헤더 파일</a:t>
            </a: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main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() {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random;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             </a:t>
            </a:r>
            <a:r>
              <a:rPr kumimoji="0"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srand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(time(NULL));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for (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=1;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&lt;=5;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++)	{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	random =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rand()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 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("%d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번째 </a:t>
            </a:r>
            <a:r>
              <a:rPr kumimoji="0" lang="ko-KR" altLang="en-US" sz="1500" b="1" dirty="0" err="1">
                <a:latin typeface="+mn-ea"/>
                <a:ea typeface="+mn-ea"/>
                <a:cs typeface="Arial" pitchFamily="34" charset="0"/>
              </a:rPr>
              <a:t>난수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%5d \n",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random);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return 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5177"/>
            <a:ext cx="82962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3563888" y="5013176"/>
            <a:ext cx="100689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68144" y="4725144"/>
            <a:ext cx="3066095" cy="70085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프로그램을 실행할 때마다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time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함수의 반환 값이 달라지므로 서로 다른 순서의 난수 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개를 얻는다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3" name="구부러진 연결선 22"/>
          <p:cNvCxnSpPr>
            <a:stCxn id="22" idx="1"/>
          </p:cNvCxnSpPr>
          <p:nvPr/>
        </p:nvCxnSpPr>
        <p:spPr>
          <a:xfrm rot="10800000" flipV="1">
            <a:off x="4707248" y="5075572"/>
            <a:ext cx="1160897" cy="35042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68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658506" cy="931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10.16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응용 프로그램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로또 숫자 자동 추첨 프로그램 만들기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        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: 1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~ 45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번호 중에서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6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개를 추출하기</a:t>
            </a: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7900" r="17326" b="8854"/>
          <a:stretch/>
        </p:blipFill>
        <p:spPr bwMode="auto">
          <a:xfrm>
            <a:off x="1259632" y="2356749"/>
            <a:ext cx="7493584" cy="2879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89" y="5301207"/>
            <a:ext cx="37528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17" y="5301208"/>
            <a:ext cx="37052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2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55576" y="575291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96" y="44624"/>
            <a:ext cx="91085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#include &lt;</a:t>
            </a:r>
            <a:r>
              <a:rPr lang="en-US" altLang="ko-KR" sz="1400" b="1" dirty="0" err="1"/>
              <a:t>stdio.h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b="1" dirty="0"/>
              <a:t>#include &lt;</a:t>
            </a:r>
            <a:r>
              <a:rPr lang="en-US" altLang="ko-KR" sz="1400" b="1" dirty="0" err="1"/>
              <a:t>stdlib.h</a:t>
            </a:r>
            <a:r>
              <a:rPr lang="en-US" altLang="ko-KR" sz="1400" b="1" dirty="0"/>
              <a:t>&gt; // rand, </a:t>
            </a:r>
            <a:r>
              <a:rPr lang="en-US" altLang="ko-KR" sz="1400" b="1" dirty="0" err="1"/>
              <a:t>srand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함수를 위한 헤더 파일</a:t>
            </a:r>
          </a:p>
          <a:p>
            <a:r>
              <a:rPr lang="en-US" altLang="ko-KR" sz="1400" b="1" dirty="0"/>
              <a:t>#include &lt;</a:t>
            </a:r>
            <a:r>
              <a:rPr lang="en-US" altLang="ko-KR" sz="1400" b="1" dirty="0" err="1"/>
              <a:t>time.h</a:t>
            </a:r>
            <a:r>
              <a:rPr lang="en-US" altLang="ko-KR" sz="1400" b="1" dirty="0"/>
              <a:t>&gt; // time </a:t>
            </a:r>
            <a:r>
              <a:rPr lang="ko-KR" altLang="en-US" sz="1400" b="1" dirty="0"/>
              <a:t>함수를 위한 헤더 파일</a:t>
            </a:r>
          </a:p>
          <a:p>
            <a:endParaRPr lang="ko-KR" altLang="en-US" sz="1400" b="1" dirty="0"/>
          </a:p>
          <a:p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getNumber</a:t>
            </a:r>
            <a:r>
              <a:rPr lang="en-US" altLang="ko-KR" sz="1400" b="1" dirty="0"/>
              <a:t>() {</a:t>
            </a:r>
          </a:p>
          <a:p>
            <a:r>
              <a:rPr lang="en-US" altLang="ko-KR" sz="1400" b="1" dirty="0"/>
              <a:t>return rand() % 45 + 1;// 0 ~ 44 +1  1 ~ 45</a:t>
            </a:r>
          </a:p>
          <a:p>
            <a:r>
              <a:rPr lang="en-US" altLang="ko-KR" sz="1400" b="1" dirty="0"/>
              <a:t>}</a:t>
            </a:r>
          </a:p>
          <a:p>
            <a:endParaRPr lang="ko-KR" altLang="en-US" sz="1400" b="1" dirty="0"/>
          </a:p>
          <a:p>
            <a:pPr lvl="1"/>
            <a:r>
              <a:rPr lang="en-US" altLang="ko-KR" sz="1400" b="1" dirty="0" err="1"/>
              <a:t>int</a:t>
            </a:r>
            <a:r>
              <a:rPr lang="en-US" altLang="ko-KR" sz="1400" b="1" dirty="0"/>
              <a:t> main() {</a:t>
            </a:r>
          </a:p>
          <a:p>
            <a:pPr lvl="1"/>
            <a:r>
              <a:rPr lang="en-US" altLang="ko-KR" sz="1400" b="1" dirty="0" err="1"/>
              <a:t>int</a:t>
            </a:r>
            <a:r>
              <a:rPr lang="en-US" altLang="ko-KR" sz="1400" b="1" dirty="0"/>
              <a:t> lotto[6] = {};</a:t>
            </a:r>
          </a:p>
          <a:p>
            <a:pPr lvl="1"/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, k, </a:t>
            </a:r>
            <a:r>
              <a:rPr lang="en-US" altLang="ko-KR" sz="1400" b="1" dirty="0" err="1"/>
              <a:t>num</a:t>
            </a:r>
            <a:r>
              <a:rPr lang="en-US" altLang="ko-KR" sz="1400" b="1" dirty="0"/>
              <a:t>;</a:t>
            </a:r>
          </a:p>
          <a:p>
            <a:pPr lvl="1"/>
            <a:r>
              <a:rPr lang="en-US" altLang="ko-KR" sz="1400" b="1" dirty="0"/>
              <a:t>char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dup = 'N';// </a:t>
            </a:r>
            <a:r>
              <a:rPr lang="ko-KR" altLang="en-US" sz="1400" b="1" dirty="0" err="1"/>
              <a:t>중복성</a:t>
            </a:r>
            <a:r>
              <a:rPr lang="ko-KR" altLang="en-US" sz="1400" b="1" dirty="0"/>
              <a:t> 확인을 위함</a:t>
            </a:r>
          </a:p>
          <a:p>
            <a:pPr lvl="1"/>
            <a:endParaRPr lang="ko-KR" altLang="en-US" sz="1400" b="1" dirty="0"/>
          </a:p>
          <a:p>
            <a:pPr lvl="1"/>
            <a:r>
              <a:rPr lang="en-US" altLang="ko-KR" sz="1400" b="1" dirty="0" err="1"/>
              <a:t>printf</a:t>
            </a:r>
            <a:r>
              <a:rPr lang="en-US" altLang="ko-KR" sz="1400" b="1" dirty="0"/>
              <a:t>("** </a:t>
            </a:r>
            <a:r>
              <a:rPr lang="ko-KR" altLang="en-US" sz="1400" b="1" dirty="0"/>
              <a:t>로또 추첨을 시작합니다</a:t>
            </a:r>
            <a:r>
              <a:rPr lang="en-US" altLang="ko-KR" sz="1400" b="1" dirty="0"/>
              <a:t>. ** \n\n");</a:t>
            </a:r>
          </a:p>
          <a:p>
            <a:pPr lvl="1"/>
            <a:r>
              <a:rPr lang="en-US" altLang="ko-KR" sz="1400" b="1" dirty="0" err="1"/>
              <a:t>srand</a:t>
            </a:r>
            <a:r>
              <a:rPr lang="en-US" altLang="ko-KR" sz="1400" b="1" dirty="0"/>
              <a:t>((unsigned)time(NULL));</a:t>
            </a:r>
          </a:p>
          <a:p>
            <a:r>
              <a:rPr lang="en-US" altLang="ko-KR" sz="1400" b="1" dirty="0" smtClean="0"/>
              <a:t>        for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 = 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 &lt; 6;) {// 6</a:t>
            </a:r>
            <a:r>
              <a:rPr lang="ko-KR" altLang="en-US" sz="1400" b="1" dirty="0"/>
              <a:t>개의 숫자 </a:t>
            </a:r>
            <a:r>
              <a:rPr lang="ko-KR" altLang="en-US" sz="1400" b="1" dirty="0" err="1"/>
              <a:t>뽑힐때까지</a:t>
            </a:r>
            <a:endParaRPr lang="ko-KR" altLang="en-US" sz="1400" b="1" dirty="0"/>
          </a:p>
          <a:p>
            <a:pPr lvl="2"/>
            <a:r>
              <a:rPr lang="en-US" altLang="ko-KR" sz="1400" b="1" dirty="0" err="1"/>
              <a:t>num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getNumber</a:t>
            </a:r>
            <a:r>
              <a:rPr lang="en-US" altLang="ko-KR" sz="1400" b="1" dirty="0"/>
              <a:t>();</a:t>
            </a:r>
          </a:p>
          <a:p>
            <a:pPr lvl="2"/>
            <a:r>
              <a:rPr lang="nn-NO" altLang="ko-KR" sz="1400" b="1" dirty="0"/>
              <a:t>for (k = 0; k &lt; 6; k++) {</a:t>
            </a:r>
          </a:p>
          <a:p>
            <a:pPr lvl="2"/>
            <a:r>
              <a:rPr lang="en-US" altLang="ko-KR" sz="1400" b="1" dirty="0" smtClean="0"/>
              <a:t>	if </a:t>
            </a:r>
            <a:r>
              <a:rPr lang="en-US" altLang="ko-KR" sz="1400" b="1" dirty="0"/>
              <a:t>(lotto[k] == </a:t>
            </a:r>
            <a:r>
              <a:rPr lang="en-US" altLang="ko-KR" sz="1400" b="1" dirty="0" err="1"/>
              <a:t>num</a:t>
            </a:r>
            <a:r>
              <a:rPr lang="en-US" altLang="ko-KR" sz="1400" b="1" dirty="0"/>
              <a:t>) dup = 'Y';// </a:t>
            </a:r>
            <a:r>
              <a:rPr lang="ko-KR" altLang="en-US" sz="1400" b="1" dirty="0" err="1"/>
              <a:t>중복성</a:t>
            </a:r>
            <a:r>
              <a:rPr lang="ko-KR" altLang="en-US" sz="1400" b="1" dirty="0"/>
              <a:t> 확인</a:t>
            </a:r>
          </a:p>
          <a:p>
            <a:pPr lvl="2"/>
            <a:r>
              <a:rPr lang="en-US" altLang="ko-KR" sz="1400" b="1" dirty="0"/>
              <a:t>}</a:t>
            </a:r>
          </a:p>
          <a:p>
            <a:pPr lvl="2"/>
            <a:r>
              <a:rPr lang="en-US" altLang="ko-KR" sz="1400" b="1" dirty="0"/>
              <a:t>if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(dup == 'N') lotto[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++] = </a:t>
            </a:r>
            <a:r>
              <a:rPr lang="en-US" altLang="ko-KR" sz="1400" b="1" dirty="0" err="1"/>
              <a:t>num</a:t>
            </a:r>
            <a:r>
              <a:rPr lang="en-US" altLang="ko-KR" sz="1400" b="1" dirty="0"/>
              <a:t>;// </a:t>
            </a:r>
            <a:r>
              <a:rPr lang="ko-KR" altLang="en-US" sz="1400" b="1" dirty="0"/>
              <a:t>중복이 안된 경우만 증가</a:t>
            </a:r>
          </a:p>
          <a:p>
            <a:pPr lvl="2"/>
            <a:r>
              <a:rPr lang="en-US" altLang="ko-KR" sz="1400" b="1" dirty="0"/>
              <a:t>else dup = 'N';</a:t>
            </a:r>
          </a:p>
          <a:p>
            <a:r>
              <a:rPr lang="en-US" altLang="ko-KR" sz="1400" b="1" dirty="0" smtClean="0"/>
              <a:t>        }</a:t>
            </a:r>
            <a:endParaRPr lang="en-US" altLang="ko-KR" sz="1400" b="1" dirty="0"/>
          </a:p>
          <a:p>
            <a:endParaRPr lang="ko-KR" altLang="en-US" sz="1400" b="1" dirty="0"/>
          </a:p>
          <a:p>
            <a:pPr lvl="1"/>
            <a:r>
              <a:rPr lang="en-US" altLang="ko-KR" sz="1400" b="1" dirty="0" err="1"/>
              <a:t>printf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추첨된 로또 번호 </a:t>
            </a:r>
            <a:r>
              <a:rPr lang="en-US" altLang="ko-KR" sz="1400" b="1" dirty="0"/>
              <a:t>= = &gt; ");</a:t>
            </a:r>
          </a:p>
          <a:p>
            <a:pPr lvl="1"/>
            <a:r>
              <a:rPr lang="nn-NO" altLang="ko-KR" sz="1400" b="1" dirty="0"/>
              <a:t>for (i = 0; i &lt; 6; i++) {</a:t>
            </a:r>
          </a:p>
          <a:p>
            <a:pPr lvl="1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printf</a:t>
            </a:r>
            <a:r>
              <a:rPr lang="en-US" altLang="ko-KR" sz="1400" b="1" dirty="0"/>
              <a:t>("%d ", lotto[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]);</a:t>
            </a:r>
          </a:p>
          <a:p>
            <a:pPr lvl="1"/>
            <a:r>
              <a:rPr lang="en-US" altLang="ko-KR" sz="1400" b="1" dirty="0"/>
              <a:t>}</a:t>
            </a:r>
          </a:p>
          <a:p>
            <a:pPr lvl="1"/>
            <a:r>
              <a:rPr lang="en-US" altLang="ko-KR" sz="1400" b="1" dirty="0" err="1"/>
              <a:t>printf</a:t>
            </a:r>
            <a:r>
              <a:rPr lang="en-US" altLang="ko-KR" sz="1400" b="1" dirty="0"/>
              <a:t>("\n\n");</a:t>
            </a:r>
          </a:p>
          <a:p>
            <a:r>
              <a:rPr lang="en-US" altLang="ko-KR" sz="1400" b="1" dirty="0"/>
              <a:t>}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28184" y="6459634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11.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변수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11.1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지역변수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블록의 지역 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변수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권장하지 않음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)</a:t>
            </a:r>
            <a:endParaRPr kumimoji="0" lang="en-US" altLang="ko-KR" sz="16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9780"/>
            <a:ext cx="8394409" cy="483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364088" y="2324088"/>
            <a:ext cx="2664296" cy="735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12" y="1034712"/>
            <a:ext cx="6377792" cy="576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11.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변수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4619" y="620688"/>
            <a:ext cx="8207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11.2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변수 명은 </a:t>
            </a:r>
            <a:r>
              <a:rPr kumimoji="0" lang="ko-KR" altLang="en-US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같지만 완전히 다른 변수</a:t>
            </a:r>
          </a:p>
        </p:txBody>
      </p:sp>
      <p:cxnSp>
        <p:nvCxnSpPr>
          <p:cNvPr id="14" name="직선 화살표 연결선 13"/>
          <p:cNvCxnSpPr>
            <a:endCxn id="15" idx="1"/>
          </p:cNvCxnSpPr>
          <p:nvPr/>
        </p:nvCxnSpPr>
        <p:spPr>
          <a:xfrm>
            <a:off x="3563888" y="1988840"/>
            <a:ext cx="3240360" cy="1594657"/>
          </a:xfrm>
          <a:prstGeom prst="straightConnector1">
            <a:avLst/>
          </a:prstGeom>
          <a:ln w="12700">
            <a:solidFill>
              <a:srgbClr val="FF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04248" y="3429608"/>
            <a:ext cx="216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FF"/>
                </a:solidFill>
                <a:latin typeface="+mn-ea"/>
                <a:ea typeface="+mn-ea"/>
              </a:rPr>
              <a:t>서로 다른 지역 변수</a:t>
            </a:r>
            <a:endParaRPr lang="ko-KR" altLang="en-US" sz="1400" b="1" dirty="0">
              <a:solidFill>
                <a:srgbClr val="FF00FF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131840" y="3583496"/>
            <a:ext cx="3672408" cy="1789720"/>
          </a:xfrm>
          <a:prstGeom prst="straightConnector1">
            <a:avLst/>
          </a:prstGeom>
          <a:ln w="12700">
            <a:solidFill>
              <a:srgbClr val="FF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339752" y="3219350"/>
            <a:ext cx="100811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99788" y="2996952"/>
            <a:ext cx="1814399" cy="25179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defRPr>
            </a:lvl1pPr>
          </a:lstStyle>
          <a:p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9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행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sum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의 참조 영역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47868" y="6171678"/>
            <a:ext cx="1333869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53745" y="6021288"/>
            <a:ext cx="2030423" cy="25179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defRPr>
            </a:lvl1pPr>
          </a:lstStyle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32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행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sum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의 참조 영역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11.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변수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4619" y="620688"/>
            <a:ext cx="8207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11.3 </a:t>
            </a:r>
            <a:r>
              <a:rPr kumimoji="0" lang="ko-KR" altLang="en-US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전역 변수는 모든 함수에서 참조 가능 → 인수 전달이 필요 없음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67825"/>
            <a:ext cx="8424936" cy="552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1818559" y="5307582"/>
            <a:ext cx="100811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09629" y="5181684"/>
            <a:ext cx="1814399" cy="25179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defRPr>
            </a:lvl1pPr>
          </a:lstStyle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전역 변수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20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11.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변수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11.4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변수 초기화 </a:t>
            </a:r>
            <a:endParaRPr kumimoji="0" lang="ko-KR" altLang="en-US" sz="16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86257"/>
            <a:ext cx="8419253" cy="543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4173018" y="1217682"/>
            <a:ext cx="100811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4088" y="1091784"/>
            <a:ext cx="1814399" cy="25179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defRPr>
            </a:lvl1pPr>
          </a:lstStyle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초기화 필요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491880" y="4334562"/>
            <a:ext cx="0" cy="34192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8795" y="4082767"/>
            <a:ext cx="1814399" cy="25179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defRPr>
            </a:lvl1pPr>
          </a:lstStyle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초기화 필요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960649" y="2402770"/>
            <a:ext cx="100811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1719" y="2276872"/>
            <a:ext cx="1814399" cy="25179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solidFill>
                  <a:schemeClr val="bg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defRPr>
            </a:lvl1pPr>
          </a:lstStyle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지역 변수 초기화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21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(function)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라이브러리 함수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(library function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159" y="1196752"/>
            <a:ext cx="887360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1907704" y="1184987"/>
            <a:ext cx="1656184" cy="2834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60104" y="3832955"/>
            <a:ext cx="1656184" cy="2834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3091"/>
          <a:stretch/>
        </p:blipFill>
        <p:spPr bwMode="auto">
          <a:xfrm>
            <a:off x="5042346" y="2056628"/>
            <a:ext cx="4084632" cy="396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77990" y="673649"/>
            <a:ext cx="8658506" cy="4501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12.1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개요</a:t>
            </a:r>
            <a:endParaRPr kumimoji="0" lang="en-US" altLang="ko-KR" sz="16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일반 변수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프로그램에서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사용하는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데이터를 저장</a:t>
            </a: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데이터가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저장된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주기억장치의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주소만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저장 </a:t>
            </a:r>
            <a:endParaRPr kumimoji="0" lang="en-US" altLang="ko-KR" sz="15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간단히 포인터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(pointer)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라고도 함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포인터의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장점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직접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참조할 수 없는 변수를 포인터를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이용하여</a:t>
            </a: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간접적으로 참조 가능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기억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공간의 효율적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사용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,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프로그램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성능 개선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92080" y="5733256"/>
            <a:ext cx="1626971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400" b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주소를 저장함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658506" cy="616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12.1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개요</a:t>
            </a:r>
            <a:endParaRPr kumimoji="0" lang="en-US" altLang="ko-KR" sz="16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부여 단위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설치된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운영체제에 의해 결정되는데 대부분은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1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바이트마다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1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개 주소 부여</a:t>
            </a:r>
            <a:endParaRPr kumimoji="0" lang="ko-KR" altLang="en-US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2GB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주기억장치에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char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ch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= ‘Z’;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로 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선언된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ch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에 할당된 기억장소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-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용량이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2G Byte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라면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주소의 범위는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1Byte = 8bits = 0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~ 255 :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2</a:t>
            </a:r>
            <a:r>
              <a:rPr kumimoji="0" lang="en-US" altLang="ko-KR" b="1" baseline="30000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8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    9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bits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=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0 ~ 511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2</a:t>
            </a:r>
            <a:r>
              <a:rPr kumimoji="0" lang="en-US" altLang="ko-KR" b="1" baseline="30000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9</a:t>
            </a:r>
            <a:endParaRPr kumimoji="0" lang="en-US" altLang="ko-KR" b="1" baseline="30000" dirty="0">
              <a:solidFill>
                <a:srgbClr val="FF0000"/>
              </a:solidFill>
              <a:latin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1KByte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=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1024 Byte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0 ~1023 : 2</a:t>
            </a:r>
            <a:r>
              <a:rPr kumimoji="0" lang="en-US" altLang="ko-KR" b="1" baseline="30000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10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Byte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1MByte = 1KByte x 1KByte =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2</a:t>
            </a:r>
            <a:r>
              <a:rPr kumimoji="0" lang="en-US" altLang="ko-KR" b="1" baseline="30000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20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Byte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1GByte = 1024MByte = 2</a:t>
            </a:r>
            <a:r>
              <a:rPr kumimoji="0" lang="en-US" altLang="ko-KR" b="1" baseline="30000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10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x 1KB x 1KB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         =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2</a:t>
            </a:r>
            <a:r>
              <a:rPr kumimoji="0" lang="en-US" altLang="ko-KR" b="1" baseline="30000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10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2</a:t>
            </a:r>
            <a:r>
              <a:rPr kumimoji="0" lang="en-US" altLang="ko-KR" b="1" baseline="30000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10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2</a:t>
            </a:r>
            <a:r>
              <a:rPr kumimoji="0" lang="en-US" altLang="ko-KR" b="1" baseline="30000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10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=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2</a:t>
            </a:r>
            <a:r>
              <a:rPr kumimoji="0" lang="en-US" altLang="ko-KR" b="1" baseline="30000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30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endParaRPr kumimoji="0" lang="en-US" altLang="ko-KR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   2G(Giga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) = 2*2</a:t>
            </a:r>
            <a:r>
              <a:rPr kumimoji="0" lang="en-US" altLang="ko-KR" b="1" baseline="30000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30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</a:t>
            </a:r>
            <a:endParaRPr kumimoji="0" lang="en-US" altLang="ko-KR" b="1" dirty="0" smtClean="0">
              <a:solidFill>
                <a:srgbClr val="FF0000"/>
              </a:solidFill>
              <a:latin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b="1" dirty="0" smtClean="0">
                <a:latin typeface="+mn-ea"/>
                <a:cs typeface="Arial" pitchFamily="34" charset="0"/>
                <a:sym typeface="Wingdings" panose="05000000000000000000" pitchFamily="2" charset="2"/>
              </a:rPr>
              <a:t>     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0 ~ 2 x 2</a:t>
            </a:r>
            <a:r>
              <a:rPr kumimoji="0" lang="en-US" altLang="ko-KR" b="1" baseline="30000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30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– 1 </a:t>
            </a:r>
            <a:r>
              <a:rPr kumimoji="0" lang="ko-KR" altLang="en-US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번지를 사용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1TByte = 1024GByte =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2</a:t>
            </a:r>
            <a:r>
              <a:rPr kumimoji="0" lang="en-US" altLang="ko-KR" b="1" baseline="30000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10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x 1GByte = 2</a:t>
            </a:r>
            <a:r>
              <a:rPr kumimoji="0" lang="en-US" altLang="ko-KR" b="1" baseline="30000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40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</a:t>
            </a:r>
            <a:endParaRPr kumimoji="0" lang="en-US" altLang="ko-KR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868144" y="2984160"/>
          <a:ext cx="2448272" cy="2965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1310588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‘Z’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2ⅹ2</a:t>
                      </a:r>
                      <a:r>
                        <a:rPr lang="en-US" altLang="ko-KR" sz="1400" baseline="30000" dirty="0" smtClean="0"/>
                        <a:t>30</a:t>
                      </a:r>
                      <a:r>
                        <a:rPr lang="en-US" altLang="ko-KR" sz="1400" dirty="0" smtClean="0"/>
                        <a:t>-1</a:t>
                      </a:r>
                      <a:endParaRPr lang="ko-KR" altLang="en-US" sz="1400" baseline="300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36296" y="2589344"/>
            <a:ext cx="144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+mn-ea"/>
                <a:ea typeface="+mn-ea"/>
              </a:rPr>
              <a:t>주기억장치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184" y="2589344"/>
            <a:ext cx="576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+mn-ea"/>
                <a:ea typeface="+mn-ea"/>
              </a:rPr>
              <a:t>주소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8424" y="4636055"/>
            <a:ext cx="4320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 smtClean="0">
                <a:latin typeface="+mn-ea"/>
                <a:ea typeface="+mn-ea"/>
              </a:rPr>
              <a:t>ch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68144" y="2492896"/>
            <a:ext cx="2952328" cy="3744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65850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12.1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개요</a:t>
            </a:r>
            <a:endParaRPr kumimoji="0" lang="en-US" altLang="ko-KR" sz="16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사용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3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단계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	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①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변수 선언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②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변수가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특정 기억장소를 가리키기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 →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가리키고 싶은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기억장소의 주소를 포인터 변수에 대입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③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포인터를 사용한 간접 참조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 →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특별 연산자인 간접연산자 ‘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’</a:t>
            </a:r>
            <a:r>
              <a:rPr kumimoji="0" lang="ko-KR" altLang="en-US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를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이용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14617" t="15887" r="1338" b="4080"/>
          <a:stretch/>
        </p:blipFill>
        <p:spPr bwMode="auto">
          <a:xfrm>
            <a:off x="611560" y="3477246"/>
            <a:ext cx="8140934" cy="254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4860032" y="5678832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7339" y="1082353"/>
            <a:ext cx="8661649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r>
              <a:rPr lang="en-US" altLang="ko-KR" sz="1500" b="1" dirty="0">
                <a:latin typeface="+mn-ea"/>
                <a:ea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var</a:t>
            </a:r>
            <a:r>
              <a:rPr lang="en-US" altLang="ko-KR" sz="1500" b="1" dirty="0">
                <a:latin typeface="+mn-ea"/>
                <a:ea typeface="+mn-ea"/>
              </a:rPr>
              <a:t> = 100; </a:t>
            </a:r>
            <a:r>
              <a:rPr lang="en-US" altLang="ko-KR" sz="1500" b="1" dirty="0" smtClean="0">
                <a:latin typeface="+mn-ea"/>
                <a:ea typeface="+mn-ea"/>
              </a:rPr>
              <a:t>	// 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ko-KR" altLang="en-US" sz="1500" b="1" dirty="0">
                <a:latin typeface="+mn-ea"/>
                <a:ea typeface="+mn-ea"/>
              </a:rPr>
              <a:t>형 변수 </a:t>
            </a:r>
            <a:r>
              <a:rPr lang="en-US" altLang="ko-KR" sz="1500" b="1" dirty="0" err="1">
                <a:latin typeface="+mn-ea"/>
                <a:ea typeface="+mn-ea"/>
              </a:rPr>
              <a:t>var</a:t>
            </a:r>
            <a:r>
              <a:rPr lang="ko-KR" altLang="en-US" sz="1500" b="1" dirty="0">
                <a:latin typeface="+mn-ea"/>
                <a:ea typeface="+mn-ea"/>
              </a:rPr>
              <a:t>을 선언하면서 </a:t>
            </a:r>
            <a:r>
              <a:rPr lang="ko-KR" altLang="en-US" sz="1500" b="1" dirty="0" smtClean="0">
                <a:latin typeface="+mn-ea"/>
                <a:ea typeface="+mn-ea"/>
              </a:rPr>
              <a:t>값</a:t>
            </a:r>
            <a:r>
              <a:rPr lang="ko-KR" altLang="en-US" sz="1500" b="1" dirty="0">
                <a:latin typeface="+mn-ea"/>
                <a:ea typeface="+mn-ea"/>
              </a:rPr>
              <a:t>을</a:t>
            </a:r>
            <a:r>
              <a:rPr lang="ko-KR" altLang="en-US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100</a:t>
            </a:r>
            <a:r>
              <a:rPr lang="ko-KR" altLang="en-US" sz="1500" b="1" dirty="0">
                <a:latin typeface="+mn-ea"/>
                <a:ea typeface="+mn-ea"/>
              </a:rPr>
              <a:t>으로 초기화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ptr</a:t>
            </a:r>
            <a:r>
              <a:rPr lang="en-US" altLang="ko-KR" sz="1500" b="1" dirty="0">
                <a:latin typeface="+mn-ea"/>
                <a:ea typeface="+mn-ea"/>
              </a:rPr>
              <a:t>; </a:t>
            </a:r>
            <a:r>
              <a:rPr lang="en-US" altLang="ko-KR" sz="1500" b="1" dirty="0" smtClean="0">
                <a:latin typeface="+mn-ea"/>
                <a:ea typeface="+mn-ea"/>
              </a:rPr>
              <a:t>		// 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ko-KR" altLang="en-US" sz="1500" b="1" dirty="0">
                <a:latin typeface="+mn-ea"/>
                <a:ea typeface="+mn-ea"/>
              </a:rPr>
              <a:t>형 </a:t>
            </a:r>
            <a:r>
              <a:rPr lang="ko-KR" altLang="en-US" sz="1500" b="1" dirty="0" smtClean="0">
                <a:latin typeface="+mn-ea"/>
                <a:ea typeface="+mn-ea"/>
              </a:rPr>
              <a:t>자료</a:t>
            </a:r>
            <a:r>
              <a:rPr lang="en-US" altLang="ko-KR" sz="1500" b="1" dirty="0" smtClean="0">
                <a:latin typeface="+mn-ea"/>
                <a:ea typeface="+mn-ea"/>
              </a:rPr>
              <a:t>,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기억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장소의 주소를 저장할 포인터 변수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ptr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latin typeface="+mn-ea"/>
                <a:ea typeface="+mn-ea"/>
              </a:rPr>
              <a:t>선언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 err="1" smtClean="0">
                <a:latin typeface="+mn-ea"/>
                <a:ea typeface="+mn-ea"/>
              </a:rPr>
              <a:t>ptr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=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&amp;</a:t>
            </a:r>
            <a:r>
              <a:rPr lang="en-US" altLang="ko-KR" sz="1500" b="1" dirty="0" err="1">
                <a:latin typeface="+mn-ea"/>
                <a:ea typeface="+mn-ea"/>
              </a:rPr>
              <a:t>var</a:t>
            </a:r>
            <a:r>
              <a:rPr lang="en-US" altLang="ko-KR" sz="1500" b="1" dirty="0">
                <a:latin typeface="+mn-ea"/>
                <a:ea typeface="+mn-ea"/>
              </a:rPr>
              <a:t>; </a:t>
            </a:r>
            <a:r>
              <a:rPr lang="en-US" altLang="ko-KR" sz="1500" b="1" dirty="0" smtClean="0">
                <a:latin typeface="+mn-ea"/>
                <a:ea typeface="+mn-ea"/>
              </a:rPr>
              <a:t>	//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ptr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이 변수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주소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을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가리키게 함</a:t>
            </a:r>
          </a:p>
          <a:p>
            <a:pPr>
              <a:lnSpc>
                <a:spcPct val="150000"/>
              </a:lnSpc>
            </a:pPr>
            <a:endParaRPr lang="ko-KR" altLang="en-US" sz="1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변수 </a:t>
            </a:r>
            <a:r>
              <a:rPr lang="en-US" altLang="ko-KR" sz="1500" b="1" dirty="0" err="1">
                <a:latin typeface="+mn-ea"/>
                <a:ea typeface="+mn-ea"/>
              </a:rPr>
              <a:t>var</a:t>
            </a:r>
            <a:r>
              <a:rPr lang="ko-KR" altLang="en-US" sz="1500" b="1" dirty="0">
                <a:latin typeface="+mn-ea"/>
                <a:ea typeface="+mn-ea"/>
              </a:rPr>
              <a:t>의 값</a:t>
            </a:r>
            <a:r>
              <a:rPr lang="en-US" altLang="ko-KR" sz="1500" b="1" dirty="0">
                <a:latin typeface="+mn-ea"/>
                <a:ea typeface="+mn-ea"/>
              </a:rPr>
              <a:t>: %d \n", </a:t>
            </a:r>
            <a:r>
              <a:rPr lang="en-US" altLang="ko-KR" sz="1500" b="1" dirty="0" err="1">
                <a:latin typeface="+mn-ea"/>
                <a:ea typeface="+mn-ea"/>
              </a:rPr>
              <a:t>var</a:t>
            </a:r>
            <a:r>
              <a:rPr lang="en-US" altLang="ko-KR" sz="1500" b="1" dirty="0">
                <a:latin typeface="+mn-ea"/>
                <a:ea typeface="+mn-ea"/>
              </a:rPr>
              <a:t>);	</a:t>
            </a:r>
            <a:endParaRPr lang="en-US" altLang="ko-KR" sz="15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 smtClean="0">
                <a:latin typeface="+mn-ea"/>
                <a:ea typeface="+mn-ea"/>
              </a:rPr>
              <a:t>("</a:t>
            </a:r>
            <a:r>
              <a:rPr lang="en-US" altLang="ko-KR" sz="1500" b="1" dirty="0" err="1" smtClean="0">
                <a:latin typeface="+mn-ea"/>
                <a:ea typeface="+mn-ea"/>
              </a:rPr>
              <a:t>var</a:t>
            </a:r>
            <a:r>
              <a:rPr lang="ko-KR" altLang="en-US" sz="1500" b="1" dirty="0" smtClean="0">
                <a:latin typeface="+mn-ea"/>
                <a:ea typeface="+mn-ea"/>
              </a:rPr>
              <a:t>의 간접 참조 </a:t>
            </a:r>
            <a:r>
              <a:rPr lang="en-US" altLang="ko-KR" sz="1500" b="1" dirty="0" smtClean="0">
                <a:latin typeface="+mn-ea"/>
                <a:ea typeface="+mn-ea"/>
              </a:rPr>
              <a:t>(*</a:t>
            </a:r>
            <a:r>
              <a:rPr lang="en-US" altLang="ko-KR" sz="1500" b="1" dirty="0" err="1" smtClean="0">
                <a:latin typeface="+mn-ea"/>
                <a:ea typeface="+mn-ea"/>
              </a:rPr>
              <a:t>ptr</a:t>
            </a:r>
            <a:r>
              <a:rPr lang="en-US" altLang="ko-KR" sz="1500" b="1" dirty="0" smtClean="0">
                <a:latin typeface="+mn-ea"/>
                <a:ea typeface="+mn-ea"/>
              </a:rPr>
              <a:t>) </a:t>
            </a:r>
            <a:r>
              <a:rPr lang="ko-KR" altLang="en-US" sz="1500" b="1" dirty="0" smtClean="0">
                <a:latin typeface="+mn-ea"/>
                <a:ea typeface="+mn-ea"/>
              </a:rPr>
              <a:t>결과값</a:t>
            </a:r>
            <a:r>
              <a:rPr lang="en-US" altLang="ko-KR" sz="1500" b="1" dirty="0" smtClean="0">
                <a:latin typeface="+mn-ea"/>
                <a:ea typeface="+mn-ea"/>
              </a:rPr>
              <a:t>: %d \n\n",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ptr</a:t>
            </a:r>
            <a:r>
              <a:rPr lang="en-US" altLang="ko-KR" sz="1500" b="1" dirty="0">
                <a:latin typeface="+mn-ea"/>
                <a:ea typeface="+mn-ea"/>
              </a:rPr>
              <a:t>); // </a:t>
            </a:r>
            <a:r>
              <a:rPr lang="ko-KR" altLang="en-US" sz="1500" b="1" dirty="0">
                <a:latin typeface="+mn-ea"/>
                <a:ea typeface="+mn-ea"/>
              </a:rPr>
              <a:t>변수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주소에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저장된 값을 출력하기 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변수 </a:t>
            </a:r>
            <a:r>
              <a:rPr lang="en-US" altLang="ko-KR" sz="1500" b="1" dirty="0" err="1">
                <a:latin typeface="+mn-ea"/>
                <a:ea typeface="+mn-ea"/>
              </a:rPr>
              <a:t>var</a:t>
            </a:r>
            <a:r>
              <a:rPr lang="ko-KR" altLang="en-US" sz="1500" b="1" dirty="0">
                <a:latin typeface="+mn-ea"/>
                <a:ea typeface="+mn-ea"/>
              </a:rPr>
              <a:t>의 주소</a:t>
            </a:r>
            <a:r>
              <a:rPr lang="en-US" altLang="ko-KR" sz="1500" b="1" dirty="0">
                <a:latin typeface="+mn-ea"/>
                <a:ea typeface="+mn-ea"/>
              </a:rPr>
              <a:t>: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%u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(%p) </a:t>
            </a:r>
            <a:r>
              <a:rPr lang="en-US" altLang="ko-KR" sz="1500" b="1" dirty="0">
                <a:latin typeface="+mn-ea"/>
                <a:ea typeface="+mn-ea"/>
              </a:rPr>
              <a:t>\n",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&amp;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en-US" altLang="ko-KR" sz="1500" b="1" dirty="0">
                <a:latin typeface="+mn-ea"/>
                <a:ea typeface="+mn-ea"/>
              </a:rPr>
              <a:t>, &amp;</a:t>
            </a:r>
            <a:r>
              <a:rPr lang="en-US" altLang="ko-KR" sz="1500" b="1" dirty="0" err="1">
                <a:latin typeface="+mn-ea"/>
                <a:ea typeface="+mn-ea"/>
              </a:rPr>
              <a:t>var</a:t>
            </a:r>
            <a:r>
              <a:rPr lang="en-US" altLang="ko-KR" sz="1500" b="1" dirty="0" smtClean="0">
                <a:latin typeface="+mn-ea"/>
                <a:ea typeface="+mn-ea"/>
              </a:rPr>
              <a:t>);</a:t>
            </a:r>
            <a:r>
              <a:rPr lang="en-US" altLang="ko-KR" sz="1500" b="1" dirty="0">
                <a:latin typeface="+mn-ea"/>
                <a:ea typeface="+mn-ea"/>
              </a:rPr>
              <a:t>	// </a:t>
            </a:r>
            <a:r>
              <a:rPr lang="ko-KR" altLang="en-US" sz="1500" b="1" dirty="0">
                <a:latin typeface="+mn-ea"/>
                <a:ea typeface="+mn-ea"/>
              </a:rPr>
              <a:t>변수 </a:t>
            </a:r>
            <a:r>
              <a:rPr lang="en-US" altLang="ko-KR" sz="1500" b="1" dirty="0" err="1">
                <a:latin typeface="+mn-ea"/>
                <a:ea typeface="+mn-ea"/>
              </a:rPr>
              <a:t>var</a:t>
            </a:r>
            <a:r>
              <a:rPr lang="ko-KR" altLang="en-US" sz="1500" b="1" dirty="0" smtClean="0">
                <a:latin typeface="+mn-ea"/>
                <a:ea typeface="+mn-ea"/>
              </a:rPr>
              <a:t>의 주소 출력 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</a:t>
            </a:r>
            <a:r>
              <a:rPr lang="ko-KR" altLang="en-US" sz="1500" b="1" dirty="0">
                <a:latin typeface="+mn-ea"/>
                <a:ea typeface="+mn-ea"/>
              </a:rPr>
              <a:t>변수 </a:t>
            </a:r>
            <a:r>
              <a:rPr lang="en-US" altLang="ko-KR" sz="1500" b="1" dirty="0" err="1">
                <a:latin typeface="+mn-ea"/>
                <a:ea typeface="+mn-ea"/>
              </a:rPr>
              <a:t>ptr</a:t>
            </a:r>
            <a:r>
              <a:rPr lang="ko-KR" altLang="en-US" sz="1500" b="1" dirty="0">
                <a:latin typeface="+mn-ea"/>
                <a:ea typeface="+mn-ea"/>
              </a:rPr>
              <a:t>에 저장된 주소</a:t>
            </a:r>
            <a:r>
              <a:rPr lang="en-US" altLang="ko-KR" sz="1500" b="1" dirty="0">
                <a:latin typeface="+mn-ea"/>
                <a:ea typeface="+mn-ea"/>
              </a:rPr>
              <a:t>:%u(%p) \n",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ptr</a:t>
            </a:r>
            <a:r>
              <a:rPr lang="en-US" altLang="ko-KR" sz="1500" b="1" dirty="0">
                <a:latin typeface="+mn-ea"/>
                <a:ea typeface="+mn-ea"/>
              </a:rPr>
              <a:t>, </a:t>
            </a:r>
            <a:r>
              <a:rPr lang="en-US" altLang="ko-KR" sz="1500" b="1" dirty="0" err="1">
                <a:latin typeface="+mn-ea"/>
                <a:ea typeface="+mn-ea"/>
              </a:rPr>
              <a:t>ptr</a:t>
            </a:r>
            <a:r>
              <a:rPr lang="en-US" altLang="ko-KR" sz="1500" b="1" dirty="0">
                <a:latin typeface="+mn-ea"/>
                <a:ea typeface="+mn-ea"/>
              </a:rPr>
              <a:t>); //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포인터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변수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ptr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에 저장된 주소 </a:t>
            </a:r>
            <a:r>
              <a:rPr lang="ko-KR" altLang="en-US" sz="1500" b="1" dirty="0">
                <a:latin typeface="+mn-ea"/>
                <a:ea typeface="+mn-ea"/>
              </a:rPr>
              <a:t>출력하기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return </a:t>
            </a:r>
            <a:r>
              <a:rPr lang="en-US" altLang="ko-KR" sz="1500" b="1" dirty="0">
                <a:latin typeface="+mn-ea"/>
                <a:ea typeface="+mn-ea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}	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12.1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개요</a:t>
            </a:r>
            <a:endParaRPr kumimoji="0" lang="en-US" altLang="ko-KR" sz="16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75580" y="6376260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660" y="5517165"/>
            <a:ext cx="2215334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%u : </a:t>
            </a:r>
            <a:r>
              <a:rPr kumimoji="0" lang="ko-KR" altLang="en-US" sz="14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양의 </a:t>
            </a:r>
            <a:r>
              <a:rPr kumimoji="0" lang="ko-KR" altLang="en-US" sz="14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정수</a:t>
            </a:r>
            <a:endParaRPr kumimoji="0" lang="en-US" altLang="ko-KR" sz="1400" b="1" dirty="0" smtClean="0">
              <a:solidFill>
                <a:srgbClr val="FF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%p : 16</a:t>
            </a:r>
            <a:r>
              <a:rPr kumimoji="0" lang="ko-KR" altLang="en-US" sz="14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진수 포인</a:t>
            </a:r>
            <a:r>
              <a:rPr kumimoji="0" lang="ko-KR" altLang="en-US" sz="14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터</a:t>
            </a:r>
            <a:endParaRPr kumimoji="0" lang="en-US" altLang="ko-KR" sz="1400" b="1" dirty="0" smtClean="0">
              <a:solidFill>
                <a:srgbClr val="FF00FF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5710177"/>
            <a:ext cx="4807028" cy="10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658506" cy="5193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12.2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포인터 변수 선언</a:t>
            </a:r>
            <a:endParaRPr kumimoji="0" lang="en-US" altLang="ko-KR" sz="16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변수의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선언</a:t>
            </a: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</a:t>
            </a:r>
            <a:r>
              <a:rPr kumimoji="0" lang="ko-KR" altLang="en-US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자료형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</a:t>
            </a:r>
            <a:r>
              <a:rPr kumimoji="0" lang="ko-KR" altLang="en-US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변수명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*ptr1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, ptr2;  →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ptr1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만 포인터 변수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*ptr1, *ptr2; → 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둘 다 포인터 변수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12" name="구부러진 연결선 11"/>
          <p:cNvCxnSpPr>
            <a:stCxn id="14" idx="1"/>
            <a:endCxn id="13" idx="0"/>
          </p:cNvCxnSpPr>
          <p:nvPr/>
        </p:nvCxnSpPr>
        <p:spPr bwMode="auto">
          <a:xfrm rot="10800000" flipV="1">
            <a:off x="1007604" y="1860850"/>
            <a:ext cx="2951486" cy="15410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683568" y="2014954"/>
            <a:ext cx="648072" cy="306762"/>
          </a:xfrm>
          <a:prstGeom prst="roundRect">
            <a:avLst/>
          </a:prstGeom>
          <a:solidFill>
            <a:srgbClr val="FFC000">
              <a:alpha val="49804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endParaRPr lang="ko-KR" altLang="en-US" sz="1500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9090" y="1593667"/>
            <a:ext cx="4337854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defRPr>
            </a:lvl1pPr>
          </a:lstStyle>
          <a:p>
            <a:r>
              <a:rPr lang="ko-KR" altLang="en-US" sz="1500" b="1" dirty="0">
                <a:latin typeface="+mn-ea"/>
                <a:ea typeface="+mn-ea"/>
              </a:rPr>
              <a:t>포인터변수가 가리키는 곳에 저장될 </a:t>
            </a:r>
            <a:r>
              <a:rPr lang="ko-KR" altLang="en-US" sz="1500" b="1" dirty="0" err="1">
                <a:latin typeface="+mn-ea"/>
                <a:ea typeface="+mn-ea"/>
              </a:rPr>
              <a:t>자료형</a:t>
            </a:r>
            <a:endParaRPr lang="en-US" altLang="ko-KR" sz="1500" b="1" dirty="0">
              <a:latin typeface="+mn-ea"/>
              <a:ea typeface="+mn-ea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403648" y="2024098"/>
            <a:ext cx="265583" cy="306762"/>
          </a:xfrm>
          <a:prstGeom prst="roundRect">
            <a:avLst/>
          </a:prstGeom>
          <a:solidFill>
            <a:srgbClr val="D7FF65">
              <a:alpha val="49804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endParaRPr lang="ko-KR" altLang="en-US" sz="1500" b="1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4822" y="2597892"/>
            <a:ext cx="144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latin typeface="+mn-ea"/>
                <a:ea typeface="+mn-ea"/>
              </a:rPr>
              <a:t>char *p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3934947"/>
            <a:ext cx="144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*pi</a:t>
            </a:r>
            <a:endParaRPr lang="ko-KR" altLang="en-US" sz="1500" b="1" dirty="0">
              <a:latin typeface="+mn-ea"/>
              <a:ea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843808" y="2751780"/>
            <a:ext cx="5453136" cy="2016224"/>
            <a:chOff x="4013547" y="2782126"/>
            <a:chExt cx="5453136" cy="201622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4013547" y="2782126"/>
              <a:ext cx="2160240" cy="2016224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" name="구부러진 연결선 19"/>
            <p:cNvCxnSpPr>
              <a:stCxn id="21" idx="1"/>
              <a:endCxn id="19" idx="3"/>
            </p:cNvCxnSpPr>
            <p:nvPr/>
          </p:nvCxnSpPr>
          <p:spPr bwMode="auto">
            <a:xfrm rot="10800000" flipV="1">
              <a:off x="6173787" y="3505174"/>
              <a:ext cx="628600" cy="28506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ysDot"/>
              <a:bevel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6802387" y="3237990"/>
              <a:ext cx="2664296" cy="53436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ko-KR"/>
              </a:defPPr>
              <a:lvl1pPr>
                <a:lnSpc>
                  <a:spcPts val="1300"/>
                </a:lnSpc>
                <a:defRPr sz="1200">
                  <a:latin typeface="휴먼편지체" pitchFamily="18" charset="-127"/>
                  <a:ea typeface="휴먼편지체" pitchFamily="18" charset="-127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15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나중에 포인터가 가리키는 곳에 자료가 저장된 경우의 그림</a:t>
              </a:r>
              <a:endParaRPr lang="en-US" altLang="ko-KR" sz="15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282600" y="2879050"/>
            <a:ext cx="984890" cy="319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3093" y="2887734"/>
            <a:ext cx="984890" cy="319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500" b="1" dirty="0" smtClean="0">
                <a:latin typeface="+mn-ea"/>
                <a:ea typeface="+mn-ea"/>
              </a:rPr>
              <a:t>‘Y’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3093" y="4298793"/>
            <a:ext cx="984890" cy="319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500" b="1" dirty="0" smtClean="0">
                <a:latin typeface="+mn-ea"/>
                <a:ea typeface="+mn-ea"/>
              </a:rPr>
              <a:t>1024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2600" y="4298793"/>
            <a:ext cx="984890" cy="319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ko-KR" altLang="en-US" sz="1500" b="1" dirty="0">
              <a:latin typeface="+mn-ea"/>
              <a:ea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714902" y="4458748"/>
            <a:ext cx="1728191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775045" y="3047689"/>
            <a:ext cx="1668048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87624" y="3142710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주소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6013" y="4545995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주소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5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61382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12.3 </a:t>
            </a:r>
            <a:r>
              <a:rPr kumimoji="0"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주소 연산자 </a:t>
            </a:r>
            <a:r>
              <a:rPr kumimoji="0" lang="en-US" altLang="ko-KR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&amp;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와 주소 대입</a:t>
            </a: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변수의 주소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구하기</a:t>
            </a: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&amp;</a:t>
            </a:r>
            <a:r>
              <a:rPr kumimoji="0" lang="ko-KR" altLang="en-US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변수명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주소의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대입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-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포인터변수가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해당 주소의 기억장소를 가리키게 됨</a:t>
            </a: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포인터 </a:t>
            </a:r>
            <a:r>
              <a:rPr kumimoji="0" lang="ko-KR" altLang="en-US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변수명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= &amp;</a:t>
            </a:r>
            <a:r>
              <a:rPr kumimoji="0" lang="ko-KR" altLang="en-US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변수명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31" name="구부러진 연결선 30"/>
          <p:cNvCxnSpPr>
            <a:stCxn id="33" idx="1"/>
            <a:endCxn id="32" idx="0"/>
          </p:cNvCxnSpPr>
          <p:nvPr/>
        </p:nvCxnSpPr>
        <p:spPr bwMode="auto">
          <a:xfrm rot="10800000" flipV="1">
            <a:off x="725162" y="1788957"/>
            <a:ext cx="1830614" cy="13126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647010" y="1920219"/>
            <a:ext cx="156303" cy="306762"/>
          </a:xfrm>
          <a:prstGeom prst="roundRect">
            <a:avLst/>
          </a:prstGeom>
          <a:solidFill>
            <a:srgbClr val="FFC000">
              <a:alpha val="49804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endParaRPr lang="ko-KR" altLang="en-US" sz="1500" b="1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5776" y="1637189"/>
            <a:ext cx="4176464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ts val="1300"/>
              </a:lnSpc>
              <a:defRPr sz="1200">
                <a:latin typeface="휴먼편지체" pitchFamily="18" charset="-127"/>
                <a:ea typeface="휴먼편지체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주소 연산자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scanf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에서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사용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2267744" y="3636635"/>
            <a:ext cx="258783" cy="306762"/>
          </a:xfrm>
          <a:prstGeom prst="roundRect">
            <a:avLst/>
          </a:prstGeom>
          <a:solidFill>
            <a:srgbClr val="FFC000">
              <a:alpha val="49804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endParaRPr lang="ko-KR" altLang="en-US" sz="15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55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613822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12.3 </a:t>
            </a:r>
            <a:r>
              <a:rPr kumimoji="0"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주소 연산자 </a:t>
            </a:r>
            <a:r>
              <a:rPr kumimoji="0" lang="en-US" altLang="ko-KR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&amp;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와 주소 대입</a:t>
            </a: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1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2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3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=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&amp;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967175" y="1803630"/>
            <a:ext cx="196385" cy="306762"/>
          </a:xfrm>
          <a:prstGeom prst="roundRect">
            <a:avLst/>
          </a:prstGeom>
          <a:solidFill>
            <a:srgbClr val="FFC000">
              <a:alpha val="49804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endParaRPr lang="ko-KR" altLang="en-US" sz="1500" b="1">
              <a:latin typeface="+mn-ea"/>
              <a:ea typeface="+mn-ea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1187624" y="2474166"/>
            <a:ext cx="258783" cy="306762"/>
          </a:xfrm>
          <a:prstGeom prst="roundRect">
            <a:avLst/>
          </a:prstGeom>
          <a:solidFill>
            <a:srgbClr val="FFC000">
              <a:alpha val="49804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endParaRPr lang="ko-KR" altLang="en-US" sz="1500" b="1">
              <a:latin typeface="+mn-ea"/>
              <a:ea typeface="+mn-ea"/>
            </a:endParaRPr>
          </a:p>
        </p:txBody>
      </p:sp>
      <p:cxnSp>
        <p:nvCxnSpPr>
          <p:cNvPr id="25" name="구부러진 연결선 24"/>
          <p:cNvCxnSpPr>
            <a:stCxn id="18" idx="2"/>
            <a:endCxn id="26" idx="1"/>
          </p:cNvCxnSpPr>
          <p:nvPr/>
        </p:nvCxnSpPr>
        <p:spPr bwMode="auto">
          <a:xfrm rot="16200000" flipH="1">
            <a:off x="951361" y="3146583"/>
            <a:ext cx="1754046" cy="102273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339752" y="3634874"/>
          <a:ext cx="3528392" cy="18002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29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00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0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/>
                        <a:t>포인터 변수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ptr</a:t>
                      </a:r>
                      <a:endParaRPr lang="ko-KR" altLang="en-US" sz="16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1310576</a:t>
                      </a:r>
                      <a:endParaRPr lang="ko-KR" altLang="en-US" sz="12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ko-KR" alt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일반 변수 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var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1310588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2338736" y="1330617"/>
          <a:ext cx="3565322" cy="185246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29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53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9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/>
                        <a:t>포인터 변수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ptr</a:t>
                      </a:r>
                      <a:endParaRPr lang="ko-KR" altLang="en-US" sz="16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1310576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ko-KR" alt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/>
                        <a:t>일반 변수 </a:t>
                      </a:r>
                      <a:r>
                        <a:rPr lang="en-US" altLang="ko-KR" sz="1400" b="1" dirty="0" err="1" smtClean="0"/>
                        <a:t>var</a:t>
                      </a:r>
                      <a:endParaRPr lang="ko-KR" altLang="en-US" sz="16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1310588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572000" y="1003095"/>
            <a:ext cx="144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latin typeface="+mn-ea"/>
                <a:ea typeface="+mn-ea"/>
              </a:rPr>
              <a:t>주기억장치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1920" y="1003095"/>
            <a:ext cx="576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+mn-ea"/>
                <a:ea typeface="+mn-ea"/>
              </a:rPr>
              <a:t>주소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1048" y="3327096"/>
            <a:ext cx="144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latin typeface="+mn-ea"/>
                <a:ea typeface="+mn-ea"/>
              </a:rPr>
              <a:t>주기억장치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40968" y="3327096"/>
            <a:ext cx="576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+mn-ea"/>
                <a:ea typeface="+mn-ea"/>
              </a:rPr>
              <a:t>주소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05742" y="4066921"/>
            <a:ext cx="1152128" cy="28803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500" b="1" dirty="0" smtClean="0">
                <a:latin typeface="+mn-ea"/>
                <a:ea typeface="+mn-ea"/>
              </a:rPr>
              <a:t>1310588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5724128" y="4210936"/>
            <a:ext cx="936104" cy="658223"/>
          </a:xfrm>
          <a:custGeom>
            <a:avLst/>
            <a:gdLst>
              <a:gd name="connsiteX0" fmla="*/ 0 w 565079"/>
              <a:gd name="connsiteY0" fmla="*/ 0 h 1212351"/>
              <a:gd name="connsiteX1" fmla="*/ 554805 w 565079"/>
              <a:gd name="connsiteY1" fmla="*/ 10274 h 1212351"/>
              <a:gd name="connsiteX2" fmla="*/ 565079 w 565079"/>
              <a:gd name="connsiteY2" fmla="*/ 1212351 h 1212351"/>
              <a:gd name="connsiteX3" fmla="*/ 174661 w 565079"/>
              <a:gd name="connsiteY3" fmla="*/ 1212351 h 121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079" h="1212351">
                <a:moveTo>
                  <a:pt x="0" y="0"/>
                </a:moveTo>
                <a:lnTo>
                  <a:pt x="554805" y="10274"/>
                </a:lnTo>
                <a:cubicBezTo>
                  <a:pt x="558230" y="410966"/>
                  <a:pt x="561654" y="811659"/>
                  <a:pt x="565079" y="1212351"/>
                </a:cubicBezTo>
                <a:lnTo>
                  <a:pt x="174661" y="1212351"/>
                </a:lnTo>
              </a:path>
            </a:pathLst>
          </a:custGeom>
          <a:ln w="28575">
            <a:solidFill>
              <a:srgbClr val="FF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56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29846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12.3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주소 연산자 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&amp;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와 주소 대입</a:t>
            </a: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[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주의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]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: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=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&amp;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;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의미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출력 변환 명세		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%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u: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양의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10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진수로 출력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, %p: 16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진수로 출력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[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예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]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의 주소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%u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(16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진수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%p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 \n",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&amp;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, &amp;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 →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의 주소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1310588 (16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진수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0013FF7C)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변수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의 주소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%u (16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진수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%p) \n",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&amp;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, &amp;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 →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변수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의 주소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1310576 (16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진수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0013FF70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9632" y="2254272"/>
            <a:ext cx="1879028" cy="702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6000" tIns="36000" rIns="36000" bIns="18000" rtlCol="0">
            <a:spAutoFit/>
          </a:bodyPr>
          <a:lstStyle/>
          <a:p>
            <a:pPr marL="355600" lvl="1" indent="-173038" latinLnBrk="1"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cs typeface="+mn-cs"/>
              </a:rPr>
              <a:t>int</a:t>
            </a:r>
            <a:r>
              <a:rPr lang="en-US" altLang="ko-KR" sz="1500" b="1" dirty="0" smtClean="0">
                <a:latin typeface="+mn-ea"/>
                <a:cs typeface="+mn-cs"/>
              </a:rPr>
              <a:t> *</a:t>
            </a:r>
            <a:r>
              <a:rPr lang="en-US" altLang="ko-KR" sz="1500" b="1" dirty="0" err="1" smtClean="0">
                <a:latin typeface="+mn-ea"/>
                <a:cs typeface="+mn-cs"/>
              </a:rPr>
              <a:t>ptr</a:t>
            </a:r>
            <a:r>
              <a:rPr lang="en-US" altLang="ko-KR" sz="1500" b="1" dirty="0" smtClean="0">
                <a:latin typeface="+mn-ea"/>
                <a:cs typeface="+mn-cs"/>
              </a:rPr>
              <a:t>;</a:t>
            </a:r>
          </a:p>
          <a:p>
            <a:pPr marL="355600" lvl="1" indent="-173038" latinLnBrk="1"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cs typeface="+mn-cs"/>
              </a:rPr>
              <a:t>ptr</a:t>
            </a:r>
            <a:r>
              <a:rPr lang="en-US" altLang="ko-KR" sz="1500" b="1" dirty="0" smtClean="0">
                <a:latin typeface="+mn-ea"/>
                <a:cs typeface="+mn-cs"/>
              </a:rPr>
              <a:t> = &amp;</a:t>
            </a:r>
            <a:r>
              <a:rPr lang="en-US" altLang="ko-KR" sz="1500" b="1" dirty="0" err="1" smtClean="0">
                <a:latin typeface="+mn-ea"/>
                <a:cs typeface="+mn-cs"/>
              </a:rPr>
              <a:t>var</a:t>
            </a:r>
            <a:r>
              <a:rPr lang="en-US" altLang="ko-KR" sz="1500" b="1" dirty="0" smtClean="0">
                <a:latin typeface="+mn-ea"/>
                <a:cs typeface="+mn-cs"/>
              </a:rPr>
              <a:t>;</a:t>
            </a:r>
            <a:endParaRPr lang="ko-KR" altLang="en-US" sz="1500" b="1" dirty="0" smtClean="0">
              <a:latin typeface="+mn-ea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7944" y="2275769"/>
            <a:ext cx="1656184" cy="702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6000" tIns="36000" rIns="36000" bIns="18000" rtlCol="0">
            <a:spAutoFit/>
          </a:bodyPr>
          <a:lstStyle/>
          <a:p>
            <a:pPr marL="182563" lvl="1" latinLnBrk="1"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cs typeface="+mn-cs"/>
              </a:rPr>
              <a:t>int</a:t>
            </a:r>
            <a:r>
              <a:rPr lang="en-US" altLang="ko-KR" sz="1500" b="1" dirty="0" smtClean="0">
                <a:latin typeface="+mn-ea"/>
                <a:cs typeface="+mn-cs"/>
              </a:rPr>
              <a:t> *</a:t>
            </a:r>
            <a:r>
              <a:rPr lang="en-US" altLang="ko-KR" sz="1500" b="1" dirty="0" err="1" smtClean="0">
                <a:latin typeface="+mn-ea"/>
                <a:cs typeface="+mn-cs"/>
              </a:rPr>
              <a:t>ptr</a:t>
            </a:r>
            <a:r>
              <a:rPr lang="en-US" altLang="ko-KR" sz="1500" b="1" dirty="0" smtClean="0">
                <a:latin typeface="+mn-ea"/>
                <a:cs typeface="+mn-cs"/>
              </a:rPr>
              <a:t>;</a:t>
            </a:r>
          </a:p>
          <a:p>
            <a:pPr marL="182563" lvl="1" latinLnBrk="1"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cs typeface="+mn-cs"/>
              </a:rPr>
              <a:t>*</a:t>
            </a:r>
            <a:r>
              <a:rPr lang="en-US" altLang="ko-KR" sz="1500" b="1" dirty="0" err="1" smtClean="0">
                <a:latin typeface="+mn-ea"/>
                <a:cs typeface="+mn-cs"/>
              </a:rPr>
              <a:t>ptr</a:t>
            </a:r>
            <a:r>
              <a:rPr lang="en-US" altLang="ko-KR" sz="1500" b="1" dirty="0" smtClean="0">
                <a:latin typeface="+mn-ea"/>
                <a:cs typeface="+mn-cs"/>
              </a:rPr>
              <a:t> = &amp;</a:t>
            </a:r>
            <a:r>
              <a:rPr lang="en-US" altLang="ko-KR" sz="1500" b="1" dirty="0" err="1" smtClean="0">
                <a:latin typeface="+mn-ea"/>
                <a:cs typeface="+mn-cs"/>
              </a:rPr>
              <a:t>var</a:t>
            </a:r>
            <a:r>
              <a:rPr lang="en-US" altLang="ko-KR" sz="1500" b="1" dirty="0" smtClean="0">
                <a:latin typeface="+mn-ea"/>
                <a:cs typeface="+mn-cs"/>
              </a:rPr>
              <a:t>;</a:t>
            </a:r>
            <a:endParaRPr lang="ko-KR" altLang="en-US" sz="1500" b="1" dirty="0" smtClean="0">
              <a:latin typeface="+mn-ea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4245888" y="2766960"/>
            <a:ext cx="1246908" cy="275167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211959" y="2768371"/>
            <a:ext cx="1348696" cy="277989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298466" cy="4501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12.3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주소 연산자 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&amp;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와 주소 대입</a:t>
            </a: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일반 변수의 직접 참조	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1 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= 100;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2 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에 저장된 값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 %d",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변수의 직접 참조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1 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= 100;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2 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*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3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= &amp;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var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4 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변수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의 주소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:%u \n",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ptr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  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471417" y="4118652"/>
            <a:ext cx="432048" cy="246452"/>
          </a:xfrm>
          <a:prstGeom prst="roundRect">
            <a:avLst/>
          </a:prstGeom>
          <a:solidFill>
            <a:srgbClr val="FFC000">
              <a:alpha val="49804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endParaRPr lang="ko-KR" altLang="en-US" sz="1500" b="1"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491880" y="3116661"/>
            <a:ext cx="1440160" cy="607270"/>
            <a:chOff x="3707904" y="3625279"/>
            <a:chExt cx="1440160" cy="607270"/>
          </a:xfrm>
        </p:grpSpPr>
        <p:sp>
          <p:nvSpPr>
            <p:cNvPr id="19" name="TextBox 18"/>
            <p:cNvSpPr txBox="1"/>
            <p:nvPr/>
          </p:nvSpPr>
          <p:spPr>
            <a:xfrm>
              <a:off x="3707904" y="3625279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latinLnBrk="1"/>
              <a:r>
                <a:rPr lang="ko-KR" altLang="en-US" sz="1500" b="1" dirty="0" smtClean="0">
                  <a:solidFill>
                    <a:prstClr val="black"/>
                  </a:solidFill>
                  <a:latin typeface="+mn-ea"/>
                  <a:ea typeface="+mn-ea"/>
                </a:rPr>
                <a:t>포인터 변수 </a:t>
              </a:r>
              <a:r>
                <a:rPr lang="en-US" altLang="ko-KR" sz="1500" b="1" dirty="0" err="1" smtClean="0">
                  <a:solidFill>
                    <a:prstClr val="black"/>
                  </a:solidFill>
                  <a:latin typeface="+mn-ea"/>
                  <a:ea typeface="+mn-ea"/>
                </a:rPr>
                <a:t>ptr</a:t>
              </a:r>
              <a:endParaRPr lang="ko-KR" altLang="en-US" sz="1500" b="1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46895" y="3912639"/>
              <a:ext cx="984890" cy="319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500" b="1" dirty="0">
                  <a:solidFill>
                    <a:prstClr val="black"/>
                  </a:solidFill>
                  <a:latin typeface="+mn-ea"/>
                  <a:ea typeface="+mn-ea"/>
                </a:rPr>
                <a:t>1310588</a:t>
              </a:r>
              <a:endParaRPr lang="ko-KR" altLang="en-US" sz="1500" b="1" dirty="0">
                <a:latin typeface="+mn-ea"/>
                <a:ea typeface="+mn-ea"/>
              </a:endParaRPr>
            </a:p>
          </p:txBody>
        </p:sp>
      </p:grpSp>
      <p:cxnSp>
        <p:nvCxnSpPr>
          <p:cNvPr id="13" name="직선 화살표 연결선 12"/>
          <p:cNvCxnSpPr>
            <a:endCxn id="16" idx="1"/>
          </p:cNvCxnSpPr>
          <p:nvPr/>
        </p:nvCxnSpPr>
        <p:spPr>
          <a:xfrm>
            <a:off x="4714070" y="3563976"/>
            <a:ext cx="2098948" cy="0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32040" y="3249851"/>
            <a:ext cx="1377529" cy="3231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500" b="1" dirty="0" err="1" smtClean="0">
                <a:solidFill>
                  <a:srgbClr val="B40909"/>
                </a:solidFill>
                <a:latin typeface="+mn-ea"/>
                <a:ea typeface="+mn-ea"/>
              </a:rPr>
              <a:t>ptr</a:t>
            </a:r>
            <a:r>
              <a:rPr kumimoji="1" lang="en-US" altLang="ko-KR" sz="1500" b="1" dirty="0" smtClean="0">
                <a:solidFill>
                  <a:srgbClr val="B40909"/>
                </a:solidFill>
                <a:latin typeface="+mn-ea"/>
                <a:ea typeface="+mn-ea"/>
              </a:rPr>
              <a:t> = &amp;</a:t>
            </a:r>
            <a:r>
              <a:rPr kumimoji="1" lang="en-US" altLang="ko-KR" sz="1500" b="1" dirty="0" err="1" smtClean="0">
                <a:solidFill>
                  <a:srgbClr val="B40909"/>
                </a:solidFill>
                <a:latin typeface="+mn-ea"/>
                <a:ea typeface="+mn-ea"/>
              </a:rPr>
              <a:t>var</a:t>
            </a:r>
            <a:endParaRPr kumimoji="1" lang="en-US" altLang="ko-KR" sz="1500" b="1" dirty="0" smtClean="0">
              <a:solidFill>
                <a:srgbClr val="B40909"/>
              </a:solidFill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419040" y="3116661"/>
            <a:ext cx="2041391" cy="917090"/>
            <a:chOff x="6084168" y="3625279"/>
            <a:chExt cx="1728192" cy="917090"/>
          </a:xfrm>
        </p:grpSpPr>
        <p:sp>
          <p:nvSpPr>
            <p:cNvPr id="16" name="TextBox 15"/>
            <p:cNvSpPr txBox="1"/>
            <p:nvPr/>
          </p:nvSpPr>
          <p:spPr>
            <a:xfrm>
              <a:off x="6417700" y="3912639"/>
              <a:ext cx="984890" cy="3199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500" b="1" dirty="0" smtClean="0">
                  <a:latin typeface="+mn-ea"/>
                  <a:ea typeface="+mn-ea"/>
                </a:rPr>
                <a:t>100</a:t>
              </a:r>
              <a:endParaRPr lang="ko-KR" altLang="en-US" sz="1500" b="1" dirty="0">
                <a:latin typeface="+mn-ea"/>
                <a:ea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2273" y="3625279"/>
              <a:ext cx="91563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00" b="1" dirty="0">
                  <a:solidFill>
                    <a:prstClr val="black"/>
                  </a:solidFill>
                  <a:latin typeface="+mn-ea"/>
                  <a:ea typeface="+mn-ea"/>
                </a:rPr>
                <a:t>변수 </a:t>
              </a:r>
              <a:r>
                <a:rPr lang="en-US" altLang="ko-KR" sz="1500" b="1" dirty="0" err="1">
                  <a:solidFill>
                    <a:prstClr val="black"/>
                  </a:solidFill>
                  <a:latin typeface="+mn-ea"/>
                  <a:ea typeface="+mn-ea"/>
                </a:rPr>
                <a:t>var</a:t>
              </a:r>
              <a:endParaRPr lang="ko-KR" altLang="en-US" sz="1500" b="1" dirty="0"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84168" y="4219204"/>
              <a:ext cx="17281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latin typeface="+mn-ea"/>
                  <a:ea typeface="+mn-ea"/>
                </a:rPr>
                <a:t>주소</a:t>
              </a:r>
              <a:r>
                <a:rPr lang="en-US" altLang="ko-KR" sz="1500" b="1" dirty="0" smtClean="0">
                  <a:latin typeface="+mn-ea"/>
                  <a:ea typeface="+mn-ea"/>
                </a:rPr>
                <a:t>: </a:t>
              </a:r>
              <a:r>
                <a:rPr lang="en-US" altLang="ko-KR" sz="15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1310588</a:t>
              </a:r>
              <a:r>
                <a:rPr lang="ko-KR" altLang="en-US" sz="15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번지</a:t>
              </a:r>
              <a:endParaRPr lang="ko-KR" altLang="en-US" sz="15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4007024" y="2060848"/>
            <a:ext cx="432048" cy="246452"/>
          </a:xfrm>
          <a:prstGeom prst="roundRect">
            <a:avLst/>
          </a:prstGeom>
          <a:solidFill>
            <a:srgbClr val="FFC000">
              <a:alpha val="49804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endParaRPr lang="ko-KR" altLang="en-US" sz="1500" b="1"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644008" y="1484784"/>
            <a:ext cx="2304256" cy="917090"/>
            <a:chOff x="6858191" y="1516257"/>
            <a:chExt cx="1728192" cy="917090"/>
          </a:xfrm>
        </p:grpSpPr>
        <p:sp>
          <p:nvSpPr>
            <p:cNvPr id="26" name="TextBox 25"/>
            <p:cNvSpPr txBox="1"/>
            <p:nvPr/>
          </p:nvSpPr>
          <p:spPr>
            <a:xfrm>
              <a:off x="7191723" y="1803617"/>
              <a:ext cx="984890" cy="3199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500" b="1" dirty="0" smtClean="0">
                  <a:latin typeface="+mn-ea"/>
                  <a:ea typeface="+mn-ea"/>
                </a:rPr>
                <a:t>100</a:t>
              </a:r>
              <a:endParaRPr lang="ko-KR" altLang="en-US" sz="1500" b="1" dirty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1516257"/>
              <a:ext cx="91563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500" b="1" dirty="0">
                  <a:solidFill>
                    <a:prstClr val="black"/>
                  </a:solidFill>
                  <a:latin typeface="+mn-ea"/>
                  <a:ea typeface="+mn-ea"/>
                </a:rPr>
                <a:t>변수 </a:t>
              </a:r>
              <a:r>
                <a:rPr lang="en-US" altLang="ko-KR" sz="1500" b="1" dirty="0" err="1">
                  <a:solidFill>
                    <a:prstClr val="black"/>
                  </a:solidFill>
                  <a:latin typeface="+mn-ea"/>
                  <a:ea typeface="+mn-ea"/>
                </a:rPr>
                <a:t>var</a:t>
              </a:r>
              <a:endParaRPr lang="ko-KR" altLang="en-US" sz="1500" b="1" dirty="0">
                <a:latin typeface="+mn-ea"/>
                <a:ea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58191" y="2110182"/>
              <a:ext cx="17281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latin typeface="+mn-ea"/>
                  <a:ea typeface="+mn-ea"/>
                </a:rPr>
                <a:t>주소</a:t>
              </a:r>
              <a:r>
                <a:rPr lang="en-US" altLang="ko-KR" sz="1500" b="1" dirty="0" smtClean="0">
                  <a:latin typeface="+mn-ea"/>
                  <a:ea typeface="+mn-ea"/>
                </a:rPr>
                <a:t>: 1310588</a:t>
              </a:r>
              <a:r>
                <a:rPr lang="ko-KR" altLang="en-US" sz="1500" b="1" dirty="0" smtClean="0">
                  <a:latin typeface="+mn-ea"/>
                  <a:ea typeface="+mn-ea"/>
                </a:rPr>
                <a:t>번지</a:t>
              </a:r>
              <a:endParaRPr lang="ko-KR" altLang="en-US" sz="15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298466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12.4 </a:t>
            </a:r>
            <a:r>
              <a:rPr kumimoji="0"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변수간의 교환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과 </a:t>
            </a:r>
            <a:r>
              <a:rPr kumimoji="0"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포인터 간의 교환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비교</a:t>
            </a: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두 변수의 값 교환 방법 두 가지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: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a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와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b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두 값을 직접 교환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vs.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두 변수를 가리키는 포인터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p1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과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p2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교환</a:t>
            </a: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                               a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의 주소                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b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의 주소</a:t>
            </a: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304854" y="2132856"/>
            <a:ext cx="3528392" cy="1512168"/>
            <a:chOff x="5436096" y="2924944"/>
            <a:chExt cx="3528392" cy="1512168"/>
          </a:xfrm>
        </p:grpSpPr>
        <p:sp>
          <p:nvSpPr>
            <p:cNvPr id="15" name="직사각형 14"/>
            <p:cNvSpPr/>
            <p:nvPr/>
          </p:nvSpPr>
          <p:spPr>
            <a:xfrm>
              <a:off x="6012161" y="2924944"/>
              <a:ext cx="1036915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100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55565" y="2924944"/>
              <a:ext cx="1036915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200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95325" y="2996951"/>
              <a:ext cx="345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33040" y="2996951"/>
              <a:ext cx="358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b</a:t>
              </a:r>
              <a:endParaRPr lang="ko-KR" altLang="en-US" sz="16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83357" y="4005064"/>
              <a:ext cx="1036915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&amp;a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927573" y="4005064"/>
              <a:ext cx="1036915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&amp;b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36096" y="4005064"/>
              <a:ext cx="460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p1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0312" y="4005064"/>
              <a:ext cx="460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p2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rot="5400000" flipH="1" flipV="1">
              <a:off x="6127372" y="3745835"/>
              <a:ext cx="792088" cy="14403"/>
            </a:xfrm>
            <a:prstGeom prst="straightConnector1">
              <a:avLst/>
            </a:prstGeom>
            <a:ln w="19050">
              <a:solidFill>
                <a:srgbClr val="FF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rot="16200000" flipV="1">
              <a:off x="7985179" y="3745835"/>
              <a:ext cx="792088" cy="14401"/>
            </a:xfrm>
            <a:prstGeom prst="straightConnector1">
              <a:avLst/>
            </a:prstGeom>
            <a:ln w="19050">
              <a:solidFill>
                <a:srgbClr val="FF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70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745" y="1172260"/>
            <a:ext cx="8626923" cy="307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(function)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4619" y="620688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라이브러리 함수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(library function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4876" y="1176823"/>
            <a:ext cx="1656184" cy="2834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0120"/>
            <a:ext cx="8496944" cy="66325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#include &lt;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stdio.h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&gt;</a:t>
            </a:r>
          </a:p>
          <a:p>
            <a:pPr>
              <a:defRPr/>
            </a:pPr>
            <a:endParaRPr kumimoji="0" lang="en-US" altLang="ko-KR" sz="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main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() {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a = 100, b = 200, temp;</a:t>
            </a: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*p1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,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*p2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,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</a:t>
            </a:r>
            <a:r>
              <a:rPr kumimoji="0"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p_temp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;</a:t>
            </a:r>
          </a:p>
          <a:p>
            <a:pPr>
              <a:defRPr/>
            </a:pP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p1 = &amp;a;	//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p1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은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a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의 주소를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가리키게 함</a:t>
            </a: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p2 = &amp;b;	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// p2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는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b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의 주소를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가리키게 함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  a = %d,   b = %d\n",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a, b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);</a:t>
            </a: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("*p1 = %d, *p2 = %d\n",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*p1, *p2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);	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//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p1, p2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에 있는 값을 나타냄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("\n&gt;&gt; p1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과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p2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가 가리키는 곳에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저장된 값을 직접 바꾸기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\n");</a:t>
            </a: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temp = *p1;	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//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temp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에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data 100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을 넣</a:t>
            </a:r>
            <a:r>
              <a:rPr kumimoji="0" lang="ko-KR" altLang="en-US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음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*p1 = *p2;	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//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p2 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주소에 값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200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을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p1 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주소의 값에 넣음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*p2 = temp;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cs typeface="Arial" pitchFamily="34" charset="0"/>
                <a:sym typeface="Wingdings" panose="05000000000000000000" pitchFamily="2" charset="2"/>
              </a:rPr>
              <a:t>	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// 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data 100</a:t>
            </a:r>
            <a:r>
              <a:rPr kumimoji="0" lang="ko-KR" altLang="en-US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을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p2 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주소의 값에 넣음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  a = %d,   b = %d\n",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a, b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);</a:t>
            </a: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("*p1 = %d, *p2 = %d\n",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*p1, *p2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);</a:t>
            </a:r>
          </a:p>
          <a:p>
            <a:pPr>
              <a:defRPr/>
            </a:pP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("\n&gt;&gt;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p1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과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p2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에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저장된 주소를 바꾸기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\n");</a:t>
            </a: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a = 100, b = 200;		//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원래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a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와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b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의 값으로 초기화</a:t>
            </a: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p_temp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= p1;		// </a:t>
            </a:r>
            <a:r>
              <a:rPr kumimoji="0"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p_temp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에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p1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주소를 넣음</a:t>
            </a: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p1 = p2;		// p2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주소를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p1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주소에 넣음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p2 =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p_temp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;		// p1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주소를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p2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주소에 넣음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  a = %d,   b = %d\n", a, b);</a:t>
            </a: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printf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("*p1 = %d, *p2 = %d\n",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*p1, *p2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);</a:t>
            </a: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return 0;</a:t>
            </a:r>
          </a:p>
          <a:p>
            <a:pPr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}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9" r="3700" b="36451"/>
          <a:stretch/>
        </p:blipFill>
        <p:spPr bwMode="auto">
          <a:xfrm>
            <a:off x="4355976" y="3656828"/>
            <a:ext cx="4788024" cy="70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7104"/>
          <a:stretch/>
        </p:blipFill>
        <p:spPr bwMode="auto">
          <a:xfrm>
            <a:off x="6660232" y="1687956"/>
            <a:ext cx="2486025" cy="4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73" r="22083"/>
          <a:stretch/>
        </p:blipFill>
        <p:spPr bwMode="auto">
          <a:xfrm>
            <a:off x="5245688" y="6166194"/>
            <a:ext cx="3874075" cy="64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8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29846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12.5 </a:t>
            </a:r>
            <a:r>
              <a:rPr kumimoji="0"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포인터의 덧셈과 뺄셈</a:t>
            </a: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포인터에 대한 덧셈과 뺄셈이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가능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주소의 증가와 감소를 의미함</a:t>
            </a:r>
            <a:endParaRPr kumimoji="0" lang="ko-KR" altLang="en-US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                                     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곱셈과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나눗셈은 불가능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,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실수와의 연산은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불가능</a:t>
            </a:r>
            <a:endParaRPr kumimoji="0" lang="en-US" altLang="ko-KR" sz="1500" b="1" dirty="0" smtClean="0"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                                            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포인터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+1 </a:t>
            </a:r>
            <a:endParaRPr kumimoji="0" lang="ko-KR" altLang="en-US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22" name="구부러진 연결선 21"/>
          <p:cNvCxnSpPr>
            <a:stCxn id="29" idx="1"/>
            <a:endCxn id="24" idx="2"/>
          </p:cNvCxnSpPr>
          <p:nvPr/>
        </p:nvCxnSpPr>
        <p:spPr bwMode="auto">
          <a:xfrm rot="10800000">
            <a:off x="4642792" y="2223594"/>
            <a:ext cx="361257" cy="27705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ot"/>
            <a:bevel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4498775" y="1916832"/>
            <a:ext cx="288032" cy="306762"/>
          </a:xfrm>
          <a:prstGeom prst="roundRect">
            <a:avLst/>
          </a:prstGeom>
          <a:solidFill>
            <a:srgbClr val="FFC000">
              <a:alpha val="49804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lIns="36000" tIns="36000" rIns="36000" bIns="36000" anchor="ctr">
            <a:noAutofit/>
          </a:bodyPr>
          <a:lstStyle/>
          <a:p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4048" y="2348880"/>
            <a:ext cx="331236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ts val="1300"/>
              </a:lnSpc>
              <a:defRPr sz="1200">
                <a:latin typeface="휴먼편지체" pitchFamily="18" charset="-127"/>
                <a:ea typeface="휴먼편지체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주소가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증가함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15657" r="16868"/>
          <a:stretch/>
        </p:blipFill>
        <p:spPr bwMode="auto">
          <a:xfrm>
            <a:off x="899592" y="2852936"/>
            <a:ext cx="806248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3593061" y="4941168"/>
            <a:ext cx="5400600" cy="18039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ts val="1300"/>
              </a:lnSpc>
              <a:defRPr sz="1200">
                <a:latin typeface="휴먼편지체" pitchFamily="18" charset="-127"/>
                <a:ea typeface="휴먼편지체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p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tr+1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의 실제 연산은</a:t>
            </a:r>
            <a:endParaRPr lang="en-US" altLang="ko-KR" sz="15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주소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개 증가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: char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형이 값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(data)8bit,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즉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1byte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이므로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주소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개 증가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형이 값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(data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) 32bit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즉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4byte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이므로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                 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 1byte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가 주소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주소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개 증가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: double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형이 값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64bit,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즉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8byte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이므로</a:t>
            </a:r>
            <a:endParaRPr lang="en-US" altLang="ko-KR" sz="15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5436096" y="3284984"/>
            <a:ext cx="360040" cy="165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52674" y="2869714"/>
            <a:ext cx="525658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298466" cy="489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#include &lt;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stdio.h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&gt;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main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() {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char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vc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= 'A',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*pc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vi = 123,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*pi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double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vd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= 12.345,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pd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pc =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&amp;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vc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		// pc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는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vc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의 주소를 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pi =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&amp;vi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	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//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pi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는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vi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의 주소를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pd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=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&amp;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vd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		//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pd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는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vd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의 주소를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("\n pc-1 = 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%u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pc = %u, pc+1 = %u",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pc-1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pc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pc+1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("\n pi-1 = %u, pi = %u, pi+1 = %u",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pi-1, pi, pi+1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("\n pd-1 = %u,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pd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= %u, pd+1 = %u", 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pd-1, </a:t>
            </a:r>
            <a:r>
              <a:rPr kumimoji="0" lang="en-US" altLang="ko-KR" sz="1500" b="1" dirty="0" err="1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pd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, pd+1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return 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}</a:t>
            </a:r>
            <a:endParaRPr kumimoji="0" lang="ko-KR" altLang="en-US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8"/>
          <a:stretch/>
        </p:blipFill>
        <p:spPr bwMode="auto">
          <a:xfrm>
            <a:off x="3210308" y="5842298"/>
            <a:ext cx="5864202" cy="95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97370" y="5730425"/>
            <a:ext cx="2076256" cy="111144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ts val="1300"/>
              </a:lnSpc>
              <a:defRPr sz="1200">
                <a:latin typeface="휴먼편지체" pitchFamily="18" charset="-127"/>
                <a:ea typeface="휴먼편지체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주소 </a:t>
            </a:r>
            <a:r>
              <a:rPr lang="en-US" altLang="ko-KR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개 </a:t>
            </a:r>
            <a:r>
              <a:rPr lang="ko-KR" altLang="en-US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가변</a:t>
            </a:r>
            <a:endParaRPr lang="en-US" altLang="ko-KR" sz="1500" b="1" i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주소 </a:t>
            </a:r>
            <a:r>
              <a:rPr lang="en-US" altLang="ko-KR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ko-KR" altLang="en-US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개 </a:t>
            </a:r>
            <a:r>
              <a:rPr lang="ko-KR" altLang="en-US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가변</a:t>
            </a:r>
            <a:r>
              <a:rPr lang="ko-KR" altLang="en-US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ko-KR" sz="1500" b="1" i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주소 </a:t>
            </a:r>
            <a:r>
              <a:rPr lang="en-US" altLang="ko-KR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ko-KR" altLang="en-US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개 </a:t>
            </a:r>
            <a:r>
              <a:rPr lang="ko-KR" altLang="en-US" sz="1500" b="1" i="1" dirty="0" smtClean="0">
                <a:solidFill>
                  <a:srgbClr val="FF0000"/>
                </a:solidFill>
                <a:latin typeface="+mn-ea"/>
                <a:ea typeface="+mn-ea"/>
              </a:rPr>
              <a:t>가변</a:t>
            </a:r>
            <a:endParaRPr lang="en-US" altLang="ko-KR" sz="1500" b="1" i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678" y="5468413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2679"/>
            <a:ext cx="865850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#include &lt;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stdio.h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&gt;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main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() {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a = 100, b = 200;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*p1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*p2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 		//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형 포인터 변수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선언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이므로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주소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4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개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)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p1 = &amp;a; 			//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p1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에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a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의 주소를 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("p1 = &amp;a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후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a = %d, *p1 = %d \n",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a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*p1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500" b="1" dirty="0">
                <a:latin typeface="+mn-ea"/>
                <a:ea typeface="+mn-ea"/>
                <a:cs typeface="Arial" pitchFamily="34" charset="0"/>
              </a:rPr>
              <a:t>	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*p1 =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*p1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+ 1;		//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p1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이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가리키는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주소에 있는 값에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1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더하기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("(*p1)++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후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a = %d, *p1 = %d \n",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a, *p1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500" b="1" dirty="0">
                <a:latin typeface="+mn-ea"/>
                <a:ea typeface="+mn-ea"/>
                <a:cs typeface="Arial" pitchFamily="34" charset="0"/>
              </a:rPr>
              <a:t>	</a:t>
            </a: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p2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= p1; 			//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p2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도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p1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주소를 넣기</a:t>
            </a:r>
            <a:endParaRPr kumimoji="0" lang="ko-KR" altLang="en-US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("p2 = p1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후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a = %d, *p1 = %d, *p2 = %d \n",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a, *p1, *p2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(*p2)++; 			//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위로 인해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p2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값과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*p1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값이 동일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, 1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증가</a:t>
            </a:r>
            <a:endParaRPr kumimoji="0" lang="ko-KR" altLang="en-US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("(*p2)++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후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a = %d, *p1 = %d \n\n",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a, *p1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("&amp;a = %u, &amp;b = %u, b = %d \n",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&amp;a, &amp;b, b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("p1 = %u, p1-1 = %u, *(p1-3) = %d \n",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p1, p1-1, *(p1-3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)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);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            //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p1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주소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-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1, p1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주소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-3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에 있는 값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return 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}</a:t>
            </a:r>
            <a:endParaRPr kumimoji="0" lang="ko-KR" altLang="en-US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3148" y="442758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61" b="86101"/>
          <a:stretch/>
        </p:blipFill>
        <p:spPr bwMode="auto">
          <a:xfrm>
            <a:off x="6028850" y="1833808"/>
            <a:ext cx="3065059" cy="27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4" r="28985" b="75638"/>
          <a:stretch/>
        </p:blipFill>
        <p:spPr bwMode="auto">
          <a:xfrm>
            <a:off x="6028850" y="2802858"/>
            <a:ext cx="299652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5" r="2899" b="61628"/>
          <a:stretch/>
        </p:blipFill>
        <p:spPr bwMode="auto">
          <a:xfrm>
            <a:off x="4939252" y="3787962"/>
            <a:ext cx="4097244" cy="25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6" b="15895"/>
          <a:stretch/>
        </p:blipFill>
        <p:spPr bwMode="auto">
          <a:xfrm>
            <a:off x="4816921" y="5914612"/>
            <a:ext cx="4219575" cy="75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자유형 5"/>
          <p:cNvSpPr/>
          <p:nvPr/>
        </p:nvSpPr>
        <p:spPr>
          <a:xfrm>
            <a:off x="845389" y="1242204"/>
            <a:ext cx="1880558" cy="5037826"/>
          </a:xfrm>
          <a:custGeom>
            <a:avLst/>
            <a:gdLst>
              <a:gd name="connsiteX0" fmla="*/ 379562 w 1880558"/>
              <a:gd name="connsiteY0" fmla="*/ 0 h 5037826"/>
              <a:gd name="connsiteX1" fmla="*/ 0 w 1880558"/>
              <a:gd name="connsiteY1" fmla="*/ 0 h 5037826"/>
              <a:gd name="connsiteX2" fmla="*/ 0 w 1880558"/>
              <a:gd name="connsiteY2" fmla="*/ 5037826 h 5037826"/>
              <a:gd name="connsiteX3" fmla="*/ 1880558 w 1880558"/>
              <a:gd name="connsiteY3" fmla="*/ 5037826 h 5037826"/>
              <a:gd name="connsiteX4" fmla="*/ 1880558 w 1880558"/>
              <a:gd name="connsiteY4" fmla="*/ 4917056 h 503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558" h="5037826">
                <a:moveTo>
                  <a:pt x="379562" y="0"/>
                </a:moveTo>
                <a:lnTo>
                  <a:pt x="0" y="0"/>
                </a:lnTo>
                <a:lnTo>
                  <a:pt x="0" y="5037826"/>
                </a:lnTo>
                <a:lnTo>
                  <a:pt x="1880558" y="5037826"/>
                </a:lnTo>
                <a:lnTo>
                  <a:pt x="1880558" y="4917056"/>
                </a:lnTo>
              </a:path>
            </a:pathLst>
          </a:custGeom>
          <a:noFill/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29846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12.6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포인터의 가감 연산은 어디에서 사용될까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? 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</a:t>
            </a:r>
            <a:r>
              <a:rPr kumimoji="0" lang="en-US" altLang="ko-KR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: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 err="1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배열명은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배열의 시작 주소인 포인터 상수</a:t>
            </a:r>
            <a:b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</a:br>
            <a:endParaRPr kumimoji="0" lang="en-US" altLang="ko-KR" sz="15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[5]={1, 2, 3, 4, 5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};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에서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/>
            </a:r>
            <a:b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</a:b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    </a:t>
            </a:r>
            <a:r>
              <a:rPr kumimoji="0" lang="ko-KR" altLang="en-US" sz="1500" b="1" dirty="0" err="1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배열명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==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배열 시작 주소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==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첫 원소 시작 주소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== &amp;</a:t>
            </a:r>
            <a:r>
              <a:rPr kumimoji="0"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[0]</a:t>
            </a: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[5]={1, 2, 3, 4, 5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};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에서 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   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*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+ 0)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또는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*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→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[0]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*(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+ 1)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 :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이 가리키는 곳 보다 하나 뒤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→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[1]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*(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+ 2)  :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이 가리키는 곳 보다 </a:t>
            </a:r>
            <a:r>
              <a:rPr kumimoji="0" lang="ko-KR" altLang="en-US" sz="1500" b="1" dirty="0" err="1">
                <a:latin typeface="+mn-ea"/>
                <a:ea typeface="+mn-ea"/>
                <a:cs typeface="Arial" pitchFamily="34" charset="0"/>
              </a:rPr>
              <a:t>두개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 뒤→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[2]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*(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+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  :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이 가리키는 곳 보다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개 뒤 →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 </a:t>
            </a:r>
            <a:r>
              <a:rPr lang="en-US" altLang="ko-KR" b="1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&amp; </a:t>
            </a:r>
            <a:r>
              <a:rPr lang="ko-KR" altLang="en-US" b="1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배열</a:t>
            </a:r>
            <a:endParaRPr lang="en-US" altLang="ko-KR" b="1" dirty="0">
              <a:solidFill>
                <a:srgbClr val="FF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673649"/>
            <a:ext cx="8766010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12.6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메모리와 관련된 포인터의 기본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내용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16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➊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컴퓨터의 모든 메모리에는 주소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(Address)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가 지정되어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있음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.</a:t>
            </a: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➋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aa[3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];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과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같이 배열을 선언하면 </a:t>
            </a:r>
            <a:endParaRPr kumimoji="0" lang="en-US" altLang="ko-KR" sz="15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 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배열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aa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는 변수가 아닌 메모리의 </a:t>
            </a:r>
            <a:r>
              <a:rPr kumimoji="0" lang="ko-KR" altLang="en-US" sz="15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주소값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그 자체를 의미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  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이를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‘포인터 상수’라고도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함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.</a:t>
            </a: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➌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포인터 변수란 “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를 담는 그릇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변수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)”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이고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포인터 변수를 선언할 때에는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*p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;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또는 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 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char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*p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;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와 같이 ‘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’를 붙여서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선언한다</a:t>
            </a: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➍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포인터 변수에는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주소만 대입해야 하는데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이는 변수 앞에 ‘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&amp;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’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를 붙이면 된다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 </a:t>
            </a:r>
            <a:r>
              <a:rPr lang="en-US" altLang="ko-KR" b="1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&amp; </a:t>
            </a:r>
            <a:r>
              <a:rPr lang="ko-KR" altLang="en-US" b="1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배열</a:t>
            </a:r>
            <a:endParaRPr lang="en-US" altLang="ko-KR" b="1" dirty="0">
              <a:solidFill>
                <a:srgbClr val="FF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7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2679"/>
            <a:ext cx="8658506" cy="667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#include &lt;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stdio.h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&gt;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main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() {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aa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[3];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*p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;    // </a:t>
            </a: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이므로 주소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4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개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(1</a:t>
            </a:r>
            <a:r>
              <a:rPr kumimoji="0" lang="ko-KR" altLang="en-US" sz="1500" b="1" dirty="0" err="1" smtClean="0">
                <a:latin typeface="+mn-ea"/>
                <a:ea typeface="+mn-ea"/>
                <a:cs typeface="Arial" pitchFamily="34" charset="0"/>
              </a:rPr>
              <a:t>개주소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-1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byte,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총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4byte)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hap = 0;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 for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= 0;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&lt;3;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++) {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 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 %d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번째 숫자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",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+ 1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 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scanf_s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("%d", &amp;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aa[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]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 }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  p = aa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;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	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for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= 0;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&lt; 3;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++) {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   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hap = hap +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*(p +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  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</a:t>
            </a:r>
            <a:r>
              <a:rPr kumimoji="0" lang="ko-KR" altLang="en-US" sz="1500" b="1" dirty="0" err="1">
                <a:latin typeface="+mn-ea"/>
                <a:ea typeface="+mn-ea"/>
                <a:cs typeface="Arial" pitchFamily="34" charset="0"/>
              </a:rPr>
              <a:t>주소값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= %d\n",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p+i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 }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입력 숫자의 합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= &gt; %d\n",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hap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return 0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}</a:t>
            </a:r>
            <a:endParaRPr kumimoji="0" lang="ko-KR" altLang="en-US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3148" y="442758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blackWhite">
          <a:xfrm>
            <a:off x="1259632" y="3861048"/>
            <a:ext cx="4199044" cy="323165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chemeClr val="accent6"/>
                </a:solidFill>
                <a:latin typeface="+mn-ea"/>
                <a:ea typeface="+mn-ea"/>
                <a:sym typeface="Wingdings" panose="05000000000000000000" pitchFamily="2" charset="2"/>
              </a:rPr>
              <a:t> </a:t>
            </a:r>
            <a:r>
              <a:rPr lang="ko-KR" altLang="en-US" sz="1500" b="1" dirty="0" smtClean="0">
                <a:solidFill>
                  <a:schemeClr val="accent6"/>
                </a:solidFill>
                <a:latin typeface="+mn-ea"/>
                <a:ea typeface="+mn-ea"/>
              </a:rPr>
              <a:t>포인터 </a:t>
            </a:r>
            <a:r>
              <a:rPr lang="ko-KR" altLang="en-US" sz="1500" b="1" dirty="0">
                <a:solidFill>
                  <a:schemeClr val="accent6"/>
                </a:solidFill>
                <a:latin typeface="+mn-ea"/>
                <a:ea typeface="+mn-ea"/>
              </a:rPr>
              <a:t>변수에 배열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aa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의 주소를 대입한다</a:t>
            </a:r>
            <a:r>
              <a:rPr lang="en-US" altLang="ko-KR" sz="1500" b="1" dirty="0">
                <a:solidFill>
                  <a:schemeClr val="accent6"/>
                </a:solidFill>
                <a:latin typeface="+mn-ea"/>
                <a:ea typeface="+mn-ea"/>
              </a:rPr>
              <a:t>. </a:t>
            </a:r>
            <a:endParaRPr lang="ko-KR" altLang="en-US" sz="15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blackWhite">
          <a:xfrm>
            <a:off x="4418501" y="4487459"/>
            <a:ext cx="4608512" cy="553998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ç"/>
            </a:pPr>
            <a:r>
              <a:rPr lang="en-US" altLang="ko-KR" sz="1500" b="1" dirty="0" smtClean="0">
                <a:solidFill>
                  <a:schemeClr val="accent6"/>
                </a:solidFill>
                <a:latin typeface="+mn-ea"/>
                <a:ea typeface="+mn-ea"/>
              </a:rPr>
              <a:t>aa[0</a:t>
            </a:r>
            <a:r>
              <a:rPr lang="en-US" altLang="ko-KR" sz="1500" b="1" dirty="0">
                <a:solidFill>
                  <a:schemeClr val="accent6"/>
                </a:solidFill>
                <a:latin typeface="+mn-ea"/>
                <a:ea typeface="+mn-ea"/>
              </a:rPr>
              <a:t>]~aa[2]</a:t>
            </a:r>
            <a:r>
              <a:rPr lang="ko-KR" altLang="en-US" sz="1500" b="1" dirty="0">
                <a:solidFill>
                  <a:schemeClr val="accent6"/>
                </a:solidFill>
                <a:latin typeface="+mn-ea"/>
                <a:ea typeface="+mn-ea"/>
              </a:rPr>
              <a:t>까지의 합계를 </a:t>
            </a:r>
            <a:r>
              <a:rPr lang="ko-KR" altLang="en-US" sz="1500" b="1" dirty="0" smtClean="0">
                <a:solidFill>
                  <a:schemeClr val="accent6"/>
                </a:solidFill>
                <a:latin typeface="+mn-ea"/>
                <a:ea typeface="+mn-ea"/>
              </a:rPr>
              <a:t>구한다</a:t>
            </a:r>
            <a:endParaRPr lang="en-US" altLang="ko-KR" sz="1500" b="1" dirty="0">
              <a:solidFill>
                <a:schemeClr val="accent6"/>
              </a:solidFill>
              <a:latin typeface="+mn-ea"/>
              <a:ea typeface="+mn-ea"/>
            </a:endParaRPr>
          </a:p>
          <a:p>
            <a:pPr marL="285750" indent="-285750">
              <a:buFont typeface="Wingdings" pitchFamily="2" charset="2"/>
              <a:buChar char="ç"/>
            </a:pP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p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의 주소에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i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값 증가만큼 주소를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증가</a:t>
            </a:r>
            <a:endParaRPr lang="en-US" altLang="ko-KR" sz="1500" b="1" dirty="0">
              <a:solidFill>
                <a:srgbClr val="FF0000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19009"/>
            <a:ext cx="2520280" cy="162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1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0" y="764704"/>
            <a:ext cx="876601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for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= 0;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&lt; 3;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++) {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         hap = hap +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*(p +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        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</a:t>
            </a:r>
            <a:r>
              <a:rPr kumimoji="0" lang="ko-KR" altLang="en-US" sz="1500" b="1" dirty="0" err="1">
                <a:latin typeface="+mn-ea"/>
                <a:ea typeface="+mn-ea"/>
                <a:cs typeface="Arial" pitchFamily="34" charset="0"/>
              </a:rPr>
              <a:t>주소값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= %d\n",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p+i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hap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에 *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600" b="1" dirty="0" err="1">
                <a:latin typeface="+mn-ea"/>
                <a:ea typeface="+mn-ea"/>
                <a:cs typeface="Arial" pitchFamily="34" charset="0"/>
              </a:rPr>
              <a:t>p+i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)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를 누적하는 과정을 세 번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반복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. </a:t>
            </a:r>
            <a:endParaRPr kumimoji="0" lang="en-US" altLang="ko-KR" sz="16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     </a:t>
            </a:r>
            <a:r>
              <a:rPr kumimoji="0" lang="en-US" altLang="ko-KR" sz="1600" b="1" dirty="0" err="1" smtClean="0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값이 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0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일 때는 *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(p+0)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을 의미하는데 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    :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이는 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(p+0)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번지가 가리키는 곳의 </a:t>
            </a:r>
            <a:r>
              <a:rPr kumimoji="0" lang="ko-KR" altLang="en-US" sz="1600" b="1" dirty="0" err="1">
                <a:latin typeface="+mn-ea"/>
                <a:ea typeface="+mn-ea"/>
                <a:cs typeface="Arial" pitchFamily="34" charset="0"/>
              </a:rPr>
              <a:t>실제값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즉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3144612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번지의 실제 값인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정수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40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이 된다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.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  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    :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따라서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*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(p+1)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은 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(p+1)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번지가 가리키는 </a:t>
            </a:r>
            <a:r>
              <a:rPr kumimoji="0" lang="ko-KR" altLang="en-US" sz="1600" b="1" dirty="0" err="1">
                <a:latin typeface="+mn-ea"/>
                <a:ea typeface="+mn-ea"/>
                <a:cs typeface="Arial" pitchFamily="34" charset="0"/>
              </a:rPr>
              <a:t>실제값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 이므로 정수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50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됨</a:t>
            </a:r>
            <a:endParaRPr kumimoji="0" lang="ko-KR" altLang="en-US" sz="16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ko-KR" altLang="en-US" sz="16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 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정수형 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aa[3]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배열을 선언하면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     3144612 ~ 3144616 ~ 3144620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번지까지 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4byte × 3 = 12byte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의 메모리를 확보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 배열 </a:t>
            </a:r>
            <a:r>
              <a:rPr kumimoji="0" lang="en-US" altLang="ko-KR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aa</a:t>
            </a:r>
            <a:r>
              <a:rPr kumimoji="0"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는 </a:t>
            </a:r>
            <a:r>
              <a:rPr kumimoji="0" lang="en-US" altLang="ko-KR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3144612 </a:t>
            </a:r>
            <a:r>
              <a:rPr kumimoji="0"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번지 자체를 의미하는 포인터 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상수</a:t>
            </a:r>
            <a:endParaRPr kumimoji="0" lang="en-US" altLang="ko-KR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 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3144612</a:t>
            </a:r>
            <a:r>
              <a:rPr kumimoji="0" lang="en-US" altLang="ko-KR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3144613 3144614 3144615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3144616   ---       3144620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       aa[0]                                            aa[1]     ---          aa[2]      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     p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3144612                                 p+1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3144616    p+2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3144620         </a:t>
            </a:r>
            <a:endParaRPr kumimoji="0" lang="ko-KR" altLang="en-US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12.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포인터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(pointer) </a:t>
            </a:r>
            <a:r>
              <a:rPr lang="en-US" altLang="ko-KR" b="1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&amp; </a:t>
            </a:r>
            <a:r>
              <a:rPr lang="ko-KR" altLang="en-US" b="1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배열</a:t>
            </a:r>
            <a:endParaRPr lang="en-US" altLang="ko-KR" b="1" dirty="0">
              <a:solidFill>
                <a:srgbClr val="FF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764704"/>
            <a:ext cx="381642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68760"/>
            <a:ext cx="2520280" cy="162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0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836712"/>
            <a:ext cx="8658506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#include &lt;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stdio.h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swap_value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x,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y); 	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//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값에 의한 호출 방식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swap_address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*x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*y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);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//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주소에 의한 호출 방식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 smtClean="0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main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() {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solidFill>
                  <a:srgbClr val="00B050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solidFill>
                  <a:srgbClr val="00B050"/>
                </a:solidFill>
                <a:latin typeface="+mn-ea"/>
                <a:ea typeface="+mn-ea"/>
                <a:cs typeface="Arial" pitchFamily="34" charset="0"/>
              </a:rPr>
              <a:t> x = 100, y = 200</a:t>
            </a:r>
            <a:r>
              <a:rPr kumimoji="0" lang="en-US" altLang="ko-KR" sz="1500" b="1" dirty="0" smtClean="0">
                <a:solidFill>
                  <a:srgbClr val="00B050"/>
                </a:solidFill>
                <a:latin typeface="+mn-ea"/>
                <a:ea typeface="+mn-ea"/>
                <a:cs typeface="Arial" pitchFamily="34" charset="0"/>
              </a:rPr>
              <a:t>;    // </a:t>
            </a:r>
            <a:r>
              <a:rPr kumimoji="0" lang="en-US" altLang="ko-KR" sz="1500" b="1" dirty="0" smtClean="0">
                <a:solidFill>
                  <a:srgbClr val="00B050"/>
                </a:solidFill>
                <a:latin typeface="+mn-ea"/>
                <a:ea typeface="+mn-ea"/>
                <a:cs typeface="Arial" pitchFamily="34" charset="0"/>
              </a:rPr>
              <a:t>local </a:t>
            </a:r>
            <a:r>
              <a:rPr kumimoji="0" lang="ko-KR" altLang="en-US" sz="1500" b="1" dirty="0" smtClean="0">
                <a:solidFill>
                  <a:srgbClr val="00B050"/>
                </a:solidFill>
                <a:latin typeface="+mn-ea"/>
                <a:ea typeface="+mn-ea"/>
                <a:cs typeface="Arial" pitchFamily="34" charset="0"/>
              </a:rPr>
              <a:t>변수</a:t>
            </a:r>
            <a:endParaRPr kumimoji="0" lang="en-US" altLang="ko-KR" sz="1500" b="1" dirty="0">
              <a:solidFill>
                <a:srgbClr val="00B05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("In main: x=%d, y=%d \n\n",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x, y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swap_value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(x, y);		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값에 의한 호출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x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와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y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의 값을 전달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("In main: x=%d, y=%d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swap_value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(x, y)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호출 후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)\n\n", x, y);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swap_address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&amp;x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&amp;y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 		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주소에 의한 호출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x</a:t>
            </a:r>
            <a:r>
              <a:rPr kumimoji="0" lang="ko-KR" altLang="en-US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와 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y</a:t>
            </a:r>
            <a:r>
              <a:rPr kumimoji="0" lang="ko-KR" altLang="en-US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의 주소를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전달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("In main: x=%d, y=%d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swap_address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(&amp;x, &amp;y)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호출 후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)\n\n", x, y);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return 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}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5235852"/>
            <a:ext cx="5153744" cy="15337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137266"/>
            <a:ext cx="829846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12.7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함수 간 인수 전달과 포인터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2679"/>
            <a:ext cx="8658506" cy="496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swap_value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x,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y</a:t>
            </a: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) {</a:t>
            </a: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temp;					</a:t>
            </a:r>
            <a:endParaRPr kumimoji="0" lang="ko-KR" altLang="en-US" sz="14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temp = x;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	x = y;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	y = temp;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("In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swap_value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: x=%d, y=%d \n", x, y);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swap_address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*x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*y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) </a:t>
            </a:r>
            <a:r>
              <a:rPr kumimoji="0" lang="en-US" altLang="ko-KR" sz="1400" b="1" dirty="0" smtClean="0">
                <a:latin typeface="+mn-ea"/>
                <a:cs typeface="Arial" pitchFamily="34" charset="0"/>
              </a:rPr>
              <a:t>{</a:t>
            </a: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	// 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x</a:t>
            </a:r>
            <a:r>
              <a:rPr kumimoji="0"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, y</a:t>
            </a:r>
            <a:r>
              <a:rPr kumimoji="0" lang="ko-KR" altLang="en-US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는 주소를 저장하는 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포인터 변수로 선언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temp; 			</a:t>
            </a:r>
            <a:endParaRPr kumimoji="0" lang="ko-KR" altLang="en-US" sz="14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temp = *x; 		// x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가 가리키는 곳의 값을 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temp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에 대입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	*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x = *y; 			// y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가 가리키는 곳의 값을 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x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가 가리키는 곳에 대입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	*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y = temp;		// temp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의 값을 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y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가 가리키는 곳에 대입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("In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swap_address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: *x=%d, *y=%d \n", </a:t>
            </a:r>
            <a:r>
              <a:rPr kumimoji="0"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*x, *y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3148" y="442758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7060" y="5609756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82" y="4894378"/>
            <a:ext cx="515374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2564904"/>
            <a:ext cx="7776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#</a:t>
            </a:r>
            <a:r>
              <a:rPr lang="en-US" altLang="ko-KR" sz="1500" b="1" dirty="0">
                <a:latin typeface="+mn-ea"/>
                <a:ea typeface="+mn-ea"/>
              </a:rPr>
              <a:t>include &lt;</a:t>
            </a:r>
            <a:r>
              <a:rPr lang="en-US" altLang="ko-KR" sz="1500" b="1" dirty="0" err="1">
                <a:latin typeface="+mn-ea"/>
                <a:ea typeface="+mn-ea"/>
              </a:rPr>
              <a:t>math.h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#</a:t>
            </a:r>
            <a:r>
              <a:rPr lang="en-US" altLang="ko-KR" sz="1500" b="1" dirty="0">
                <a:latin typeface="+mn-ea"/>
                <a:ea typeface="+mn-ea"/>
              </a:rPr>
              <a:t>define PI 3.141592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</a:t>
            </a: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degree; </a:t>
            </a:r>
            <a:r>
              <a:rPr lang="en-US" altLang="ko-KR" sz="1500" b="1" dirty="0">
                <a:latin typeface="+mn-ea"/>
                <a:ea typeface="+mn-ea"/>
              </a:rPr>
              <a:t>		</a:t>
            </a:r>
            <a:r>
              <a:rPr lang="en-US" altLang="ko-KR" sz="1500" b="1" dirty="0" smtClean="0">
                <a:latin typeface="+mn-ea"/>
                <a:ea typeface="+mn-ea"/>
              </a:rPr>
              <a:t>		// </a:t>
            </a:r>
            <a:r>
              <a:rPr lang="ko-KR" altLang="en-US" sz="1500" b="1" dirty="0">
                <a:latin typeface="+mn-ea"/>
                <a:ea typeface="+mn-ea"/>
              </a:rPr>
              <a:t>각도 저장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double 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radian;</a:t>
            </a:r>
            <a:r>
              <a:rPr lang="en-US" altLang="ko-KR" sz="1500" b="1" dirty="0">
                <a:latin typeface="+mn-ea"/>
                <a:ea typeface="+mn-ea"/>
              </a:rPr>
              <a:t>		</a:t>
            </a:r>
            <a:r>
              <a:rPr lang="en-US" altLang="ko-KR" sz="1500" b="1" dirty="0" smtClean="0">
                <a:latin typeface="+mn-ea"/>
                <a:ea typeface="+mn-ea"/>
              </a:rPr>
              <a:t>		// </a:t>
            </a:r>
            <a:r>
              <a:rPr lang="en-US" altLang="ko-KR" sz="1500" b="1" dirty="0">
                <a:latin typeface="+mn-ea"/>
                <a:ea typeface="+mn-ea"/>
              </a:rPr>
              <a:t>degree</a:t>
            </a:r>
            <a:r>
              <a:rPr lang="ko-KR" altLang="en-US" sz="1500" b="1" dirty="0">
                <a:latin typeface="+mn-ea"/>
                <a:ea typeface="+mn-ea"/>
              </a:rPr>
              <a:t>의 라디안 값 저장 </a:t>
            </a:r>
            <a:r>
              <a:rPr lang="ko-KR" altLang="en-US" sz="1500" b="1" dirty="0" smtClean="0">
                <a:latin typeface="+mn-ea"/>
                <a:ea typeface="+mn-ea"/>
              </a:rPr>
              <a:t>변수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for </a:t>
            </a:r>
            <a:r>
              <a:rPr lang="en-US" altLang="ko-KR" sz="1500" b="1" dirty="0">
                <a:latin typeface="+mn-ea"/>
                <a:ea typeface="+mn-ea"/>
              </a:rPr>
              <a:t>(degree=0; degree&lt;=180; degree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+=30</a:t>
            </a:r>
            <a:r>
              <a:rPr lang="en-US" altLang="ko-KR" sz="1500" b="1" dirty="0" smtClean="0">
                <a:latin typeface="+mn-ea"/>
                <a:ea typeface="+mn-ea"/>
              </a:rPr>
              <a:t>) {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radian = (PI * degree) / 180; </a:t>
            </a:r>
            <a:r>
              <a:rPr lang="en-US" altLang="ko-KR" sz="1500" b="1" dirty="0" smtClean="0">
                <a:latin typeface="+mn-ea"/>
                <a:ea typeface="+mn-ea"/>
              </a:rPr>
              <a:t>		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// </a:t>
            </a:r>
            <a:r>
              <a:rPr lang="ko-KR" altLang="en-US" sz="1500" b="1" dirty="0">
                <a:solidFill>
                  <a:srgbClr val="FF00FF"/>
                </a:solidFill>
                <a:latin typeface="+mn-ea"/>
                <a:ea typeface="+mn-ea"/>
              </a:rPr>
              <a:t>각도 → 라디안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err="1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("sin(%d˚) = %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.5lf </a:t>
            </a:r>
            <a:r>
              <a:rPr lang="en-US" altLang="ko-KR" sz="1500" b="1" dirty="0">
                <a:latin typeface="+mn-ea"/>
                <a:ea typeface="+mn-ea"/>
              </a:rPr>
              <a:t>\n", degree,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sin(radian)</a:t>
            </a:r>
            <a:r>
              <a:rPr lang="en-US" altLang="ko-KR" sz="1500" b="1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+mn-ea"/>
                <a:ea typeface="+mn-ea"/>
              </a:rPr>
              <a:t>     return </a:t>
            </a:r>
            <a:r>
              <a:rPr lang="en-US" altLang="ko-KR" sz="1500" b="1" dirty="0">
                <a:latin typeface="+mn-ea"/>
                <a:ea typeface="+mn-ea"/>
              </a:rPr>
              <a:t>0;</a:t>
            </a:r>
          </a:p>
          <a:p>
            <a:r>
              <a:rPr lang="en-US" altLang="ko-KR" sz="1500" b="1" dirty="0" smtClean="0">
                <a:latin typeface="+mn-ea"/>
                <a:ea typeface="+mn-ea"/>
              </a:rPr>
              <a:t>}</a:t>
            </a:r>
            <a:endParaRPr lang="en-US" altLang="ko-KR" sz="1500" b="1" dirty="0">
              <a:latin typeface="+mn-ea"/>
              <a:ea typeface="+mn-ea"/>
            </a:endParaRPr>
          </a:p>
        </p:txBody>
      </p:sp>
      <p:sp>
        <p:nvSpPr>
          <p:cNvPr id="20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(function)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24619" y="620688"/>
            <a:ext cx="881938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10.1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라이브러리 함수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(library function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 :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예제  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0°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~ 180°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까지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30°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단위마다 사인 함수의 값 출력하기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   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분석</a:t>
            </a: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사인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삼각함수의 값은 라이브러리 함수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sin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을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이용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, sin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함수는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#include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&lt;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math.h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&gt;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필요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인수는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radian </a:t>
            </a:r>
            <a:r>
              <a:rPr kumimoji="0" lang="ko-KR" altLang="en-US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값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,   180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°: π = degree°: </a:t>
            </a:r>
            <a:r>
              <a:rPr kumimoji="0" lang="en-US" altLang="ko-KR" sz="1500" b="1" dirty="0" smtClean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radian</a:t>
            </a:r>
            <a:endParaRPr kumimoji="0" lang="en-US" altLang="ko-KR" sz="1500" b="1" dirty="0">
              <a:solidFill>
                <a:srgbClr val="FF00FF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035288" y="2451019"/>
            <a:ext cx="0" cy="276185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04864"/>
            <a:ext cx="2592288" cy="17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137172" y="6438336"/>
            <a:ext cx="3006828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디버그 </a:t>
            </a:r>
            <a:r>
              <a:rPr kumimoji="0" lang="en-US" altLang="ko-KR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–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디버깅하지 않고 시작</a:t>
            </a:r>
            <a:endParaRPr kumimoji="0"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24162"/>
            <a:ext cx="8658506" cy="667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#include &lt;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stdio.h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swap_value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x,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y); 	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//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값에 의한 호출 방식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swap_address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*x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*y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);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//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주소에 의한 호출 방식</a:t>
            </a: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main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() {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solidFill>
                  <a:srgbClr val="00B050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solidFill>
                  <a:srgbClr val="00B050"/>
                </a:solidFill>
                <a:latin typeface="+mn-ea"/>
                <a:ea typeface="+mn-ea"/>
                <a:cs typeface="Arial" pitchFamily="34" charset="0"/>
              </a:rPr>
              <a:t> x = 100, y = 200;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("In main: x=%d, y=%d \n\n",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x, y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swap_value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(x, y);		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값에 의한 호출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x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와 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y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의 값을 전달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("In main: x=%d, y=%d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swap_value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(x, y)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호출 후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)\n\n", x, y);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swap_address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&amp;x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&amp;y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 		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주소에 의한 호출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x</a:t>
            </a:r>
            <a:r>
              <a:rPr kumimoji="0" lang="ko-KR" altLang="en-US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와 </a:t>
            </a:r>
            <a:r>
              <a:rPr kumimoji="0" lang="en-US" altLang="ko-KR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y</a:t>
            </a:r>
            <a:r>
              <a:rPr kumimoji="0" lang="ko-KR" altLang="en-US" sz="1500" b="1" dirty="0">
                <a:solidFill>
                  <a:srgbClr val="FF00FF"/>
                </a:solidFill>
                <a:latin typeface="+mn-ea"/>
                <a:ea typeface="+mn-ea"/>
                <a:cs typeface="Arial" pitchFamily="34" charset="0"/>
              </a:rPr>
              <a:t>의 주소를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전달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("In main: x=%d, y=%d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swap_address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(&amp;x, &amp;y)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호출 후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)\n\n", x, y);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return 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}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3148" y="442758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99"/>
          <a:stretch/>
        </p:blipFill>
        <p:spPr bwMode="auto">
          <a:xfrm>
            <a:off x="3946900" y="2780928"/>
            <a:ext cx="5086350" cy="33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58" b="46017"/>
          <a:stretch/>
        </p:blipFill>
        <p:spPr bwMode="auto">
          <a:xfrm>
            <a:off x="3946900" y="3933056"/>
            <a:ext cx="5086350" cy="23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blackWhite">
          <a:xfrm>
            <a:off x="6372200" y="44624"/>
            <a:ext cx="273630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ko-KR" altLang="en-US" sz="1500" b="1" smtClean="0">
                <a:solidFill>
                  <a:srgbClr val="FF0000"/>
                </a:solidFill>
                <a:latin typeface="+mn-ea"/>
                <a:ea typeface="+mn-ea"/>
              </a:rPr>
              <a:t>함께 생각하기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3946900" y="4166525"/>
            <a:ext cx="489111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swap_value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(x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, y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);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에서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x=200, y=100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이었으나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함수 호출 후에는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, x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와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y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값은 변경되지 않음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40256" y="4221087"/>
            <a:ext cx="5092994" cy="73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40256" y="5966027"/>
            <a:ext cx="5092994" cy="73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blackWhite">
          <a:xfrm>
            <a:off x="3923928" y="5956538"/>
            <a:ext cx="510932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swap_address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(&amp;x, &amp;y);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에서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x=200, y=100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변경되고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함수 호출 후에도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, x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와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y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값은 변경됨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포인트가 5개인 별 14"/>
          <p:cNvSpPr/>
          <p:nvPr/>
        </p:nvSpPr>
        <p:spPr>
          <a:xfrm>
            <a:off x="3131840" y="4298188"/>
            <a:ext cx="576064" cy="57606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3059832" y="6021288"/>
            <a:ext cx="576064" cy="57606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2679"/>
            <a:ext cx="8658506" cy="496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swap_value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x,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y</a:t>
            </a: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) {</a:t>
            </a: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temp;					</a:t>
            </a:r>
            <a:endParaRPr kumimoji="0" lang="ko-KR" altLang="en-US" sz="14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temp = x;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	x = y;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	y = temp;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("In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swap_value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: x=%d, y=%d \n", x, y);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swap_address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*x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*y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) </a:t>
            </a:r>
            <a:r>
              <a:rPr kumimoji="0" lang="en-US" altLang="ko-KR" sz="1400" b="1" dirty="0" smtClean="0">
                <a:latin typeface="+mn-ea"/>
                <a:cs typeface="Arial" pitchFamily="34" charset="0"/>
              </a:rPr>
              <a:t>{</a:t>
            </a:r>
            <a:r>
              <a:rPr kumimoji="0" lang="en-US" altLang="ko-KR" sz="1400" b="1" dirty="0" smtClean="0">
                <a:latin typeface="+mn-ea"/>
                <a:ea typeface="+mn-ea"/>
                <a:cs typeface="Arial" pitchFamily="34" charset="0"/>
              </a:rPr>
              <a:t>	// </a:t>
            </a:r>
            <a:r>
              <a:rPr kumimoji="0"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x</a:t>
            </a:r>
            <a:r>
              <a:rPr kumimoji="0"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, y</a:t>
            </a:r>
            <a:r>
              <a:rPr kumimoji="0" lang="ko-KR" altLang="en-US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는 주소를 저장하는 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포인터 변수로 선언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 temp; 			</a:t>
            </a:r>
            <a:endParaRPr kumimoji="0" lang="ko-KR" altLang="en-US" sz="14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temp = *x; 		// x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가 가리키는 곳의 값을 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temp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에 대입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	*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x = *y; 			// y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가 가리키는 곳의 값을 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x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가 가리키는 곳에 대입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	*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y = temp;		// temp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의 값을 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y</a:t>
            </a: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가 가리키는 곳에 대입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("In </a:t>
            </a:r>
            <a:r>
              <a:rPr kumimoji="0" lang="en-US" altLang="ko-KR" sz="1400" b="1" dirty="0" err="1">
                <a:latin typeface="+mn-ea"/>
                <a:ea typeface="+mn-ea"/>
                <a:cs typeface="Arial" pitchFamily="34" charset="0"/>
              </a:rPr>
              <a:t>swap_address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: *x=%d, *y=%d \n", </a:t>
            </a:r>
            <a:r>
              <a:rPr kumimoji="0"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*x, *y</a:t>
            </a: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1" dirty="0">
                <a:latin typeface="+mn-ea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3148" y="442758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32656"/>
            <a:ext cx="5938972" cy="14187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58943"/>
          <a:stretch/>
        </p:blipFill>
        <p:spPr bwMode="auto">
          <a:xfrm>
            <a:off x="3908085" y="2060848"/>
            <a:ext cx="5086350" cy="31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2"/>
          <a:stretch/>
        </p:blipFill>
        <p:spPr bwMode="auto">
          <a:xfrm>
            <a:off x="3878138" y="4661419"/>
            <a:ext cx="5086350" cy="60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1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55576" y="575291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587" y="-27384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12.8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배열을 함수로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전달하기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배열을 매개변수로 갖는 함수 </a:t>
            </a: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- 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백분율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6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구하기</a:t>
            </a:r>
            <a:endParaRPr kumimoji="0" lang="en-US" altLang="ko-KR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102" y="476672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96" y="418594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+mn-ea"/>
                <a:ea typeface="+mn-ea"/>
              </a:rPr>
              <a:t>#include &lt;</a:t>
            </a:r>
            <a:r>
              <a:rPr lang="en-US" altLang="ko-KR" sz="1500" b="1" dirty="0" err="1">
                <a:latin typeface="+mn-ea"/>
                <a:ea typeface="+mn-ea"/>
              </a:rPr>
              <a:t>stdio.h</a:t>
            </a:r>
            <a:r>
              <a:rPr lang="en-US" altLang="ko-KR" sz="1500" b="1" dirty="0">
                <a:latin typeface="+mn-ea"/>
                <a:ea typeface="+mn-ea"/>
              </a:rPr>
              <a:t>&gt;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#define N 4</a:t>
            </a:r>
          </a:p>
          <a:p>
            <a:endParaRPr lang="en-US" altLang="ko-KR" sz="500" b="1" dirty="0">
              <a:latin typeface="+mn-ea"/>
              <a:ea typeface="+mn-ea"/>
            </a:endParaRPr>
          </a:p>
          <a:p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void </a:t>
            </a:r>
            <a:r>
              <a:rPr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print_arr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arr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[N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);</a:t>
            </a: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void 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percentage(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arr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[N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);</a:t>
            </a: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ko-KR" sz="500" b="1" dirty="0">
              <a:latin typeface="+mn-ea"/>
              <a:ea typeface="+mn-ea"/>
            </a:endParaRPr>
          </a:p>
          <a:p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 main</a:t>
            </a:r>
            <a:r>
              <a:rPr lang="en-US" altLang="ko-KR" sz="1500" b="1" dirty="0" smtClean="0">
                <a:latin typeface="+mn-ea"/>
                <a:ea typeface="+mn-ea"/>
              </a:rPr>
              <a:t>() {</a:t>
            </a:r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 smtClean="0">
                <a:latin typeface="+mn-ea"/>
                <a:ea typeface="+mn-ea"/>
              </a:rPr>
              <a:t>   </a:t>
            </a: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FF00FF"/>
                </a:solidFill>
                <a:latin typeface="+mn-ea"/>
                <a:ea typeface="+mn-ea"/>
              </a:rPr>
              <a:t>count[N] </a:t>
            </a:r>
            <a:r>
              <a:rPr lang="en-US" altLang="ko-KR" sz="1500" b="1" dirty="0">
                <a:latin typeface="+mn-ea"/>
                <a:ea typeface="+mn-ea"/>
              </a:rPr>
              <a:t>= {42, 37, 83, 33}; </a:t>
            </a:r>
            <a:endParaRPr lang="ko-KR" altLang="en-US" sz="1500" b="1" dirty="0">
              <a:latin typeface="+mn-ea"/>
              <a:ea typeface="+mn-ea"/>
            </a:endParaRPr>
          </a:p>
          <a:p>
            <a:r>
              <a:rPr lang="en-US" altLang="ko-KR" sz="500" b="1" dirty="0" smtClean="0">
                <a:latin typeface="+mn-ea"/>
                <a:ea typeface="+mn-ea"/>
              </a:rPr>
              <a:t>   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latin typeface="+mn-ea"/>
                <a:ea typeface="+mn-ea"/>
              </a:rPr>
              <a:t>  </a:t>
            </a: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 smtClean="0">
                <a:latin typeface="+mn-ea"/>
                <a:ea typeface="+mn-ea"/>
              </a:rPr>
              <a:t>("</a:t>
            </a:r>
            <a:r>
              <a:rPr lang="ko-KR" altLang="en-US" sz="1500" b="1" dirty="0" smtClean="0">
                <a:latin typeface="+mn-ea"/>
                <a:ea typeface="+mn-ea"/>
              </a:rPr>
              <a:t>인원수</a:t>
            </a:r>
            <a:r>
              <a:rPr lang="en-US" altLang="ko-KR" sz="1500" b="1" dirty="0">
                <a:latin typeface="+mn-ea"/>
                <a:ea typeface="+mn-ea"/>
              </a:rPr>
              <a:t>: ");</a:t>
            </a: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print_arr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(count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);</a:t>
            </a:r>
            <a:r>
              <a:rPr lang="en-US" altLang="ko-KR" sz="1500" b="1" dirty="0">
                <a:latin typeface="+mn-ea"/>
                <a:ea typeface="+mn-ea"/>
              </a:rPr>
              <a:t>	</a:t>
            </a:r>
            <a:r>
              <a:rPr lang="en-US" altLang="ko-KR" sz="1500" b="1" dirty="0" smtClean="0">
                <a:latin typeface="+mn-ea"/>
                <a:ea typeface="+mn-ea"/>
              </a:rPr>
              <a:t>			// </a:t>
            </a:r>
            <a:r>
              <a:rPr lang="ko-KR" altLang="en-US" sz="1500" b="1" dirty="0" smtClean="0">
                <a:latin typeface="+mn-ea"/>
                <a:ea typeface="+mn-ea"/>
              </a:rPr>
              <a:t>함수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호출 전 </a:t>
            </a:r>
            <a:r>
              <a:rPr lang="ko-KR" altLang="en-US" sz="1500" b="1" dirty="0">
                <a:latin typeface="+mn-ea"/>
                <a:ea typeface="+mn-ea"/>
              </a:rPr>
              <a:t>배열 출력</a:t>
            </a:r>
          </a:p>
          <a:p>
            <a:endParaRPr lang="ko-KR" altLang="en-US" sz="500" b="1" dirty="0">
              <a:latin typeface="+mn-ea"/>
              <a:ea typeface="+mn-ea"/>
            </a:endParaRPr>
          </a:p>
          <a:p>
            <a:r>
              <a:rPr lang="en-US" altLang="ko-KR" sz="1500" b="1" dirty="0" smtClean="0">
                <a:latin typeface="+mn-ea"/>
                <a:ea typeface="+mn-ea"/>
              </a:rPr>
              <a:t>  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percentage</a:t>
            </a:r>
            <a:r>
              <a:rPr lang="en-US" altLang="ko-KR" sz="1500" b="1" dirty="0" smtClean="0">
                <a:latin typeface="+mn-ea"/>
                <a:ea typeface="+mn-ea"/>
              </a:rPr>
              <a:t>(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count</a:t>
            </a:r>
            <a:r>
              <a:rPr lang="en-US" altLang="ko-KR" sz="1500" b="1" dirty="0">
                <a:latin typeface="+mn-ea"/>
                <a:ea typeface="+mn-ea"/>
              </a:rPr>
              <a:t>);	</a:t>
            </a:r>
            <a:r>
              <a:rPr lang="en-US" altLang="ko-KR" sz="1500" b="1" dirty="0" smtClean="0">
                <a:latin typeface="+mn-ea"/>
                <a:ea typeface="+mn-ea"/>
              </a:rPr>
              <a:t>		// </a:t>
            </a:r>
            <a:r>
              <a:rPr lang="ko-KR" altLang="en-US" sz="1500" b="1" dirty="0">
                <a:latin typeface="+mn-ea"/>
                <a:ea typeface="+mn-ea"/>
              </a:rPr>
              <a:t>인원수를 백분율로 변경</a:t>
            </a:r>
          </a:p>
          <a:p>
            <a:endParaRPr lang="ko-KR" altLang="en-US" sz="500" b="1" dirty="0">
              <a:latin typeface="+mn-ea"/>
              <a:ea typeface="+mn-ea"/>
            </a:endParaRPr>
          </a:p>
          <a:p>
            <a:r>
              <a:rPr lang="en-US" altLang="ko-KR" sz="1500" b="1" dirty="0" smtClean="0">
                <a:latin typeface="+mn-ea"/>
                <a:ea typeface="+mn-ea"/>
              </a:rPr>
              <a:t>   </a:t>
            </a: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("\n</a:t>
            </a:r>
            <a:r>
              <a:rPr lang="ko-KR" altLang="en-US" sz="1500" b="1" dirty="0">
                <a:latin typeface="+mn-ea"/>
                <a:ea typeface="+mn-ea"/>
              </a:rPr>
              <a:t>백분율</a:t>
            </a:r>
            <a:r>
              <a:rPr lang="en-US" altLang="ko-KR" sz="1500" b="1" dirty="0">
                <a:latin typeface="+mn-ea"/>
                <a:ea typeface="+mn-ea"/>
              </a:rPr>
              <a:t>: ");</a:t>
            </a:r>
          </a:p>
          <a:p>
            <a:r>
              <a:rPr lang="en-US" altLang="ko-KR" sz="1500" b="1" dirty="0" smtClean="0">
                <a:latin typeface="+mn-ea"/>
                <a:ea typeface="+mn-ea"/>
              </a:rPr>
              <a:t>   </a:t>
            </a:r>
            <a:r>
              <a:rPr lang="en-US" altLang="ko-KR" sz="1500" b="1" dirty="0" err="1" smtClean="0">
                <a:latin typeface="+mn-ea"/>
                <a:ea typeface="+mn-ea"/>
              </a:rPr>
              <a:t>print_arr</a:t>
            </a:r>
            <a:r>
              <a:rPr lang="en-US" altLang="ko-KR" sz="1500" b="1" dirty="0" smtClean="0">
                <a:latin typeface="+mn-ea"/>
                <a:ea typeface="+mn-ea"/>
              </a:rPr>
              <a:t>(count</a:t>
            </a:r>
            <a:r>
              <a:rPr lang="en-US" altLang="ko-KR" sz="1500" b="1" dirty="0">
                <a:latin typeface="+mn-ea"/>
                <a:ea typeface="+mn-ea"/>
              </a:rPr>
              <a:t>);	</a:t>
            </a:r>
            <a:r>
              <a:rPr lang="en-US" altLang="ko-KR" sz="1500" b="1" dirty="0" smtClean="0">
                <a:latin typeface="+mn-ea"/>
                <a:ea typeface="+mn-ea"/>
              </a:rPr>
              <a:t>			// </a:t>
            </a:r>
            <a:r>
              <a:rPr lang="ko-KR" altLang="en-US" sz="1500" b="1" dirty="0" smtClean="0">
                <a:latin typeface="+mn-ea"/>
                <a:ea typeface="+mn-ea"/>
              </a:rPr>
              <a:t>함수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호출 후 </a:t>
            </a:r>
            <a:r>
              <a:rPr lang="ko-KR" altLang="en-US" sz="1500" b="1" dirty="0">
                <a:latin typeface="+mn-ea"/>
                <a:ea typeface="+mn-ea"/>
              </a:rPr>
              <a:t>배열 출력</a:t>
            </a:r>
          </a:p>
          <a:p>
            <a:r>
              <a:rPr lang="en-US" altLang="ko-KR" sz="1500" b="1" dirty="0" smtClean="0">
                <a:latin typeface="+mn-ea"/>
                <a:ea typeface="+mn-ea"/>
              </a:rPr>
              <a:t>	</a:t>
            </a:r>
            <a:endParaRPr lang="ko-KR" altLang="en-US" sz="1500" b="1" dirty="0">
              <a:latin typeface="+mn-ea"/>
              <a:ea typeface="+mn-ea"/>
            </a:endParaRPr>
          </a:p>
          <a:p>
            <a:r>
              <a:rPr lang="en-US" altLang="ko-KR" sz="1500" b="1" dirty="0" smtClean="0">
                <a:latin typeface="+mn-ea"/>
                <a:ea typeface="+mn-ea"/>
              </a:rPr>
              <a:t>   return </a:t>
            </a:r>
            <a:r>
              <a:rPr lang="en-US" altLang="ko-KR" sz="1500" b="1" dirty="0">
                <a:latin typeface="+mn-ea"/>
                <a:ea typeface="+mn-ea"/>
              </a:rPr>
              <a:t>0;</a:t>
            </a:r>
          </a:p>
          <a:p>
            <a:r>
              <a:rPr lang="en-US" altLang="ko-KR" sz="1500" b="1" dirty="0">
                <a:latin typeface="+mn-ea"/>
                <a:ea typeface="+mn-ea"/>
              </a:rPr>
              <a:t>}</a:t>
            </a: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void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print_arr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arr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[N]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en-US" altLang="ko-KR" sz="1500" b="1" dirty="0" smtClean="0">
                <a:latin typeface="+mn-ea"/>
              </a:rPr>
              <a:t>{</a:t>
            </a:r>
            <a:r>
              <a:rPr lang="en-US" altLang="ko-KR" sz="1500" b="1" dirty="0">
                <a:latin typeface="+mn-ea"/>
                <a:ea typeface="+mn-ea"/>
              </a:rPr>
              <a:t>	//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  <a:ea typeface="+mn-ea"/>
              </a:rPr>
              <a:t>arr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[]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도 </a:t>
            </a:r>
            <a:r>
              <a:rPr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가능</a:t>
            </a:r>
          </a:p>
          <a:p>
            <a:r>
              <a:rPr lang="en-US" altLang="ko-KR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;</a:t>
            </a:r>
          </a:p>
          <a:p>
            <a:r>
              <a:rPr lang="en-US" altLang="ko-KR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for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=0;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&lt;N;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 smtClean="0">
                <a:latin typeface="+mn-ea"/>
                <a:ea typeface="+mn-ea"/>
              </a:rPr>
              <a:t>++) </a:t>
            </a:r>
            <a:r>
              <a:rPr lang="en-US" altLang="ko-KR" sz="1500" b="1" dirty="0" err="1" smtClean="0">
                <a:latin typeface="+mn-ea"/>
                <a:ea typeface="+mn-ea"/>
              </a:rPr>
              <a:t>printf</a:t>
            </a:r>
            <a:r>
              <a:rPr lang="en-US" altLang="ko-KR" sz="1500" b="1" dirty="0">
                <a:latin typeface="+mn-ea"/>
                <a:ea typeface="+mn-ea"/>
              </a:rPr>
              <a:t>("%3d", </a:t>
            </a:r>
            <a:r>
              <a:rPr lang="en-US" altLang="ko-KR" sz="1500" b="1" dirty="0" err="1">
                <a:latin typeface="+mn-ea"/>
                <a:ea typeface="+mn-ea"/>
              </a:rPr>
              <a:t>arr</a:t>
            </a:r>
            <a:r>
              <a:rPr lang="en-US" altLang="ko-KR" sz="1500" b="1" dirty="0">
                <a:latin typeface="+mn-ea"/>
                <a:ea typeface="+mn-ea"/>
              </a:rPr>
              <a:t>[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]);</a:t>
            </a:r>
          </a:p>
          <a:p>
            <a:r>
              <a:rPr lang="en-US" altLang="ko-KR" sz="1500" b="1" dirty="0" smtClean="0">
                <a:latin typeface="+mn-ea"/>
                <a:ea typeface="+mn-ea"/>
              </a:rPr>
              <a:t>}</a:t>
            </a:r>
            <a:endParaRPr lang="en-US" altLang="ko-KR" sz="1500" b="1" dirty="0">
              <a:latin typeface="+mn-ea"/>
              <a:ea typeface="+mn-ea"/>
            </a:endParaRPr>
          </a:p>
          <a:p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void percentage(</a:t>
            </a:r>
            <a:r>
              <a:rPr lang="en-US" altLang="ko-KR" sz="1500" b="1" dirty="0" err="1" smtClean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solidFill>
                  <a:srgbClr val="0000FF"/>
                </a:solidFill>
                <a:latin typeface="+mn-ea"/>
                <a:ea typeface="+mn-ea"/>
              </a:rPr>
              <a:t>arr</a:t>
            </a:r>
            <a:r>
              <a:rPr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[N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ea typeface="+mn-ea"/>
              </a:rPr>
              <a:t>]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en-US" altLang="ko-KR" sz="1500" b="1" dirty="0" smtClean="0">
                <a:latin typeface="+mn-ea"/>
                <a:ea typeface="+mn-ea"/>
              </a:rPr>
              <a:t>{</a:t>
            </a:r>
            <a:endParaRPr lang="en-US" altLang="ko-KR" sz="1500" b="1" dirty="0">
              <a:latin typeface="+mn-ea"/>
              <a:ea typeface="+mn-ea"/>
            </a:endParaRPr>
          </a:p>
          <a:p>
            <a:r>
              <a:rPr lang="en-US" altLang="ko-KR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err="1" smtClean="0">
                <a:latin typeface="+mn-ea"/>
                <a:ea typeface="+mn-ea"/>
              </a:rPr>
              <a:t>int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, total = 0;</a:t>
            </a:r>
          </a:p>
          <a:p>
            <a:r>
              <a:rPr lang="en-US" altLang="ko-KR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for 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=0;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&lt;N;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 smtClean="0">
                <a:latin typeface="+mn-ea"/>
                <a:ea typeface="+mn-ea"/>
              </a:rPr>
              <a:t>++) total </a:t>
            </a:r>
            <a:r>
              <a:rPr lang="en-US" altLang="ko-KR" sz="1500" b="1" dirty="0">
                <a:latin typeface="+mn-ea"/>
                <a:ea typeface="+mn-ea"/>
              </a:rPr>
              <a:t>+= </a:t>
            </a:r>
            <a:r>
              <a:rPr lang="en-US" altLang="ko-KR" sz="1500" b="1" dirty="0" err="1">
                <a:latin typeface="+mn-ea"/>
                <a:ea typeface="+mn-ea"/>
              </a:rPr>
              <a:t>arr</a:t>
            </a:r>
            <a:r>
              <a:rPr lang="en-US" altLang="ko-KR" sz="1500" b="1" dirty="0">
                <a:latin typeface="+mn-ea"/>
                <a:ea typeface="+mn-ea"/>
              </a:rPr>
              <a:t>[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 smtClean="0">
                <a:latin typeface="+mn-ea"/>
                <a:ea typeface="+mn-ea"/>
              </a:rPr>
              <a:t>]; 				// </a:t>
            </a:r>
            <a:r>
              <a:rPr lang="en-US" altLang="ko-KR" sz="1500" b="1" dirty="0" smtClean="0">
                <a:latin typeface="+mn-ea"/>
              </a:rPr>
              <a:t>total</a:t>
            </a:r>
            <a:r>
              <a:rPr lang="ko-KR" altLang="en-US" sz="1500" b="1" dirty="0">
                <a:latin typeface="+mn-ea"/>
              </a:rPr>
              <a:t>에 구하기</a:t>
            </a:r>
          </a:p>
          <a:p>
            <a:r>
              <a:rPr lang="en-US" altLang="ko-KR" sz="1500" b="1" dirty="0" smtClean="0">
                <a:latin typeface="+mn-ea"/>
                <a:ea typeface="+mn-ea"/>
              </a:rPr>
              <a:t>    </a:t>
            </a:r>
            <a:r>
              <a:rPr lang="en-US" altLang="ko-KR" sz="1500" b="1" dirty="0" smtClean="0">
                <a:solidFill>
                  <a:srgbClr val="FF00FF"/>
                </a:solidFill>
                <a:latin typeface="+mn-ea"/>
                <a:ea typeface="+mn-ea"/>
              </a:rPr>
              <a:t>for</a:t>
            </a:r>
            <a:r>
              <a:rPr lang="en-US" altLang="ko-KR" sz="1500" b="1" dirty="0" smtClean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(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=0;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&lt;N; 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 smtClean="0">
                <a:latin typeface="+mn-ea"/>
                <a:ea typeface="+mn-ea"/>
              </a:rPr>
              <a:t>++) </a:t>
            </a:r>
            <a:r>
              <a:rPr lang="en-US" altLang="ko-KR" sz="1500" b="1" dirty="0" err="1" smtClean="0">
                <a:latin typeface="+mn-ea"/>
                <a:ea typeface="+mn-ea"/>
              </a:rPr>
              <a:t>arr</a:t>
            </a:r>
            <a:r>
              <a:rPr lang="en-US" altLang="ko-KR" sz="1500" b="1" dirty="0" smtClean="0">
                <a:latin typeface="+mn-ea"/>
                <a:ea typeface="+mn-ea"/>
              </a:rPr>
              <a:t>[</a:t>
            </a:r>
            <a:r>
              <a:rPr lang="en-US" altLang="ko-KR" sz="1500" b="1" dirty="0" err="1" smtClean="0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] = (</a:t>
            </a:r>
            <a:r>
              <a:rPr lang="en-US" altLang="ko-KR" sz="1500" b="1" dirty="0" err="1">
                <a:latin typeface="+mn-ea"/>
                <a:ea typeface="+mn-ea"/>
              </a:rPr>
              <a:t>int</a:t>
            </a:r>
            <a:r>
              <a:rPr lang="en-US" altLang="ko-KR" sz="1500" b="1" dirty="0">
                <a:latin typeface="+mn-ea"/>
                <a:ea typeface="+mn-ea"/>
              </a:rPr>
              <a:t>)((double)</a:t>
            </a:r>
            <a:r>
              <a:rPr lang="en-US" altLang="ko-KR" sz="1500" b="1" dirty="0" err="1">
                <a:latin typeface="+mn-ea"/>
                <a:ea typeface="+mn-ea"/>
              </a:rPr>
              <a:t>arr</a:t>
            </a:r>
            <a:r>
              <a:rPr lang="en-US" altLang="ko-KR" sz="1500" b="1" dirty="0">
                <a:latin typeface="+mn-ea"/>
                <a:ea typeface="+mn-ea"/>
              </a:rPr>
              <a:t>[</a:t>
            </a:r>
            <a:r>
              <a:rPr lang="en-US" altLang="ko-KR" sz="1500" b="1" dirty="0" err="1">
                <a:latin typeface="+mn-ea"/>
                <a:ea typeface="+mn-ea"/>
              </a:rPr>
              <a:t>i</a:t>
            </a:r>
            <a:r>
              <a:rPr lang="en-US" altLang="ko-KR" sz="1500" b="1" dirty="0">
                <a:latin typeface="+mn-ea"/>
                <a:ea typeface="+mn-ea"/>
              </a:rPr>
              <a:t>] / total * 100</a:t>
            </a:r>
            <a:r>
              <a:rPr lang="en-US" altLang="ko-KR" sz="1500" b="1" dirty="0" smtClean="0">
                <a:latin typeface="+mn-ea"/>
                <a:ea typeface="+mn-ea"/>
              </a:rPr>
              <a:t>); 	// </a:t>
            </a:r>
            <a:r>
              <a:rPr lang="ko-KR" altLang="en-US" sz="1500" b="1" dirty="0" smtClean="0">
                <a:latin typeface="+mn-ea"/>
              </a:rPr>
              <a:t>백분율 </a:t>
            </a:r>
            <a:r>
              <a:rPr lang="ko-KR" altLang="en-US" sz="1500" b="1" dirty="0">
                <a:latin typeface="+mn-ea"/>
              </a:rPr>
              <a:t>구하기</a:t>
            </a:r>
          </a:p>
          <a:p>
            <a:r>
              <a:rPr lang="en-US" altLang="ko-KR" sz="1500" b="1" dirty="0" smtClean="0">
                <a:latin typeface="+mn-ea"/>
                <a:ea typeface="+mn-ea"/>
              </a:rPr>
              <a:t>}</a:t>
            </a:r>
            <a:endParaRPr lang="en-US" altLang="ko-KR" sz="1500" b="1" dirty="0"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03" b="12938"/>
          <a:stretch/>
        </p:blipFill>
        <p:spPr bwMode="auto">
          <a:xfrm>
            <a:off x="6998568" y="6383644"/>
            <a:ext cx="1947664" cy="43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7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358343"/>
            <a:ext cx="8856984" cy="6280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#include &lt;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stdio.h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#define </a:t>
            </a:r>
            <a:r>
              <a:rPr kumimoji="0" lang="en-US" altLang="ko-KR" sz="1500" b="1" dirty="0">
                <a:solidFill>
                  <a:srgbClr val="00B050"/>
                </a:solidFill>
                <a:latin typeface="+mn-ea"/>
                <a:ea typeface="+mn-ea"/>
                <a:cs typeface="Arial" pitchFamily="34" charset="0"/>
              </a:rPr>
              <a:t>N 4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print_arr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 	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비교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10-10 void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print_arr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[N]);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void percentage(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 	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비교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10-10 void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percentage(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[N]);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main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() {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count[N] = {42, 37, 83, 33};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인원수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");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print_arr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(count);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	// count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배열의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주소를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전달해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출력하기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percentage(count);	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count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배열의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주소를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전달해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백분율로 변환하기</a:t>
            </a: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("\n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백분율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: ");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print_arr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(count);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	// count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배열의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주소를 전달해 </a:t>
            </a: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전달해 출력하기</a:t>
            </a:r>
          </a:p>
          <a:p>
            <a:pPr>
              <a:lnSpc>
                <a:spcPct val="150000"/>
              </a:lnSpc>
              <a:defRPr/>
            </a:pPr>
            <a:endParaRPr kumimoji="0" lang="ko-KR" altLang="en-US" sz="1500" b="1" dirty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return 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}</a:t>
            </a: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3148" y="442758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87" y="-27384"/>
            <a:ext cx="820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12.8 </a:t>
            </a:r>
            <a:r>
              <a:rPr kumimoji="0" lang="ko-KR" altLang="en-US" sz="1600" b="1" dirty="0">
                <a:latin typeface="+mn-ea"/>
                <a:ea typeface="+mn-ea"/>
                <a:cs typeface="Arial" pitchFamily="34" charset="0"/>
              </a:rPr>
              <a:t>배열을 함수로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전달하기</a:t>
            </a:r>
            <a:r>
              <a:rPr kumimoji="0" lang="en-US" altLang="ko-KR" sz="16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포인트를 사용하여 변경하기</a:t>
            </a:r>
            <a:endParaRPr kumimoji="0" lang="en-US" altLang="ko-KR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55576" y="548680"/>
            <a:ext cx="83884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358343"/>
            <a:ext cx="856895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print_arr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*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	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	//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void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print_arr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[N])</a:t>
            </a: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;</a:t>
            </a:r>
          </a:p>
          <a:p>
            <a:pPr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for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=0;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&lt;N;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++)			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주소를 증가시키며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주소의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값을 출력</a:t>
            </a:r>
            <a:endParaRPr kumimoji="0" lang="en-US" altLang="ko-KR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("%3d",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*(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+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)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);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printf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("%3d",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]);</a:t>
            </a: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}</a:t>
            </a:r>
          </a:p>
          <a:p>
            <a:pPr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void percentage(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*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 		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void percentage(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[N])</a:t>
            </a: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, total = 0;</a:t>
            </a:r>
          </a:p>
          <a:p>
            <a:pPr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for(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=0;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&lt;N;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++)			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주소에 있는 값을 더하기</a:t>
            </a:r>
            <a:endParaRPr kumimoji="0" lang="en-US" altLang="ko-KR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	total += *(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 +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); 		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// 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total +=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];</a:t>
            </a:r>
          </a:p>
          <a:p>
            <a:pPr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for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=0 ;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&lt;N;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++)</a:t>
            </a: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	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*(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+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) = (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) ((double) *(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 + </a:t>
            </a:r>
            <a:r>
              <a:rPr kumimoji="0" lang="en-US" altLang="ko-KR" sz="1500" b="1" dirty="0" err="1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) / total * 100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);</a:t>
            </a:r>
          </a:p>
          <a:p>
            <a:pPr>
              <a:defRPr/>
            </a:pPr>
            <a:endParaRPr kumimoji="0" lang="en-US" altLang="ko-KR" sz="1500" b="1" dirty="0">
              <a:latin typeface="+mn-ea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		//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] = (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int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) ((double) 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arr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[</a:t>
            </a:r>
            <a:r>
              <a:rPr kumimoji="0" lang="en-US" altLang="ko-KR" sz="1500" b="1" dirty="0" err="1">
                <a:latin typeface="+mn-ea"/>
                <a:ea typeface="+mn-ea"/>
                <a:cs typeface="Arial" pitchFamily="34" charset="0"/>
              </a:rPr>
              <a:t>i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] / total * 100);</a:t>
            </a:r>
          </a:p>
          <a:p>
            <a:pPr>
              <a:defRPr/>
            </a:pP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3148" y="442758"/>
            <a:ext cx="821134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877" y="5483179"/>
            <a:ext cx="49625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4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619" y="620688"/>
            <a:ext cx="820782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10.2 </a:t>
            </a:r>
            <a:r>
              <a:rPr kumimoji="0" lang="ko-KR" altLang="en-US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하향식 프로그래밍</a:t>
            </a:r>
            <a:r>
              <a:rPr kumimoji="0" lang="en-US" altLang="ko-KR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(top-down programming) </a:t>
            </a:r>
            <a:r>
              <a:rPr kumimoji="0" lang="ko-KR" altLang="en-US" sz="16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방법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</a:rPr>
              <a:t>     </a:t>
            </a:r>
            <a:r>
              <a:rPr kumimoji="0" lang="en-US" altLang="ko-KR" sz="1500" b="1" dirty="0" smtClean="0">
                <a:latin typeface="+mn-ea"/>
                <a:ea typeface="+mn-ea"/>
              </a:rPr>
              <a:t>-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크고 복잡한 문제를 </a:t>
            </a:r>
            <a:r>
              <a:rPr kumimoji="0" lang="ko-KR" altLang="en-US" sz="1500" b="1" dirty="0" smtClean="0">
                <a:latin typeface="+mn-ea"/>
                <a:ea typeface="+mn-ea"/>
              </a:rPr>
              <a:t>해결하기 </a:t>
            </a:r>
            <a:r>
              <a:rPr kumimoji="0" lang="ko-KR" altLang="en-US" sz="1500" b="1" dirty="0">
                <a:latin typeface="+mn-ea"/>
                <a:ea typeface="+mn-ea"/>
              </a:rPr>
              <a:t>쉬운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여러 개의 작은 문제로 나누어 </a:t>
            </a:r>
            <a:b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    </a:t>
            </a:r>
            <a:r>
              <a:rPr kumimoji="0" lang="ko-KR" altLang="en-US" sz="1500" b="1" dirty="0" smtClean="0">
                <a:latin typeface="+mn-ea"/>
                <a:ea typeface="+mn-ea"/>
              </a:rPr>
              <a:t>문제를 </a:t>
            </a:r>
            <a:r>
              <a:rPr kumimoji="0" lang="ko-KR" altLang="en-US" sz="1500" b="1" dirty="0">
                <a:latin typeface="+mn-ea"/>
                <a:ea typeface="+mn-ea"/>
              </a:rPr>
              <a:t>단순화시킨 </a:t>
            </a:r>
            <a:r>
              <a:rPr kumimoji="0" lang="ko-KR" altLang="en-US" sz="1500" b="1" dirty="0" smtClean="0">
                <a:latin typeface="+mn-ea"/>
                <a:ea typeface="+mn-ea"/>
              </a:rPr>
              <a:t>후</a:t>
            </a:r>
            <a:r>
              <a:rPr kumimoji="0" lang="en-US" altLang="ko-KR" sz="1500" b="1" dirty="0" smtClean="0">
                <a:latin typeface="+mn-ea"/>
                <a:ea typeface="+mn-ea"/>
              </a:rPr>
              <a:t>,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각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문제를 함수로 작성하여 </a:t>
            </a:r>
            <a:r>
              <a:rPr kumimoji="0" lang="ko-KR" altLang="en-US" sz="1500" b="1" dirty="0" smtClean="0">
                <a:latin typeface="+mn-ea"/>
                <a:ea typeface="+mn-ea"/>
              </a:rPr>
              <a:t>해결</a:t>
            </a:r>
            <a:endParaRPr kumimoji="0" lang="en-US" altLang="ko-KR" sz="1500" b="1" dirty="0" smtClean="0">
              <a:latin typeface="+mn-ea"/>
              <a:ea typeface="+mn-ea"/>
            </a:endParaRPr>
          </a:p>
        </p:txBody>
      </p:sp>
      <p:pic>
        <p:nvPicPr>
          <p:cNvPr id="7" name="Picture 2" descr="Z:\04_교재개발1팀\[강의교안]\C강의교안자료\C강의교안자료\표_그림\08장\그림08-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1" b="6974"/>
          <a:stretch/>
        </p:blipFill>
        <p:spPr bwMode="auto">
          <a:xfrm>
            <a:off x="1035143" y="1786195"/>
            <a:ext cx="7425124" cy="40910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537992" y="3271871"/>
            <a:ext cx="216024" cy="936104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30701" y="3415887"/>
            <a:ext cx="678862" cy="248427"/>
          </a:xfrm>
          <a:prstGeom prst="rect">
            <a:avLst/>
          </a:prstGeom>
          <a:solidFill>
            <a:srgbClr val="E4FCBA"/>
          </a:solidFill>
        </p:spPr>
        <p:txBody>
          <a:bodyPr wrap="square" lIns="36000" tIns="36000" rIns="36000" bIns="1800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latin typeface="+mn-ea"/>
                <a:ea typeface="+mn-ea"/>
              </a:rPr>
              <a:t>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1110" y="2849196"/>
            <a:ext cx="1063178" cy="248427"/>
          </a:xfrm>
          <a:prstGeom prst="rect">
            <a:avLst/>
          </a:prstGeom>
          <a:solidFill>
            <a:srgbClr val="E4FCBA"/>
          </a:solidFill>
        </p:spPr>
        <p:txBody>
          <a:bodyPr wrap="square" lIns="36000" tIns="36000" rIns="36000" bIns="1800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latin typeface="+mn-ea"/>
                <a:ea typeface="+mn-ea"/>
              </a:rPr>
              <a:t>함수 호출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47683" y="4856047"/>
            <a:ext cx="1316605" cy="248427"/>
          </a:xfrm>
          <a:prstGeom prst="rect">
            <a:avLst/>
          </a:prstGeom>
          <a:solidFill>
            <a:srgbClr val="E4FCBA"/>
          </a:solidFill>
        </p:spPr>
        <p:txBody>
          <a:bodyPr wrap="square" lIns="36000" tIns="36000" rIns="36000" bIns="1800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latin typeface="+mn-ea"/>
                <a:ea typeface="+mn-ea"/>
              </a:rPr>
              <a:t>반환 값 전달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3396" y="5892404"/>
            <a:ext cx="64807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</a:rPr>
              <a:t>- </a:t>
            </a:r>
            <a:r>
              <a:rPr kumimoji="0" lang="en-US" altLang="ko-KR" sz="1500" b="1" dirty="0" smtClean="0">
                <a:solidFill>
                  <a:srgbClr val="FF0000"/>
                </a:solidFill>
                <a:latin typeface="+mn-ea"/>
              </a:rPr>
              <a:t>main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프로그램의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길이 단축</a:t>
            </a:r>
            <a:r>
              <a:rPr kumimoji="0" lang="en-US" altLang="ko-KR" sz="1500" b="1" dirty="0">
                <a:latin typeface="+mn-ea"/>
                <a:ea typeface="+mn-ea"/>
              </a:rPr>
              <a:t>, </a:t>
            </a:r>
            <a:r>
              <a:rPr kumimoji="0" lang="ko-KR" altLang="en-US" sz="1500" b="1" dirty="0" smtClean="0">
                <a:latin typeface="+mn-ea"/>
                <a:ea typeface="+mn-ea"/>
              </a:rPr>
              <a:t>프로그램의 </a:t>
            </a:r>
            <a:r>
              <a:rPr kumimoji="0" lang="ko-KR" altLang="en-US" sz="1500" b="1" dirty="0" err="1">
                <a:solidFill>
                  <a:srgbClr val="0000FF"/>
                </a:solidFill>
                <a:latin typeface="+mn-ea"/>
                <a:ea typeface="+mn-ea"/>
              </a:rPr>
              <a:t>가독성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</a:rPr>
              <a:t>(readability)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향상</a:t>
            </a:r>
            <a:r>
              <a:rPr kumimoji="0" lang="en-US" altLang="ko-KR" sz="1500" b="1" dirty="0">
                <a:latin typeface="+mn-ea"/>
                <a:ea typeface="+mn-ea"/>
              </a:rPr>
              <a:t>, </a:t>
            </a:r>
            <a:br>
              <a:rPr kumimoji="0" lang="en-US" altLang="ko-KR" sz="1500" b="1" dirty="0">
                <a:latin typeface="+mn-ea"/>
                <a:ea typeface="+mn-ea"/>
              </a:rPr>
            </a:br>
            <a:r>
              <a:rPr kumimoji="0" lang="en-US" altLang="ko-KR" sz="1500" b="1" dirty="0" smtClean="0">
                <a:latin typeface="+mn-ea"/>
                <a:ea typeface="+mn-ea"/>
              </a:rPr>
              <a:t>- </a:t>
            </a:r>
            <a:r>
              <a:rPr kumimoji="0" lang="ko-KR" altLang="en-US" sz="1500" b="1" dirty="0" smtClean="0">
                <a:latin typeface="+mn-ea"/>
                <a:ea typeface="+mn-ea"/>
              </a:rPr>
              <a:t>프로그램의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</a:rPr>
              <a:t>수정 및 확장의 용이</a:t>
            </a:r>
            <a:r>
              <a:rPr kumimoji="0" lang="en-US" altLang="ko-KR" sz="1500" b="1" dirty="0">
                <a:latin typeface="+mn-ea"/>
                <a:ea typeface="+mn-ea"/>
              </a:rPr>
              <a:t>,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</a:rPr>
              <a:t>코드의 재활용</a:t>
            </a:r>
            <a:endParaRPr kumimoji="0" lang="ko-KR" altLang="en-US" sz="15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" name="포인트가 5개인 별 2"/>
          <p:cNvSpPr/>
          <p:nvPr/>
        </p:nvSpPr>
        <p:spPr>
          <a:xfrm>
            <a:off x="467544" y="5589240"/>
            <a:ext cx="495591" cy="43204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619" y="620688"/>
            <a:ext cx="8207821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Arial" pitchFamily="34" charset="0"/>
              </a:rPr>
              <a:t>10.2 </a:t>
            </a:r>
            <a:r>
              <a:rPr kumimoji="0" lang="ko-KR" altLang="en-US" sz="1600" b="1" dirty="0" smtClean="0">
                <a:latin typeface="+mn-ea"/>
                <a:ea typeface="+mn-ea"/>
                <a:cs typeface="Arial" pitchFamily="34" charset="0"/>
              </a:rPr>
              <a:t>인수전달</a:t>
            </a:r>
            <a:endParaRPr kumimoji="0" lang="en-US" altLang="ko-KR" sz="1600" b="1" dirty="0" smtClean="0"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       :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함수를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호출할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때는 </a:t>
            </a:r>
            <a:b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</a:b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       함수가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일을 하는 데 필요한 최소의 정보</a:t>
            </a:r>
            <a:r>
              <a:rPr kumimoji="0" lang="en-US" altLang="ko-KR" sz="1500" b="1" dirty="0"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인수</a:t>
            </a:r>
            <a:r>
              <a:rPr kumimoji="0" lang="en-US" altLang="ko-KR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 argument,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매개변수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)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를 전달해야 함</a:t>
            </a:r>
            <a:b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</a:b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    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인수 전달</a:t>
            </a:r>
            <a:endParaRPr kumimoji="0" lang="ko-KR" altLang="en-US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  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</a:rPr>
              <a:t>: </a:t>
            </a:r>
            <a:r>
              <a:rPr kumimoji="0" lang="ko-KR" altLang="en-US" sz="1500" b="1" dirty="0" smtClean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호출된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함수는 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자신을 호출한 함수에 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결과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반환 값</a:t>
            </a:r>
            <a:r>
              <a:rPr kumimoji="0" lang="en-US" altLang="ko-KR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)</a:t>
            </a:r>
            <a:r>
              <a:rPr kumimoji="0" lang="ko-KR" altLang="en-US" sz="1500" b="1" dirty="0">
                <a:solidFill>
                  <a:srgbClr val="0000FF"/>
                </a:solidFill>
                <a:latin typeface="+mn-ea"/>
                <a:ea typeface="+mn-ea"/>
                <a:cs typeface="Arial" pitchFamily="34" charset="0"/>
              </a:rPr>
              <a:t>를 제공</a:t>
            </a:r>
            <a: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  <a:t>해야  함</a:t>
            </a:r>
            <a:br>
              <a:rPr kumimoji="0" lang="ko-KR" altLang="en-US" sz="1500" b="1" dirty="0">
                <a:latin typeface="+mn-ea"/>
                <a:ea typeface="+mn-ea"/>
                <a:cs typeface="Arial" pitchFamily="34" charset="0"/>
              </a:rPr>
            </a:br>
            <a:r>
              <a:rPr kumimoji="0" lang="ko-KR" altLang="en-US" sz="1500" b="1" dirty="0" smtClean="0">
                <a:latin typeface="+mn-ea"/>
                <a:ea typeface="+mn-ea"/>
                <a:cs typeface="Arial" pitchFamily="34" charset="0"/>
              </a:rPr>
              <a:t>         </a:t>
            </a:r>
            <a:r>
              <a:rPr kumimoji="0" lang="en-US" altLang="ko-KR" sz="1500" b="1" dirty="0" smtClean="0">
                <a:latin typeface="+mn-ea"/>
                <a:ea typeface="+mn-ea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반환 </a:t>
            </a: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값을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  <a:cs typeface="Arial" pitchFamily="34" charset="0"/>
              </a:rPr>
              <a:t>전달</a:t>
            </a:r>
            <a:endParaRPr kumimoji="0" lang="ko-KR" altLang="en-US" sz="1500" b="1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123825" y="76200"/>
            <a:ext cx="84806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10. </a:t>
            </a:r>
            <a:r>
              <a:rPr lang="ko-KR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함수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function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9" name="Picture 2" descr="Z:\04_교재개발1팀\[강의교안]\C강의교안자료\C강의교안자료\표_그림\08장\그림08-0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6"/>
          <a:stretch/>
        </p:blipFill>
        <p:spPr bwMode="auto">
          <a:xfrm>
            <a:off x="1187623" y="2813596"/>
            <a:ext cx="7309359" cy="33517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16054E-6 L -0.00382 -0.40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2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41231</TotalTime>
  <Words>4008</Words>
  <Application>Microsoft Office PowerPoint</Application>
  <PresentationFormat>화면 슬라이드 쇼(4:3)</PresentationFormat>
  <Paragraphs>1263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2" baseType="lpstr">
      <vt:lpstr>맑은 고딕</vt:lpstr>
      <vt:lpstr>Times New Roman</vt:lpstr>
      <vt:lpstr>Arial</vt:lpstr>
      <vt:lpstr>굴림</vt:lpstr>
      <vt:lpstr>Arial Unicode MS</vt:lpstr>
      <vt:lpstr>휴먼편지체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동서대학교 지</cp:lastModifiedBy>
  <cp:revision>1154</cp:revision>
  <dcterms:created xsi:type="dcterms:W3CDTF">2012-07-11T10:23:22Z</dcterms:created>
  <dcterms:modified xsi:type="dcterms:W3CDTF">2023-08-04T04:25:14Z</dcterms:modified>
</cp:coreProperties>
</file>