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96" r:id="rId4"/>
    <p:sldId id="278" r:id="rId5"/>
    <p:sldId id="282" r:id="rId6"/>
    <p:sldId id="283" r:id="rId7"/>
    <p:sldId id="285" r:id="rId8"/>
    <p:sldId id="284" r:id="rId9"/>
    <p:sldId id="281" r:id="rId10"/>
    <p:sldId id="279" r:id="rId11"/>
    <p:sldId id="27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8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0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5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5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1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3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E325-7CF2-4659-A616-E3C3C7F6D46E}" type="datetimeFigureOut">
              <a:rPr lang="ko-KR" altLang="en-US" smtClean="0"/>
              <a:t>2024-01-24(Wed)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ringPi/WiringPi-Node/blob/master/DOCUMENTATION.md" TargetMode="External"/><Relationship Id="rId2" Type="http://schemas.openxmlformats.org/officeDocument/2006/relationships/hyperlink" Target="https://m.blog.naver.com/gbtec/22131321348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/raspberry-gpio-python/wiki/Hom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tword.co.kr/test/view/view.php?m_temp1=538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shpoint.tistory.com/618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linic.com/wiringpi-library-for-raspberry-pi-gpio-commands/" TargetMode="External"/><Relationship Id="rId2" Type="http://schemas.openxmlformats.org/officeDocument/2006/relationships/hyperlink" Target="https://m.blog.naver.com/gbtec/22131321348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hyperlink" Target="https://github.com/WiringPi/WiringPi-Node/blob/master/DOCUMENTATION.md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hyperlink" Target="https://m.blog.naver.com/gbtec/221313213489" TargetMode="Externa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gbtec/22131321348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hdangerous.godohosting.com/wiki/index.php/Raspberry_pi_%EC%97%90%EC%84%9C_python%EC%9C%BC%EB%A1%9C_GPIO_%EC%82%AC%EC%9A%A9%ED%95%98%EA%B8%B0" TargetMode="External"/><Relationship Id="rId2" Type="http://schemas.openxmlformats.org/officeDocument/2006/relationships/hyperlink" Target="https://sourceforge.net/p/raspberry-gpio-python/wiki/Hom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56587"/>
            <a:ext cx="9144000" cy="953375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Edge </a:t>
            </a:r>
            <a:r>
              <a:rPr lang="ko-KR" altLang="en-US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디바이스 리눅스 </a:t>
            </a:r>
            <a:r>
              <a:rPr lang="en-US" altLang="ko-KR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BSP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4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96816" y="1220956"/>
            <a:ext cx="4528458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import time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led_pin</a:t>
            </a:r>
            <a:r>
              <a:rPr lang="en-US" altLang="ko-KR" sz="1400" dirty="0"/>
              <a:t> = 4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GPIO.setmode</a:t>
            </a:r>
            <a:r>
              <a:rPr lang="en-US" altLang="ko-KR" sz="1400" dirty="0"/>
              <a:t>(GPIO.BCM)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GPIO.setup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led_pin</a:t>
            </a:r>
            <a:r>
              <a:rPr lang="en-US" altLang="ko-KR" sz="1400" dirty="0"/>
              <a:t>, GPIO.OUT)</a:t>
            </a:r>
          </a:p>
          <a:p>
            <a:endParaRPr lang="en-US" altLang="ko-KR" sz="1400" dirty="0"/>
          </a:p>
          <a:p>
            <a:r>
              <a:rPr lang="en-US" altLang="ko-KR" sz="1400" dirty="0"/>
              <a:t>try:</a:t>
            </a:r>
          </a:p>
          <a:p>
            <a:r>
              <a:rPr lang="en-US" altLang="ko-KR" sz="1400" dirty="0"/>
              <a:t>        while True: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GPIO.output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led_pin</a:t>
            </a:r>
            <a:r>
              <a:rPr lang="en-US" altLang="ko-KR" sz="1400" dirty="0"/>
              <a:t>, True)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time.sleep</a:t>
            </a:r>
            <a:r>
              <a:rPr lang="en-US" altLang="ko-KR" sz="1400" dirty="0"/>
              <a:t>(0.5)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GPIO.output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led_pin</a:t>
            </a:r>
            <a:r>
              <a:rPr lang="en-US" altLang="ko-KR" sz="1400" dirty="0"/>
              <a:t>, False)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time.sleep</a:t>
            </a:r>
            <a:r>
              <a:rPr lang="en-US" altLang="ko-KR" sz="1400" dirty="0"/>
              <a:t>(0.5)</a:t>
            </a:r>
          </a:p>
          <a:p>
            <a:r>
              <a:rPr lang="en-US" altLang="ko-KR" sz="1400" dirty="0"/>
              <a:t>except </a:t>
            </a:r>
            <a:r>
              <a:rPr lang="en-US" altLang="ko-KR" sz="1400" dirty="0" err="1"/>
              <a:t>KeyboardInterrupt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pass</a:t>
            </a:r>
          </a:p>
          <a:p>
            <a:r>
              <a:rPr lang="en-US" altLang="ko-KR" sz="1400" dirty="0" err="1"/>
              <a:t>GPIO.cleanup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0" y="1036290"/>
            <a:ext cx="12035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ledRed.py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5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Reference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0343" y="1436914"/>
            <a:ext cx="99389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거침없이 배우는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 개정판</a:t>
            </a:r>
            <a:r>
              <a:rPr lang="en-US" altLang="ko-KR" dirty="0"/>
              <a:t>, </a:t>
            </a:r>
            <a:r>
              <a:rPr lang="ko-KR" altLang="en-US" dirty="0" err="1"/>
              <a:t>에벤</a:t>
            </a:r>
            <a:r>
              <a:rPr lang="ko-KR" altLang="en-US" dirty="0"/>
              <a:t> </a:t>
            </a:r>
            <a:r>
              <a:rPr lang="ko-KR" altLang="en-US" dirty="0" err="1"/>
              <a:t>업튼</a:t>
            </a:r>
            <a:r>
              <a:rPr lang="en-US" altLang="ko-KR" dirty="0"/>
              <a:t>, </a:t>
            </a:r>
            <a:r>
              <a:rPr lang="ko-KR" altLang="en-US" dirty="0" err="1"/>
              <a:t>가레스</a:t>
            </a:r>
            <a:r>
              <a:rPr lang="ko-KR" altLang="en-US" dirty="0"/>
              <a:t> </a:t>
            </a:r>
            <a:r>
              <a:rPr lang="ko-KR" altLang="en-US" dirty="0" err="1"/>
              <a:t>할퍼크리</a:t>
            </a:r>
            <a:r>
              <a:rPr lang="en-US" altLang="ko-KR" dirty="0"/>
              <a:t>, </a:t>
            </a:r>
            <a:r>
              <a:rPr lang="ko-KR" altLang="en-US" dirty="0" err="1"/>
              <a:t>유하영</a:t>
            </a:r>
            <a:r>
              <a:rPr lang="en-US" altLang="ko-KR" dirty="0"/>
              <a:t>, </a:t>
            </a:r>
            <a:r>
              <a:rPr lang="ko-KR" altLang="en-US" dirty="0" err="1"/>
              <a:t>전우영</a:t>
            </a:r>
            <a:r>
              <a:rPr lang="en-US" altLang="ko-KR" dirty="0"/>
              <a:t>, </a:t>
            </a:r>
            <a:r>
              <a:rPr lang="ko-KR" altLang="en-US" dirty="0" err="1"/>
              <a:t>지앤선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라즈베리파이 시작하기</a:t>
            </a:r>
            <a:r>
              <a:rPr lang="en-US" altLang="ko-KR" dirty="0"/>
              <a:t>, </a:t>
            </a:r>
            <a:r>
              <a:rPr lang="ko-KR" altLang="en-US" dirty="0"/>
              <a:t>매트 리처드슨</a:t>
            </a:r>
            <a:r>
              <a:rPr lang="en-US" altLang="ko-KR" dirty="0"/>
              <a:t>, </a:t>
            </a:r>
            <a:r>
              <a:rPr lang="ko-KR" altLang="en-US" dirty="0"/>
              <a:t>숀 </a:t>
            </a:r>
            <a:r>
              <a:rPr lang="ko-KR" altLang="en-US" dirty="0" err="1"/>
              <a:t>윌리스</a:t>
            </a:r>
            <a:r>
              <a:rPr lang="en-US" altLang="ko-KR" dirty="0"/>
              <a:t>, </a:t>
            </a:r>
            <a:r>
              <a:rPr lang="ko-KR" altLang="en-US" dirty="0" err="1"/>
              <a:t>배장열</a:t>
            </a:r>
            <a:r>
              <a:rPr lang="en-US" altLang="ko-KR" dirty="0"/>
              <a:t>, </a:t>
            </a:r>
            <a:r>
              <a:rPr lang="en-US" altLang="ko-KR" dirty="0" err="1"/>
              <a:t>Jpub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아두이노처럼</a:t>
            </a:r>
            <a:r>
              <a:rPr lang="ko-KR" altLang="en-US" dirty="0"/>
              <a:t> 사용하는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</a:t>
            </a:r>
            <a:r>
              <a:rPr lang="en-US" altLang="ko-KR" dirty="0"/>
              <a:t>3 </a:t>
            </a:r>
            <a:r>
              <a:rPr lang="ko-KR" altLang="en-US" dirty="0"/>
              <a:t>직접 코딩하기</a:t>
            </a:r>
            <a:r>
              <a:rPr lang="en-US" altLang="ko-KR" dirty="0"/>
              <a:t>, </a:t>
            </a:r>
            <a:r>
              <a:rPr lang="ko-KR" altLang="en-US" dirty="0" err="1"/>
              <a:t>서민우</a:t>
            </a:r>
            <a:r>
              <a:rPr lang="ko-KR" altLang="en-US" dirty="0"/>
              <a:t> 외 </a:t>
            </a:r>
            <a:r>
              <a:rPr lang="en-US" altLang="ko-KR" dirty="0"/>
              <a:t>4, </a:t>
            </a:r>
            <a:r>
              <a:rPr lang="ko-KR" altLang="en-US" dirty="0" err="1" smtClean="0"/>
              <a:t>앤써북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라즈베리</a:t>
            </a:r>
            <a:r>
              <a:rPr lang="ko-KR" altLang="en-US" dirty="0" smtClean="0"/>
              <a:t> 파일 </a:t>
            </a:r>
            <a:r>
              <a:rPr lang="ko-KR" altLang="en-US" dirty="0" err="1" smtClean="0"/>
              <a:t>활용백서</a:t>
            </a:r>
            <a:r>
              <a:rPr lang="en-US" altLang="ko-KR" dirty="0" smtClean="0"/>
              <a:t>:</a:t>
            </a:r>
            <a:r>
              <a:rPr lang="ko-KR" altLang="en-US" dirty="0" smtClean="0"/>
              <a:t>실전 프로젝트 </a:t>
            </a:r>
            <a:r>
              <a:rPr lang="en-US" altLang="ko-KR" dirty="0" smtClean="0"/>
              <a:t>20, </a:t>
            </a:r>
            <a:r>
              <a:rPr lang="ko-KR" altLang="en-US" dirty="0" smtClean="0"/>
              <a:t>이재상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표윤석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비제이퍼블릭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IoT SMART PIONEER LIGHT</a:t>
            </a:r>
            <a:r>
              <a:rPr lang="ko-KR" altLang="en-US" dirty="0"/>
              <a:t>를 이용한 </a:t>
            </a:r>
            <a:r>
              <a:rPr lang="ko-KR" altLang="en-US" dirty="0" err="1"/>
              <a:t>클라우딩</a:t>
            </a:r>
            <a:r>
              <a:rPr lang="ko-KR" altLang="en-US" dirty="0"/>
              <a:t> 서비스 활용</a:t>
            </a:r>
            <a:r>
              <a:rPr lang="en-US" altLang="ko-KR" dirty="0"/>
              <a:t>, </a:t>
            </a:r>
            <a:r>
              <a:rPr lang="ko-KR" altLang="en-US" dirty="0" err="1"/>
              <a:t>한백전자</a:t>
            </a:r>
            <a:r>
              <a:rPr lang="ko-KR" altLang="en-US" dirty="0"/>
              <a:t> 기술연구소</a:t>
            </a:r>
            <a:r>
              <a:rPr lang="en-US" altLang="ko-KR" dirty="0"/>
              <a:t>, </a:t>
            </a:r>
            <a:r>
              <a:rPr lang="ko-KR" altLang="en-US" dirty="0" err="1" smtClean="0"/>
              <a:t>한백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m.blog.naver.com/gbtec/221313213489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github.com/WiringPi/WiringPi-Node/blob/master/DOCUMENTATION.md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4"/>
              </a:rPr>
              <a:t>https://sourceforge.net/p/raspberry-gpio-python/wiki/Home/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545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626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GPIO(General Purpose Input Output)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https://mblogthumb-phinf.pstatic.net/MjAxODA5MzBfMjAy/MDAxNTM4MzE2NzE5MDY1.SvyBrWOrz8vgMJd9_hG5fzNEJMvOuRAUeR6adGea05cg.e2IkLQPUWsxHV0mNxjfOItrKfEYK7QZLl1lo9b9MPiog.JPEG.pk3152/%EB%9D%BC%EC%A6%88%EB%B2%A0%EB%A6%AC%ED%8C%8C%EC%9D%B4GPIO.jp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5018"/>
            <a:ext cx="5816600" cy="602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hlinkClick r:id="rId3"/>
          </p:cNvPr>
          <p:cNvSpPr txBox="1"/>
          <p:nvPr/>
        </p:nvSpPr>
        <p:spPr>
          <a:xfrm>
            <a:off x="6021956" y="1098723"/>
            <a:ext cx="59982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100" dirty="0"/>
              <a:t>범용 목적의 입출력을 위한 특화된 입출력 레지스터 및 </a:t>
            </a:r>
            <a:r>
              <a:rPr lang="ko-KR" altLang="en-US" sz="1100" dirty="0" smtClean="0"/>
              <a:t>인터페이스</a:t>
            </a:r>
            <a:endParaRPr lang="en-US" altLang="ko-KR" sz="11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100" dirty="0"/>
              <a:t> </a:t>
            </a:r>
            <a:r>
              <a:rPr lang="en-US" altLang="ko-KR" sz="1100" dirty="0"/>
              <a:t>40</a:t>
            </a:r>
            <a:r>
              <a:rPr lang="ko-KR" altLang="en-US" sz="1100" dirty="0"/>
              <a:t>개 핀은 개발자의 의도에 따라서 핀을 사용할 수 있는 있다는 의미로 다목적 용도의 </a:t>
            </a:r>
            <a:r>
              <a:rPr lang="en-US" altLang="ko-KR" sz="1100" dirty="0"/>
              <a:t>GPIO(General Purpose Input Output : </a:t>
            </a:r>
            <a:r>
              <a:rPr lang="ko-KR" altLang="en-US" sz="1100" dirty="0" err="1" smtClean="0"/>
              <a:t>범용입</a:t>
            </a:r>
            <a:r>
              <a:rPr lang="ko-KR" altLang="en-US" sz="1100" dirty="0" smtClean="0"/>
              <a:t> 출력</a:t>
            </a:r>
            <a:r>
              <a:rPr lang="en-US" altLang="ko-KR" sz="1100" dirty="0"/>
              <a:t>)</a:t>
            </a:r>
            <a:r>
              <a:rPr lang="ko-KR" altLang="en-US" sz="1100" dirty="0"/>
              <a:t>라 함</a:t>
            </a:r>
            <a:endParaRPr lang="en-US" altLang="ko-KR" sz="11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100" dirty="0"/>
              <a:t>기존 컴퓨터</a:t>
            </a:r>
            <a:r>
              <a:rPr lang="en-US" altLang="ko-KR" sz="1100" dirty="0"/>
              <a:t>(PC)</a:t>
            </a:r>
            <a:r>
              <a:rPr lang="ko-KR" altLang="en-US" sz="1100" dirty="0"/>
              <a:t>에서는 내부 버스 구조와의 정형화된 인터페이스를 통해서 만</a:t>
            </a:r>
            <a:r>
              <a:rPr lang="en-US" altLang="ko-KR" sz="1100" dirty="0"/>
              <a:t>(</a:t>
            </a:r>
            <a:r>
              <a:rPr lang="ko-KR" altLang="en-US" sz="1100" dirty="0"/>
              <a:t>예 </a:t>
            </a:r>
            <a:r>
              <a:rPr lang="en-US" altLang="ko-KR" sz="1100" dirty="0"/>
              <a:t>USB </a:t>
            </a:r>
            <a:r>
              <a:rPr lang="ko-KR" altLang="en-US" sz="1100" dirty="0"/>
              <a:t>포트 등</a:t>
            </a:r>
            <a:r>
              <a:rPr lang="en-US" altLang="ko-KR" sz="1100" dirty="0"/>
              <a:t>) </a:t>
            </a:r>
            <a:r>
              <a:rPr lang="ko-KR" altLang="en-US" sz="1100" dirty="0"/>
              <a:t>외부 주변장치와의 연결이 가능함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계측기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마이크로컨트롤러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임베디드</a:t>
            </a:r>
            <a:r>
              <a:rPr lang="ko-KR" altLang="en-US" sz="1100" dirty="0" smtClean="0"/>
              <a:t> 시스템 </a:t>
            </a:r>
            <a:r>
              <a:rPr lang="ko-KR" altLang="en-US" sz="1100" dirty="0"/>
              <a:t>등에서는 </a:t>
            </a:r>
            <a:r>
              <a:rPr lang="en-US" altLang="ko-KR" sz="1100" dirty="0"/>
              <a:t>GPIO</a:t>
            </a:r>
            <a:r>
              <a:rPr lang="ko-KR" altLang="en-US" sz="1100" dirty="0"/>
              <a:t>를 통해</a:t>
            </a:r>
            <a:r>
              <a:rPr lang="en-US" altLang="ko-KR" sz="1100" dirty="0"/>
              <a:t>, </a:t>
            </a:r>
            <a:r>
              <a:rPr lang="ko-KR" altLang="en-US" sz="1100" dirty="0" smtClean="0"/>
              <a:t>꽤 많은 </a:t>
            </a:r>
            <a:r>
              <a:rPr lang="ko-KR" altLang="en-US" sz="1100" dirty="0"/>
              <a:t>범용 입출력 핀들을 사용하여</a:t>
            </a:r>
            <a:r>
              <a:rPr lang="en-US" altLang="ko-KR" sz="1100" dirty="0"/>
              <a:t>, </a:t>
            </a:r>
            <a:r>
              <a:rPr lang="ko-KR" altLang="en-US" sz="1100" dirty="0"/>
              <a:t>외부 </a:t>
            </a:r>
            <a:r>
              <a:rPr lang="ko-KR" altLang="en-US" sz="1100" dirty="0" smtClean="0"/>
              <a:t>주변 장치와 </a:t>
            </a:r>
            <a:r>
              <a:rPr lang="en-US" altLang="ko-KR" sz="1100" dirty="0"/>
              <a:t>CPU </a:t>
            </a:r>
            <a:r>
              <a:rPr lang="ko-KR" altLang="en-US" sz="1100" dirty="0"/>
              <a:t>간에 직결시켜</a:t>
            </a:r>
            <a:r>
              <a:rPr lang="en-US" altLang="ko-KR" sz="1100" dirty="0"/>
              <a:t>, </a:t>
            </a:r>
            <a:r>
              <a:rPr lang="ko-KR" altLang="en-US" sz="1100" dirty="0"/>
              <a:t>자료 중개를 담당케 함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이러한 </a:t>
            </a:r>
            <a:r>
              <a:rPr lang="en-US" altLang="ko-KR" sz="1100" dirty="0"/>
              <a:t>GPIO </a:t>
            </a:r>
            <a:r>
              <a:rPr lang="ko-KR" altLang="en-US" sz="1100" dirty="0"/>
              <a:t>포트를 통해</a:t>
            </a:r>
            <a:r>
              <a:rPr lang="en-US" altLang="ko-KR" sz="1100" dirty="0"/>
              <a:t>, </a:t>
            </a:r>
            <a:r>
              <a:rPr lang="ko-KR" altLang="en-US" sz="1100" dirty="0"/>
              <a:t>전기적 신호의 출력 및 입력이 가능토록 할 수 </a:t>
            </a:r>
            <a:r>
              <a:rPr lang="ko-KR" altLang="en-US" sz="1100" dirty="0" smtClean="0"/>
              <a:t>있음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즉</a:t>
            </a:r>
            <a:r>
              <a:rPr lang="en-US" altLang="ko-KR" sz="1100" dirty="0"/>
              <a:t>, </a:t>
            </a:r>
            <a:r>
              <a:rPr lang="ko-KR" altLang="en-US" sz="1100" dirty="0"/>
              <a:t>칩 외부 핀에 바로 배선이 가능하고</a:t>
            </a:r>
            <a:r>
              <a:rPr lang="en-US" altLang="ko-KR" sz="1100" dirty="0"/>
              <a:t>, </a:t>
            </a:r>
            <a:r>
              <a:rPr lang="ko-KR" altLang="en-US" sz="1100" dirty="0"/>
              <a:t>외부 장치를 구동할 정도의 전력도 제공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100" dirty="0"/>
              <a:t>예</a:t>
            </a:r>
            <a:r>
              <a:rPr lang="en-US" altLang="ko-KR" sz="1100" dirty="0"/>
              <a:t>) LED </a:t>
            </a:r>
            <a:r>
              <a:rPr lang="ko-KR" altLang="en-US" sz="1100" dirty="0"/>
              <a:t>구동 출력 제어</a:t>
            </a:r>
            <a:r>
              <a:rPr lang="en-US" altLang="ko-KR" sz="1100" dirty="0"/>
              <a:t>, </a:t>
            </a:r>
            <a:r>
              <a:rPr lang="ko-KR" altLang="en-US" sz="1100" dirty="0"/>
              <a:t>스위치 등의 </a:t>
            </a:r>
            <a:r>
              <a:rPr lang="en-US" altLang="ko-KR" sz="1100" dirty="0"/>
              <a:t>ON/OFF </a:t>
            </a:r>
            <a:r>
              <a:rPr lang="ko-KR" altLang="en-US" sz="1100" dirty="0"/>
              <a:t>입력 확인 등</a:t>
            </a:r>
          </a:p>
        </p:txBody>
      </p:sp>
      <p:sp>
        <p:nvSpPr>
          <p:cNvPr id="12" name="TextBox 11">
            <a:hlinkClick r:id="rId4"/>
          </p:cNvPr>
          <p:cNvSpPr txBox="1"/>
          <p:nvPr/>
        </p:nvSpPr>
        <p:spPr>
          <a:xfrm>
            <a:off x="6251170" y="3753805"/>
            <a:ext cx="576903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/>
              <a:t>GPIO </a:t>
            </a:r>
            <a:r>
              <a:rPr lang="ko-KR" altLang="en-US" sz="1100" dirty="0"/>
              <a:t>핀은 모든 마이크로 프로세서나 </a:t>
            </a:r>
            <a:r>
              <a:rPr lang="en-US" altLang="ko-KR" sz="1100" dirty="0"/>
              <a:t>MCU, </a:t>
            </a:r>
            <a:r>
              <a:rPr lang="ko-KR" altLang="en-US" sz="1100" dirty="0" err="1"/>
              <a:t>온보드</a:t>
            </a:r>
            <a:r>
              <a:rPr lang="ko-KR" altLang="en-US" sz="1100" dirty="0"/>
              <a:t> 컴퓨터에서 제공하는 입출력 핀으로 입력으로 사용하든가</a:t>
            </a:r>
            <a:r>
              <a:rPr lang="en-US" altLang="ko-KR" sz="1100" dirty="0"/>
              <a:t>, </a:t>
            </a:r>
            <a:r>
              <a:rPr lang="ko-KR" altLang="en-US" sz="1100" dirty="0"/>
              <a:t>출력으로 사용하든가</a:t>
            </a:r>
            <a:r>
              <a:rPr lang="en-US" altLang="ko-KR" sz="1100" dirty="0"/>
              <a:t>, </a:t>
            </a:r>
            <a:r>
              <a:rPr lang="ko-KR" altLang="en-US" sz="1100" dirty="0"/>
              <a:t>인터럽트 핀으로 사용할 때는 </a:t>
            </a:r>
            <a:r>
              <a:rPr lang="ko-KR" altLang="en-US" sz="1100" dirty="0" err="1"/>
              <a:t>풀업</a:t>
            </a:r>
            <a:r>
              <a:rPr lang="en-US" altLang="ko-KR" sz="1100" dirty="0"/>
              <a:t>, </a:t>
            </a:r>
            <a:r>
              <a:rPr lang="ko-KR" altLang="en-US" sz="1100" dirty="0"/>
              <a:t>풀다운 지정이 가능하고 신호가 올라갈 때</a:t>
            </a:r>
            <a:r>
              <a:rPr lang="en-US" altLang="ko-KR" sz="1100" dirty="0"/>
              <a:t>, </a:t>
            </a:r>
            <a:r>
              <a:rPr lang="ko-KR" altLang="en-US" sz="1100" dirty="0"/>
              <a:t>떨어질 때</a:t>
            </a:r>
            <a:r>
              <a:rPr lang="en-US" altLang="ko-KR" sz="1100" dirty="0"/>
              <a:t>, </a:t>
            </a:r>
            <a:r>
              <a:rPr lang="ko-KR" altLang="en-US" sz="1100" dirty="0"/>
              <a:t>레벨 유지할 때 인터럽트를 발생시키는 것까지 입 출력 핀을 마음대로 설정하여 사용할 수 있도록 사용자에게 제공되는 핀이다</a:t>
            </a:r>
            <a:r>
              <a:rPr lang="en-US" altLang="ko-KR" sz="1100" dirty="0"/>
              <a:t>.</a:t>
            </a:r>
          </a:p>
          <a:p>
            <a:pPr algn="just"/>
            <a:endParaRPr lang="en-US" altLang="ko-KR" sz="1100" dirty="0"/>
          </a:p>
          <a:p>
            <a:pPr algn="just"/>
            <a:r>
              <a:rPr lang="ko-KR" altLang="en-US" sz="1100" dirty="0"/>
              <a:t>라즈베리파이 </a:t>
            </a:r>
            <a:r>
              <a:rPr lang="en-US" altLang="ko-KR" sz="1100" dirty="0"/>
              <a:t>40Pin GPIO </a:t>
            </a:r>
            <a:r>
              <a:rPr lang="ko-KR" altLang="en-US" sz="1100" dirty="0"/>
              <a:t>핀을 </a:t>
            </a:r>
            <a:r>
              <a:rPr lang="ko-KR" altLang="en-US" sz="1100" dirty="0" smtClean="0"/>
              <a:t>분석</a:t>
            </a:r>
            <a:endParaRPr lang="en-US" altLang="ko-KR" sz="1100" dirty="0" smtClean="0"/>
          </a:p>
          <a:p>
            <a:pPr algn="just"/>
            <a:endParaRPr lang="en-US" altLang="ko-KR" sz="1100" dirty="0" smtClean="0"/>
          </a:p>
          <a:p>
            <a:pPr algn="just"/>
            <a:r>
              <a:rPr lang="en-US" altLang="ko-KR" sz="1100" dirty="0" smtClean="0"/>
              <a:t>5V </a:t>
            </a:r>
            <a:r>
              <a:rPr lang="ko-KR" altLang="en-US" sz="1100" dirty="0"/>
              <a:t>출력이 </a:t>
            </a:r>
            <a:r>
              <a:rPr lang="en-US" altLang="ko-KR" sz="1100" dirty="0"/>
              <a:t>2</a:t>
            </a:r>
            <a:r>
              <a:rPr lang="ko-KR" altLang="en-US" sz="1100" dirty="0"/>
              <a:t>개</a:t>
            </a:r>
            <a:r>
              <a:rPr lang="en-US" altLang="ko-KR" sz="1100" dirty="0"/>
              <a:t>, 3.3V </a:t>
            </a:r>
            <a:r>
              <a:rPr lang="ko-KR" altLang="en-US" sz="1100" dirty="0"/>
              <a:t>출력이 </a:t>
            </a:r>
            <a:r>
              <a:rPr lang="en-US" altLang="ko-KR" sz="1100" dirty="0"/>
              <a:t>2</a:t>
            </a:r>
            <a:r>
              <a:rPr lang="ko-KR" altLang="en-US" sz="1100" dirty="0"/>
              <a:t>개</a:t>
            </a:r>
            <a:r>
              <a:rPr lang="en-US" altLang="ko-KR" sz="1100" dirty="0"/>
              <a:t>, GND </a:t>
            </a:r>
            <a:r>
              <a:rPr lang="ko-KR" altLang="en-US" sz="1100" dirty="0"/>
              <a:t>가 </a:t>
            </a:r>
            <a:r>
              <a:rPr lang="en-US" altLang="ko-KR" sz="1100" dirty="0"/>
              <a:t>8</a:t>
            </a:r>
            <a:r>
              <a:rPr lang="ko-KR" altLang="en-US" sz="1100" dirty="0"/>
              <a:t>개로 총 </a:t>
            </a:r>
            <a:r>
              <a:rPr lang="en-US" altLang="ko-KR" sz="1100" dirty="0"/>
              <a:t>12</a:t>
            </a:r>
            <a:r>
              <a:rPr lang="ko-KR" altLang="en-US" sz="1100" dirty="0"/>
              <a:t>개가 </a:t>
            </a:r>
            <a:r>
              <a:rPr lang="ko-KR" altLang="en-US" sz="1100" dirty="0" smtClean="0"/>
              <a:t>전원용</a:t>
            </a:r>
            <a:endParaRPr lang="en-US" altLang="ko-KR" sz="1100" dirty="0"/>
          </a:p>
          <a:p>
            <a:pPr algn="just"/>
            <a:r>
              <a:rPr lang="en-US" altLang="ko-KR" sz="1100" dirty="0"/>
              <a:t>GPIO 0</a:t>
            </a:r>
            <a:r>
              <a:rPr lang="ko-KR" altLang="en-US" sz="1100" dirty="0"/>
              <a:t>과 </a:t>
            </a:r>
            <a:r>
              <a:rPr lang="en-US" altLang="ko-KR" sz="1100" dirty="0"/>
              <a:t>GPIO 1</a:t>
            </a:r>
            <a:r>
              <a:rPr lang="ko-KR" altLang="en-US" sz="1100" dirty="0"/>
              <a:t>인 </a:t>
            </a:r>
            <a:r>
              <a:rPr lang="en-US" altLang="ko-KR" sz="1100" dirty="0"/>
              <a:t>ID_SD </a:t>
            </a:r>
            <a:r>
              <a:rPr lang="ko-KR" altLang="en-US" sz="1100" dirty="0"/>
              <a:t>핀과 </a:t>
            </a:r>
            <a:r>
              <a:rPr lang="en-US" altLang="ko-KR" sz="1100" dirty="0"/>
              <a:t>ID_SC </a:t>
            </a:r>
            <a:r>
              <a:rPr lang="ko-KR" altLang="en-US" sz="1100" dirty="0"/>
              <a:t>핀이 예약되어 있어 사용하지 </a:t>
            </a:r>
            <a:r>
              <a:rPr lang="ko-KR" altLang="en-US" sz="1100" dirty="0" smtClean="0"/>
              <a:t>못</a:t>
            </a:r>
            <a:r>
              <a:rPr lang="ko-KR" altLang="en-US" sz="1100" dirty="0"/>
              <a:t>함</a:t>
            </a:r>
            <a:endParaRPr lang="en-US" altLang="ko-KR" sz="1100" dirty="0"/>
          </a:p>
          <a:p>
            <a:pPr algn="just"/>
            <a:r>
              <a:rPr lang="en-US" altLang="ko-KR" sz="1100" dirty="0"/>
              <a:t>GPIO 2, GPIO 3</a:t>
            </a:r>
            <a:r>
              <a:rPr lang="ko-KR" altLang="en-US" sz="1100" dirty="0"/>
              <a:t>번 핀이 </a:t>
            </a:r>
            <a:r>
              <a:rPr lang="en-US" altLang="ko-KR" sz="1100" dirty="0"/>
              <a:t>I2C </a:t>
            </a:r>
            <a:r>
              <a:rPr lang="ko-KR" altLang="en-US" sz="1100" dirty="0"/>
              <a:t>기능으로 사용 </a:t>
            </a:r>
            <a:r>
              <a:rPr lang="ko-KR" altLang="en-US" sz="1100" dirty="0" smtClean="0"/>
              <a:t>가능</a:t>
            </a:r>
            <a:endParaRPr lang="en-US" altLang="ko-KR" sz="1100" dirty="0" smtClean="0"/>
          </a:p>
          <a:p>
            <a:pPr algn="just"/>
            <a:r>
              <a:rPr lang="en-US" altLang="ko-KR" sz="1100" dirty="0" smtClean="0"/>
              <a:t>GPIO </a:t>
            </a:r>
            <a:r>
              <a:rPr lang="en-US" altLang="ko-KR" sz="1100" dirty="0"/>
              <a:t>14, GPIO 15 </a:t>
            </a:r>
            <a:r>
              <a:rPr lang="ko-KR" altLang="en-US" sz="1100" dirty="0"/>
              <a:t>번 핀은 </a:t>
            </a:r>
            <a:r>
              <a:rPr lang="en-US" altLang="ko-KR" sz="1100" dirty="0"/>
              <a:t>UART </a:t>
            </a:r>
            <a:r>
              <a:rPr lang="en-US" altLang="ko-KR" sz="1100" dirty="0" err="1"/>
              <a:t>rx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tx</a:t>
            </a:r>
            <a:r>
              <a:rPr lang="en-US" altLang="ko-KR" sz="1100" dirty="0"/>
              <a:t> </a:t>
            </a:r>
            <a:r>
              <a:rPr lang="ko-KR" altLang="en-US" sz="1100" dirty="0"/>
              <a:t>핀으로 사용 </a:t>
            </a:r>
            <a:r>
              <a:rPr lang="ko-KR" altLang="en-US" sz="1100" dirty="0" smtClean="0"/>
              <a:t>가능</a:t>
            </a:r>
            <a:endParaRPr lang="en-US" altLang="ko-KR" sz="1100" dirty="0"/>
          </a:p>
          <a:p>
            <a:pPr algn="just"/>
            <a:r>
              <a:rPr lang="en-US" altLang="ko-KR" sz="1100" dirty="0"/>
              <a:t>GPIO 10, 9, 11, 8 </a:t>
            </a:r>
            <a:r>
              <a:rPr lang="ko-KR" altLang="en-US" sz="1100" dirty="0"/>
              <a:t>번은 </a:t>
            </a:r>
            <a:r>
              <a:rPr lang="en-US" altLang="ko-KR" sz="1100" dirty="0"/>
              <a:t>SPI </a:t>
            </a:r>
            <a:r>
              <a:rPr lang="ko-KR" altLang="en-US" sz="1100" dirty="0"/>
              <a:t>인터페이스를 위해 </a:t>
            </a:r>
            <a:r>
              <a:rPr lang="ko-KR" altLang="en-US" sz="1100" dirty="0" smtClean="0"/>
              <a:t>사용가능</a:t>
            </a:r>
            <a:endParaRPr lang="en-US" altLang="ko-KR" sz="1100" dirty="0" smtClean="0"/>
          </a:p>
          <a:p>
            <a:pPr algn="just"/>
            <a:endParaRPr lang="en-US" altLang="ko-KR" sz="1100" dirty="0"/>
          </a:p>
          <a:p>
            <a:pPr algn="just"/>
            <a:r>
              <a:rPr lang="ko-KR" altLang="en-US" sz="1100" dirty="0"/>
              <a:t>물론 특정한 기능이 정해진 핀도 </a:t>
            </a:r>
            <a:r>
              <a:rPr lang="en-US" altLang="ko-KR" sz="1100" dirty="0"/>
              <a:t>GPIO </a:t>
            </a:r>
            <a:r>
              <a:rPr lang="ko-KR" altLang="en-US" sz="1100" dirty="0"/>
              <a:t>핀으로 할당해서 사용이 가능하지만 특별한 기능을 예약한다고 생각하면 나머지 마음대로 쓸 수 있는 핀의 개수는 약 </a:t>
            </a:r>
            <a:r>
              <a:rPr lang="en-US" altLang="ko-KR" sz="1100" dirty="0"/>
              <a:t>18</a:t>
            </a:r>
            <a:r>
              <a:rPr lang="ko-KR" altLang="en-US" sz="1100" dirty="0"/>
              <a:t>개 정도가 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9152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라즈베리파이 GPIO 포트 제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" r="2491" b="761"/>
          <a:stretch/>
        </p:blipFill>
        <p:spPr bwMode="auto">
          <a:xfrm>
            <a:off x="375051" y="849417"/>
            <a:ext cx="7266720" cy="543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305" y="76147"/>
            <a:ext cx="626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GPIO(General Purpose Input Output)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81731" y="1185317"/>
            <a:ext cx="40308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200" dirty="0">
                <a:solidFill>
                  <a:srgbClr val="444444"/>
                </a:solidFill>
                <a:latin typeface="+mj-lt"/>
              </a:rPr>
              <a:t>40</a:t>
            </a:r>
            <a:r>
              <a:rPr lang="ko-KR" altLang="en-US" sz="1200" dirty="0" err="1">
                <a:solidFill>
                  <a:srgbClr val="444444"/>
                </a:solidFill>
                <a:latin typeface="+mj-lt"/>
              </a:rPr>
              <a:t>핀헤더를</a:t>
            </a:r>
            <a:r>
              <a:rPr lang="ko-KR" altLang="en-US" sz="1200" dirty="0">
                <a:solidFill>
                  <a:srgbClr val="444444"/>
                </a:solidFill>
                <a:latin typeface="+mj-lt"/>
              </a:rPr>
              <a:t> 확대하여 그린 그림 좌우에 핀 번호와 제어프로그램 작성 시 사용할 명칭을 </a:t>
            </a:r>
            <a:r>
              <a:rPr lang="en-US" altLang="ko-KR" sz="1200" dirty="0">
                <a:solidFill>
                  <a:srgbClr val="444444"/>
                </a:solidFill>
                <a:latin typeface="+mj-lt"/>
              </a:rPr>
              <a:t>2</a:t>
            </a:r>
            <a:r>
              <a:rPr lang="ko-KR" altLang="en-US" sz="1200" dirty="0">
                <a:solidFill>
                  <a:srgbClr val="444444"/>
                </a:solidFill>
                <a:latin typeface="+mj-lt"/>
              </a:rPr>
              <a:t>가지로 표시해 두었다</a:t>
            </a:r>
            <a:r>
              <a:rPr lang="en-US" altLang="ko-KR" sz="1200" dirty="0">
                <a:solidFill>
                  <a:srgbClr val="444444"/>
                </a:solidFill>
                <a:latin typeface="+mj-lt"/>
              </a:rPr>
              <a:t>. </a:t>
            </a:r>
            <a:endParaRPr lang="en-US" altLang="ko-KR" sz="1200" dirty="0" smtClean="0">
              <a:solidFill>
                <a:srgbClr val="444444"/>
              </a:solidFill>
              <a:latin typeface="+mj-lt"/>
            </a:endParaRPr>
          </a:p>
          <a:p>
            <a:pPr algn="just" fontAlgn="base"/>
            <a:endParaRPr lang="en-US" altLang="ko-KR" sz="1200" dirty="0" smtClean="0">
              <a:solidFill>
                <a:srgbClr val="444444"/>
              </a:solidFill>
              <a:latin typeface="+mj-lt"/>
            </a:endParaRPr>
          </a:p>
          <a:p>
            <a:pPr algn="just" fontAlgn="base"/>
            <a:r>
              <a:rPr lang="en-US" altLang="ko-KR" sz="1200" dirty="0" smtClean="0">
                <a:solidFill>
                  <a:srgbClr val="444444"/>
                </a:solidFill>
                <a:latin typeface="+mj-lt"/>
              </a:rPr>
              <a:t>8</a:t>
            </a:r>
            <a:r>
              <a:rPr lang="ko-KR" altLang="en-US" sz="1200" dirty="0" err="1">
                <a:solidFill>
                  <a:srgbClr val="444444"/>
                </a:solidFill>
                <a:latin typeface="+mj-lt"/>
              </a:rPr>
              <a:t>번핀을</a:t>
            </a:r>
            <a:r>
              <a:rPr lang="ko-KR" altLang="en-US" sz="1200" dirty="0">
                <a:solidFill>
                  <a:srgbClr val="444444"/>
                </a:solidFill>
                <a:latin typeface="+mj-lt"/>
              </a:rPr>
              <a:t> 보면 ‘</a:t>
            </a:r>
            <a:r>
              <a:rPr lang="en-US" altLang="ko-KR" sz="1200" dirty="0" err="1">
                <a:solidFill>
                  <a:srgbClr val="444444"/>
                </a:solidFill>
                <a:latin typeface="+mj-lt"/>
              </a:rPr>
              <a:t>TxD</a:t>
            </a:r>
            <a:r>
              <a:rPr lang="en-US" altLang="ko-KR" sz="1200" dirty="0">
                <a:solidFill>
                  <a:srgbClr val="444444"/>
                </a:solidFill>
                <a:latin typeface="+mj-lt"/>
              </a:rPr>
              <a:t> / GPIO 14 / GPIO 15’</a:t>
            </a:r>
            <a:r>
              <a:rPr lang="ko-KR" altLang="en-US" sz="1200" dirty="0">
                <a:solidFill>
                  <a:srgbClr val="444444"/>
                </a:solidFill>
                <a:latin typeface="+mj-lt"/>
              </a:rPr>
              <a:t>라고 표기 해 두었다</a:t>
            </a:r>
            <a:r>
              <a:rPr lang="en-US" altLang="ko-KR" sz="1200" dirty="0">
                <a:solidFill>
                  <a:srgbClr val="444444"/>
                </a:solidFill>
                <a:latin typeface="+mj-lt"/>
              </a:rPr>
              <a:t>. </a:t>
            </a:r>
            <a:r>
              <a:rPr lang="ko-KR" altLang="en-US" sz="1200" dirty="0">
                <a:solidFill>
                  <a:srgbClr val="444444"/>
                </a:solidFill>
                <a:latin typeface="+mj-lt"/>
              </a:rPr>
              <a:t>흑색으로 표기된 ‘</a:t>
            </a:r>
            <a:r>
              <a:rPr lang="en-US" altLang="ko-KR" sz="1200" dirty="0">
                <a:solidFill>
                  <a:srgbClr val="444444"/>
                </a:solidFill>
                <a:latin typeface="+mj-lt"/>
              </a:rPr>
              <a:t>GPIO 14’ </a:t>
            </a:r>
            <a:r>
              <a:rPr lang="ko-KR" altLang="en-US" sz="1200" dirty="0">
                <a:solidFill>
                  <a:srgbClr val="444444"/>
                </a:solidFill>
                <a:latin typeface="+mj-lt"/>
              </a:rPr>
              <a:t>위에는 ‘</a:t>
            </a:r>
            <a:r>
              <a:rPr lang="en-US" altLang="ko-KR" sz="1200" dirty="0">
                <a:solidFill>
                  <a:srgbClr val="444444"/>
                </a:solidFill>
                <a:latin typeface="+mj-lt"/>
              </a:rPr>
              <a:t>BCM’ </a:t>
            </a:r>
            <a:r>
              <a:rPr lang="ko-KR" altLang="en-US" sz="1200" dirty="0">
                <a:solidFill>
                  <a:srgbClr val="444444"/>
                </a:solidFill>
                <a:latin typeface="+mj-lt"/>
              </a:rPr>
              <a:t>이라고 표시했고</a:t>
            </a:r>
            <a:r>
              <a:rPr lang="en-US" altLang="ko-KR" sz="1200" dirty="0">
                <a:solidFill>
                  <a:srgbClr val="444444"/>
                </a:solidFill>
                <a:latin typeface="+mj-lt"/>
              </a:rPr>
              <a:t>, </a:t>
            </a:r>
            <a:r>
              <a:rPr lang="ko-KR" altLang="en-US" sz="1200" dirty="0">
                <a:solidFill>
                  <a:srgbClr val="444444"/>
                </a:solidFill>
                <a:latin typeface="+mj-lt"/>
              </a:rPr>
              <a:t>회색으로 표기된 ‘</a:t>
            </a:r>
            <a:r>
              <a:rPr lang="en-US" altLang="ko-KR" sz="1200" dirty="0">
                <a:solidFill>
                  <a:srgbClr val="444444"/>
                </a:solidFill>
                <a:latin typeface="+mj-lt"/>
              </a:rPr>
              <a:t>GPIO 15’ </a:t>
            </a:r>
            <a:r>
              <a:rPr lang="ko-KR" altLang="en-US" sz="1200" dirty="0">
                <a:solidFill>
                  <a:srgbClr val="444444"/>
                </a:solidFill>
                <a:latin typeface="+mj-lt"/>
              </a:rPr>
              <a:t>위에는 ‘</a:t>
            </a:r>
            <a:r>
              <a:rPr lang="en-US" altLang="ko-KR" sz="1200" dirty="0" err="1">
                <a:solidFill>
                  <a:srgbClr val="444444"/>
                </a:solidFill>
                <a:latin typeface="+mj-lt"/>
              </a:rPr>
              <a:t>wPi</a:t>
            </a:r>
            <a:r>
              <a:rPr lang="en-US" altLang="ko-KR" sz="1200" dirty="0">
                <a:solidFill>
                  <a:srgbClr val="444444"/>
                </a:solidFill>
                <a:latin typeface="+mj-lt"/>
              </a:rPr>
              <a:t>’</a:t>
            </a:r>
            <a:r>
              <a:rPr lang="ko-KR" altLang="en-US" sz="1200" dirty="0">
                <a:solidFill>
                  <a:srgbClr val="444444"/>
                </a:solidFill>
                <a:latin typeface="+mj-lt"/>
              </a:rPr>
              <a:t>라고 표시해 둔 것을 주목하자</a:t>
            </a:r>
            <a:r>
              <a:rPr lang="en-US" altLang="ko-KR" sz="1200" dirty="0" smtClean="0">
                <a:solidFill>
                  <a:srgbClr val="444444"/>
                </a:solidFill>
                <a:latin typeface="+mj-lt"/>
              </a:rPr>
              <a:t>.</a:t>
            </a:r>
          </a:p>
          <a:p>
            <a:pPr algn="just" fontAlgn="base"/>
            <a:endParaRPr lang="ko-KR" altLang="en-US" sz="1200" dirty="0">
              <a:solidFill>
                <a:srgbClr val="444444"/>
              </a:solidFill>
              <a:latin typeface="+mj-lt"/>
            </a:endParaRPr>
          </a:p>
          <a:p>
            <a:pPr algn="just" fontAlgn="base"/>
            <a:r>
              <a:rPr lang="ko-KR" altLang="en-US" sz="1200" dirty="0">
                <a:solidFill>
                  <a:srgbClr val="444444"/>
                </a:solidFill>
                <a:latin typeface="+mj-lt"/>
              </a:rPr>
              <a:t>하나의 </a:t>
            </a:r>
            <a:r>
              <a:rPr lang="en-US" altLang="ko-KR" sz="1200" dirty="0">
                <a:solidFill>
                  <a:srgbClr val="444444"/>
                </a:solidFill>
                <a:latin typeface="+mj-lt"/>
              </a:rPr>
              <a:t>GPIO </a:t>
            </a:r>
            <a:r>
              <a:rPr lang="ko-KR" altLang="en-US" sz="1200" dirty="0">
                <a:solidFill>
                  <a:srgbClr val="444444"/>
                </a:solidFill>
                <a:latin typeface="+mj-lt"/>
              </a:rPr>
              <a:t>핀에 대해 </a:t>
            </a:r>
            <a:r>
              <a:rPr lang="en-US" altLang="ko-KR" sz="1200" dirty="0">
                <a:solidFill>
                  <a:srgbClr val="444444"/>
                </a:solidFill>
                <a:latin typeface="+mj-lt"/>
              </a:rPr>
              <a:t>2</a:t>
            </a:r>
            <a:r>
              <a:rPr lang="ko-KR" altLang="en-US" sz="1200" dirty="0">
                <a:solidFill>
                  <a:srgbClr val="444444"/>
                </a:solidFill>
                <a:latin typeface="+mj-lt"/>
              </a:rPr>
              <a:t>가지 명칭이 있어서 혼란스러울 수 있다</a:t>
            </a:r>
            <a:r>
              <a:rPr lang="en-US" altLang="ko-KR" sz="1200" dirty="0">
                <a:solidFill>
                  <a:srgbClr val="444444"/>
                </a:solidFill>
                <a:latin typeface="+mj-lt"/>
              </a:rPr>
              <a:t>. </a:t>
            </a:r>
            <a:r>
              <a:rPr lang="ko-KR" altLang="en-US" sz="1200" dirty="0">
                <a:solidFill>
                  <a:srgbClr val="444444"/>
                </a:solidFill>
                <a:latin typeface="+mj-lt"/>
              </a:rPr>
              <a:t>라이브러리 제작 시</a:t>
            </a:r>
            <a:r>
              <a:rPr lang="en-US" altLang="ko-KR" sz="1200" dirty="0">
                <a:solidFill>
                  <a:srgbClr val="444444"/>
                </a:solidFill>
                <a:latin typeface="+mj-lt"/>
              </a:rPr>
              <a:t>, GPIO</a:t>
            </a:r>
            <a:r>
              <a:rPr lang="ko-KR" altLang="en-US" sz="1200" dirty="0">
                <a:solidFill>
                  <a:srgbClr val="444444"/>
                </a:solidFill>
                <a:latin typeface="+mj-lt"/>
              </a:rPr>
              <a:t>핀 </a:t>
            </a:r>
            <a:r>
              <a:rPr lang="en-US" altLang="ko-KR" sz="1200" dirty="0">
                <a:solidFill>
                  <a:srgbClr val="444444"/>
                </a:solidFill>
                <a:latin typeface="+mj-lt"/>
              </a:rPr>
              <a:t>Naming</a:t>
            </a:r>
            <a:r>
              <a:rPr lang="ko-KR" altLang="en-US" sz="1200" dirty="0">
                <a:solidFill>
                  <a:srgbClr val="444444"/>
                </a:solidFill>
                <a:latin typeface="+mj-lt"/>
              </a:rPr>
              <a:t>기준이 같지 않아 발생한 현상이다</a:t>
            </a:r>
            <a:r>
              <a:rPr lang="en-US" altLang="ko-KR" sz="1200" dirty="0" smtClean="0">
                <a:solidFill>
                  <a:srgbClr val="444444"/>
                </a:solidFill>
                <a:latin typeface="+mj-lt"/>
              </a:rPr>
              <a:t>.</a:t>
            </a:r>
          </a:p>
          <a:p>
            <a:pPr algn="just" fontAlgn="base"/>
            <a:endParaRPr lang="ko-KR" altLang="en-US" sz="1200" dirty="0">
              <a:solidFill>
                <a:srgbClr val="444444"/>
              </a:solidFill>
              <a:latin typeface="+mj-lt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2222"/>
                </a:solidFill>
                <a:latin typeface="+mj-lt"/>
              </a:rPr>
              <a:t>BCM283x </a:t>
            </a:r>
            <a:r>
              <a:rPr lang="ko-KR" altLang="en-US" sz="1200" dirty="0">
                <a:solidFill>
                  <a:srgbClr val="222222"/>
                </a:solidFill>
                <a:latin typeface="+mj-lt"/>
              </a:rPr>
              <a:t>칩의 물리적인 핀 번호를 명칭에 적용한 것이 </a:t>
            </a:r>
            <a:r>
              <a:rPr lang="en-US" altLang="ko-KR" sz="1200" dirty="0">
                <a:solidFill>
                  <a:srgbClr val="222222"/>
                </a:solidFill>
                <a:latin typeface="+mj-lt"/>
              </a:rPr>
              <a:t>BCM</a:t>
            </a:r>
            <a:r>
              <a:rPr lang="ko-KR" altLang="en-US" sz="1200" dirty="0">
                <a:solidFill>
                  <a:srgbClr val="222222"/>
                </a:solidFill>
                <a:latin typeface="+mj-lt"/>
              </a:rPr>
              <a:t>으로 표시한 명칭으로</a:t>
            </a:r>
            <a:r>
              <a:rPr lang="en-US" altLang="ko-KR" sz="1200" dirty="0">
                <a:solidFill>
                  <a:srgbClr val="222222"/>
                </a:solidFill>
                <a:latin typeface="+mj-lt"/>
              </a:rPr>
              <a:t>, </a:t>
            </a:r>
            <a:r>
              <a:rPr lang="ko-KR" altLang="en-US" sz="1200" dirty="0">
                <a:solidFill>
                  <a:srgbClr val="222222"/>
                </a:solidFill>
                <a:latin typeface="+mj-lt"/>
              </a:rPr>
              <a:t>기본 제공되는 ‘파이썬</a:t>
            </a:r>
            <a:r>
              <a:rPr lang="en-US" altLang="ko-KR" sz="1200" dirty="0">
                <a:solidFill>
                  <a:srgbClr val="222222"/>
                </a:solidFill>
                <a:latin typeface="+mj-lt"/>
              </a:rPr>
              <a:t>( Python )’ </a:t>
            </a:r>
            <a:r>
              <a:rPr lang="ko-KR" altLang="en-US" sz="1200" dirty="0">
                <a:solidFill>
                  <a:srgbClr val="222222"/>
                </a:solidFill>
                <a:latin typeface="+mj-lt"/>
              </a:rPr>
              <a:t>라이브러리가 이 명칭을 사용한다</a:t>
            </a:r>
            <a:r>
              <a:rPr lang="en-US" altLang="ko-KR" sz="1200" dirty="0" smtClean="0">
                <a:solidFill>
                  <a:srgbClr val="222222"/>
                </a:solidFill>
                <a:latin typeface="+mj-lt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rgbClr val="222222"/>
              </a:solidFill>
              <a:latin typeface="+mj-lt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2222"/>
                </a:solidFill>
                <a:latin typeface="+mj-lt"/>
              </a:rPr>
              <a:t>BCM283x </a:t>
            </a:r>
            <a:r>
              <a:rPr lang="ko-KR" altLang="en-US" sz="1200" dirty="0">
                <a:solidFill>
                  <a:srgbClr val="222222"/>
                </a:solidFill>
                <a:latin typeface="+mj-lt"/>
              </a:rPr>
              <a:t>칩의 </a:t>
            </a:r>
            <a:r>
              <a:rPr lang="en-US" altLang="ko-KR" sz="1200" dirty="0">
                <a:solidFill>
                  <a:srgbClr val="222222"/>
                </a:solidFill>
                <a:latin typeface="+mj-lt"/>
              </a:rPr>
              <a:t>GPIO </a:t>
            </a:r>
            <a:r>
              <a:rPr lang="ko-KR" altLang="en-US" sz="1200" dirty="0">
                <a:solidFill>
                  <a:srgbClr val="222222"/>
                </a:solidFill>
                <a:latin typeface="+mj-lt"/>
              </a:rPr>
              <a:t>핀 중 몇 번째 핀인지를 명칭에 적용한 것이 </a:t>
            </a:r>
            <a:r>
              <a:rPr lang="en-US" altLang="ko-KR" sz="1200" dirty="0" err="1">
                <a:solidFill>
                  <a:srgbClr val="222222"/>
                </a:solidFill>
                <a:latin typeface="+mj-lt"/>
              </a:rPr>
              <a:t>wPi</a:t>
            </a:r>
            <a:r>
              <a:rPr lang="ko-KR" altLang="en-US" sz="1200" dirty="0">
                <a:solidFill>
                  <a:srgbClr val="222222"/>
                </a:solidFill>
                <a:latin typeface="+mj-lt"/>
              </a:rPr>
              <a:t>로 표시한 명칭으로</a:t>
            </a:r>
            <a:r>
              <a:rPr lang="en-US" altLang="ko-KR" sz="1200" dirty="0">
                <a:solidFill>
                  <a:srgbClr val="222222"/>
                </a:solidFill>
                <a:latin typeface="+mj-lt"/>
              </a:rPr>
              <a:t>, Gordon</a:t>
            </a:r>
            <a:r>
              <a:rPr lang="ko-KR" altLang="en-US" sz="1200" dirty="0">
                <a:solidFill>
                  <a:srgbClr val="222222"/>
                </a:solidFill>
                <a:latin typeface="+mj-lt"/>
              </a:rPr>
              <a:t>이라는 사람이 만들어 배포한 </a:t>
            </a:r>
            <a:r>
              <a:rPr lang="en-US" altLang="ko-KR" sz="1200" dirty="0">
                <a:solidFill>
                  <a:srgbClr val="222222"/>
                </a:solidFill>
                <a:latin typeface="+mj-lt"/>
              </a:rPr>
              <a:t>C</a:t>
            </a:r>
            <a:r>
              <a:rPr lang="ko-KR" altLang="en-US" sz="1200" dirty="0">
                <a:solidFill>
                  <a:srgbClr val="222222"/>
                </a:solidFill>
                <a:latin typeface="+mj-lt"/>
              </a:rPr>
              <a:t>언어 라이브러리인 </a:t>
            </a:r>
            <a:r>
              <a:rPr lang="en-US" altLang="ko-KR" sz="1200" dirty="0" err="1">
                <a:solidFill>
                  <a:srgbClr val="222222"/>
                </a:solidFill>
                <a:latin typeface="+mj-lt"/>
              </a:rPr>
              <a:t>wiringPi</a:t>
            </a:r>
            <a:r>
              <a:rPr lang="en-US" altLang="ko-KR" sz="1200" dirty="0">
                <a:solidFill>
                  <a:srgbClr val="222222"/>
                </a:solidFill>
                <a:latin typeface="+mj-lt"/>
              </a:rPr>
              <a:t> </a:t>
            </a:r>
            <a:r>
              <a:rPr lang="ko-KR" altLang="en-US" sz="1200" dirty="0">
                <a:solidFill>
                  <a:srgbClr val="222222"/>
                </a:solidFill>
                <a:latin typeface="+mj-lt"/>
              </a:rPr>
              <a:t>에서 사용하는 명칭이다</a:t>
            </a:r>
            <a:r>
              <a:rPr lang="en-US" altLang="ko-KR" sz="1200" dirty="0" smtClean="0">
                <a:solidFill>
                  <a:srgbClr val="222222"/>
                </a:solidFill>
                <a:latin typeface="+mj-lt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rgbClr val="222222"/>
              </a:solidFill>
              <a:latin typeface="+mj-lt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2222"/>
                </a:solidFill>
                <a:latin typeface="+mj-lt"/>
              </a:rPr>
              <a:t>GPIO </a:t>
            </a:r>
            <a:r>
              <a:rPr lang="ko-KR" altLang="en-US" sz="1200" dirty="0">
                <a:solidFill>
                  <a:srgbClr val="222222"/>
                </a:solidFill>
                <a:latin typeface="+mj-lt"/>
              </a:rPr>
              <a:t>헤더 </a:t>
            </a:r>
            <a:r>
              <a:rPr lang="en-US" altLang="ko-KR" sz="1200" dirty="0">
                <a:solidFill>
                  <a:srgbClr val="222222"/>
                </a:solidFill>
                <a:latin typeface="+mj-lt"/>
              </a:rPr>
              <a:t>8</a:t>
            </a:r>
            <a:r>
              <a:rPr lang="ko-KR" altLang="en-US" sz="1200" dirty="0" err="1">
                <a:solidFill>
                  <a:srgbClr val="222222"/>
                </a:solidFill>
                <a:latin typeface="+mj-lt"/>
              </a:rPr>
              <a:t>번핀의</a:t>
            </a:r>
            <a:r>
              <a:rPr lang="ko-KR" altLang="en-US" sz="1200" dirty="0">
                <a:solidFill>
                  <a:srgbClr val="222222"/>
                </a:solidFill>
                <a:latin typeface="+mj-lt"/>
              </a:rPr>
              <a:t> ‘</a:t>
            </a:r>
            <a:r>
              <a:rPr lang="en-US" altLang="ko-KR" sz="1200" dirty="0" err="1">
                <a:solidFill>
                  <a:srgbClr val="222222"/>
                </a:solidFill>
                <a:latin typeface="+mj-lt"/>
              </a:rPr>
              <a:t>TxD</a:t>
            </a:r>
            <a:r>
              <a:rPr lang="en-US" altLang="ko-KR" sz="1200" dirty="0">
                <a:solidFill>
                  <a:srgbClr val="222222"/>
                </a:solidFill>
                <a:latin typeface="+mj-lt"/>
              </a:rPr>
              <a:t>’ </a:t>
            </a:r>
            <a:r>
              <a:rPr lang="ko-KR" altLang="en-US" sz="1200" dirty="0">
                <a:solidFill>
                  <a:srgbClr val="222222"/>
                </a:solidFill>
                <a:latin typeface="+mj-lt"/>
              </a:rPr>
              <a:t>는 </a:t>
            </a:r>
            <a:r>
              <a:rPr lang="en-US" altLang="ko-KR" sz="1200" dirty="0">
                <a:solidFill>
                  <a:srgbClr val="222222"/>
                </a:solidFill>
                <a:latin typeface="+mj-lt"/>
              </a:rPr>
              <a:t>GPIO</a:t>
            </a:r>
            <a:r>
              <a:rPr lang="ko-KR" altLang="en-US" sz="1200" dirty="0">
                <a:solidFill>
                  <a:srgbClr val="222222"/>
                </a:solidFill>
                <a:latin typeface="+mj-lt"/>
              </a:rPr>
              <a:t>의 입출력 기능 외에 부가기능을 사용할 경우 시리얼 통신 포트의 ‘송신’ 기능을 사용할 수 있다는 의미이다</a:t>
            </a:r>
            <a:r>
              <a:rPr lang="en-US" altLang="ko-KR" sz="1200" dirty="0">
                <a:solidFill>
                  <a:srgbClr val="222222"/>
                </a:solidFill>
                <a:latin typeface="+mj-lt"/>
              </a:rPr>
              <a:t>.</a:t>
            </a:r>
            <a:endParaRPr lang="ko-KR" altLang="en-US" sz="1200" b="0" i="0" dirty="0">
              <a:solidFill>
                <a:srgbClr val="222222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492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GPIO Library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>
            <a:hlinkClick r:id="rId2"/>
          </p:cNvPr>
          <p:cNvSpPr/>
          <p:nvPr/>
        </p:nvSpPr>
        <p:spPr>
          <a:xfrm>
            <a:off x="701225" y="999897"/>
            <a:ext cx="4405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C언어용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GPIO 제어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wiringPi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패키지 설치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1225" y="146019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c</a:t>
            </a:r>
            <a:r>
              <a:rPr lang="en-US" altLang="ko-KR" dirty="0" smtClean="0"/>
              <a:t>d ~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sudo</a:t>
            </a:r>
            <a:r>
              <a:rPr lang="ko-KR" altLang="en-US" dirty="0" smtClean="0"/>
              <a:t> </a:t>
            </a:r>
            <a:r>
              <a:rPr lang="ko-KR" altLang="en-US" dirty="0" err="1"/>
              <a:t>apt</a:t>
            </a:r>
            <a:r>
              <a:rPr lang="ko-KR" altLang="en-US" dirty="0"/>
              <a:t> install </a:t>
            </a:r>
            <a:r>
              <a:rPr lang="ko-KR" altLang="en-US" dirty="0" err="1"/>
              <a:t>git-core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git</a:t>
            </a:r>
            <a:r>
              <a:rPr lang="ko-KR" altLang="en-US" dirty="0"/>
              <a:t> </a:t>
            </a:r>
            <a:r>
              <a:rPr lang="ko-KR" altLang="en-US" dirty="0" err="1"/>
              <a:t>clone</a:t>
            </a:r>
            <a:r>
              <a:rPr lang="ko-KR" altLang="en-US" dirty="0"/>
              <a:t> https://github.com/WiringPi/WiringPi.git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cd</a:t>
            </a:r>
            <a:r>
              <a:rPr lang="ko-KR" altLang="en-US" dirty="0"/>
              <a:t> </a:t>
            </a:r>
            <a:r>
              <a:rPr lang="ko-KR" altLang="en-US" dirty="0" err="1"/>
              <a:t>wiringPi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git</a:t>
            </a:r>
            <a:r>
              <a:rPr lang="ko-KR" altLang="en-US" dirty="0"/>
              <a:t> </a:t>
            </a:r>
            <a:r>
              <a:rPr lang="ko-KR" altLang="en-US" dirty="0" err="1"/>
              <a:t>pull</a:t>
            </a:r>
            <a:r>
              <a:rPr lang="ko-KR" altLang="en-US" dirty="0"/>
              <a:t> </a:t>
            </a:r>
            <a:r>
              <a:rPr lang="ko-KR" altLang="en-US" dirty="0" err="1"/>
              <a:t>origin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./</a:t>
            </a:r>
            <a:r>
              <a:rPr lang="ko-KR" altLang="en-US" dirty="0" err="1" smtClean="0"/>
              <a:t>build</a:t>
            </a:r>
            <a:endParaRPr lang="en-US" altLang="ko-KR" dirty="0" smtClean="0"/>
          </a:p>
          <a:p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gpio -</a:t>
            </a:r>
            <a:r>
              <a:rPr lang="ko-KR" altLang="en-US" dirty="0" err="1"/>
              <a:t>v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gpio </a:t>
            </a:r>
            <a:r>
              <a:rPr lang="ko-KR" altLang="en-US" dirty="0" err="1"/>
              <a:t>readall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hlinkClick r:id="rId3"/>
              </a:rPr>
              <a:t>gpio -</a:t>
            </a:r>
            <a:r>
              <a:rPr lang="ko-KR" altLang="en-US" dirty="0" err="1">
                <a:hlinkClick r:id="rId3"/>
              </a:rPr>
              <a:t>h</a:t>
            </a:r>
            <a:endParaRPr lang="ko-KR" altLang="en-US" dirty="0"/>
          </a:p>
        </p:txBody>
      </p:sp>
      <p:sp>
        <p:nvSpPr>
          <p:cNvPr id="8" name="직사각형 7">
            <a:hlinkClick r:id="rId2"/>
          </p:cNvPr>
          <p:cNvSpPr/>
          <p:nvPr/>
        </p:nvSpPr>
        <p:spPr>
          <a:xfrm>
            <a:off x="6797225" y="2991373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Test Wiring Pi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12367" y="3446780"/>
            <a:ext cx="34359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Toggling</a:t>
            </a:r>
            <a:r>
              <a:rPr lang="ko-KR" altLang="en-US" b="1" dirty="0"/>
              <a:t> </a:t>
            </a:r>
            <a:r>
              <a:rPr lang="ko-KR" altLang="en-US" b="1" dirty="0" err="1"/>
              <a:t>an</a:t>
            </a:r>
            <a:r>
              <a:rPr lang="ko-KR" altLang="en-US" b="1" dirty="0"/>
              <a:t> LED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gpio -</a:t>
            </a:r>
            <a:r>
              <a:rPr lang="ko-KR" altLang="en-US" dirty="0" err="1"/>
              <a:t>g</a:t>
            </a:r>
            <a:r>
              <a:rPr lang="ko-KR" altLang="en-US" dirty="0"/>
              <a:t> </a:t>
            </a:r>
            <a:r>
              <a:rPr lang="ko-KR" altLang="en-US" dirty="0" err="1"/>
              <a:t>mode</a:t>
            </a:r>
            <a:r>
              <a:rPr lang="ko-KR" altLang="en-US" dirty="0"/>
              <a:t> 4 </a:t>
            </a:r>
            <a:r>
              <a:rPr lang="ko-KR" altLang="en-US" dirty="0" err="1"/>
              <a:t>output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gpio -</a:t>
            </a:r>
            <a:r>
              <a:rPr lang="ko-KR" altLang="en-US" dirty="0" err="1"/>
              <a:t>g</a:t>
            </a:r>
            <a:r>
              <a:rPr lang="ko-KR" altLang="en-US" dirty="0"/>
              <a:t> </a:t>
            </a:r>
            <a:r>
              <a:rPr lang="ko-KR" altLang="en-US" dirty="0" err="1"/>
              <a:t>write</a:t>
            </a:r>
            <a:r>
              <a:rPr lang="ko-KR" altLang="en-US" dirty="0"/>
              <a:t> 4 1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gpio -</a:t>
            </a:r>
            <a:r>
              <a:rPr lang="ko-KR" altLang="en-US" dirty="0" err="1"/>
              <a:t>g</a:t>
            </a:r>
            <a:r>
              <a:rPr lang="ko-KR" altLang="en-US" dirty="0"/>
              <a:t> </a:t>
            </a:r>
            <a:r>
              <a:rPr lang="ko-KR" altLang="en-US" dirty="0" err="1"/>
              <a:t>write</a:t>
            </a:r>
            <a:r>
              <a:rPr lang="ko-KR" altLang="en-US" dirty="0"/>
              <a:t> 4 0</a:t>
            </a:r>
          </a:p>
          <a:p>
            <a:endParaRPr lang="ko-KR" altLang="en-US" dirty="0"/>
          </a:p>
          <a:p>
            <a:r>
              <a:rPr lang="ko-KR" altLang="en-US" b="1" dirty="0" err="1"/>
              <a:t>Reading</a:t>
            </a:r>
            <a:r>
              <a:rPr lang="ko-KR" altLang="en-US" b="1" dirty="0"/>
              <a:t> </a:t>
            </a:r>
            <a:r>
              <a:rPr lang="ko-KR" altLang="en-US" b="1" dirty="0" err="1"/>
              <a:t>a</a:t>
            </a:r>
            <a:r>
              <a:rPr lang="ko-KR" altLang="en-US" b="1" dirty="0"/>
              <a:t> </a:t>
            </a:r>
            <a:r>
              <a:rPr lang="ko-KR" altLang="en-US" b="1" dirty="0" err="1"/>
              <a:t>Button</a:t>
            </a:r>
            <a:r>
              <a:rPr lang="ko-KR" altLang="en-US" b="1" dirty="0"/>
              <a:t> </a:t>
            </a:r>
            <a:r>
              <a:rPr lang="ko-KR" altLang="en-US" b="1" dirty="0" err="1"/>
              <a:t>Press</a:t>
            </a:r>
            <a:endParaRPr lang="ko-KR" altLang="en-US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gpio -</a:t>
            </a:r>
            <a:r>
              <a:rPr lang="ko-KR" altLang="en-US" dirty="0" err="1"/>
              <a:t>g</a:t>
            </a:r>
            <a:r>
              <a:rPr lang="ko-KR" altLang="en-US" dirty="0"/>
              <a:t> </a:t>
            </a:r>
            <a:r>
              <a:rPr lang="ko-KR" altLang="en-US" dirty="0" err="1"/>
              <a:t>mode</a:t>
            </a:r>
            <a:r>
              <a:rPr lang="ko-KR" altLang="en-US" dirty="0"/>
              <a:t> 17 </a:t>
            </a:r>
            <a:r>
              <a:rPr lang="ko-KR" altLang="en-US" dirty="0" err="1"/>
              <a:t>up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gpio -</a:t>
            </a:r>
            <a:r>
              <a:rPr lang="ko-KR" altLang="en-US" dirty="0" err="1"/>
              <a:t>g</a:t>
            </a:r>
            <a:r>
              <a:rPr lang="ko-KR" altLang="en-US" dirty="0"/>
              <a:t> </a:t>
            </a:r>
            <a:r>
              <a:rPr lang="ko-KR" altLang="en-US" dirty="0" err="1"/>
              <a:t>read</a:t>
            </a:r>
            <a:r>
              <a:rPr lang="ko-KR" altLang="en-US" dirty="0"/>
              <a:t> 17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6598" y="106145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설치되어 있음</a:t>
            </a:r>
            <a:endParaRPr lang="ko-KR" altLang="en-US" sz="1400"/>
          </a:p>
        </p:txBody>
      </p:sp>
      <p:sp>
        <p:nvSpPr>
          <p:cNvPr id="10" name="직사각형 9"/>
          <p:cNvSpPr/>
          <p:nvPr/>
        </p:nvSpPr>
        <p:spPr>
          <a:xfrm>
            <a:off x="748050" y="5570438"/>
            <a:ext cx="3080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gcc</a:t>
            </a:r>
            <a:r>
              <a:rPr lang="ko-KR" altLang="en-US" dirty="0"/>
              <a:t> -</a:t>
            </a:r>
            <a:r>
              <a:rPr lang="ko-KR" altLang="en-US" dirty="0" err="1"/>
              <a:t>o</a:t>
            </a:r>
            <a:r>
              <a:rPr lang="ko-KR" altLang="en-US" dirty="0"/>
              <a:t> </a:t>
            </a:r>
            <a:r>
              <a:rPr lang="ko-KR" altLang="en-US" dirty="0" err="1"/>
              <a:t>test</a:t>
            </a:r>
            <a:r>
              <a:rPr lang="ko-KR" altLang="en-US" dirty="0"/>
              <a:t> </a:t>
            </a:r>
            <a:r>
              <a:rPr lang="ko-KR" altLang="en-US" dirty="0" err="1"/>
              <a:t>test.c</a:t>
            </a:r>
            <a:r>
              <a:rPr lang="ko-KR" altLang="en-US" dirty="0"/>
              <a:t> -</a:t>
            </a:r>
            <a:r>
              <a:rPr lang="ko-KR" altLang="en-US" dirty="0" err="1"/>
              <a:t>l</a:t>
            </a:r>
            <a:r>
              <a:rPr lang="ko-KR" altLang="en-US" dirty="0"/>
              <a:t> </a:t>
            </a:r>
            <a:r>
              <a:rPr lang="ko-KR" altLang="en-US" dirty="0" err="1"/>
              <a:t>wiringPi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6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hlinkClick r:id="rId2"/>
          </p:cNvPr>
          <p:cNvSpPr/>
          <p:nvPr/>
        </p:nvSpPr>
        <p:spPr>
          <a:xfrm>
            <a:off x="368716" y="827698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wiringPi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라이브러리 제공 함수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305" y="76147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GPIO Library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hlinkClick r:id="rId3"/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09589" y="1384648"/>
            <a:ext cx="2520000" cy="162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680559" y="1384648"/>
            <a:ext cx="2520000" cy="162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618215" y="1871406"/>
            <a:ext cx="2520000" cy="16200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618215" y="178208"/>
            <a:ext cx="2520000" cy="16200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9555871" y="178208"/>
            <a:ext cx="2520000" cy="1620000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9555871" y="1871406"/>
            <a:ext cx="2520000" cy="1620000"/>
          </a:xfrm>
          <a:prstGeom prst="rect">
            <a:avLst/>
          </a:prstGeom>
        </p:spPr>
      </p:pic>
      <p:pic>
        <p:nvPicPr>
          <p:cNvPr id="13" name="그림 12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799575" y="3131585"/>
            <a:ext cx="2520000" cy="1620000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680559" y="3119053"/>
            <a:ext cx="2520000" cy="16200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6637637" y="3545223"/>
            <a:ext cx="2520000" cy="16200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9555871" y="3545223"/>
            <a:ext cx="2520000" cy="1620000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809589" y="4829980"/>
            <a:ext cx="2520000" cy="1620000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3680559" y="4829980"/>
            <a:ext cx="2520000" cy="1620000"/>
          </a:xfrm>
          <a:prstGeom prst="rect">
            <a:avLst/>
          </a:prstGeom>
        </p:spPr>
      </p:pic>
      <p:pic>
        <p:nvPicPr>
          <p:cNvPr id="19" name="그림 18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6618215" y="5149737"/>
            <a:ext cx="25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hlinkClick r:id="rId2"/>
          </p:cNvPr>
          <p:cNvSpPr/>
          <p:nvPr/>
        </p:nvSpPr>
        <p:spPr>
          <a:xfrm>
            <a:off x="368716" y="82769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제어 프로그램 기본 구조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305" y="76147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GPIO Library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30556" y="1012364"/>
            <a:ext cx="669316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라이브러리 </a:t>
            </a:r>
            <a:r>
              <a:rPr lang="ko-KR" altLang="en-US" dirty="0" smtClean="0"/>
              <a:t>추가하기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r>
              <a:rPr lang="ko-KR" altLang="en-US" sz="1400" dirty="0" smtClean="0"/>
              <a:t>    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               // </a:t>
            </a:r>
            <a:r>
              <a:rPr lang="ko-KR" altLang="en-US" sz="1400" dirty="0" err="1"/>
              <a:t>GPIO용</a:t>
            </a:r>
            <a:r>
              <a:rPr lang="ko-KR" altLang="en-US" sz="1400" dirty="0"/>
              <a:t> 라이브러리 </a:t>
            </a:r>
            <a:r>
              <a:rPr lang="ko-KR" altLang="en-US" sz="1400" dirty="0" err="1"/>
              <a:t>wiringPi</a:t>
            </a:r>
            <a:endParaRPr lang="ko-KR" altLang="en-US" sz="1400" dirty="0"/>
          </a:p>
          <a:p>
            <a:r>
              <a:rPr lang="ko-KR" altLang="en-US" sz="1400" dirty="0" smtClean="0"/>
              <a:t>    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                  // C 프로그램용 표준 입출력 라이브러리</a:t>
            </a:r>
          </a:p>
          <a:p>
            <a:endParaRPr lang="en-US" altLang="ko-KR" sz="1600" dirty="0" smtClean="0"/>
          </a:p>
          <a:p>
            <a:endParaRPr lang="ko-KR" altLang="en-US" sz="1600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 err="1"/>
              <a:t>wiringPi</a:t>
            </a:r>
            <a:r>
              <a:rPr lang="ko-KR" altLang="en-US" dirty="0"/>
              <a:t> 라이브러리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 startAt="2"/>
            </a:pPr>
            <a:endParaRPr lang="ko-KR" altLang="en-US" dirty="0"/>
          </a:p>
          <a:p>
            <a:r>
              <a:rPr lang="ko-KR" altLang="en-US" sz="1400" dirty="0" smtClean="0"/>
              <a:t>    </a:t>
            </a:r>
            <a:r>
              <a:rPr lang="ko-KR" altLang="en-US" sz="1400" dirty="0" err="1" smtClean="0"/>
              <a:t>wiringPiSetup</a:t>
            </a:r>
            <a:r>
              <a:rPr lang="ko-KR" altLang="en-US" sz="1400" dirty="0"/>
              <a:t>()                       // </a:t>
            </a:r>
            <a:r>
              <a:rPr lang="ko-KR" altLang="en-US" sz="1400" dirty="0" err="1"/>
              <a:t>wiringPi</a:t>
            </a:r>
            <a:r>
              <a:rPr lang="ko-KR" altLang="en-US" sz="1400" dirty="0"/>
              <a:t> 라이브러리 초기화</a:t>
            </a:r>
          </a:p>
          <a:p>
            <a:endParaRPr lang="en-US" altLang="ko-KR" sz="1600" dirty="0" smtClean="0"/>
          </a:p>
          <a:p>
            <a:endParaRPr lang="ko-KR" altLang="en-US" sz="1600" dirty="0"/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핀 동작 모드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 startAt="3"/>
            </a:pPr>
            <a:endParaRPr lang="ko-KR" altLang="en-US" dirty="0"/>
          </a:p>
          <a:p>
            <a:r>
              <a:rPr lang="ko-KR" altLang="en-US" sz="1400" dirty="0" smtClean="0"/>
              <a:t>    </a:t>
            </a:r>
            <a:r>
              <a:rPr lang="ko-KR" altLang="en-US" sz="1400" dirty="0" err="1" smtClean="0"/>
              <a:t>pinMode</a:t>
            </a:r>
            <a:r>
              <a:rPr lang="ko-KR" altLang="en-US" sz="1400" dirty="0" smtClean="0"/>
              <a:t>(</a:t>
            </a:r>
            <a:r>
              <a:rPr lang="ko-KR" altLang="en-US" sz="1400" dirty="0" err="1" smtClean="0"/>
              <a:t>Pin_Num</a:t>
            </a:r>
            <a:r>
              <a:rPr lang="ko-KR" altLang="en-US" sz="1400" dirty="0"/>
              <a:t>, OUTPUT)               // 출력 모드 설정</a:t>
            </a:r>
          </a:p>
          <a:p>
            <a:r>
              <a:rPr lang="ko-KR" altLang="en-US" sz="1400" dirty="0" smtClean="0"/>
              <a:t>    </a:t>
            </a:r>
            <a:r>
              <a:rPr lang="ko-KR" altLang="en-US" sz="1400" dirty="0" err="1" smtClean="0"/>
              <a:t>pinMode</a:t>
            </a:r>
            <a:r>
              <a:rPr lang="ko-KR" altLang="en-US" sz="1400" dirty="0" smtClean="0"/>
              <a:t>(</a:t>
            </a:r>
            <a:r>
              <a:rPr lang="ko-KR" altLang="en-US" sz="1400" dirty="0" err="1" smtClean="0"/>
              <a:t>Pin_Num</a:t>
            </a:r>
            <a:r>
              <a:rPr lang="ko-KR" altLang="en-US" sz="1400" dirty="0"/>
              <a:t>, INPUT)                // 입력 모드 설정</a:t>
            </a:r>
          </a:p>
          <a:p>
            <a:endParaRPr lang="en-US" altLang="ko-KR" sz="1600" dirty="0" smtClean="0"/>
          </a:p>
          <a:p>
            <a:endParaRPr lang="ko-KR" altLang="en-US" sz="1600" dirty="0"/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데이터 </a:t>
            </a:r>
            <a:r>
              <a:rPr lang="ko-KR" altLang="en-US" dirty="0" smtClean="0"/>
              <a:t>입출력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 startAt="4"/>
            </a:pPr>
            <a:endParaRPr lang="ko-KR" altLang="en-US" dirty="0"/>
          </a:p>
          <a:p>
            <a:r>
              <a:rPr lang="ko-KR" altLang="en-US" sz="1400" dirty="0" smtClean="0"/>
              <a:t>    </a:t>
            </a:r>
            <a:r>
              <a:rPr lang="ko-KR" altLang="en-US" sz="1400" dirty="0" err="1" smtClean="0"/>
              <a:t>digitalWrite</a:t>
            </a:r>
            <a:r>
              <a:rPr lang="ko-KR" altLang="en-US" sz="1400" dirty="0" smtClean="0"/>
              <a:t>(</a:t>
            </a:r>
            <a:r>
              <a:rPr lang="ko-KR" altLang="en-US" sz="1400" dirty="0" err="1" smtClean="0"/>
              <a:t>Pin_Num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) / </a:t>
            </a:r>
            <a:r>
              <a:rPr lang="ko-KR" altLang="en-US" sz="1400" dirty="0" err="1"/>
              <a:t>analogWrite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Pin_Num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)       // 출력</a:t>
            </a:r>
          </a:p>
          <a:p>
            <a:r>
              <a:rPr lang="ko-KR" altLang="en-US" sz="1400" dirty="0" smtClean="0"/>
              <a:t>    </a:t>
            </a:r>
            <a:r>
              <a:rPr lang="ko-KR" altLang="en-US" sz="1400" dirty="0" err="1" smtClean="0"/>
              <a:t>digitalRead</a:t>
            </a:r>
            <a:r>
              <a:rPr lang="ko-KR" altLang="en-US" sz="1400" dirty="0" smtClean="0"/>
              <a:t>(</a:t>
            </a:r>
            <a:r>
              <a:rPr lang="ko-KR" altLang="en-US" sz="1400" dirty="0" err="1" smtClean="0"/>
              <a:t>Pin_Num</a:t>
            </a:r>
            <a:r>
              <a:rPr lang="ko-KR" altLang="en-US" sz="1400" dirty="0"/>
              <a:t>)         / </a:t>
            </a:r>
            <a:r>
              <a:rPr lang="ko-KR" altLang="en-US" sz="1400" dirty="0" err="1"/>
              <a:t>analogRead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Pin_NuM</a:t>
            </a:r>
            <a:r>
              <a:rPr lang="ko-KR" altLang="en-US" sz="1400" dirty="0"/>
              <a:t>)               // 입력</a:t>
            </a:r>
          </a:p>
        </p:txBody>
      </p:sp>
    </p:spTree>
    <p:extLst>
      <p:ext uri="{BB962C8B-B14F-4D97-AF65-F5344CB8AC3E}">
        <p14:creationId xmlns:p14="http://schemas.microsoft.com/office/powerpoint/2010/main" val="17788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9037" y="991167"/>
            <a:ext cx="4528458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#</a:t>
            </a:r>
            <a:r>
              <a:rPr lang="en-US" altLang="ko-KR" sz="1400" dirty="0"/>
              <a:t>include &lt;</a:t>
            </a:r>
            <a:r>
              <a:rPr lang="en-US" altLang="ko-KR" sz="1400" dirty="0" err="1"/>
              <a:t>stdlib.h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#</a:t>
            </a:r>
            <a:r>
              <a:rPr lang="en-US" altLang="ko-KR" sz="1400" dirty="0"/>
              <a:t>include &lt;</a:t>
            </a:r>
            <a:r>
              <a:rPr lang="en-US" altLang="ko-KR" sz="1400" dirty="0" err="1"/>
              <a:t>wiringPi.h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#</a:t>
            </a:r>
            <a:r>
              <a:rPr lang="en-US" altLang="ko-KR" sz="1400" dirty="0"/>
              <a:t>include &lt;</a:t>
            </a:r>
            <a:r>
              <a:rPr lang="en-US" altLang="ko-KR" sz="1400" dirty="0" err="1"/>
              <a:t>unistd.h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#</a:t>
            </a:r>
            <a:r>
              <a:rPr lang="en-US" altLang="ko-KR" sz="1400" dirty="0"/>
              <a:t>include &lt;</a:t>
            </a:r>
            <a:r>
              <a:rPr lang="en-US" altLang="ko-KR" sz="1400" dirty="0" err="1"/>
              <a:t>time.h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#</a:t>
            </a:r>
            <a:r>
              <a:rPr lang="en-US" altLang="ko-KR" sz="1400" dirty="0"/>
              <a:t>define LED_RED </a:t>
            </a:r>
            <a:r>
              <a:rPr lang="en-US" altLang="ko-KR" sz="1400" dirty="0" smtClean="0"/>
              <a:t>7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main(void</a:t>
            </a:r>
            <a:r>
              <a:rPr lang="en-US" altLang="ko-KR" sz="1400" dirty="0" smtClean="0"/>
              <a:t>){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/>
              <a:t>	if(</a:t>
            </a:r>
            <a:r>
              <a:rPr lang="en-US" altLang="ko-KR" sz="1400" dirty="0" err="1"/>
              <a:t>wiringPiSetup</a:t>
            </a:r>
            <a:r>
              <a:rPr lang="en-US" altLang="ko-KR" sz="1400" dirty="0"/>
              <a:t> () == -1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		return 1;	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(LED_RED,OUTPUT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(LED_RED,0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("Red LED Control Start !! \n</a:t>
            </a:r>
            <a:r>
              <a:rPr lang="en-US" altLang="ko-KR" sz="1400" dirty="0" smtClean="0"/>
              <a:t>");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55501" y="4123386"/>
            <a:ext cx="609600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/>
              <a:t>	for(i=0;i&lt;20;i</a:t>
            </a:r>
            <a:r>
              <a:rPr lang="en-US" altLang="ko-KR" sz="1400" dirty="0" smtClean="0"/>
              <a:t>++){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("Red LED On !! \n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(LED_RED,1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usleep</a:t>
            </a:r>
            <a:r>
              <a:rPr lang="en-US" altLang="ko-KR" sz="1400" dirty="0"/>
              <a:t>(500000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("Red LED Off !! \</a:t>
            </a:r>
            <a:r>
              <a:rPr lang="en-US" altLang="ko-KR" sz="1400" dirty="0" err="1"/>
              <a:t>nGreen</a:t>
            </a:r>
            <a:r>
              <a:rPr lang="en-US" altLang="ko-KR" sz="1400" dirty="0"/>
              <a:t> LED On !!\n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(LED_RED,0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usleep</a:t>
            </a:r>
            <a:r>
              <a:rPr lang="en-US" altLang="ko-KR" sz="1400" dirty="0" smtClean="0"/>
              <a:t>(500000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r>
              <a:rPr lang="en-US" altLang="ko-KR" sz="1400" dirty="0"/>
              <a:t>	return 0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5690" y="806501"/>
            <a:ext cx="1060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ledRed.c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1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5976" y="1127650"/>
            <a:ext cx="4528458" cy="41857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 smtClean="0"/>
              <a:t>&gt;</a:t>
            </a:r>
            <a:endParaRPr lang="en-US" altLang="ko-KR" sz="1400" dirty="0" smtClean="0"/>
          </a:p>
          <a:p>
            <a:r>
              <a:rPr lang="ko-KR" altLang="en-US" sz="1400" dirty="0" smtClean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stdlib.h</a:t>
            </a:r>
            <a:r>
              <a:rPr lang="ko-KR" altLang="en-US" sz="1400" dirty="0" smtClean="0"/>
              <a:t>&gt;</a:t>
            </a:r>
            <a:endParaRPr lang="en-US" altLang="ko-KR" sz="1400" dirty="0" smtClean="0"/>
          </a:p>
          <a:p>
            <a:r>
              <a:rPr lang="ko-KR" altLang="en-US" sz="1400" dirty="0" smtClean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 smtClean="0"/>
              <a:t>&gt;</a:t>
            </a:r>
            <a:endParaRPr lang="en-US" altLang="ko-KR" sz="1400" dirty="0" smtClean="0"/>
          </a:p>
          <a:p>
            <a:r>
              <a:rPr lang="ko-KR" altLang="en-US" sz="1400" dirty="0" smtClean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unistd.h</a:t>
            </a:r>
            <a:r>
              <a:rPr lang="ko-KR" altLang="en-US" sz="1400" dirty="0" smtClean="0"/>
              <a:t>&gt;</a:t>
            </a:r>
            <a:endParaRPr lang="en-US" altLang="ko-KR" sz="1400" dirty="0" smtClean="0"/>
          </a:p>
          <a:p>
            <a:r>
              <a:rPr lang="ko-KR" altLang="en-US" sz="1400" dirty="0" smtClean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time.h</a:t>
            </a:r>
            <a:r>
              <a:rPr lang="ko-KR" altLang="en-US" sz="1400" dirty="0" smtClean="0"/>
              <a:t>&gt;</a:t>
            </a:r>
            <a:endParaRPr lang="en-US" altLang="ko-KR" sz="1400" dirty="0" smtClean="0"/>
          </a:p>
          <a:p>
            <a:r>
              <a:rPr lang="ko-KR" altLang="en-US" sz="1400" dirty="0" smtClean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LED_RED </a:t>
            </a:r>
            <a:r>
              <a:rPr lang="ko-KR" altLang="en-US" sz="1400" dirty="0" smtClean="0"/>
              <a:t>7</a:t>
            </a:r>
            <a:endParaRPr lang="en-US" altLang="ko-KR" sz="1400" dirty="0" smtClean="0"/>
          </a:p>
          <a:p>
            <a:r>
              <a:rPr lang="ko-KR" altLang="en-US" sz="1400" dirty="0" smtClean="0"/>
              <a:t>#</a:t>
            </a:r>
            <a:r>
              <a:rPr lang="ko-KR" altLang="en-US" sz="1400" dirty="0"/>
              <a:t>define LED_GREEN </a:t>
            </a:r>
            <a:r>
              <a:rPr lang="ko-KR" altLang="en-US" sz="1400" dirty="0" smtClean="0"/>
              <a:t>21</a:t>
            </a:r>
            <a:endParaRPr lang="en-US" altLang="ko-KR" sz="1400" dirty="0" smtClean="0"/>
          </a:p>
          <a:p>
            <a:r>
              <a:rPr lang="ko-KR" altLang="en-US" sz="1400" dirty="0" smtClean="0"/>
              <a:t>#</a:t>
            </a:r>
            <a:r>
              <a:rPr lang="ko-KR" altLang="en-US" sz="1400" dirty="0"/>
              <a:t>define LED_BLUE </a:t>
            </a:r>
            <a:r>
              <a:rPr lang="ko-KR" altLang="en-US" sz="1400" dirty="0" smtClean="0"/>
              <a:t>22</a:t>
            </a:r>
            <a:endParaRPr lang="en-US" altLang="ko-KR" sz="1400" dirty="0" smtClean="0"/>
          </a:p>
          <a:p>
            <a:r>
              <a:rPr lang="ko-KR" altLang="en-US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 smtClean="0"/>
              <a:t>){</a:t>
            </a:r>
            <a:endParaRPr lang="en-US" altLang="ko-KR" sz="1400" dirty="0" smtClean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i</a:t>
            </a:r>
            <a:r>
              <a:rPr lang="ko-KR" altLang="en-US" sz="1400" dirty="0" smtClean="0"/>
              <a:t>;</a:t>
            </a:r>
            <a:endParaRPr lang="en-US" altLang="ko-KR" sz="1400" dirty="0" smtClean="0"/>
          </a:p>
          <a:p>
            <a:r>
              <a:rPr lang="ko-KR" altLang="en-US" sz="1400" dirty="0"/>
              <a:t>	if(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 () == -1</a:t>
            </a:r>
            <a:r>
              <a:rPr lang="ko-KR" altLang="en-US" sz="1400" dirty="0" smtClean="0"/>
              <a:t>)</a:t>
            </a:r>
            <a:endParaRPr lang="en-US" altLang="ko-KR" sz="1400" dirty="0" smtClean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1</a:t>
            </a:r>
            <a:r>
              <a:rPr lang="ko-KR" altLang="en-US" sz="1400" dirty="0" smtClean="0"/>
              <a:t>;</a:t>
            </a:r>
            <a:endParaRPr lang="en-US" altLang="ko-KR" sz="1400" dirty="0" smtClean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(LED_RED,OUTPUT</a:t>
            </a:r>
            <a:r>
              <a:rPr lang="ko-KR" altLang="en-US" sz="1400" dirty="0" smtClean="0"/>
              <a:t>);</a:t>
            </a:r>
            <a:endParaRPr lang="en-US" altLang="ko-KR" sz="1400" dirty="0" smtClean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(LED_GREEN,OUTPUT</a:t>
            </a:r>
            <a:r>
              <a:rPr lang="ko-KR" altLang="en-US" sz="1400" dirty="0" smtClean="0"/>
              <a:t>);</a:t>
            </a:r>
            <a:endParaRPr lang="en-US" altLang="ko-KR" sz="1400" dirty="0" smtClean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(LED_BLUE,OUTPUT</a:t>
            </a:r>
            <a:r>
              <a:rPr lang="ko-KR" altLang="en-US" sz="1400" dirty="0" smtClean="0"/>
              <a:t>);</a:t>
            </a:r>
            <a:endParaRPr lang="en-US" altLang="ko-KR" sz="1400" dirty="0" smtClean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(LED_RED,0</a:t>
            </a:r>
            <a:r>
              <a:rPr lang="ko-KR" altLang="en-US" sz="1400" dirty="0" smtClean="0"/>
              <a:t>);</a:t>
            </a:r>
            <a:endParaRPr lang="en-US" altLang="ko-KR" sz="1400" dirty="0" smtClean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(LED_GREEN,0</a:t>
            </a:r>
            <a:r>
              <a:rPr lang="ko-KR" altLang="en-US" sz="1400" dirty="0" smtClean="0"/>
              <a:t>);</a:t>
            </a:r>
            <a:endParaRPr lang="en-US" altLang="ko-KR" sz="1400" dirty="0" smtClean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(LED_BLUE,0</a:t>
            </a:r>
            <a:r>
              <a:rPr lang="ko-KR" altLang="en-US" sz="1400" dirty="0" smtClean="0"/>
              <a:t>);</a:t>
            </a:r>
            <a:endParaRPr lang="en-US" altLang="ko-KR" sz="1400" dirty="0" smtClean="0"/>
          </a:p>
          <a:p>
            <a:r>
              <a:rPr lang="ko-KR" altLang="en-US" sz="1400" dirty="0"/>
              <a:t>	</a:t>
            </a:r>
            <a:r>
              <a:rPr lang="ko-KR" altLang="en-US" sz="1400" dirty="0" err="1" smtClean="0"/>
              <a:t>printf</a:t>
            </a:r>
            <a:r>
              <a:rPr lang="ko-KR" altLang="en-US" sz="1400" dirty="0" smtClean="0"/>
              <a:t>(</a:t>
            </a:r>
            <a:r>
              <a:rPr lang="ko-KR" altLang="en-US" sz="1400" dirty="0"/>
              <a:t>"</a:t>
            </a:r>
            <a:r>
              <a:rPr lang="ko-KR" altLang="en-US" sz="1400" dirty="0" smtClean="0"/>
              <a:t>3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Control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Start</a:t>
            </a:r>
            <a:r>
              <a:rPr lang="ko-KR" altLang="en-US" sz="1400" dirty="0"/>
              <a:t> !! \n</a:t>
            </a:r>
            <a:r>
              <a:rPr lang="ko-KR" altLang="en-US" sz="1400" dirty="0" smtClean="0"/>
              <a:t>");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5744547" y="2310129"/>
            <a:ext cx="6096000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400" dirty="0"/>
              <a:t>	for(i=0;i&lt;20;i</a:t>
            </a:r>
            <a:r>
              <a:rPr lang="ko-KR" altLang="en-US" sz="1400" dirty="0" smtClean="0"/>
              <a:t>++){</a:t>
            </a:r>
            <a:endParaRPr lang="en-US" altLang="ko-KR" sz="1400" dirty="0" smtClean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On</a:t>
            </a:r>
            <a:r>
              <a:rPr lang="ko-KR" altLang="en-US" sz="1400" dirty="0"/>
              <a:t> !! \n</a:t>
            </a:r>
            <a:r>
              <a:rPr lang="ko-KR" altLang="en-US" sz="1400" dirty="0" smtClean="0"/>
              <a:t>");</a:t>
            </a:r>
            <a:endParaRPr lang="en-US" altLang="ko-KR" sz="1400" dirty="0" smtClean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(LED_RED,1</a:t>
            </a:r>
            <a:r>
              <a:rPr lang="ko-KR" altLang="en-US" sz="1400" dirty="0" smtClean="0"/>
              <a:t>);</a:t>
            </a:r>
            <a:endParaRPr lang="en-US" altLang="ko-KR" sz="1400" dirty="0" smtClean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usleep</a:t>
            </a:r>
            <a:r>
              <a:rPr lang="ko-KR" altLang="en-US" sz="1400" dirty="0"/>
              <a:t>(500000</a:t>
            </a:r>
            <a:r>
              <a:rPr lang="ko-KR" altLang="en-US" sz="1400" dirty="0" smtClean="0"/>
              <a:t>)</a:t>
            </a:r>
            <a:endParaRPr lang="en-US" altLang="ko-KR" sz="1400" dirty="0" smtClean="0"/>
          </a:p>
          <a:p>
            <a:r>
              <a:rPr lang="ko-KR" altLang="en-US" sz="1400" dirty="0" smtClean="0"/>
              <a:t>;</a:t>
            </a:r>
            <a:r>
              <a:rPr lang="ko-KR" altLang="en-US" sz="1400" dirty="0"/>
              <a:t>		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Off</a:t>
            </a:r>
            <a:r>
              <a:rPr lang="ko-KR" altLang="en-US" sz="1400" dirty="0"/>
              <a:t> !! \</a:t>
            </a:r>
            <a:r>
              <a:rPr lang="ko-KR" altLang="en-US" sz="1400" dirty="0" err="1"/>
              <a:t>nGreen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On</a:t>
            </a:r>
            <a:r>
              <a:rPr lang="ko-KR" altLang="en-US" sz="1400" dirty="0"/>
              <a:t> !!\n");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(LED_RED,0</a:t>
            </a:r>
            <a:r>
              <a:rPr lang="ko-KR" altLang="en-US" sz="1400" dirty="0" smtClean="0"/>
              <a:t>);</a:t>
            </a:r>
            <a:endParaRPr lang="en-US" altLang="ko-KR" sz="1400" dirty="0" smtClean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(LED_GREEN,1</a:t>
            </a:r>
            <a:r>
              <a:rPr lang="ko-KR" altLang="en-US" sz="1400" dirty="0" smtClean="0"/>
              <a:t>);</a:t>
            </a:r>
            <a:endParaRPr lang="en-US" altLang="ko-KR" sz="1400" dirty="0" smtClean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usleep</a:t>
            </a:r>
            <a:r>
              <a:rPr lang="ko-KR" altLang="en-US" sz="1400" dirty="0"/>
              <a:t>(500000</a:t>
            </a:r>
            <a:r>
              <a:rPr lang="ko-KR" altLang="en-US" sz="1400" dirty="0" smtClean="0"/>
              <a:t>);</a:t>
            </a:r>
            <a:endParaRPr lang="en-US" altLang="ko-KR" sz="1400" dirty="0" smtClean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Off</a:t>
            </a:r>
            <a:r>
              <a:rPr lang="ko-KR" altLang="en-US" sz="1400" dirty="0"/>
              <a:t> !! \</a:t>
            </a:r>
            <a:r>
              <a:rPr lang="ko-KR" altLang="en-US" sz="1400" dirty="0" err="1"/>
              <a:t>nBlue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On</a:t>
            </a:r>
            <a:r>
              <a:rPr lang="ko-KR" altLang="en-US" sz="1400" dirty="0"/>
              <a:t> !!\n</a:t>
            </a:r>
            <a:r>
              <a:rPr lang="ko-KR" altLang="en-US" sz="1400" dirty="0" smtClean="0"/>
              <a:t>");</a:t>
            </a:r>
            <a:endParaRPr lang="en-US" altLang="ko-KR" sz="1400" dirty="0" smtClean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(LED_GREEN,0</a:t>
            </a:r>
            <a:r>
              <a:rPr lang="ko-KR" altLang="en-US" sz="1400" dirty="0" smtClean="0"/>
              <a:t>);</a:t>
            </a:r>
            <a:endParaRPr lang="en-US" altLang="ko-KR" sz="1400" dirty="0" smtClean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(LED_BLUE,1</a:t>
            </a:r>
            <a:r>
              <a:rPr lang="ko-KR" altLang="en-US" sz="1400" dirty="0" smtClean="0"/>
              <a:t>);</a:t>
            </a:r>
            <a:endParaRPr lang="en-US" altLang="ko-KR" sz="1400" dirty="0" smtClean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usleep</a:t>
            </a:r>
            <a:r>
              <a:rPr lang="ko-KR" altLang="en-US" sz="1400" dirty="0"/>
              <a:t>(500000</a:t>
            </a:r>
            <a:r>
              <a:rPr lang="ko-KR" altLang="en-US" sz="1400" dirty="0" smtClean="0"/>
              <a:t>);</a:t>
            </a:r>
            <a:endParaRPr lang="en-US" altLang="ko-KR" sz="1400" dirty="0" smtClean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Off</a:t>
            </a:r>
            <a:r>
              <a:rPr lang="ko-KR" altLang="en-US" sz="1400" dirty="0"/>
              <a:t> !! \n</a:t>
            </a:r>
            <a:r>
              <a:rPr lang="ko-KR" altLang="en-US" sz="1400" dirty="0" smtClean="0"/>
              <a:t>");</a:t>
            </a:r>
            <a:endParaRPr lang="en-US" altLang="ko-KR" sz="1400" dirty="0" smtClean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(LED_BLUE,0</a:t>
            </a:r>
            <a:r>
              <a:rPr lang="ko-KR" altLang="en-US" sz="1400" dirty="0" smtClean="0"/>
              <a:t>);</a:t>
            </a:r>
            <a:endParaRPr lang="en-US" altLang="ko-KR" sz="1400" dirty="0" smtClean="0"/>
          </a:p>
          <a:p>
            <a:r>
              <a:rPr lang="ko-KR" altLang="en-US" sz="1400" dirty="0"/>
              <a:t>	</a:t>
            </a:r>
            <a:r>
              <a:rPr lang="ko-KR" altLang="en-US" sz="1400" dirty="0" smtClean="0"/>
              <a:t>}</a:t>
            </a:r>
            <a:endParaRPr lang="en-US" altLang="ko-KR" sz="1400" dirty="0" smtClean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0</a:t>
            </a:r>
            <a:r>
              <a:rPr lang="ko-KR" altLang="en-US" sz="1400" dirty="0" smtClean="0"/>
              <a:t>;</a:t>
            </a:r>
            <a:endParaRPr lang="en-US" altLang="ko-KR" sz="1400" dirty="0" smtClean="0"/>
          </a:p>
          <a:p>
            <a:r>
              <a:rPr lang="ko-KR" altLang="en-US" sz="1400" dirty="0" smtClean="0"/>
              <a:t>}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5306" y="942984"/>
            <a:ext cx="10981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ledRGB.c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5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GPIO Library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>
            <a:hlinkClick r:id="rId2"/>
          </p:cNvPr>
          <p:cNvSpPr/>
          <p:nvPr/>
        </p:nvSpPr>
        <p:spPr>
          <a:xfrm>
            <a:off x="701225" y="999897"/>
            <a:ext cx="306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Python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RPi.GPIO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라이브러리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>
            <a:hlinkClick r:id="rId3"/>
          </p:cNvPr>
          <p:cNvSpPr/>
          <p:nvPr/>
        </p:nvSpPr>
        <p:spPr>
          <a:xfrm>
            <a:off x="893996" y="1506844"/>
            <a:ext cx="1107400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먼저 모듈을 </a:t>
            </a:r>
            <a:r>
              <a:rPr lang="ko-KR" altLang="en-US" sz="1600" dirty="0" err="1"/>
              <a:t>임포트한다</a:t>
            </a:r>
            <a:r>
              <a:rPr lang="en-US" altLang="ko-KR" sz="1600" dirty="0"/>
              <a:t>. (</a:t>
            </a:r>
            <a:r>
              <a:rPr lang="ko-KR" altLang="en-US" sz="1600" dirty="0"/>
              <a:t>필수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import </a:t>
            </a:r>
            <a:r>
              <a:rPr lang="en-US" altLang="ko-KR" sz="1600" dirty="0" err="1"/>
              <a:t>RPi.GPIO</a:t>
            </a:r>
            <a:r>
              <a:rPr lang="en-US" altLang="ko-KR" sz="1600" dirty="0"/>
              <a:t> as GPIO</a:t>
            </a:r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핀 넘버를 부르는 방식을 선택한다</a:t>
            </a:r>
            <a:r>
              <a:rPr lang="en-US" altLang="ko-KR" sz="1600" dirty="0"/>
              <a:t>.(</a:t>
            </a:r>
            <a:r>
              <a:rPr lang="ko-KR" altLang="en-US" sz="1600" dirty="0"/>
              <a:t>필수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err="1"/>
              <a:t>GPIO.setmode</a:t>
            </a:r>
            <a:r>
              <a:rPr lang="en-US" altLang="ko-KR" sz="1600" dirty="0"/>
              <a:t>(GPIO.BOARD)</a:t>
            </a:r>
          </a:p>
          <a:p>
            <a:r>
              <a:rPr lang="en-US" altLang="ko-KR" sz="1600" dirty="0"/>
              <a:t>   #or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err="1"/>
              <a:t>GPIO.setmode</a:t>
            </a:r>
            <a:r>
              <a:rPr lang="en-US" altLang="ko-KR" sz="1600" dirty="0"/>
              <a:t>(GPIO.BCM)</a:t>
            </a:r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GPIO.BOARD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라즈베리파이에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배열된 순서대로 핀 이름을 부르겠다는 의미이고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GPIO.BCM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(Broadcom chip-specific pin numbers)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Broadcom SOC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칩에서 사용하는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핀이름을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사용하겠다는 의미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즉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GPIO.BOARD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모드에서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번핀은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GPIO.BCM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모드에서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번 핀</a:t>
            </a:r>
          </a:p>
          <a:p>
            <a:endParaRPr lang="ko-KR" altLang="en-US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핀 모드를 설정한다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입력핀</a:t>
            </a:r>
            <a:r>
              <a:rPr lang="ko-KR" altLang="en-US" sz="1600" dirty="0"/>
              <a:t> </a:t>
            </a:r>
            <a:r>
              <a:rPr lang="en-US" altLang="ko-KR" sz="1600" dirty="0"/>
              <a:t>or </a:t>
            </a:r>
            <a:r>
              <a:rPr lang="ko-KR" altLang="en-US" sz="1600" dirty="0" err="1"/>
              <a:t>출력핀</a:t>
            </a:r>
            <a:r>
              <a:rPr lang="en-US" altLang="ko-KR" sz="1600" dirty="0"/>
              <a:t>...). </a:t>
            </a:r>
            <a:r>
              <a:rPr lang="ko-KR" altLang="en-US" sz="1600" dirty="0" err="1"/>
              <a:t>아두이노에서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pinMode</a:t>
            </a:r>
            <a:r>
              <a:rPr lang="en-US" altLang="ko-KR" sz="1600" dirty="0"/>
              <a:t>() </a:t>
            </a:r>
            <a:r>
              <a:rPr lang="ko-KR" altLang="en-US" sz="1600" dirty="0"/>
              <a:t>와 같은 역할</a:t>
            </a:r>
            <a:r>
              <a:rPr lang="en-US" altLang="ko-KR" sz="1600" dirty="0"/>
              <a:t>.(</a:t>
            </a:r>
            <a:r>
              <a:rPr lang="ko-KR" altLang="en-US" sz="1600" dirty="0"/>
              <a:t>필수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err="1"/>
              <a:t>GPIO.setup</a:t>
            </a:r>
            <a:r>
              <a:rPr lang="en-US" altLang="ko-KR" sz="1600" dirty="0"/>
              <a:t>(18, GPIO.OUT)</a:t>
            </a:r>
          </a:p>
          <a:p>
            <a:r>
              <a:rPr lang="en-US" altLang="ko-KR" sz="1600" dirty="0"/>
              <a:t>   #or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err="1"/>
              <a:t>GPIO.setup</a:t>
            </a:r>
            <a:r>
              <a:rPr lang="en-US" altLang="ko-KR" sz="1600" dirty="0"/>
              <a:t>(18, GPIO.IN)</a:t>
            </a:r>
          </a:p>
          <a:p>
            <a:endParaRPr lang="en-US" altLang="ko-KR" sz="1600" dirty="0"/>
          </a:p>
          <a:p>
            <a:r>
              <a:rPr lang="en-US" altLang="ko-KR" sz="1600" dirty="0"/>
              <a:t>4. input, output </a:t>
            </a:r>
            <a:r>
              <a:rPr lang="ko-KR" altLang="en-US" sz="1600" dirty="0"/>
              <a:t>등등 </a:t>
            </a:r>
            <a:r>
              <a:rPr lang="ko-KR" altLang="en-US" sz="1600" dirty="0" err="1"/>
              <a:t>원하는대로</a:t>
            </a:r>
            <a:r>
              <a:rPr lang="ko-KR" altLang="en-US" sz="1600" dirty="0"/>
              <a:t> 사용한다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/>
              <a:t>프로그램을 </a:t>
            </a:r>
            <a:r>
              <a:rPr lang="ko-KR" altLang="en-US" sz="1600" dirty="0" smtClean="0"/>
              <a:t>종료하기 전</a:t>
            </a:r>
            <a:r>
              <a:rPr lang="en-US" altLang="ko-KR" sz="1600" dirty="0"/>
              <a:t>, </a:t>
            </a:r>
            <a:r>
              <a:rPr lang="ko-KR" altLang="en-US" sz="1600" dirty="0"/>
              <a:t>리소스를 반납한다</a:t>
            </a:r>
            <a:r>
              <a:rPr lang="en-US" altLang="ko-KR" sz="1600" dirty="0"/>
              <a:t>. (</a:t>
            </a:r>
            <a:r>
              <a:rPr lang="ko-KR" altLang="en-US" sz="1600" dirty="0"/>
              <a:t>필수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106598" y="106145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설치되어 있음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677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1208</Words>
  <Application>Microsoft Office PowerPoint</Application>
  <PresentationFormat>와이드스크린</PresentationFormat>
  <Paragraphs>197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HY헤드라인M</vt:lpstr>
      <vt:lpstr>맑은 고딕</vt:lpstr>
      <vt:lpstr>Arial</vt:lpstr>
      <vt:lpstr>Office 테마</vt:lpstr>
      <vt:lpstr>Edge 디바이스 리눅스 BSP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디바이스 리눅스 BSP</dc:title>
  <dc:creator>isadora</dc:creator>
  <cp:lastModifiedBy>isadora</cp:lastModifiedBy>
  <cp:revision>39</cp:revision>
  <dcterms:created xsi:type="dcterms:W3CDTF">2024-01-21T05:31:50Z</dcterms:created>
  <dcterms:modified xsi:type="dcterms:W3CDTF">2024-01-24T06:14:04Z</dcterms:modified>
</cp:coreProperties>
</file>