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5" r:id="rId3"/>
    <p:sldId id="326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5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37" r:id="rId28"/>
    <p:sldId id="338" r:id="rId29"/>
    <p:sldId id="346" r:id="rId30"/>
    <p:sldId id="277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3164" autoAdjust="0"/>
  </p:normalViewPr>
  <p:slideViewPr>
    <p:cSldViewPr snapToGrid="0">
      <p:cViewPr varScale="1">
        <p:scale>
          <a:sx n="82" d="100"/>
          <a:sy n="82" d="100"/>
        </p:scale>
        <p:origin x="90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62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181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788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903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65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1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859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21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613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0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E325-7CF2-4659-A616-E3C3C7F6D46E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43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7E325-7CF2-4659-A616-E3C3C7F6D46E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AC953-3AC3-448A-9F3D-5580A599F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62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namu.wiki/w/PWM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amu.wiki/w/LE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raspberrypi.stackexchange.com/questions/98930/unable-to-open-device-dev-spi" TargetMode="External"/><Relationship Id="rId2" Type="http://schemas.openxmlformats.org/officeDocument/2006/relationships/hyperlink" Target="https://m.blog.naver.com/gbtec/22131321348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556587"/>
            <a:ext cx="9144000" cy="953375"/>
          </a:xfrm>
        </p:spPr>
        <p:txBody>
          <a:bodyPr>
            <a:normAutofit/>
          </a:bodyPr>
          <a:lstStyle/>
          <a:p>
            <a:r>
              <a:rPr lang="en-US" altLang="ko-KR" sz="4800" dirty="0">
                <a:latin typeface="HY견고딕" panose="02030600000101010101" pitchFamily="18" charset="-127"/>
                <a:ea typeface="HY견고딕" panose="02030600000101010101" pitchFamily="18" charset="-127"/>
              </a:rPr>
              <a:t>Edge </a:t>
            </a:r>
            <a:r>
              <a:rPr lang="ko-KR" altLang="en-US" sz="4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디바이스 리눅스 </a:t>
            </a:r>
            <a:r>
              <a:rPr lang="en-US" altLang="ko-KR" sz="4800" dirty="0">
                <a:latin typeface="HY견고딕" panose="02030600000101010101" pitchFamily="18" charset="-127"/>
                <a:ea typeface="HY견고딕" panose="02030600000101010101" pitchFamily="18" charset="-127"/>
              </a:rPr>
              <a:t>BSP</a:t>
            </a:r>
            <a:endParaRPr lang="ko-KR" altLang="en-US" sz="4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0422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3305" y="76147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33600" y="1193374"/>
            <a:ext cx="4388498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stdio.h</a:t>
            </a:r>
            <a:r>
              <a:rPr lang="ko-KR" altLang="en-US" sz="1400" dirty="0"/>
              <a:t>&gt; </a:t>
            </a:r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wiringPi.h</a:t>
            </a:r>
            <a:r>
              <a:rPr lang="ko-KR" altLang="en-US" sz="1400" dirty="0"/>
              <a:t>&gt;</a:t>
            </a:r>
          </a:p>
          <a:p>
            <a:endParaRPr lang="en-US" altLang="ko-KR" sz="1400" dirty="0"/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define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 7</a:t>
            </a:r>
            <a:endParaRPr lang="en-US" altLang="ko-KR" sz="1400" dirty="0"/>
          </a:p>
          <a:p>
            <a:endParaRPr lang="ko-KR" altLang="en-US" sz="1400" dirty="0"/>
          </a:p>
          <a:p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void</a:t>
            </a:r>
            <a:r>
              <a:rPr lang="ko-KR" altLang="en-US" sz="1400" dirty="0"/>
              <a:t>) {</a:t>
            </a:r>
          </a:p>
          <a:p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wiringPiSetup</a:t>
            </a:r>
            <a:r>
              <a:rPr lang="ko-KR" altLang="en-US" sz="1400" dirty="0"/>
              <a:t>();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OUTPUT);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while</a:t>
            </a:r>
            <a:r>
              <a:rPr lang="ko-KR" altLang="en-US" sz="1400" dirty="0"/>
              <a:t>(1) {</a:t>
            </a:r>
          </a:p>
          <a:p>
            <a:r>
              <a:rPr lang="ko-KR" altLang="en-US" sz="1400" dirty="0"/>
              <a:t>		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HIGH);</a:t>
            </a:r>
            <a:endParaRPr lang="en-US" altLang="ko-KR" sz="1400" dirty="0"/>
          </a:p>
          <a:p>
            <a:r>
              <a:rPr lang="en-US" altLang="ko-KR" sz="1400" dirty="0"/>
              <a:t>		delay(9);</a:t>
            </a:r>
            <a:endParaRPr lang="ko-KR" altLang="en-US" sz="1400" dirty="0"/>
          </a:p>
          <a:p>
            <a:r>
              <a:rPr lang="ko-KR" altLang="en-US" sz="1400" dirty="0"/>
              <a:t>		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LOW);</a:t>
            </a:r>
            <a:endParaRPr lang="en-US" altLang="ko-KR" sz="1400" dirty="0"/>
          </a:p>
          <a:p>
            <a:r>
              <a:rPr lang="en-US" altLang="ko-KR" sz="1400" dirty="0"/>
              <a:t>		delay(1);</a:t>
            </a:r>
            <a:endParaRPr lang="ko-KR" altLang="en-US" sz="1400" dirty="0"/>
          </a:p>
          <a:p>
            <a:r>
              <a:rPr lang="ko-KR" altLang="en-US" sz="1400" dirty="0"/>
              <a:t>	}</a:t>
            </a:r>
          </a:p>
          <a:p>
            <a:r>
              <a:rPr lang="ko-KR" altLang="en-US" sz="14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71040" y="1008708"/>
            <a:ext cx="162897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LEDOnOff91.c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07864" y="5602501"/>
            <a:ext cx="62953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초당 </a:t>
            </a:r>
            <a:r>
              <a:rPr lang="en-US" altLang="ko-KR" sz="1600" dirty="0"/>
              <a:t>100</a:t>
            </a:r>
            <a:r>
              <a:rPr lang="ko-KR" altLang="en-US" sz="1600" dirty="0"/>
              <a:t>번 점멸</a:t>
            </a:r>
            <a:r>
              <a:rPr lang="en-US" altLang="ko-KR" sz="1600" dirty="0"/>
              <a:t>. </a:t>
            </a:r>
            <a:r>
              <a:rPr lang="ko-KR" altLang="en-US" sz="1600" dirty="0"/>
              <a:t>초당 파형이 </a:t>
            </a:r>
            <a:r>
              <a:rPr lang="en-US" altLang="ko-KR" sz="1600" dirty="0"/>
              <a:t>100</a:t>
            </a:r>
            <a:r>
              <a:rPr lang="ko-KR" altLang="en-US" sz="1600" dirty="0"/>
              <a:t>개 생성</a:t>
            </a:r>
            <a:r>
              <a:rPr lang="en-US" altLang="ko-KR" sz="1600" dirty="0"/>
              <a:t>. 100Hz</a:t>
            </a:r>
            <a:r>
              <a:rPr lang="ko-KR" altLang="en-US" sz="1600" dirty="0"/>
              <a:t>의 주파수로 점멸</a:t>
            </a:r>
            <a:endParaRPr lang="en-US" altLang="ko-KR" sz="1600" dirty="0"/>
          </a:p>
          <a:p>
            <a:r>
              <a:rPr lang="en-US" altLang="ko-KR" sz="1600" dirty="0"/>
              <a:t>90%</a:t>
            </a:r>
            <a:r>
              <a:rPr lang="ko-KR" altLang="en-US" sz="1600" dirty="0"/>
              <a:t>는 점등</a:t>
            </a:r>
            <a:r>
              <a:rPr lang="en-US" altLang="ko-KR" sz="1600" dirty="0"/>
              <a:t>, 10%</a:t>
            </a:r>
            <a:r>
              <a:rPr lang="ko-KR" altLang="en-US" sz="1600" dirty="0"/>
              <a:t>는 소등 상태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상하비</a:t>
            </a:r>
            <a:r>
              <a:rPr lang="ko-KR" altLang="en-US" sz="1600" dirty="0"/>
              <a:t> </a:t>
            </a:r>
            <a:r>
              <a:rPr lang="en-US" altLang="ko-KR" sz="1600" dirty="0"/>
              <a:t>= 9:1</a:t>
            </a:r>
          </a:p>
          <a:p>
            <a:r>
              <a:rPr lang="ko-KR" altLang="en-US" sz="1600" dirty="0"/>
              <a:t>밟게 느껴짐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8761446" y="2536763"/>
            <a:ext cx="0" cy="8986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0347649" y="2536763"/>
            <a:ext cx="0" cy="8986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0543592" y="2536763"/>
            <a:ext cx="0" cy="8986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8761446" y="2536763"/>
            <a:ext cx="15862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0347649" y="3435392"/>
            <a:ext cx="1959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073245" y="2536763"/>
            <a:ext cx="936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C00000"/>
                </a:solidFill>
              </a:rPr>
              <a:t>90%(HIGH) 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009720" y="3492291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2060"/>
                </a:solidFill>
              </a:rPr>
              <a:t>10%(LOW) </a:t>
            </a:r>
            <a:endParaRPr lang="ko-KR" altLang="en-US" sz="1100" dirty="0">
              <a:solidFill>
                <a:srgbClr val="002060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8668138" y="3435392"/>
            <a:ext cx="9394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0543592" y="2536763"/>
            <a:ext cx="9394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828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3305" y="76147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77821" y="1200673"/>
            <a:ext cx="5200261" cy="46166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stdio.h</a:t>
            </a:r>
            <a:r>
              <a:rPr lang="ko-KR" altLang="en-US" sz="1400" dirty="0"/>
              <a:t>&gt;</a:t>
            </a:r>
            <a:endParaRPr lang="en-US" altLang="ko-KR" sz="1400" dirty="0"/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wiringPi.h</a:t>
            </a:r>
            <a:r>
              <a:rPr lang="ko-KR" altLang="en-US" sz="1400" dirty="0"/>
              <a:t>&gt;</a:t>
            </a:r>
          </a:p>
          <a:p>
            <a:endParaRPr lang="en-US" altLang="ko-KR" sz="1400" dirty="0"/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define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 7</a:t>
            </a:r>
            <a:endParaRPr lang="en-US" altLang="ko-KR" sz="1400" dirty="0"/>
          </a:p>
          <a:p>
            <a:endParaRPr lang="ko-KR" altLang="en-US" sz="1400" dirty="0"/>
          </a:p>
          <a:p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void</a:t>
            </a:r>
            <a:r>
              <a:rPr lang="ko-KR" altLang="en-US" sz="1400" dirty="0"/>
              <a:t>) {</a:t>
            </a:r>
            <a:endParaRPr lang="en-US" altLang="ko-KR" sz="1400" dirty="0"/>
          </a:p>
          <a:p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wiringPiSetup</a:t>
            </a:r>
            <a:r>
              <a:rPr lang="ko-KR" altLang="en-US" sz="1400" dirty="0"/>
              <a:t>();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OUTPUT);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while</a:t>
            </a:r>
            <a:r>
              <a:rPr lang="ko-KR" altLang="en-US" sz="1400" dirty="0"/>
              <a:t>(1) {</a:t>
            </a:r>
          </a:p>
          <a:p>
            <a:r>
              <a:rPr lang="ko-KR" altLang="en-US" sz="1400" dirty="0"/>
              <a:t>		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t_high</a:t>
            </a:r>
            <a:r>
              <a:rPr lang="ko-KR" altLang="en-US" sz="1400" dirty="0"/>
              <a:t>;</a:t>
            </a:r>
          </a:p>
          <a:p>
            <a:r>
              <a:rPr lang="ko-KR" altLang="en-US" sz="1400" dirty="0"/>
              <a:t>		for(</a:t>
            </a:r>
            <a:r>
              <a:rPr lang="ko-KR" altLang="en-US" sz="1400" dirty="0" err="1"/>
              <a:t>t_high</a:t>
            </a:r>
            <a:r>
              <a:rPr lang="ko-KR" altLang="en-US" sz="1400" dirty="0"/>
              <a:t>=0;t_high&lt;=10;t_high++) {</a:t>
            </a:r>
          </a:p>
          <a:p>
            <a:r>
              <a:rPr lang="ko-KR" altLang="en-US" sz="1400" dirty="0"/>
              <a:t>			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HIGH);</a:t>
            </a:r>
          </a:p>
          <a:p>
            <a:r>
              <a:rPr lang="ko-KR" altLang="en-US" sz="1400" dirty="0"/>
              <a:t>			</a:t>
            </a:r>
            <a:r>
              <a:rPr lang="ko-KR" altLang="en-US" sz="1400" dirty="0" err="1"/>
              <a:t>delay</a:t>
            </a:r>
            <a:r>
              <a:rPr lang="ko-KR" altLang="en-US" sz="1400" dirty="0"/>
              <a:t>(</a:t>
            </a:r>
            <a:r>
              <a:rPr lang="ko-KR" altLang="en-US" sz="1400" dirty="0" err="1"/>
              <a:t>t_high</a:t>
            </a:r>
            <a:r>
              <a:rPr lang="ko-KR" altLang="en-US" sz="1400" dirty="0"/>
              <a:t>);</a:t>
            </a:r>
          </a:p>
          <a:p>
            <a:r>
              <a:rPr lang="ko-KR" altLang="en-US" sz="1400" dirty="0"/>
              <a:t>			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LOW);</a:t>
            </a:r>
          </a:p>
          <a:p>
            <a:r>
              <a:rPr lang="ko-KR" altLang="en-US" sz="1400" dirty="0"/>
              <a:t>			</a:t>
            </a:r>
            <a:r>
              <a:rPr lang="ko-KR" altLang="en-US" sz="1400" dirty="0" err="1"/>
              <a:t>delay</a:t>
            </a:r>
            <a:r>
              <a:rPr lang="ko-KR" altLang="en-US" sz="1400" dirty="0"/>
              <a:t>(10-t_high);	</a:t>
            </a:r>
          </a:p>
          <a:p>
            <a:r>
              <a:rPr lang="ko-KR" altLang="en-US" sz="1400" dirty="0"/>
              <a:t>		}</a:t>
            </a:r>
          </a:p>
          <a:p>
            <a:r>
              <a:rPr lang="ko-KR" altLang="en-US" sz="1400" dirty="0"/>
              <a:t>	}</a:t>
            </a:r>
          </a:p>
          <a:p>
            <a:r>
              <a:rPr lang="ko-KR" altLang="en-US" sz="14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71040" y="1008708"/>
            <a:ext cx="186781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LEDOnOffCas1.c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32644" y="4001439"/>
            <a:ext cx="48425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/>
              <a:t>1</a:t>
            </a:r>
            <a:r>
              <a:rPr lang="ko-KR" altLang="en-US" sz="1600" dirty="0"/>
              <a:t>초 간격으로 </a:t>
            </a:r>
            <a:r>
              <a:rPr lang="ko-KR" altLang="en-US" sz="1600" dirty="0" err="1"/>
              <a:t>상하비</a:t>
            </a:r>
            <a:r>
              <a:rPr lang="ko-KR" altLang="en-US" sz="1600" dirty="0"/>
              <a:t> 조절 </a:t>
            </a:r>
            <a:r>
              <a:rPr lang="en-US" altLang="ko-KR" sz="1600" dirty="0"/>
              <a:t>: 0:10, 1:9, 2:8, …, 10:0</a:t>
            </a:r>
          </a:p>
          <a:p>
            <a:pPr algn="just"/>
            <a:endParaRPr lang="en-US" altLang="ko-KR" sz="1600" dirty="0"/>
          </a:p>
          <a:p>
            <a:pPr algn="just"/>
            <a:r>
              <a:rPr lang="ko-KR" altLang="en-US" sz="1600" dirty="0"/>
              <a:t>밝기의 변화가 너무 빨라 밝기가 변하는 것을 느끼기 힘듦</a:t>
            </a:r>
            <a:endParaRPr lang="en-US" altLang="ko-KR" sz="1600" dirty="0"/>
          </a:p>
          <a:p>
            <a:pPr algn="just"/>
            <a:endParaRPr lang="en-US" altLang="ko-KR" sz="1600" dirty="0"/>
          </a:p>
          <a:p>
            <a:pPr algn="just"/>
            <a:r>
              <a:rPr lang="ko-KR" altLang="en-US" sz="1600" dirty="0"/>
              <a:t>밝기 변화 주기가 </a:t>
            </a:r>
            <a:r>
              <a:rPr lang="en-US" altLang="ko-KR" sz="1600" dirty="0"/>
              <a:t>110</a:t>
            </a:r>
            <a:r>
              <a:rPr lang="ko-KR" altLang="en-US" sz="1600" dirty="0"/>
              <a:t>밀리 초이며</a:t>
            </a:r>
            <a:r>
              <a:rPr lang="en-US" altLang="ko-KR" sz="1600" dirty="0"/>
              <a:t>, </a:t>
            </a:r>
            <a:r>
              <a:rPr lang="ko-KR" altLang="en-US" sz="1600" dirty="0"/>
              <a:t>초당 </a:t>
            </a:r>
            <a:r>
              <a:rPr lang="en-US" altLang="ko-KR" sz="1600" dirty="0"/>
              <a:t>9</a:t>
            </a:r>
            <a:r>
              <a:rPr lang="ko-KR" altLang="en-US" sz="1600" dirty="0"/>
              <a:t>번 정도의 횟수가 되기 때문에 느끼기 어려움</a:t>
            </a:r>
          </a:p>
        </p:txBody>
      </p:sp>
    </p:spTree>
    <p:extLst>
      <p:ext uri="{BB962C8B-B14F-4D97-AF65-F5344CB8AC3E}">
        <p14:creationId xmlns:p14="http://schemas.microsoft.com/office/powerpoint/2010/main" val="3248917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3305" y="76147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2752" y="836779"/>
            <a:ext cx="6179976" cy="59093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stdio.h</a:t>
            </a:r>
            <a:r>
              <a:rPr lang="ko-KR" altLang="en-US" sz="1400" dirty="0"/>
              <a:t>&gt;</a:t>
            </a:r>
            <a:endParaRPr lang="en-US" altLang="ko-KR" sz="1400" dirty="0"/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wiringPi.h</a:t>
            </a:r>
            <a:r>
              <a:rPr lang="ko-KR" altLang="en-US" sz="1400" dirty="0"/>
              <a:t>&gt;</a:t>
            </a:r>
          </a:p>
          <a:p>
            <a:endParaRPr lang="en-US" altLang="ko-KR" sz="1400" dirty="0"/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define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 7</a:t>
            </a:r>
            <a:endParaRPr lang="en-US" altLang="ko-KR" sz="1400" dirty="0"/>
          </a:p>
          <a:p>
            <a:endParaRPr lang="ko-KR" altLang="en-US" sz="1400" dirty="0"/>
          </a:p>
          <a:p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void</a:t>
            </a:r>
            <a:r>
              <a:rPr lang="ko-KR" altLang="en-US" sz="1400" dirty="0"/>
              <a:t>) {</a:t>
            </a:r>
            <a:endParaRPr lang="en-US" altLang="ko-KR" sz="1400" dirty="0"/>
          </a:p>
          <a:p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wiringPiSetup</a:t>
            </a:r>
            <a:r>
              <a:rPr lang="ko-KR" altLang="en-US" sz="1400" dirty="0"/>
              <a:t>();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OUTPUT);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en-US" altLang="ko-KR" sz="1400" dirty="0"/>
              <a:t>while(1) {</a:t>
            </a:r>
          </a:p>
          <a:p>
            <a:r>
              <a:rPr lang="en-US" altLang="ko-KR" sz="1400" dirty="0"/>
              <a:t>	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t_high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		for(</a:t>
            </a:r>
            <a:r>
              <a:rPr lang="en-US" altLang="ko-KR" sz="1400" dirty="0" err="1"/>
              <a:t>t_high</a:t>
            </a:r>
            <a:r>
              <a:rPr lang="en-US" altLang="ko-KR" sz="1400" dirty="0"/>
              <a:t>=0;t_high&lt;=10;t_high++) {</a:t>
            </a:r>
          </a:p>
          <a:p>
            <a:r>
              <a:rPr lang="en-US" altLang="ko-KR" sz="1400" dirty="0"/>
              <a:t>		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cnt</a:t>
            </a:r>
            <a:r>
              <a:rPr lang="en-US" altLang="ko-KR" sz="1400" dirty="0"/>
              <a:t> = 0;</a:t>
            </a:r>
          </a:p>
          <a:p>
            <a:r>
              <a:rPr lang="en-US" altLang="ko-KR" sz="1400" dirty="0"/>
              <a:t>			while(1) {</a:t>
            </a:r>
          </a:p>
          <a:p>
            <a:r>
              <a:rPr lang="en-US" altLang="ko-KR" sz="1400" dirty="0"/>
              <a:t>				</a:t>
            </a:r>
            <a:r>
              <a:rPr lang="en-US" altLang="ko-KR" sz="1400" dirty="0" err="1"/>
              <a:t>digitalWrite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led_pin</a:t>
            </a:r>
            <a:r>
              <a:rPr lang="en-US" altLang="ko-KR" sz="1400" dirty="0"/>
              <a:t>, HIGH);</a:t>
            </a:r>
          </a:p>
          <a:p>
            <a:r>
              <a:rPr lang="en-US" altLang="ko-KR" sz="1400" dirty="0"/>
              <a:t>				delay(</a:t>
            </a:r>
            <a:r>
              <a:rPr lang="en-US" altLang="ko-KR" sz="1400" dirty="0" err="1"/>
              <a:t>t_high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				</a:t>
            </a:r>
            <a:r>
              <a:rPr lang="en-US" altLang="ko-KR" sz="1400" dirty="0" err="1"/>
              <a:t>digitalWrite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led_pin</a:t>
            </a:r>
            <a:r>
              <a:rPr lang="en-US" altLang="ko-KR" sz="1400" dirty="0"/>
              <a:t>, LOW);</a:t>
            </a:r>
          </a:p>
          <a:p>
            <a:r>
              <a:rPr lang="en-US" altLang="ko-KR" sz="1400" dirty="0"/>
              <a:t>				delay(10-t_high);	</a:t>
            </a:r>
          </a:p>
          <a:p>
            <a:r>
              <a:rPr lang="en-US" altLang="ko-KR" sz="1400" dirty="0"/>
              <a:t>				</a:t>
            </a:r>
          </a:p>
          <a:p>
            <a:r>
              <a:rPr lang="en-US" altLang="ko-KR" sz="1400" dirty="0"/>
              <a:t>				</a:t>
            </a:r>
            <a:r>
              <a:rPr lang="en-US" altLang="ko-KR" sz="1400" dirty="0" err="1"/>
              <a:t>cnt</a:t>
            </a:r>
            <a:r>
              <a:rPr lang="en-US" altLang="ko-KR" sz="1400" dirty="0"/>
              <a:t>++;</a:t>
            </a:r>
          </a:p>
          <a:p>
            <a:r>
              <a:rPr lang="en-US" altLang="ko-KR" sz="1400" dirty="0"/>
              <a:t>				if(</a:t>
            </a:r>
            <a:r>
              <a:rPr lang="en-US" altLang="ko-KR" sz="1400" dirty="0" err="1"/>
              <a:t>cnt</a:t>
            </a:r>
            <a:r>
              <a:rPr lang="en-US" altLang="ko-KR" sz="1400" dirty="0"/>
              <a:t>==10) break;</a:t>
            </a:r>
          </a:p>
          <a:p>
            <a:r>
              <a:rPr lang="en-US" altLang="ko-KR" sz="1400" dirty="0"/>
              <a:t>			}</a:t>
            </a:r>
          </a:p>
          <a:p>
            <a:r>
              <a:rPr lang="en-US" altLang="ko-KR" sz="1400" dirty="0"/>
              <a:t>		}</a:t>
            </a:r>
          </a:p>
          <a:p>
            <a:r>
              <a:rPr lang="en-US" altLang="ko-KR" sz="1400" dirty="0"/>
              <a:t>	}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5718818" y="652113"/>
            <a:ext cx="186781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LEDOnOffCas2.c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95323" y="4191544"/>
            <a:ext cx="48425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err="1"/>
              <a:t>cnt</a:t>
            </a:r>
            <a:r>
              <a:rPr lang="en-US" altLang="ko-KR" sz="1600" dirty="0"/>
              <a:t> </a:t>
            </a:r>
            <a:r>
              <a:rPr lang="ko-KR" altLang="en-US" sz="1600" dirty="0"/>
              <a:t>값이 </a:t>
            </a:r>
            <a:r>
              <a:rPr lang="en-US" altLang="ko-KR" sz="1600" dirty="0"/>
              <a:t>0</a:t>
            </a:r>
            <a:r>
              <a:rPr lang="ko-KR" altLang="en-US" sz="1600" dirty="0"/>
              <a:t>서 </a:t>
            </a:r>
            <a:r>
              <a:rPr lang="en-US" altLang="ko-KR" sz="1600" dirty="0"/>
              <a:t>9</a:t>
            </a:r>
            <a:r>
              <a:rPr lang="ko-KR" altLang="en-US" sz="1600" dirty="0"/>
              <a:t>까지 </a:t>
            </a:r>
            <a:r>
              <a:rPr lang="en-US" altLang="ko-KR" sz="1600" dirty="0"/>
              <a:t>10</a:t>
            </a:r>
            <a:r>
              <a:rPr lang="ko-KR" altLang="en-US" sz="1600" dirty="0"/>
              <a:t>회 반복</a:t>
            </a:r>
            <a:endParaRPr lang="en-US" altLang="ko-KR" sz="1600" dirty="0"/>
          </a:p>
          <a:p>
            <a:pPr algn="just"/>
            <a:endParaRPr lang="en-US" altLang="ko-KR" sz="1600" dirty="0"/>
          </a:p>
          <a:p>
            <a:pPr algn="just"/>
            <a:r>
              <a:rPr lang="en-US" altLang="ko-KR" sz="1600" dirty="0"/>
              <a:t>t-high </a:t>
            </a:r>
            <a:r>
              <a:rPr lang="ko-KR" altLang="en-US" sz="1600" dirty="0"/>
              <a:t>값을 유지하는 시간을 </a:t>
            </a:r>
            <a:r>
              <a:rPr lang="en-US" altLang="ko-KR" sz="1600" dirty="0"/>
              <a:t>10</a:t>
            </a:r>
            <a:r>
              <a:rPr lang="ko-KR" altLang="en-US" sz="1600" dirty="0"/>
              <a:t>밀리 초</a:t>
            </a:r>
            <a:r>
              <a:rPr lang="en-US" altLang="ko-KR" sz="1600" dirty="0"/>
              <a:t>(0.01 </a:t>
            </a:r>
            <a:r>
              <a:rPr lang="ko-KR" altLang="en-US" sz="1600" dirty="0"/>
              <a:t>초</a:t>
            </a:r>
            <a:r>
              <a:rPr lang="en-US" altLang="ko-KR" sz="1600" dirty="0"/>
              <a:t>)</a:t>
            </a:r>
            <a:r>
              <a:rPr lang="ko-KR" altLang="en-US" sz="1600" dirty="0"/>
              <a:t>에서 </a:t>
            </a:r>
            <a:r>
              <a:rPr lang="en-US" altLang="ko-KR" sz="1600" dirty="0"/>
              <a:t>100 </a:t>
            </a:r>
            <a:r>
              <a:rPr lang="ko-KR" altLang="en-US" sz="1600" dirty="0"/>
              <a:t>밀리 초</a:t>
            </a:r>
            <a:r>
              <a:rPr lang="en-US" altLang="ko-KR" sz="1600" dirty="0"/>
              <a:t>(0.1 </a:t>
            </a:r>
            <a:r>
              <a:rPr lang="ko-KR" altLang="en-US" sz="1600" dirty="0"/>
              <a:t>초</a:t>
            </a:r>
            <a:r>
              <a:rPr lang="en-US" altLang="ko-KR" sz="1600" dirty="0"/>
              <a:t>)</a:t>
            </a:r>
            <a:r>
              <a:rPr lang="ko-KR" altLang="en-US" sz="1600" dirty="0"/>
              <a:t>로 늘릴 수 있음</a:t>
            </a:r>
            <a:endParaRPr lang="en-US" altLang="ko-KR" sz="1600" dirty="0"/>
          </a:p>
          <a:p>
            <a:pPr algn="just"/>
            <a:endParaRPr lang="en-US" altLang="ko-KR" sz="1600" dirty="0"/>
          </a:p>
          <a:p>
            <a:pPr algn="just"/>
            <a:r>
              <a:rPr lang="en-US" altLang="ko-KR" sz="1600" dirty="0"/>
              <a:t>for </a:t>
            </a:r>
            <a:r>
              <a:rPr lang="ko-KR" altLang="en-US" sz="1600" dirty="0"/>
              <a:t>문을 수행하는 시간도 </a:t>
            </a:r>
            <a:r>
              <a:rPr lang="en-US" altLang="ko-KR" sz="1600" dirty="0"/>
              <a:t>110</a:t>
            </a:r>
            <a:r>
              <a:rPr lang="ko-KR" altLang="en-US" sz="1600" dirty="0"/>
              <a:t>밀리 초</a:t>
            </a:r>
            <a:r>
              <a:rPr lang="en-US" altLang="ko-KR" sz="1600" dirty="0"/>
              <a:t>(0.11 </a:t>
            </a:r>
            <a:r>
              <a:rPr lang="ko-KR" altLang="en-US" sz="1600" dirty="0"/>
              <a:t>초</a:t>
            </a:r>
            <a:r>
              <a:rPr lang="en-US" altLang="ko-KR" sz="1600" dirty="0"/>
              <a:t>)</a:t>
            </a:r>
            <a:r>
              <a:rPr lang="ko-KR" altLang="en-US" sz="1600" dirty="0"/>
              <a:t>에서 </a:t>
            </a:r>
            <a:r>
              <a:rPr lang="en-US" altLang="ko-KR" sz="1600" dirty="0"/>
              <a:t>1100</a:t>
            </a:r>
            <a:r>
              <a:rPr lang="ko-KR" altLang="en-US" sz="1600" dirty="0"/>
              <a:t>밀리 초</a:t>
            </a:r>
            <a:r>
              <a:rPr lang="en-US" altLang="ko-KR" sz="1600" dirty="0"/>
              <a:t>(1.1 </a:t>
            </a:r>
            <a:r>
              <a:rPr lang="ko-KR" altLang="en-US" sz="1600" dirty="0"/>
              <a:t>초</a:t>
            </a:r>
            <a:r>
              <a:rPr lang="en-US" altLang="ko-KR" sz="1600" dirty="0"/>
              <a:t>)</a:t>
            </a:r>
            <a:r>
              <a:rPr lang="ko-KR" altLang="en-US" sz="1600" dirty="0"/>
              <a:t>로 늘릴 수 있으며</a:t>
            </a:r>
            <a:r>
              <a:rPr lang="en-US" altLang="ko-KR" sz="1600" dirty="0"/>
              <a:t>, LED </a:t>
            </a:r>
            <a:r>
              <a:rPr lang="ko-KR" altLang="en-US" sz="1600" dirty="0"/>
              <a:t>밝기의 변화를 느낄 수 있음</a:t>
            </a:r>
            <a:endParaRPr lang="en-US" altLang="ko-KR" sz="1600" dirty="0"/>
          </a:p>
          <a:p>
            <a:pPr algn="just"/>
            <a:endParaRPr lang="en-US" altLang="ko-KR" sz="1600" dirty="0"/>
          </a:p>
          <a:p>
            <a:pPr algn="just"/>
            <a:r>
              <a:rPr lang="en-US" altLang="ko-KR" sz="1600" dirty="0"/>
              <a:t>1.1 </a:t>
            </a:r>
            <a:r>
              <a:rPr lang="ko-KR" altLang="en-US" sz="1600" dirty="0"/>
              <a:t>초 주기로 </a:t>
            </a:r>
            <a:r>
              <a:rPr lang="en-US" altLang="ko-KR" sz="1600" dirty="0"/>
              <a:t>LED </a:t>
            </a:r>
            <a:r>
              <a:rPr lang="ko-KR" altLang="en-US" sz="1600" dirty="0"/>
              <a:t>밝기의 변화를 느낄 수 있음</a:t>
            </a:r>
          </a:p>
        </p:txBody>
      </p:sp>
    </p:spTree>
    <p:extLst>
      <p:ext uri="{BB962C8B-B14F-4D97-AF65-F5344CB8AC3E}">
        <p14:creationId xmlns:p14="http://schemas.microsoft.com/office/powerpoint/2010/main" val="3353636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3305" y="76147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0662" y="808789"/>
            <a:ext cx="6179976" cy="59093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stdio.h</a:t>
            </a:r>
            <a:r>
              <a:rPr lang="ko-KR" altLang="en-US" sz="1400" dirty="0"/>
              <a:t>&gt;</a:t>
            </a:r>
            <a:endParaRPr lang="en-US" altLang="ko-KR" sz="1400" dirty="0"/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wiringPi.h</a:t>
            </a:r>
            <a:r>
              <a:rPr lang="ko-KR" altLang="en-US" sz="1400" dirty="0"/>
              <a:t>&gt;</a:t>
            </a:r>
          </a:p>
          <a:p>
            <a:endParaRPr lang="en-US" altLang="ko-KR" sz="1400" dirty="0"/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define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 7</a:t>
            </a:r>
            <a:endParaRPr lang="en-US" altLang="ko-KR" sz="1400" dirty="0"/>
          </a:p>
          <a:p>
            <a:endParaRPr lang="ko-KR" altLang="en-US" sz="1400" dirty="0"/>
          </a:p>
          <a:p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void</a:t>
            </a:r>
            <a:r>
              <a:rPr lang="ko-KR" altLang="en-US" sz="1400" dirty="0"/>
              <a:t>) {</a:t>
            </a:r>
            <a:endParaRPr lang="en-US" altLang="ko-KR" sz="1400" dirty="0"/>
          </a:p>
          <a:p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wiringPiSetup</a:t>
            </a:r>
            <a:r>
              <a:rPr lang="ko-KR" altLang="en-US" sz="1400" dirty="0"/>
              <a:t>();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OUTPUT);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en-US" altLang="ko-KR" sz="1400" dirty="0"/>
              <a:t>while(1) {</a:t>
            </a:r>
          </a:p>
          <a:p>
            <a:r>
              <a:rPr lang="en-US" altLang="ko-KR" sz="1400" dirty="0"/>
              <a:t>	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t_high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		for(</a:t>
            </a:r>
            <a:r>
              <a:rPr lang="en-US" altLang="ko-KR" sz="1400" dirty="0" err="1"/>
              <a:t>t_high</a:t>
            </a:r>
            <a:r>
              <a:rPr lang="en-US" altLang="ko-KR" sz="1400" dirty="0"/>
              <a:t>=0;t_high&lt;=10;t_high++) {</a:t>
            </a:r>
          </a:p>
          <a:p>
            <a:r>
              <a:rPr lang="en-US" altLang="ko-KR" sz="1400" dirty="0"/>
              <a:t>		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cnt</a:t>
            </a:r>
            <a:r>
              <a:rPr lang="en-US" altLang="ko-KR" sz="1400" dirty="0"/>
              <a:t> = 0;</a:t>
            </a:r>
          </a:p>
          <a:p>
            <a:r>
              <a:rPr lang="en-US" altLang="ko-KR" sz="1400" dirty="0"/>
              <a:t>			while(1) {</a:t>
            </a:r>
          </a:p>
          <a:p>
            <a:r>
              <a:rPr lang="en-US" altLang="ko-KR" sz="1400" dirty="0"/>
              <a:t>				</a:t>
            </a:r>
            <a:r>
              <a:rPr lang="en-US" altLang="ko-KR" sz="1400" dirty="0" err="1"/>
              <a:t>digitalWrite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led_pin</a:t>
            </a:r>
            <a:r>
              <a:rPr lang="en-US" altLang="ko-KR" sz="1400" dirty="0"/>
              <a:t>, HIGH);</a:t>
            </a:r>
          </a:p>
          <a:p>
            <a:r>
              <a:rPr lang="en-US" altLang="ko-KR" sz="1400" dirty="0"/>
              <a:t>				delay(</a:t>
            </a:r>
            <a:r>
              <a:rPr lang="en-US" altLang="ko-KR" sz="1400" dirty="0" err="1"/>
              <a:t>t_high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				</a:t>
            </a:r>
            <a:r>
              <a:rPr lang="en-US" altLang="ko-KR" sz="1400" dirty="0" err="1"/>
              <a:t>digitalWrite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led_pin</a:t>
            </a:r>
            <a:r>
              <a:rPr lang="en-US" altLang="ko-KR" sz="1400" dirty="0"/>
              <a:t>, LOW);</a:t>
            </a:r>
          </a:p>
          <a:p>
            <a:r>
              <a:rPr lang="en-US" altLang="ko-KR" sz="1400" dirty="0"/>
              <a:t>				delay(10-t_high);	</a:t>
            </a:r>
          </a:p>
          <a:p>
            <a:r>
              <a:rPr lang="en-US" altLang="ko-KR" sz="1400" dirty="0"/>
              <a:t>				</a:t>
            </a:r>
          </a:p>
          <a:p>
            <a:r>
              <a:rPr lang="en-US" altLang="ko-KR" sz="1400" dirty="0"/>
              <a:t>				</a:t>
            </a:r>
            <a:r>
              <a:rPr lang="en-US" altLang="ko-KR" sz="1400" dirty="0" err="1"/>
              <a:t>cnt</a:t>
            </a:r>
            <a:r>
              <a:rPr lang="en-US" altLang="ko-KR" sz="1400" dirty="0"/>
              <a:t>++;</a:t>
            </a:r>
          </a:p>
          <a:p>
            <a:r>
              <a:rPr lang="en-US" altLang="ko-KR" sz="1400" dirty="0"/>
              <a:t>				if(</a:t>
            </a:r>
            <a:r>
              <a:rPr lang="en-US" altLang="ko-KR" sz="1400" dirty="0" err="1"/>
              <a:t>cnt</a:t>
            </a:r>
            <a:r>
              <a:rPr lang="en-US" altLang="ko-KR" sz="1400" dirty="0"/>
              <a:t>==100) break;</a:t>
            </a:r>
          </a:p>
          <a:p>
            <a:r>
              <a:rPr lang="en-US" altLang="ko-KR" sz="1400" dirty="0"/>
              <a:t>			}</a:t>
            </a:r>
          </a:p>
          <a:p>
            <a:r>
              <a:rPr lang="en-US" altLang="ko-KR" sz="1400" dirty="0"/>
              <a:t>		}</a:t>
            </a:r>
          </a:p>
          <a:p>
            <a:r>
              <a:rPr lang="en-US" altLang="ko-KR" sz="1400" dirty="0"/>
              <a:t>	}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026728" y="624123"/>
            <a:ext cx="186781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LEDOnOffCas3.c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09928" y="4116899"/>
            <a:ext cx="48425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err="1"/>
              <a:t>cnt</a:t>
            </a:r>
            <a:r>
              <a:rPr lang="en-US" altLang="ko-KR" sz="1600" dirty="0"/>
              <a:t> </a:t>
            </a:r>
            <a:r>
              <a:rPr lang="ko-KR" altLang="en-US" sz="1600" dirty="0"/>
              <a:t>값이 </a:t>
            </a:r>
            <a:r>
              <a:rPr lang="en-US" altLang="ko-KR" sz="1600" dirty="0"/>
              <a:t>0</a:t>
            </a:r>
            <a:r>
              <a:rPr lang="ko-KR" altLang="en-US" sz="1600" dirty="0"/>
              <a:t>서 </a:t>
            </a:r>
            <a:r>
              <a:rPr lang="en-US" altLang="ko-KR" sz="1600" dirty="0"/>
              <a:t>9</a:t>
            </a:r>
            <a:r>
              <a:rPr lang="ko-KR" altLang="en-US" sz="1600" dirty="0"/>
              <a:t>까지 </a:t>
            </a:r>
            <a:r>
              <a:rPr lang="en-US" altLang="ko-KR" sz="1600" dirty="0"/>
              <a:t>10</a:t>
            </a:r>
            <a:r>
              <a:rPr lang="ko-KR" altLang="en-US" sz="1600" dirty="0"/>
              <a:t>회 반복</a:t>
            </a:r>
            <a:endParaRPr lang="en-US" altLang="ko-KR" sz="1600" dirty="0"/>
          </a:p>
          <a:p>
            <a:pPr algn="just"/>
            <a:endParaRPr lang="en-US" altLang="ko-KR" sz="1600" dirty="0"/>
          </a:p>
          <a:p>
            <a:pPr algn="just"/>
            <a:r>
              <a:rPr lang="en-US" altLang="ko-KR" sz="1600" dirty="0"/>
              <a:t>t-high </a:t>
            </a:r>
            <a:r>
              <a:rPr lang="ko-KR" altLang="en-US" sz="1600" dirty="0"/>
              <a:t>값을 유지하는 시간을 </a:t>
            </a:r>
            <a:r>
              <a:rPr lang="en-US" altLang="ko-KR" sz="1600" dirty="0"/>
              <a:t>10</a:t>
            </a:r>
            <a:r>
              <a:rPr lang="ko-KR" altLang="en-US" sz="1600" dirty="0"/>
              <a:t>밀리 초</a:t>
            </a:r>
            <a:r>
              <a:rPr lang="en-US" altLang="ko-KR" sz="1600" dirty="0"/>
              <a:t>(0.01 </a:t>
            </a:r>
            <a:r>
              <a:rPr lang="ko-KR" altLang="en-US" sz="1600" dirty="0"/>
              <a:t>초</a:t>
            </a:r>
            <a:r>
              <a:rPr lang="en-US" altLang="ko-KR" sz="1600" dirty="0"/>
              <a:t>)</a:t>
            </a:r>
            <a:r>
              <a:rPr lang="ko-KR" altLang="en-US" sz="1600" dirty="0"/>
              <a:t>에서 </a:t>
            </a:r>
            <a:r>
              <a:rPr lang="en-US" altLang="ko-KR" sz="1600" dirty="0"/>
              <a:t>100 </a:t>
            </a:r>
            <a:r>
              <a:rPr lang="ko-KR" altLang="en-US" sz="1600" dirty="0"/>
              <a:t>밀리 초</a:t>
            </a:r>
            <a:r>
              <a:rPr lang="en-US" altLang="ko-KR" sz="1600" dirty="0"/>
              <a:t>(0.1 </a:t>
            </a:r>
            <a:r>
              <a:rPr lang="ko-KR" altLang="en-US" sz="1600" dirty="0"/>
              <a:t>초</a:t>
            </a:r>
            <a:r>
              <a:rPr lang="en-US" altLang="ko-KR" sz="1600" dirty="0"/>
              <a:t>)</a:t>
            </a:r>
            <a:r>
              <a:rPr lang="ko-KR" altLang="en-US" sz="1600" dirty="0"/>
              <a:t>로 늘릴 수 있음</a:t>
            </a:r>
            <a:endParaRPr lang="en-US" altLang="ko-KR" sz="1600" dirty="0"/>
          </a:p>
          <a:p>
            <a:pPr algn="just"/>
            <a:endParaRPr lang="en-US" altLang="ko-KR" sz="1600" dirty="0"/>
          </a:p>
          <a:p>
            <a:pPr algn="just"/>
            <a:r>
              <a:rPr lang="en-US" altLang="ko-KR" sz="1600" dirty="0"/>
              <a:t>for </a:t>
            </a:r>
            <a:r>
              <a:rPr lang="ko-KR" altLang="en-US" sz="1600" dirty="0"/>
              <a:t>문을 수행하는 시간도 </a:t>
            </a:r>
            <a:r>
              <a:rPr lang="en-US" altLang="ko-KR" sz="1600" dirty="0"/>
              <a:t>110</a:t>
            </a:r>
            <a:r>
              <a:rPr lang="ko-KR" altLang="en-US" sz="1600" dirty="0"/>
              <a:t>밀리 초</a:t>
            </a:r>
            <a:r>
              <a:rPr lang="en-US" altLang="ko-KR" sz="1600" dirty="0"/>
              <a:t>(0.11 </a:t>
            </a:r>
            <a:r>
              <a:rPr lang="ko-KR" altLang="en-US" sz="1600" dirty="0"/>
              <a:t>초</a:t>
            </a:r>
            <a:r>
              <a:rPr lang="en-US" altLang="ko-KR" sz="1600" dirty="0"/>
              <a:t>)</a:t>
            </a:r>
            <a:r>
              <a:rPr lang="ko-KR" altLang="en-US" sz="1600" dirty="0"/>
              <a:t>에서 </a:t>
            </a:r>
            <a:r>
              <a:rPr lang="en-US" altLang="ko-KR" sz="1600" dirty="0"/>
              <a:t>1100</a:t>
            </a:r>
            <a:r>
              <a:rPr lang="ko-KR" altLang="en-US" sz="1600" dirty="0"/>
              <a:t>밀리 초</a:t>
            </a:r>
            <a:r>
              <a:rPr lang="en-US" altLang="ko-KR" sz="1600" dirty="0"/>
              <a:t>(1.1 </a:t>
            </a:r>
            <a:r>
              <a:rPr lang="ko-KR" altLang="en-US" sz="1600" dirty="0"/>
              <a:t>초</a:t>
            </a:r>
            <a:r>
              <a:rPr lang="en-US" altLang="ko-KR" sz="1600" dirty="0"/>
              <a:t>)</a:t>
            </a:r>
            <a:r>
              <a:rPr lang="ko-KR" altLang="en-US" sz="1600" dirty="0"/>
              <a:t>로 늘릴 수 있으며</a:t>
            </a:r>
            <a:r>
              <a:rPr lang="en-US" altLang="ko-KR" sz="1600" dirty="0"/>
              <a:t>, LED </a:t>
            </a:r>
            <a:r>
              <a:rPr lang="ko-KR" altLang="en-US" sz="1600" dirty="0"/>
              <a:t>밝기의 변화를 느낄 수 있음</a:t>
            </a:r>
            <a:endParaRPr lang="en-US" altLang="ko-KR" sz="1600" dirty="0"/>
          </a:p>
          <a:p>
            <a:pPr algn="just"/>
            <a:endParaRPr lang="en-US" altLang="ko-KR" sz="1600" dirty="0"/>
          </a:p>
          <a:p>
            <a:pPr algn="just"/>
            <a:r>
              <a:rPr lang="en-US" altLang="ko-KR" sz="1600" dirty="0"/>
              <a:t>1.1 </a:t>
            </a:r>
            <a:r>
              <a:rPr lang="ko-KR" altLang="en-US" sz="1600" dirty="0"/>
              <a:t>초 주기로 </a:t>
            </a:r>
            <a:r>
              <a:rPr lang="en-US" altLang="ko-KR" sz="1600"/>
              <a:t>LED </a:t>
            </a:r>
            <a:r>
              <a:rPr lang="ko-KR" altLang="en-US" sz="1600"/>
              <a:t>밝기의 </a:t>
            </a:r>
            <a:r>
              <a:rPr lang="ko-KR" altLang="en-US" sz="1600" dirty="0"/>
              <a:t>변화를 느낄 수 있음</a:t>
            </a:r>
          </a:p>
        </p:txBody>
      </p:sp>
    </p:spTree>
    <p:extLst>
      <p:ext uri="{BB962C8B-B14F-4D97-AF65-F5344CB8AC3E}">
        <p14:creationId xmlns:p14="http://schemas.microsoft.com/office/powerpoint/2010/main" val="4171658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3305" y="76147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0114" y="896512"/>
            <a:ext cx="6096000" cy="56938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stdio.h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wiringPi.h</a:t>
            </a:r>
            <a:r>
              <a:rPr lang="ko-KR" altLang="en-US" sz="1400" dirty="0"/>
              <a:t>&gt;</a:t>
            </a:r>
          </a:p>
          <a:p>
            <a:endParaRPr lang="en-US" altLang="ko-KR" sz="1400" dirty="0"/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define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 7</a:t>
            </a:r>
            <a:endParaRPr lang="en-US" altLang="ko-KR" sz="1400" dirty="0"/>
          </a:p>
          <a:p>
            <a:endParaRPr lang="ko-KR" altLang="en-US" sz="1400" dirty="0"/>
          </a:p>
          <a:p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void</a:t>
            </a:r>
            <a:r>
              <a:rPr lang="ko-KR" altLang="en-US" sz="1400" dirty="0"/>
              <a:t>) {</a:t>
            </a:r>
          </a:p>
          <a:p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wiringPiSetup</a:t>
            </a:r>
            <a:r>
              <a:rPr lang="ko-KR" altLang="en-US" sz="1400" dirty="0"/>
              <a:t>();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OUTPUT);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while</a:t>
            </a:r>
            <a:r>
              <a:rPr lang="ko-KR" altLang="en-US" sz="1400" dirty="0"/>
              <a:t>(1) {</a:t>
            </a:r>
          </a:p>
          <a:p>
            <a:r>
              <a:rPr lang="ko-KR" altLang="en-US" sz="1400" dirty="0"/>
              <a:t>		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t_high</a:t>
            </a:r>
            <a:r>
              <a:rPr lang="ko-KR" altLang="en-US" sz="1400" dirty="0"/>
              <a:t>;</a:t>
            </a:r>
          </a:p>
          <a:p>
            <a:r>
              <a:rPr lang="ko-KR" altLang="en-US" sz="1400" dirty="0"/>
              <a:t>		for(</a:t>
            </a:r>
            <a:r>
              <a:rPr lang="ko-KR" altLang="en-US" sz="1400" dirty="0" err="1"/>
              <a:t>t_high</a:t>
            </a:r>
            <a:r>
              <a:rPr lang="ko-KR" altLang="en-US" sz="1400" dirty="0"/>
              <a:t>=0;t_high&lt;=10;t_high++) {</a:t>
            </a:r>
          </a:p>
          <a:p>
            <a:r>
              <a:rPr lang="ko-KR" altLang="en-US" sz="1400" dirty="0"/>
              <a:t>			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cnt</a:t>
            </a:r>
            <a:r>
              <a:rPr lang="ko-KR" altLang="en-US" sz="1400" dirty="0"/>
              <a:t>=0;</a:t>
            </a:r>
          </a:p>
          <a:p>
            <a:r>
              <a:rPr lang="ko-KR" altLang="en-US" sz="1400" dirty="0"/>
              <a:t>			</a:t>
            </a:r>
            <a:r>
              <a:rPr lang="ko-KR" altLang="en-US" sz="1400" dirty="0" err="1"/>
              <a:t>while</a:t>
            </a:r>
            <a:r>
              <a:rPr lang="ko-KR" altLang="en-US" sz="1400" dirty="0"/>
              <a:t>(1) {</a:t>
            </a:r>
          </a:p>
          <a:p>
            <a:r>
              <a:rPr lang="ko-KR" altLang="en-US" sz="1400" dirty="0"/>
              <a:t>				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HIGH);</a:t>
            </a:r>
          </a:p>
          <a:p>
            <a:r>
              <a:rPr lang="ko-KR" altLang="en-US" sz="1400" dirty="0"/>
              <a:t>				</a:t>
            </a:r>
            <a:r>
              <a:rPr lang="ko-KR" altLang="en-US" sz="1400" dirty="0" err="1"/>
              <a:t>delay</a:t>
            </a:r>
            <a:r>
              <a:rPr lang="ko-KR" altLang="en-US" sz="1400" dirty="0"/>
              <a:t>(</a:t>
            </a:r>
            <a:r>
              <a:rPr lang="ko-KR" altLang="en-US" sz="1400" dirty="0" err="1"/>
              <a:t>t_high</a:t>
            </a:r>
            <a:r>
              <a:rPr lang="ko-KR" altLang="en-US" sz="1400" dirty="0"/>
              <a:t>);</a:t>
            </a:r>
          </a:p>
          <a:p>
            <a:r>
              <a:rPr lang="ko-KR" altLang="en-US" sz="1400" dirty="0"/>
              <a:t>				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LOW);</a:t>
            </a:r>
          </a:p>
          <a:p>
            <a:r>
              <a:rPr lang="ko-KR" altLang="en-US" sz="1400" dirty="0"/>
              <a:t>				</a:t>
            </a:r>
            <a:r>
              <a:rPr lang="ko-KR" altLang="en-US" sz="1400" dirty="0" err="1"/>
              <a:t>delay</a:t>
            </a:r>
            <a:r>
              <a:rPr lang="ko-KR" altLang="en-US" sz="1400" dirty="0"/>
              <a:t>(10-t_high);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				</a:t>
            </a:r>
            <a:r>
              <a:rPr lang="ko-KR" altLang="en-US" sz="1400" dirty="0" err="1"/>
              <a:t>cnt</a:t>
            </a:r>
            <a:r>
              <a:rPr lang="ko-KR" altLang="en-US" sz="1400" dirty="0"/>
              <a:t>++;</a:t>
            </a:r>
          </a:p>
          <a:p>
            <a:r>
              <a:rPr lang="ko-KR" altLang="en-US" sz="1400" dirty="0"/>
              <a:t>				if(</a:t>
            </a:r>
            <a:r>
              <a:rPr lang="ko-KR" altLang="en-US" sz="1400" dirty="0" err="1"/>
              <a:t>cnt</a:t>
            </a:r>
            <a:r>
              <a:rPr lang="ko-KR" altLang="en-US" sz="1400" dirty="0"/>
              <a:t>==10) </a:t>
            </a:r>
            <a:r>
              <a:rPr lang="ko-KR" altLang="en-US" sz="1400" dirty="0" err="1"/>
              <a:t>break</a:t>
            </a:r>
            <a:r>
              <a:rPr lang="ko-KR" altLang="en-US" sz="1400" dirty="0"/>
              <a:t>;</a:t>
            </a:r>
          </a:p>
          <a:p>
            <a:r>
              <a:rPr lang="ko-KR" altLang="en-US" sz="1400" dirty="0"/>
              <a:t>			}</a:t>
            </a:r>
          </a:p>
          <a:p>
            <a:r>
              <a:rPr lang="ko-KR" altLang="en-US" sz="1400" dirty="0"/>
              <a:t>		}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819190" y="896512"/>
            <a:ext cx="6096000" cy="31085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ko-KR" altLang="en-US" sz="1400" dirty="0"/>
              <a:t>		for(</a:t>
            </a:r>
            <a:r>
              <a:rPr lang="ko-KR" altLang="en-US" sz="1400" dirty="0" err="1"/>
              <a:t>t_high</a:t>
            </a:r>
            <a:r>
              <a:rPr lang="ko-KR" altLang="en-US" sz="1400" dirty="0"/>
              <a:t>=10;t_high&gt;=0;t_high--) {</a:t>
            </a:r>
          </a:p>
          <a:p>
            <a:r>
              <a:rPr lang="ko-KR" altLang="en-US" sz="1400" dirty="0"/>
              <a:t>			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cnt</a:t>
            </a:r>
            <a:r>
              <a:rPr lang="ko-KR" altLang="en-US" sz="1400" dirty="0"/>
              <a:t>=0;</a:t>
            </a:r>
          </a:p>
          <a:p>
            <a:r>
              <a:rPr lang="ko-KR" altLang="en-US" sz="1400" dirty="0"/>
              <a:t>			</a:t>
            </a:r>
            <a:r>
              <a:rPr lang="ko-KR" altLang="en-US" sz="1400" dirty="0" err="1"/>
              <a:t>while</a:t>
            </a:r>
            <a:r>
              <a:rPr lang="ko-KR" altLang="en-US" sz="1400" dirty="0"/>
              <a:t>(1) {</a:t>
            </a:r>
          </a:p>
          <a:p>
            <a:r>
              <a:rPr lang="ko-KR" altLang="en-US" sz="1400" dirty="0"/>
              <a:t>				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HIGH);</a:t>
            </a:r>
          </a:p>
          <a:p>
            <a:r>
              <a:rPr lang="ko-KR" altLang="en-US" sz="1400" dirty="0"/>
              <a:t>				</a:t>
            </a:r>
            <a:r>
              <a:rPr lang="ko-KR" altLang="en-US" sz="1400" dirty="0" err="1"/>
              <a:t>delay</a:t>
            </a:r>
            <a:r>
              <a:rPr lang="ko-KR" altLang="en-US" sz="1400" dirty="0"/>
              <a:t>(</a:t>
            </a:r>
            <a:r>
              <a:rPr lang="ko-KR" altLang="en-US" sz="1400" dirty="0" err="1"/>
              <a:t>t_high</a:t>
            </a:r>
            <a:r>
              <a:rPr lang="ko-KR" altLang="en-US" sz="1400" dirty="0"/>
              <a:t>);</a:t>
            </a:r>
          </a:p>
          <a:p>
            <a:r>
              <a:rPr lang="ko-KR" altLang="en-US" sz="1400" dirty="0"/>
              <a:t>				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LOW);</a:t>
            </a:r>
          </a:p>
          <a:p>
            <a:r>
              <a:rPr lang="ko-KR" altLang="en-US" sz="1400" dirty="0"/>
              <a:t>				</a:t>
            </a:r>
            <a:r>
              <a:rPr lang="ko-KR" altLang="en-US" sz="1400" dirty="0" err="1"/>
              <a:t>delay</a:t>
            </a:r>
            <a:r>
              <a:rPr lang="ko-KR" altLang="en-US" sz="1400" dirty="0"/>
              <a:t>(10-t_high);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				</a:t>
            </a:r>
            <a:r>
              <a:rPr lang="ko-KR" altLang="en-US" sz="1400" dirty="0" err="1"/>
              <a:t>cnt</a:t>
            </a:r>
            <a:r>
              <a:rPr lang="ko-KR" altLang="en-US" sz="1400" dirty="0"/>
              <a:t>++;</a:t>
            </a:r>
          </a:p>
          <a:p>
            <a:r>
              <a:rPr lang="ko-KR" altLang="en-US" sz="1400" dirty="0"/>
              <a:t>				if(</a:t>
            </a:r>
            <a:r>
              <a:rPr lang="ko-KR" altLang="en-US" sz="1400" dirty="0" err="1"/>
              <a:t>cnt</a:t>
            </a:r>
            <a:r>
              <a:rPr lang="ko-KR" altLang="en-US" sz="1400" dirty="0"/>
              <a:t>==10) </a:t>
            </a:r>
            <a:r>
              <a:rPr lang="ko-KR" altLang="en-US" sz="1400" dirty="0" err="1"/>
              <a:t>break</a:t>
            </a:r>
            <a:r>
              <a:rPr lang="ko-KR" altLang="en-US" sz="1400" dirty="0"/>
              <a:t>;</a:t>
            </a:r>
          </a:p>
          <a:p>
            <a:r>
              <a:rPr lang="ko-KR" altLang="en-US" sz="1400" dirty="0"/>
              <a:t>			}</a:t>
            </a:r>
          </a:p>
          <a:p>
            <a:r>
              <a:rPr lang="ko-KR" altLang="en-US" sz="1400" dirty="0"/>
              <a:t>		}</a:t>
            </a:r>
          </a:p>
          <a:p>
            <a:r>
              <a:rPr lang="ko-KR" altLang="en-US" sz="1400" dirty="0"/>
              <a:t>	}</a:t>
            </a:r>
          </a:p>
          <a:p>
            <a:r>
              <a:rPr lang="ko-KR" altLang="en-US" sz="14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69256" y="742347"/>
            <a:ext cx="186781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LEDOnOffCas4.c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51307" y="5656450"/>
            <a:ext cx="4842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/>
              <a:t>첫 번째 </a:t>
            </a:r>
            <a:r>
              <a:rPr lang="en-US" altLang="ko-KR" sz="1600" dirty="0"/>
              <a:t>for </a:t>
            </a:r>
            <a:r>
              <a:rPr lang="ko-KR" altLang="en-US" sz="1600" dirty="0"/>
              <a:t>문에 의해서 </a:t>
            </a:r>
            <a:r>
              <a:rPr lang="en-US" altLang="ko-KR" sz="1600" dirty="0"/>
              <a:t>LED</a:t>
            </a:r>
            <a:r>
              <a:rPr lang="ko-KR" altLang="en-US" sz="1600" dirty="0"/>
              <a:t>가 </a:t>
            </a:r>
            <a:r>
              <a:rPr lang="en-US" altLang="ko-KR" sz="1600" dirty="0"/>
              <a:t>1.1</a:t>
            </a:r>
            <a:r>
              <a:rPr lang="ko-KR" altLang="en-US" sz="1600" dirty="0"/>
              <a:t>초간 밝아지며</a:t>
            </a:r>
            <a:r>
              <a:rPr lang="en-US" altLang="ko-KR" sz="1600" dirty="0"/>
              <a:t>, </a:t>
            </a:r>
            <a:r>
              <a:rPr lang="ko-KR" altLang="en-US" sz="1600" dirty="0"/>
              <a:t>두 번째 </a:t>
            </a:r>
            <a:r>
              <a:rPr lang="en-US" altLang="ko-KR" sz="1600" dirty="0"/>
              <a:t>for</a:t>
            </a:r>
            <a:r>
              <a:rPr lang="ko-KR" altLang="en-US" sz="1600" dirty="0"/>
              <a:t>문에 의해서 </a:t>
            </a:r>
            <a:r>
              <a:rPr lang="en-US" altLang="ko-KR" sz="1600" dirty="0"/>
              <a:t>LED</a:t>
            </a:r>
            <a:r>
              <a:rPr lang="ko-KR" altLang="en-US" sz="1600" dirty="0"/>
              <a:t>가 </a:t>
            </a:r>
            <a:r>
              <a:rPr lang="en-US" altLang="ko-KR" sz="1600" dirty="0"/>
              <a:t>1.1</a:t>
            </a:r>
            <a:r>
              <a:rPr lang="ko-KR" altLang="en-US" sz="1600" dirty="0"/>
              <a:t>초간 </a:t>
            </a:r>
            <a:r>
              <a:rPr lang="ko-KR" altLang="en-US" sz="1600" dirty="0" err="1"/>
              <a:t>어두워짐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33811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3305" y="76147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51045" y="1273858"/>
            <a:ext cx="4295192" cy="418576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/>
              <a:t>import </a:t>
            </a:r>
            <a:r>
              <a:rPr lang="ko-KR" altLang="en-US" sz="1400" dirty="0" err="1"/>
              <a:t>RPi.GPIO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GPIO</a:t>
            </a:r>
          </a:p>
          <a:p>
            <a:r>
              <a:rPr lang="ko-KR" altLang="en-US" sz="1400" dirty="0"/>
              <a:t>import time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led_pin</a:t>
            </a:r>
            <a:r>
              <a:rPr lang="ko-KR" altLang="en-US" sz="1400" dirty="0"/>
              <a:t> = 4 # 0 for </a:t>
            </a:r>
            <a:r>
              <a:rPr lang="ko-KR" altLang="en-US" sz="1400" dirty="0" err="1"/>
              <a:t>WiringPi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 err="1"/>
              <a:t>GPIO.setmode</a:t>
            </a:r>
            <a:r>
              <a:rPr lang="ko-KR" altLang="en-US" sz="1400" dirty="0"/>
              <a:t>(GPIO.BCM)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GPIO.setup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GPIO.OUT)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try</a:t>
            </a:r>
            <a:r>
              <a:rPr lang="ko-KR" altLang="en-US" sz="1400" dirty="0"/>
              <a:t>:</a:t>
            </a:r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while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True</a:t>
            </a:r>
            <a:r>
              <a:rPr lang="ko-KR" altLang="en-US" sz="1400" dirty="0"/>
              <a:t>:</a:t>
            </a:r>
          </a:p>
          <a:p>
            <a:r>
              <a:rPr lang="ko-KR" altLang="en-US" sz="1400" dirty="0"/>
              <a:t>		</a:t>
            </a:r>
            <a:r>
              <a:rPr lang="ko-KR" altLang="en-US" sz="1400" dirty="0" err="1"/>
              <a:t>GPIO.output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True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/>
              <a:t>		</a:t>
            </a:r>
            <a:r>
              <a:rPr lang="ko-KR" altLang="en-US" sz="1400" dirty="0" err="1"/>
              <a:t>time.sleep</a:t>
            </a:r>
            <a:r>
              <a:rPr lang="ko-KR" altLang="en-US" sz="1400" dirty="0"/>
              <a:t>(0.5)</a:t>
            </a:r>
          </a:p>
          <a:p>
            <a:r>
              <a:rPr lang="ko-KR" altLang="en-US" sz="1400" dirty="0"/>
              <a:t>		</a:t>
            </a:r>
            <a:r>
              <a:rPr lang="ko-KR" altLang="en-US" sz="1400" dirty="0" err="1"/>
              <a:t>GPIO.output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False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/>
              <a:t>		</a:t>
            </a:r>
            <a:r>
              <a:rPr lang="ko-KR" altLang="en-US" sz="1400" dirty="0" err="1"/>
              <a:t>time.sleep</a:t>
            </a:r>
            <a:r>
              <a:rPr lang="ko-KR" altLang="en-US" sz="1400" dirty="0"/>
              <a:t>(0.5)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except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KeyboardInterrupt</a:t>
            </a:r>
            <a:r>
              <a:rPr lang="ko-KR" altLang="en-US" sz="1400" dirty="0"/>
              <a:t>:</a:t>
            </a:r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pass</a:t>
            </a:r>
            <a:endParaRPr lang="ko-KR" altLang="en-US" sz="1400" dirty="0"/>
          </a:p>
          <a:p>
            <a:r>
              <a:rPr lang="ko-KR" altLang="en-US" sz="1400" dirty="0" err="1"/>
              <a:t>GPIO.cleanup</a:t>
            </a:r>
            <a:r>
              <a:rPr lang="ko-KR" altLang="en-US" sz="1400" dirty="0"/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52646" y="1127963"/>
            <a:ext cx="150271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LEDOnOff.py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55365" y="1998850"/>
            <a:ext cx="4842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/>
              <a:t>1</a:t>
            </a:r>
            <a:r>
              <a:rPr lang="ko-KR" altLang="en-US" sz="1600" dirty="0"/>
              <a:t>초 주기로 </a:t>
            </a:r>
            <a:r>
              <a:rPr lang="en-US" altLang="ko-KR" sz="1600" dirty="0"/>
              <a:t>LED </a:t>
            </a:r>
            <a:r>
              <a:rPr lang="ko-KR" altLang="en-US" sz="1600" dirty="0"/>
              <a:t>점멸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03773" y="541700"/>
            <a:ext cx="230819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sudo</a:t>
            </a:r>
            <a:r>
              <a:rPr lang="en-US" altLang="ko-KR" sz="1400" dirty="0"/>
              <a:t> python LEDOnOff.py</a:t>
            </a:r>
          </a:p>
        </p:txBody>
      </p:sp>
    </p:spTree>
    <p:extLst>
      <p:ext uri="{BB962C8B-B14F-4D97-AF65-F5344CB8AC3E}">
        <p14:creationId xmlns:p14="http://schemas.microsoft.com/office/powerpoint/2010/main" val="2334974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3305" y="76147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>
            <a:hlinkClick r:id="rId2"/>
          </p:cNvPr>
          <p:cNvSpPr/>
          <p:nvPr/>
        </p:nvSpPr>
        <p:spPr>
          <a:xfrm>
            <a:off x="93305" y="742347"/>
            <a:ext cx="343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PWM(</a:t>
            </a:r>
            <a:r>
              <a:rPr lang="ko-KR" altLang="en-US" dirty="0" err="1"/>
              <a:t>Pulse</a:t>
            </a:r>
            <a:r>
              <a:rPr lang="ko-KR" altLang="en-US" dirty="0"/>
              <a:t> </a:t>
            </a:r>
            <a:r>
              <a:rPr lang="ko-KR" altLang="en-US" dirty="0" err="1"/>
              <a:t>Width</a:t>
            </a:r>
            <a:r>
              <a:rPr lang="ko-KR" altLang="en-US" dirty="0"/>
              <a:t> Modulation)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7639" y="1213946"/>
            <a:ext cx="1798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pwmWrite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3344" y="1658545"/>
            <a:ext cx="7650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상하비를</a:t>
            </a:r>
            <a:r>
              <a:rPr lang="ko-KR" altLang="en-US" sz="1400" dirty="0"/>
              <a:t> </a:t>
            </a:r>
            <a:r>
              <a:rPr lang="en-US" altLang="ko-KR" sz="1400" dirty="0"/>
              <a:t>0~1024 </a:t>
            </a:r>
            <a:r>
              <a:rPr lang="ko-KR" altLang="en-US" sz="1400" dirty="0"/>
              <a:t>단계로 조절할 수 있음</a:t>
            </a:r>
            <a:endParaRPr lang="en-US" altLang="ko-KR" sz="1400" dirty="0"/>
          </a:p>
          <a:p>
            <a:r>
              <a:rPr lang="ko-KR" altLang="en-US" sz="1400" dirty="0"/>
              <a:t>칩 내부에 있는 </a:t>
            </a:r>
            <a:r>
              <a:rPr lang="en-US" altLang="ko-KR" sz="1400" dirty="0"/>
              <a:t>PWM </a:t>
            </a:r>
            <a:r>
              <a:rPr lang="ko-KR" altLang="en-US" sz="1400" dirty="0"/>
              <a:t>모듈에 명령을 주어 </a:t>
            </a:r>
            <a:r>
              <a:rPr lang="en-US" altLang="ko-KR" sz="1400" dirty="0"/>
              <a:t>1, 24, 26, 23</a:t>
            </a:r>
            <a:r>
              <a:rPr lang="ko-KR" altLang="en-US" sz="1400" dirty="0"/>
              <a:t>핀을 통해 사각 파형을 내보낼 수 있음</a:t>
            </a:r>
            <a:endParaRPr lang="en-US" altLang="ko-KR" sz="1400" dirty="0"/>
          </a:p>
        </p:txBody>
      </p:sp>
      <p:grpSp>
        <p:nvGrpSpPr>
          <p:cNvPr id="7" name="그룹 6"/>
          <p:cNvGrpSpPr/>
          <p:nvPr/>
        </p:nvGrpSpPr>
        <p:grpSpPr>
          <a:xfrm>
            <a:off x="6714146" y="2403228"/>
            <a:ext cx="4911796" cy="4081548"/>
            <a:chOff x="4810702" y="2776452"/>
            <a:chExt cx="4368190" cy="3549533"/>
          </a:xfrm>
        </p:grpSpPr>
        <p:pic>
          <p:nvPicPr>
            <p:cNvPr id="1026" name="Picture 2" descr="Raspberry Pi B+ Pinout Lea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0702" y="2776452"/>
              <a:ext cx="4368190" cy="3473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6724996" y="6010102"/>
              <a:ext cx="1321724" cy="3158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59295" y="2550540"/>
            <a:ext cx="59357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err="1"/>
              <a:t>라즈베리</a:t>
            </a:r>
            <a:r>
              <a:rPr lang="en-US" altLang="ko-KR" sz="1600" dirty="0"/>
              <a:t> </a:t>
            </a:r>
            <a:r>
              <a:rPr lang="ko-KR" altLang="en-US" sz="1600" dirty="0"/>
              <a:t>파이 내부에는 두 개의 </a:t>
            </a:r>
            <a:r>
              <a:rPr lang="en-US" altLang="ko-KR" sz="1600" dirty="0"/>
              <a:t>PWM </a:t>
            </a:r>
            <a:r>
              <a:rPr lang="ko-KR" altLang="en-US" sz="1600" dirty="0"/>
              <a:t>모듈이 있으며 각각 </a:t>
            </a:r>
            <a:r>
              <a:rPr lang="en-US" altLang="ko-KR" sz="1600" dirty="0"/>
              <a:t>PWM0, PWM1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</a:p>
          <a:p>
            <a:pPr algn="just"/>
            <a:r>
              <a:rPr lang="en-US" altLang="ko-KR" sz="1600" dirty="0"/>
              <a:t>PWM0</a:t>
            </a:r>
            <a:r>
              <a:rPr lang="ko-KR" altLang="en-US" sz="1600" dirty="0"/>
              <a:t>은 </a:t>
            </a:r>
            <a:r>
              <a:rPr lang="en-US" altLang="ko-KR" sz="1600" dirty="0" err="1"/>
              <a:t>wiringPi</a:t>
            </a:r>
            <a:r>
              <a:rPr lang="en-US" altLang="ko-KR" sz="1600" dirty="0"/>
              <a:t> </a:t>
            </a:r>
            <a:r>
              <a:rPr lang="ko-KR" altLang="en-US" sz="1600" dirty="0"/>
              <a:t>핀 </a:t>
            </a:r>
            <a:r>
              <a:rPr lang="en-US" altLang="ko-KR" sz="1600" dirty="0"/>
              <a:t>1</a:t>
            </a:r>
            <a:r>
              <a:rPr lang="ko-KR" altLang="en-US" sz="1600" dirty="0"/>
              <a:t>과 </a:t>
            </a:r>
            <a:r>
              <a:rPr lang="en-US" altLang="ko-KR" sz="1600" dirty="0"/>
              <a:t>26</a:t>
            </a:r>
            <a:r>
              <a:rPr lang="ko-KR" altLang="en-US" sz="1600" dirty="0"/>
              <a:t>으로 같은 파형을 보낼 수 있으며</a:t>
            </a:r>
            <a:r>
              <a:rPr lang="en-US" altLang="ko-KR" sz="1600" dirty="0"/>
              <a:t>, PWM1</a:t>
            </a:r>
            <a:r>
              <a:rPr lang="ko-KR" altLang="en-US" sz="1600" dirty="0"/>
              <a:t>은 </a:t>
            </a:r>
            <a:r>
              <a:rPr lang="en-US" altLang="ko-KR" sz="1600" dirty="0" err="1"/>
              <a:t>wiringPi</a:t>
            </a:r>
            <a:r>
              <a:rPr lang="en-US" altLang="ko-KR" sz="1600" dirty="0"/>
              <a:t> </a:t>
            </a:r>
            <a:r>
              <a:rPr lang="ko-KR" altLang="en-US" sz="1600" dirty="0"/>
              <a:t>핀 </a:t>
            </a:r>
            <a:r>
              <a:rPr lang="en-US" altLang="ko-KR" sz="1600" dirty="0"/>
              <a:t>24</a:t>
            </a:r>
            <a:r>
              <a:rPr lang="ko-KR" altLang="en-US" sz="1600" dirty="0"/>
              <a:t>와 </a:t>
            </a:r>
            <a:r>
              <a:rPr lang="en-US" altLang="ko-KR" sz="1600" dirty="0"/>
              <a:t>23</a:t>
            </a:r>
            <a:r>
              <a:rPr lang="ko-KR" altLang="en-US" sz="1600" dirty="0"/>
              <a:t>으로</a:t>
            </a:r>
            <a:r>
              <a:rPr lang="en-US" altLang="ko-KR" sz="1600" dirty="0"/>
              <a:t> </a:t>
            </a:r>
            <a:r>
              <a:rPr lang="ko-KR" altLang="en-US" sz="1600" dirty="0"/>
              <a:t>같은 파형을 내보낼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177046"/>
              </p:ext>
            </p:extLst>
          </p:nvPr>
        </p:nvGraphicFramePr>
        <p:xfrm>
          <a:off x="1166005" y="4065859"/>
          <a:ext cx="4722378" cy="2443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74126">
                  <a:extLst>
                    <a:ext uri="{9D8B030D-6E8A-4147-A177-3AD203B41FA5}">
                      <a16:colId xmlns:a16="http://schemas.microsoft.com/office/drawing/2014/main" val="2537438821"/>
                    </a:ext>
                  </a:extLst>
                </a:gridCol>
                <a:gridCol w="1574126">
                  <a:extLst>
                    <a:ext uri="{9D8B030D-6E8A-4147-A177-3AD203B41FA5}">
                      <a16:colId xmlns:a16="http://schemas.microsoft.com/office/drawing/2014/main" val="1334241906"/>
                    </a:ext>
                  </a:extLst>
                </a:gridCol>
                <a:gridCol w="1574126">
                  <a:extLst>
                    <a:ext uri="{9D8B030D-6E8A-4147-A177-3AD203B41FA5}">
                      <a16:colId xmlns:a16="http://schemas.microsoft.com/office/drawing/2014/main" val="1051438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BCM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PWM0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PWM1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4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GPIO 12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Alt Fun 0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3811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GPIO 13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Alt Fun 0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23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986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GPIO 18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Alt Fun 5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4293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GPIO 19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Alt Fun 5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24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776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831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3305" y="76147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4034" y="4674031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LED </a:t>
            </a:r>
            <a:r>
              <a:rPr lang="ko-KR" altLang="en-US" dirty="0"/>
              <a:t>회로 구성하기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51167" y="5052694"/>
            <a:ext cx="2054712" cy="4665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2060"/>
                </a:solidFill>
              </a:rPr>
              <a:t>LED_RED – GPIO 18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28055" y="1057873"/>
            <a:ext cx="3860000" cy="3228411"/>
            <a:chOff x="427261" y="2337914"/>
            <a:chExt cx="5404372" cy="4520086"/>
          </a:xfrm>
        </p:grpSpPr>
        <p:grpSp>
          <p:nvGrpSpPr>
            <p:cNvPr id="8" name="그룹 7"/>
            <p:cNvGrpSpPr/>
            <p:nvPr/>
          </p:nvGrpSpPr>
          <p:grpSpPr>
            <a:xfrm>
              <a:off x="427261" y="2337914"/>
              <a:ext cx="5404372" cy="4520086"/>
              <a:chOff x="4810702" y="2776452"/>
              <a:chExt cx="4368190" cy="3549533"/>
            </a:xfrm>
          </p:grpSpPr>
          <p:pic>
            <p:nvPicPr>
              <p:cNvPr id="9" name="Picture 2" descr="Raspberry Pi B+ Pinout Leaf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10702" y="2776452"/>
                <a:ext cx="4368190" cy="34731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직사각형 9"/>
              <p:cNvSpPr/>
              <p:nvPr/>
            </p:nvSpPr>
            <p:spPr>
              <a:xfrm>
                <a:off x="6724996" y="6010102"/>
                <a:ext cx="1321724" cy="3158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타원 10"/>
            <p:cNvSpPr/>
            <p:nvPr/>
          </p:nvSpPr>
          <p:spPr>
            <a:xfrm>
              <a:off x="1634804" y="3470987"/>
              <a:ext cx="186617" cy="186617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3246621" y="4216821"/>
            <a:ext cx="3875313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&lt;</a:t>
            </a:r>
            <a:r>
              <a:rPr lang="ko-KR" altLang="en-US" sz="1400" dirty="0" err="1"/>
              <a:t>stdio.h</a:t>
            </a:r>
            <a:r>
              <a:rPr lang="ko-KR" altLang="en-US" sz="1400" dirty="0"/>
              <a:t>&gt;</a:t>
            </a:r>
            <a:endParaRPr lang="en-US" altLang="ko-KR" sz="1400" dirty="0"/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&lt;</a:t>
            </a:r>
            <a:r>
              <a:rPr lang="ko-KR" altLang="en-US" sz="1400" dirty="0" err="1"/>
              <a:t>wiringPi.h</a:t>
            </a:r>
            <a:r>
              <a:rPr lang="ko-KR" altLang="en-US" sz="1400" dirty="0"/>
              <a:t>&gt;</a:t>
            </a:r>
            <a:endParaRPr lang="en-US" altLang="ko-KR" sz="1400" dirty="0"/>
          </a:p>
          <a:p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(){</a:t>
            </a:r>
            <a:endParaRPr lang="en-US" altLang="ko-KR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const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 = 1;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wiringPiSetup</a:t>
            </a:r>
            <a:r>
              <a:rPr lang="ko-KR" altLang="en-US" sz="1400" dirty="0"/>
              <a:t>();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PWM_OUTPUT);</a:t>
            </a:r>
            <a:endParaRPr lang="en-US" altLang="ko-KR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pwmWrite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100);</a:t>
            </a:r>
            <a:endParaRPr lang="en-US" altLang="ko-KR" sz="1400" dirty="0"/>
          </a:p>
          <a:p>
            <a:r>
              <a:rPr lang="ko-KR" altLang="en-US" sz="1400" dirty="0"/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23934" y="4032155"/>
            <a:ext cx="15901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pwm_write1.c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7617754" y="483404"/>
            <a:ext cx="4388498" cy="35394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stdio.h</a:t>
            </a:r>
            <a:r>
              <a:rPr lang="ko-KR" altLang="en-US" sz="1400" dirty="0"/>
              <a:t>&gt; </a:t>
            </a:r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wiringPi.h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define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 7</a:t>
            </a:r>
            <a:endParaRPr lang="en-US" altLang="ko-KR" sz="1400" dirty="0"/>
          </a:p>
          <a:p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void</a:t>
            </a:r>
            <a:r>
              <a:rPr lang="ko-KR" altLang="en-US" sz="1400" dirty="0"/>
              <a:t>) {</a:t>
            </a:r>
          </a:p>
          <a:p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wiringPiSetup</a:t>
            </a:r>
            <a:r>
              <a:rPr lang="ko-KR" altLang="en-US" sz="1400" dirty="0"/>
              <a:t>();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OUTPUT);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while</a:t>
            </a:r>
            <a:r>
              <a:rPr lang="ko-KR" altLang="en-US" sz="1400" dirty="0"/>
              <a:t>(1) {</a:t>
            </a:r>
          </a:p>
          <a:p>
            <a:r>
              <a:rPr lang="ko-KR" altLang="en-US" sz="1400" dirty="0"/>
              <a:t>		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HIGH);</a:t>
            </a:r>
            <a:endParaRPr lang="en-US" altLang="ko-KR" sz="1400" dirty="0"/>
          </a:p>
          <a:p>
            <a:r>
              <a:rPr lang="en-US" altLang="ko-KR" sz="1400" dirty="0"/>
              <a:t>		delay(1);</a:t>
            </a:r>
            <a:endParaRPr lang="ko-KR" altLang="en-US" sz="1400" dirty="0"/>
          </a:p>
          <a:p>
            <a:r>
              <a:rPr lang="ko-KR" altLang="en-US" sz="1400" dirty="0"/>
              <a:t>		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LOW);</a:t>
            </a:r>
            <a:endParaRPr lang="en-US" altLang="ko-KR" sz="1400" dirty="0"/>
          </a:p>
          <a:p>
            <a:r>
              <a:rPr lang="en-US" altLang="ko-KR" sz="1400" dirty="0"/>
              <a:t>		delay(9);</a:t>
            </a:r>
            <a:endParaRPr lang="ko-KR" altLang="en-US" sz="1400" dirty="0"/>
          </a:p>
          <a:p>
            <a:r>
              <a:rPr lang="ko-KR" altLang="en-US" sz="1400" dirty="0"/>
              <a:t>	}</a:t>
            </a:r>
          </a:p>
          <a:p>
            <a:r>
              <a:rPr lang="ko-KR" altLang="en-US" sz="1400" dirty="0"/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563028" y="298738"/>
            <a:ext cx="162897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LEDOnOff19.c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583830" y="4101618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LED </a:t>
            </a:r>
            <a:r>
              <a:rPr lang="ko-KR" altLang="en-US" dirty="0"/>
              <a:t>회로 구성하기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9671410" y="4470950"/>
            <a:ext cx="1952344" cy="4665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2060"/>
                </a:solidFill>
              </a:rPr>
              <a:t>LED_RED – GPIO 4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  <p:sp>
        <p:nvSpPr>
          <p:cNvPr id="21" name="굽은 화살표 20"/>
          <p:cNvSpPr/>
          <p:nvPr/>
        </p:nvSpPr>
        <p:spPr>
          <a:xfrm rot="10800000">
            <a:off x="7341192" y="4154235"/>
            <a:ext cx="1316621" cy="140892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88668" y="6094258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LED </a:t>
            </a:r>
            <a:r>
              <a:rPr lang="ko-KR" altLang="en-US" dirty="0"/>
              <a:t>약간 어두움</a:t>
            </a:r>
          </a:p>
        </p:txBody>
      </p:sp>
    </p:spTree>
    <p:extLst>
      <p:ext uri="{BB962C8B-B14F-4D97-AF65-F5344CB8AC3E}">
        <p14:creationId xmlns:p14="http://schemas.microsoft.com/office/powerpoint/2010/main" val="2667435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3305" y="76147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9992" y="1081735"/>
            <a:ext cx="3875313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&lt;</a:t>
            </a:r>
            <a:r>
              <a:rPr lang="ko-KR" altLang="en-US" sz="1400" dirty="0" err="1"/>
              <a:t>stdio.h</a:t>
            </a:r>
            <a:r>
              <a:rPr lang="ko-KR" altLang="en-US" sz="1400" dirty="0"/>
              <a:t>&gt;</a:t>
            </a:r>
            <a:endParaRPr lang="en-US" altLang="ko-KR" sz="1400" dirty="0"/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&lt;</a:t>
            </a:r>
            <a:r>
              <a:rPr lang="ko-KR" altLang="en-US" sz="1400" dirty="0" err="1"/>
              <a:t>wiringPi.h</a:t>
            </a:r>
            <a:r>
              <a:rPr lang="ko-KR" altLang="en-US" sz="1400" dirty="0"/>
              <a:t>&gt;</a:t>
            </a:r>
            <a:endParaRPr lang="en-US" altLang="ko-KR" sz="1400" dirty="0"/>
          </a:p>
          <a:p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(){</a:t>
            </a:r>
            <a:endParaRPr lang="en-US" altLang="ko-KR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const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 = 1;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wiringPiSetup</a:t>
            </a:r>
            <a:r>
              <a:rPr lang="ko-KR" altLang="en-US" sz="1400" dirty="0"/>
              <a:t>();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PWM_OUTPUT);</a:t>
            </a:r>
            <a:endParaRPr lang="en-US" altLang="ko-KR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pwmWrite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1</a:t>
            </a:r>
            <a:r>
              <a:rPr lang="en-US" altLang="ko-KR" sz="1400" dirty="0"/>
              <a:t>0</a:t>
            </a:r>
            <a:r>
              <a:rPr lang="ko-KR" altLang="en-US" sz="1400" dirty="0"/>
              <a:t>00);</a:t>
            </a:r>
            <a:endParaRPr lang="en-US" altLang="ko-KR" sz="1400" dirty="0"/>
          </a:p>
          <a:p>
            <a:r>
              <a:rPr lang="ko-KR" altLang="en-US" sz="14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07305" y="897069"/>
            <a:ext cx="15901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pwm_write2.c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4468" y="3513170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LED </a:t>
            </a:r>
            <a:r>
              <a:rPr lang="ko-KR" altLang="en-US" dirty="0"/>
              <a:t>밝음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996474" y="1081735"/>
            <a:ext cx="4724400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stdio.h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wiringPi.h</a:t>
            </a:r>
            <a:r>
              <a:rPr lang="ko-KR" altLang="en-US" sz="1400" dirty="0"/>
              <a:t>&gt;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void</a:t>
            </a:r>
            <a:r>
              <a:rPr lang="ko-KR" altLang="en-US" sz="1400" dirty="0"/>
              <a:t>) {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const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 = 1;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wiringPiSetup</a:t>
            </a:r>
            <a:r>
              <a:rPr lang="ko-KR" altLang="en-US" sz="1400" dirty="0"/>
              <a:t>();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PWM_OUTPUT);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while</a:t>
            </a:r>
            <a:r>
              <a:rPr lang="ko-KR" altLang="en-US" sz="1400" dirty="0"/>
              <a:t>(1) {</a:t>
            </a:r>
          </a:p>
          <a:p>
            <a:r>
              <a:rPr lang="ko-KR" altLang="en-US" sz="1400" dirty="0"/>
              <a:t>                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t_high</a:t>
            </a:r>
            <a:r>
              <a:rPr lang="ko-KR" altLang="en-US" sz="1400" dirty="0"/>
              <a:t>;</a:t>
            </a:r>
          </a:p>
          <a:p>
            <a:r>
              <a:rPr lang="ko-KR" altLang="en-US" sz="1400" dirty="0"/>
              <a:t>                for(</a:t>
            </a:r>
            <a:r>
              <a:rPr lang="ko-KR" altLang="en-US" sz="1400" dirty="0" err="1"/>
              <a:t>t_high</a:t>
            </a:r>
            <a:r>
              <a:rPr lang="ko-KR" altLang="en-US" sz="1400" dirty="0"/>
              <a:t> = 0; </a:t>
            </a:r>
            <a:r>
              <a:rPr lang="ko-KR" altLang="en-US" sz="1400" dirty="0" err="1"/>
              <a:t>t_high</a:t>
            </a:r>
            <a:r>
              <a:rPr lang="ko-KR" altLang="en-US" sz="1400" dirty="0"/>
              <a:t> &lt;= 1024; </a:t>
            </a:r>
            <a:r>
              <a:rPr lang="ko-KR" altLang="en-US" sz="1400" dirty="0" err="1"/>
              <a:t>t_high</a:t>
            </a:r>
            <a:r>
              <a:rPr lang="ko-KR" altLang="en-US" sz="1400" dirty="0"/>
              <a:t>++) {</a:t>
            </a:r>
          </a:p>
          <a:p>
            <a:r>
              <a:rPr lang="ko-KR" altLang="en-US" sz="1400" dirty="0"/>
              <a:t>                        </a:t>
            </a:r>
            <a:r>
              <a:rPr lang="ko-KR" altLang="en-US" sz="1400" dirty="0" err="1"/>
              <a:t>pwmWrite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t_high</a:t>
            </a:r>
            <a:r>
              <a:rPr lang="ko-KR" altLang="en-US" sz="1400" dirty="0"/>
              <a:t>);</a:t>
            </a:r>
          </a:p>
          <a:p>
            <a:r>
              <a:rPr lang="ko-KR" altLang="en-US" sz="1400" dirty="0"/>
              <a:t>                        </a:t>
            </a:r>
            <a:r>
              <a:rPr lang="ko-KR" altLang="en-US" sz="1400" dirty="0" err="1"/>
              <a:t>delay</a:t>
            </a:r>
            <a:r>
              <a:rPr lang="ko-KR" altLang="en-US" sz="1400" dirty="0"/>
              <a:t>(1);</a:t>
            </a:r>
          </a:p>
          <a:p>
            <a:r>
              <a:rPr lang="ko-KR" altLang="en-US" sz="1400" dirty="0"/>
              <a:t>                }</a:t>
            </a:r>
          </a:p>
          <a:p>
            <a:r>
              <a:rPr lang="ko-KR" altLang="en-US" sz="1400" dirty="0"/>
              <a:t>        }</a:t>
            </a:r>
          </a:p>
          <a:p>
            <a:r>
              <a:rPr lang="ko-KR" altLang="en-US" sz="1400" dirty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656178" y="897069"/>
            <a:ext cx="15901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pwm_write3.c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25899" y="5200364"/>
            <a:ext cx="3674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초간 </a:t>
            </a:r>
            <a:r>
              <a:rPr lang="en-US" altLang="ko-KR" dirty="0"/>
              <a:t>0 ~ 1024 </a:t>
            </a:r>
            <a:r>
              <a:rPr lang="ko-KR" altLang="en-US" dirty="0"/>
              <a:t>단계로 밝음 증가</a:t>
            </a:r>
          </a:p>
        </p:txBody>
      </p:sp>
    </p:spTree>
    <p:extLst>
      <p:ext uri="{BB962C8B-B14F-4D97-AF65-F5344CB8AC3E}">
        <p14:creationId xmlns:p14="http://schemas.microsoft.com/office/powerpoint/2010/main" val="2485169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3305" y="76147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75680" y="1128948"/>
            <a:ext cx="4472473" cy="48320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stdio.h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wiringPi.h</a:t>
            </a:r>
            <a:r>
              <a:rPr lang="ko-KR" altLang="en-US" sz="1400" dirty="0"/>
              <a:t>&gt;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void</a:t>
            </a:r>
            <a:r>
              <a:rPr lang="ko-KR" altLang="en-US" sz="1400" dirty="0"/>
              <a:t>) {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const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 = 1;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wiringPiSetup</a:t>
            </a:r>
            <a:r>
              <a:rPr lang="ko-KR" altLang="en-US" sz="1400" dirty="0"/>
              <a:t>();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PWM_OUTPUT);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while</a:t>
            </a:r>
            <a:r>
              <a:rPr lang="ko-KR" altLang="en-US" sz="1400" dirty="0"/>
              <a:t>(1) {</a:t>
            </a:r>
          </a:p>
          <a:p>
            <a:r>
              <a:rPr lang="ko-KR" altLang="en-US" sz="1400" dirty="0"/>
              <a:t>                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t_high</a:t>
            </a:r>
            <a:r>
              <a:rPr lang="ko-KR" altLang="en-US" sz="1400" dirty="0"/>
              <a:t>;</a:t>
            </a:r>
          </a:p>
          <a:p>
            <a:r>
              <a:rPr lang="ko-KR" altLang="en-US" sz="1400" dirty="0"/>
              <a:t>                for(</a:t>
            </a:r>
            <a:r>
              <a:rPr lang="ko-KR" altLang="en-US" sz="1400" dirty="0" err="1"/>
              <a:t>t_high</a:t>
            </a:r>
            <a:r>
              <a:rPr lang="ko-KR" altLang="en-US" sz="1400" dirty="0"/>
              <a:t>=0;t_high&lt;=1024;t_high++) {</a:t>
            </a:r>
          </a:p>
          <a:p>
            <a:r>
              <a:rPr lang="ko-KR" altLang="en-US" sz="1400" dirty="0"/>
              <a:t>                        </a:t>
            </a:r>
            <a:r>
              <a:rPr lang="ko-KR" altLang="en-US" sz="1400" dirty="0" err="1"/>
              <a:t>pwmWrite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t_high</a:t>
            </a:r>
            <a:r>
              <a:rPr lang="ko-KR" altLang="en-US" sz="1400" dirty="0"/>
              <a:t>);</a:t>
            </a:r>
          </a:p>
          <a:p>
            <a:r>
              <a:rPr lang="ko-KR" altLang="en-US" sz="1400" dirty="0"/>
              <a:t>                        </a:t>
            </a:r>
            <a:r>
              <a:rPr lang="ko-KR" altLang="en-US" sz="1400" dirty="0" err="1"/>
              <a:t>delay</a:t>
            </a:r>
            <a:r>
              <a:rPr lang="ko-KR" altLang="en-US" sz="1400" dirty="0"/>
              <a:t>(1);</a:t>
            </a:r>
          </a:p>
          <a:p>
            <a:r>
              <a:rPr lang="ko-KR" altLang="en-US" sz="1400" dirty="0"/>
              <a:t>                }</a:t>
            </a:r>
          </a:p>
          <a:p>
            <a:r>
              <a:rPr lang="ko-KR" altLang="en-US" sz="1400" dirty="0"/>
              <a:t>                for(</a:t>
            </a:r>
            <a:r>
              <a:rPr lang="ko-KR" altLang="en-US" sz="1400" dirty="0" err="1"/>
              <a:t>t_high</a:t>
            </a:r>
            <a:r>
              <a:rPr lang="ko-KR" altLang="en-US" sz="1400" dirty="0"/>
              <a:t>=1024;t_high&gt;=0;t_high--) {</a:t>
            </a:r>
          </a:p>
          <a:p>
            <a:r>
              <a:rPr lang="ko-KR" altLang="en-US" sz="1400" dirty="0"/>
              <a:t>                        </a:t>
            </a:r>
            <a:r>
              <a:rPr lang="ko-KR" altLang="en-US" sz="1400" dirty="0" err="1"/>
              <a:t>pwmWrite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t_high</a:t>
            </a:r>
            <a:r>
              <a:rPr lang="ko-KR" altLang="en-US" sz="1400" dirty="0"/>
              <a:t>);</a:t>
            </a:r>
          </a:p>
          <a:p>
            <a:r>
              <a:rPr lang="ko-KR" altLang="en-US" sz="1400" dirty="0"/>
              <a:t>                        </a:t>
            </a:r>
            <a:r>
              <a:rPr lang="ko-KR" altLang="en-US" sz="1400" dirty="0" err="1"/>
              <a:t>delay</a:t>
            </a:r>
            <a:r>
              <a:rPr lang="ko-KR" altLang="en-US" sz="1400" dirty="0"/>
              <a:t>(1);</a:t>
            </a:r>
          </a:p>
          <a:p>
            <a:r>
              <a:rPr lang="ko-KR" altLang="en-US" sz="1400" dirty="0"/>
              <a:t>                }</a:t>
            </a:r>
          </a:p>
          <a:p>
            <a:r>
              <a:rPr lang="ko-KR" altLang="en-US" sz="1400" dirty="0"/>
              <a:t>        }</a:t>
            </a:r>
          </a:p>
          <a:p>
            <a:r>
              <a:rPr lang="ko-KR" altLang="en-US" sz="14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65955" y="944282"/>
            <a:ext cx="15901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pwm_write4.c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7753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3305" y="76147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>
            <a:hlinkClick r:id="rId2"/>
          </p:cNvPr>
          <p:cNvSpPr txBox="1"/>
          <p:nvPr/>
        </p:nvSpPr>
        <p:spPr>
          <a:xfrm>
            <a:off x="93305" y="773711"/>
            <a:ext cx="358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LED(Light Emitting Diode)</a:t>
            </a: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557" y="1827180"/>
            <a:ext cx="5542384" cy="183685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8452" y="1282444"/>
            <a:ext cx="4934639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296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3305" y="76147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460" y="2212977"/>
            <a:ext cx="4655169" cy="23359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2620347" y="1594533"/>
            <a:ext cx="56364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1번 핀에 대한 주파수 조절은 </a:t>
            </a:r>
            <a:r>
              <a:rPr lang="ko-KR" altLang="en-US" sz="1600" dirty="0" err="1"/>
              <a:t>pwmSetRange함수로</a:t>
            </a:r>
            <a:r>
              <a:rPr lang="ko-KR" altLang="en-US" sz="1600" dirty="0"/>
              <a:t> 가능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620347" y="4828795"/>
            <a:ext cx="8270033" cy="1152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라즈베리파이 PWM 모듈 내부에는 </a:t>
            </a:r>
            <a:r>
              <a:rPr lang="ko-KR" altLang="en-US" sz="1600" dirty="0" err="1"/>
              <a:t>Counter</a:t>
            </a:r>
            <a:r>
              <a:rPr lang="ko-KR" altLang="en-US" sz="1600" dirty="0"/>
              <a:t> 레지스터가 있으며,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이 레지스터는 PWM 모듈로 들어오는 19.2MHz </a:t>
            </a:r>
            <a:r>
              <a:rPr lang="ko-KR" altLang="en-US" sz="1600" dirty="0" err="1"/>
              <a:t>클록에</a:t>
            </a:r>
            <a:r>
              <a:rPr lang="ko-KR" altLang="en-US" sz="1600" dirty="0"/>
              <a:t> 맞춰 숫자를 증가시킴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1초간 19200000 증가시킬 수 있음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1176" y="854393"/>
            <a:ext cx="22252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err="1"/>
              <a:t>pwmSetRange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3232002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3305" y="76147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141" y="921659"/>
            <a:ext cx="6386732" cy="2232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755778" y="3436213"/>
            <a:ext cx="1101945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PWM 모듈 내부에는 </a:t>
            </a:r>
            <a:r>
              <a:rPr lang="ko-KR" altLang="en-US" sz="1600" dirty="0" err="1"/>
              <a:t>Range</a:t>
            </a:r>
            <a:r>
              <a:rPr lang="ko-KR" altLang="en-US" sz="1600" dirty="0"/>
              <a:t> 레지스터가 있어 </a:t>
            </a:r>
            <a:r>
              <a:rPr lang="ko-KR" altLang="en-US" sz="1600" dirty="0" err="1"/>
              <a:t>Counter</a:t>
            </a:r>
            <a:r>
              <a:rPr lang="ko-KR" altLang="en-US" sz="1600" dirty="0"/>
              <a:t> 값의 증가 범위를 제한할 수 있음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Range</a:t>
            </a:r>
            <a:r>
              <a:rPr lang="ko-KR" altLang="en-US" sz="1600" dirty="0"/>
              <a:t> 레지스터 값을 19200000으로 설정하면 </a:t>
            </a:r>
            <a:r>
              <a:rPr lang="ko-KR" altLang="en-US" sz="1600" dirty="0" err="1"/>
              <a:t>Counter</a:t>
            </a:r>
            <a:r>
              <a:rPr lang="ko-KR" altLang="en-US" sz="1600" dirty="0"/>
              <a:t> 레지스터의 값은 0 ~ 19200000 사이에서만 증가할 수 있음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1초에 1번 19200000 값에 도달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레지스터의 값을 9600000(=19200000/2)</a:t>
            </a:r>
            <a:r>
              <a:rPr lang="ko-KR" altLang="en-US" sz="1600" dirty="0" err="1"/>
              <a:t>으로</a:t>
            </a:r>
            <a:r>
              <a:rPr lang="ko-KR" altLang="en-US" sz="1600" dirty="0"/>
              <a:t> 설정하면 1초에 2번 9600000 값에 도달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Range</a:t>
            </a:r>
            <a:r>
              <a:rPr lang="ko-KR" altLang="en-US" sz="1600" dirty="0"/>
              <a:t> 레지스터는 주기와 주파수를 결정하는 역할을 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pwmSetRange</a:t>
            </a:r>
            <a:r>
              <a:rPr lang="ko-KR" altLang="en-US" sz="1600" dirty="0"/>
              <a:t> 함수는 </a:t>
            </a:r>
            <a:r>
              <a:rPr lang="ko-KR" altLang="en-US" sz="1600" dirty="0" err="1"/>
              <a:t>Range</a:t>
            </a:r>
            <a:r>
              <a:rPr lang="ko-KR" altLang="en-US" sz="1600" dirty="0"/>
              <a:t> 레지스터 값을 설정하는 역할을 함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19.2MHz </a:t>
            </a:r>
            <a:r>
              <a:rPr lang="ko-KR" altLang="en-US" sz="1600" dirty="0"/>
              <a:t>로 들어오는 </a:t>
            </a:r>
            <a:r>
              <a:rPr lang="ko-KR" altLang="en-US" sz="1600" dirty="0" err="1"/>
              <a:t>클록은</a:t>
            </a:r>
            <a:r>
              <a:rPr lang="ko-KR" altLang="en-US" sz="1600" dirty="0"/>
              <a:t> </a:t>
            </a:r>
            <a:r>
              <a:rPr lang="en-US" altLang="ko-KR" sz="1600" dirty="0"/>
              <a:t>Clock Divisor </a:t>
            </a:r>
            <a:r>
              <a:rPr lang="ko-KR" altLang="en-US" sz="1600" dirty="0"/>
              <a:t>레지스터 값을 설정하여 </a:t>
            </a:r>
            <a:r>
              <a:rPr lang="ko-KR" altLang="en-US" sz="1600" dirty="0" err="1"/>
              <a:t>클록의</a:t>
            </a:r>
            <a:r>
              <a:rPr lang="ko-KR" altLang="en-US" sz="1600" dirty="0"/>
              <a:t> 속도를 줄일 수 있음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예를 들어 </a:t>
            </a:r>
            <a:r>
              <a:rPr lang="en-US" altLang="ko-KR" sz="1600" dirty="0"/>
              <a:t>Clock Divisor </a:t>
            </a:r>
            <a:r>
              <a:rPr lang="ko-KR" altLang="en-US" sz="1600" dirty="0"/>
              <a:t>레지스터의 값을 </a:t>
            </a:r>
            <a:r>
              <a:rPr lang="en-US" altLang="ko-KR" sz="1600" dirty="0"/>
              <a:t>19</a:t>
            </a:r>
            <a:r>
              <a:rPr lang="ko-KR" altLang="en-US" sz="1600" dirty="0"/>
              <a:t>로 설정하면</a:t>
            </a:r>
            <a:r>
              <a:rPr lang="en-US" altLang="ko-KR" sz="1600" dirty="0"/>
              <a:t>, Counter </a:t>
            </a:r>
            <a:r>
              <a:rPr lang="ko-KR" altLang="en-US" sz="1600" dirty="0"/>
              <a:t>레지스터로는 약 </a:t>
            </a:r>
            <a:r>
              <a:rPr lang="en-US" altLang="ko-KR" sz="1600" dirty="0"/>
              <a:t>1MHz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클록이</a:t>
            </a:r>
            <a:r>
              <a:rPr lang="ko-KR" altLang="en-US" sz="1600" dirty="0"/>
              <a:t> 입력됨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정확히는 </a:t>
            </a:r>
            <a:r>
              <a:rPr lang="en-US" altLang="ko-KR" sz="1600" dirty="0"/>
              <a:t>1010526Hz</a:t>
            </a:r>
            <a:r>
              <a:rPr lang="ko-KR" altLang="en-US" sz="1600" dirty="0"/>
              <a:t>가 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1</a:t>
            </a:r>
            <a:r>
              <a:rPr lang="ko-KR" altLang="en-US" sz="1600" dirty="0"/>
              <a:t>초에 약 </a:t>
            </a:r>
            <a:r>
              <a:rPr lang="en-US" altLang="ko-KR" sz="1600" dirty="0"/>
              <a:t>1000000</a:t>
            </a:r>
            <a:r>
              <a:rPr lang="ko-KR" altLang="en-US" sz="1600" dirty="0"/>
              <a:t>을 증가시킬 수 있음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Range </a:t>
            </a:r>
            <a:r>
              <a:rPr lang="ko-KR" altLang="en-US" sz="1600" dirty="0"/>
              <a:t>레지스터의 값을 </a:t>
            </a:r>
            <a:r>
              <a:rPr lang="en-US" altLang="ko-KR" sz="1600" dirty="0"/>
              <a:t>1000000</a:t>
            </a:r>
            <a:r>
              <a:rPr lang="ko-KR" altLang="en-US" sz="1600" dirty="0"/>
              <a:t>으로 설정하면 </a:t>
            </a:r>
            <a:r>
              <a:rPr lang="en-US" altLang="ko-KR" sz="1600" dirty="0"/>
              <a:t>Counter </a:t>
            </a:r>
            <a:r>
              <a:rPr lang="ko-KR" altLang="en-US" sz="1600" dirty="0"/>
              <a:t>레지스터의 값은 </a:t>
            </a:r>
            <a:r>
              <a:rPr lang="en-US" altLang="ko-KR" sz="1600" dirty="0"/>
              <a:t>0 ~ 1000000 </a:t>
            </a:r>
            <a:r>
              <a:rPr lang="ko-KR" altLang="en-US" sz="1600" dirty="0"/>
              <a:t>사이에서만 증가함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1</a:t>
            </a:r>
            <a:r>
              <a:rPr lang="ko-KR" altLang="en-US" sz="1600" dirty="0"/>
              <a:t>초에 한 번 </a:t>
            </a:r>
            <a:r>
              <a:rPr lang="en-US" altLang="ko-KR" sz="1600" dirty="0"/>
              <a:t>1000000 </a:t>
            </a:r>
            <a:r>
              <a:rPr lang="ko-KR" altLang="en-US" sz="1600" dirty="0"/>
              <a:t>값에 도달</a:t>
            </a:r>
          </a:p>
        </p:txBody>
      </p:sp>
    </p:spTree>
    <p:extLst>
      <p:ext uri="{BB962C8B-B14F-4D97-AF65-F5344CB8AC3E}">
        <p14:creationId xmlns:p14="http://schemas.microsoft.com/office/powerpoint/2010/main" val="3087305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3305" y="76147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75680" y="3681748"/>
            <a:ext cx="950117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PWM 모듈 내부에는 </a:t>
            </a:r>
            <a:r>
              <a:rPr lang="ko-KR" altLang="en-US" sz="1600" dirty="0" err="1"/>
              <a:t>Compare</a:t>
            </a:r>
            <a:r>
              <a:rPr lang="ko-KR" altLang="en-US" sz="1600" dirty="0"/>
              <a:t> 레지스터가 있어서 </a:t>
            </a:r>
            <a:r>
              <a:rPr lang="ko-KR" altLang="en-US" sz="1600" dirty="0" err="1"/>
              <a:t>Counter</a:t>
            </a:r>
            <a:r>
              <a:rPr lang="ko-KR" altLang="en-US" sz="1600" dirty="0"/>
              <a:t> 레지스터 값과 비교됨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PWM 모듈은 </a:t>
            </a:r>
            <a:r>
              <a:rPr lang="ko-KR" altLang="en-US" sz="1600" dirty="0" err="1"/>
              <a:t>Compare</a:t>
            </a:r>
            <a:r>
              <a:rPr lang="ko-KR" altLang="en-US" sz="1600" dirty="0"/>
              <a:t> 레지스터와 </a:t>
            </a:r>
            <a:r>
              <a:rPr lang="ko-KR" altLang="en-US" sz="1600" dirty="0" err="1"/>
              <a:t>Counter</a:t>
            </a:r>
            <a:r>
              <a:rPr lang="ko-KR" altLang="en-US" sz="1600" dirty="0"/>
              <a:t> 레지스터를 비교하며 PWM 파형을 만들어 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Counter</a:t>
            </a:r>
            <a:r>
              <a:rPr lang="ko-KR" altLang="en-US" sz="1600" dirty="0"/>
              <a:t> 레지스터의 값이 </a:t>
            </a:r>
            <a:r>
              <a:rPr lang="ko-KR" altLang="en-US" sz="1600" dirty="0" err="1"/>
              <a:t>Compare</a:t>
            </a:r>
            <a:r>
              <a:rPr lang="ko-KR" altLang="en-US" sz="1600" dirty="0"/>
              <a:t> 레지스터의 값보다 작거나 같으면 HIGH 값을, 그렇지 않으면 LOW 값을 연결된 핀으로 내보냄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Compare</a:t>
            </a:r>
            <a:r>
              <a:rPr lang="ko-KR" altLang="en-US" sz="1600" dirty="0"/>
              <a:t> 레지스터의 값을 600000으로 설정하면, </a:t>
            </a:r>
            <a:r>
              <a:rPr lang="ko-KR" altLang="en-US" sz="1600" dirty="0" err="1"/>
              <a:t>Counter</a:t>
            </a:r>
            <a:r>
              <a:rPr lang="ko-KR" altLang="en-US" sz="1600" dirty="0"/>
              <a:t> 레지스터의 값이 0 ~ 600000까지는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HIGH 값을 600001 ~ 1000000 까지는 LOW 값을 연결된 핀으로 내보냄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Compare</a:t>
            </a:r>
            <a:r>
              <a:rPr lang="ko-KR" altLang="en-US" sz="1600" dirty="0"/>
              <a:t> 레지스터의 값이 작아지면 HIGH 구간도 작아짐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Compare</a:t>
            </a:r>
            <a:r>
              <a:rPr lang="ko-KR" altLang="en-US" sz="1600" dirty="0"/>
              <a:t> 레지스터는 </a:t>
            </a:r>
            <a:r>
              <a:rPr lang="ko-KR" altLang="en-US" sz="1600" dirty="0" err="1"/>
              <a:t>HIGH의</a:t>
            </a:r>
            <a:r>
              <a:rPr lang="ko-KR" altLang="en-US" sz="1600" dirty="0"/>
              <a:t> 구간을 결정하는 데 사용할 수 있음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Range </a:t>
            </a:r>
            <a:r>
              <a:rPr lang="ko-KR" altLang="en-US" sz="1600" dirty="0"/>
              <a:t>레지스터는 </a:t>
            </a:r>
            <a:r>
              <a:rPr lang="en-US" altLang="ko-KR" sz="1600" dirty="0"/>
              <a:t>PWM </a:t>
            </a:r>
            <a:r>
              <a:rPr lang="ko-KR" altLang="en-US" sz="1600" dirty="0"/>
              <a:t>파형의 주파수를 </a:t>
            </a:r>
            <a:r>
              <a:rPr lang="en-US" altLang="ko-KR" sz="1600" dirty="0"/>
              <a:t>Compare </a:t>
            </a:r>
            <a:r>
              <a:rPr lang="ko-KR" altLang="en-US" sz="1600" dirty="0"/>
              <a:t>레지스터는 </a:t>
            </a:r>
            <a:r>
              <a:rPr lang="en-US" altLang="ko-KR" sz="1600" dirty="0"/>
              <a:t>PWM </a:t>
            </a:r>
            <a:r>
              <a:rPr lang="ko-KR" altLang="en-US" sz="1600" dirty="0"/>
              <a:t>파형의 </a:t>
            </a:r>
            <a:r>
              <a:rPr lang="en-US" altLang="ko-KR" sz="1600" dirty="0"/>
              <a:t>HIGH </a:t>
            </a:r>
            <a:r>
              <a:rPr lang="ko-KR" altLang="en-US" sz="1600" dirty="0"/>
              <a:t>구간을 결정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669" y="1048970"/>
            <a:ext cx="7483152" cy="22238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72036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3305" y="76147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194" y="1025435"/>
            <a:ext cx="6078100" cy="24563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961053" y="3885844"/>
            <a:ext cx="10646227" cy="263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기본 상태에서 </a:t>
            </a:r>
            <a:r>
              <a:rPr lang="ko-KR" altLang="en-US" sz="1600" dirty="0" err="1"/>
              <a:t>Clock</a:t>
            </a:r>
            <a:r>
              <a:rPr lang="ko-KR" altLang="en-US" sz="1600" dirty="0"/>
              <a:t> </a:t>
            </a:r>
            <a:r>
              <a:rPr lang="ko-KR" altLang="en-US" sz="1600" dirty="0" err="1"/>
              <a:t>Divisor</a:t>
            </a:r>
            <a:r>
              <a:rPr lang="ko-KR" altLang="en-US" sz="1600" dirty="0"/>
              <a:t> 값은 32이며 600000Hz(=19200000/32)의 속도로 </a:t>
            </a:r>
            <a:r>
              <a:rPr lang="ko-KR" altLang="en-US" sz="1600" dirty="0" err="1"/>
              <a:t>Counter</a:t>
            </a:r>
            <a:r>
              <a:rPr lang="ko-KR" altLang="en-US" sz="1600" dirty="0"/>
              <a:t> 레지스터의 값이 증감함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기본 상태에서 </a:t>
            </a:r>
            <a:r>
              <a:rPr lang="ko-KR" altLang="en-US" sz="1600" dirty="0" err="1"/>
              <a:t>Range</a:t>
            </a:r>
            <a:r>
              <a:rPr lang="ko-KR" altLang="en-US" sz="1600" dirty="0"/>
              <a:t> 레지스터 값은 1024로 설정되어 있음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그래서 </a:t>
            </a:r>
            <a:r>
              <a:rPr lang="ko-KR" altLang="en-US" sz="1600" dirty="0" err="1"/>
              <a:t>Counter</a:t>
            </a:r>
            <a:r>
              <a:rPr lang="ko-KR" altLang="en-US" sz="1600" dirty="0"/>
              <a:t> 레지스터 값은 0 ~ 1024사이에서 증가함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기본 상태에서 </a:t>
            </a:r>
            <a:r>
              <a:rPr lang="ko-KR" altLang="en-US" sz="1600" dirty="0" err="1"/>
              <a:t>pwnWrite</a:t>
            </a:r>
            <a:r>
              <a:rPr lang="ko-KR" altLang="en-US" sz="1600" dirty="0"/>
              <a:t> 함수를 통해서 조절하는 값은 </a:t>
            </a:r>
            <a:r>
              <a:rPr lang="ko-KR" altLang="en-US" sz="1600" dirty="0" err="1"/>
              <a:t>Compare</a:t>
            </a:r>
            <a:r>
              <a:rPr lang="ko-KR" altLang="en-US" sz="1600" dirty="0"/>
              <a:t> 레지스터 값임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그래서 0 ~ 1024 사이의 값을 </a:t>
            </a:r>
            <a:r>
              <a:rPr lang="ko-KR" altLang="en-US" sz="1600" dirty="0" err="1"/>
              <a:t>쓸수</a:t>
            </a:r>
            <a:r>
              <a:rPr lang="ko-KR" altLang="en-US" sz="1600" dirty="0"/>
              <a:t> 있음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Range</a:t>
            </a:r>
            <a:r>
              <a:rPr lang="ko-KR" altLang="en-US" sz="1600" dirty="0"/>
              <a:t> 레지스터 값은 1024로 설정되어 있으므로 </a:t>
            </a:r>
            <a:r>
              <a:rPr lang="ko-KR" altLang="en-US" sz="1600" dirty="0" err="1"/>
              <a:t>Counter</a:t>
            </a:r>
            <a:r>
              <a:rPr lang="ko-KR" altLang="en-US" sz="1600" dirty="0"/>
              <a:t> 레지스터는 1초당 585번 1024 값에 도달하며, 주기는 1709.4마이크로 초가 됨</a:t>
            </a:r>
          </a:p>
        </p:txBody>
      </p:sp>
    </p:spTree>
    <p:extLst>
      <p:ext uri="{BB962C8B-B14F-4D97-AF65-F5344CB8AC3E}">
        <p14:creationId xmlns:p14="http://schemas.microsoft.com/office/powerpoint/2010/main" val="8737358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3305" y="76147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4522" y="895739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LED </a:t>
            </a:r>
            <a:r>
              <a:rPr lang="ko-KR" altLang="en-US" dirty="0"/>
              <a:t>점멸 반복하기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14265" y="1520730"/>
            <a:ext cx="3474098" cy="35394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stdio.h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wiringPi.h</a:t>
            </a:r>
            <a:r>
              <a:rPr lang="ko-KR" altLang="en-US" sz="1400" dirty="0"/>
              <a:t>&gt;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void</a:t>
            </a:r>
            <a:r>
              <a:rPr lang="ko-KR" altLang="en-US" sz="1400" dirty="0"/>
              <a:t>) {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const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 = 1;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wiringPiSetup</a:t>
            </a:r>
            <a:r>
              <a:rPr lang="ko-KR" altLang="en-US" sz="1400" dirty="0"/>
              <a:t>();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PWM_OUTPUT);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pwmSetClock</a:t>
            </a:r>
            <a:r>
              <a:rPr lang="ko-KR" altLang="en-US" sz="1400" dirty="0"/>
              <a:t>(19);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pwmSetMode</a:t>
            </a:r>
            <a:r>
              <a:rPr lang="ko-KR" altLang="en-US" sz="1400" dirty="0"/>
              <a:t>(PWM_MODE_MS);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pwmSetRange</a:t>
            </a:r>
            <a:r>
              <a:rPr lang="ko-KR" altLang="en-US" sz="1400" dirty="0"/>
              <a:t>(1000000);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pwmWrite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1000000/2);</a:t>
            </a:r>
          </a:p>
          <a:p>
            <a:r>
              <a:rPr lang="ko-KR" altLang="en-US" sz="14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1345" y="1336064"/>
            <a:ext cx="15901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pwm_write5.c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67942" y="1520730"/>
            <a:ext cx="7119257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pwmSetClock</a:t>
            </a:r>
            <a:r>
              <a:rPr lang="en-US" altLang="ko-KR" sz="1400" dirty="0"/>
              <a:t> </a:t>
            </a:r>
            <a:r>
              <a:rPr lang="ko-KR" altLang="en-US" sz="1400" dirty="0"/>
              <a:t>함수를 호출하여 </a:t>
            </a:r>
            <a:r>
              <a:rPr lang="en-US" altLang="ko-KR" sz="1400" dirty="0"/>
              <a:t>Clock Divisor </a:t>
            </a:r>
            <a:r>
              <a:rPr lang="ko-KR" altLang="en-US" sz="1400" dirty="0"/>
              <a:t>레지스터 값을 </a:t>
            </a:r>
            <a:r>
              <a:rPr lang="en-US" altLang="ko-KR" sz="1400" dirty="0"/>
              <a:t>19</a:t>
            </a:r>
            <a:r>
              <a:rPr lang="ko-KR" altLang="en-US" sz="1400" dirty="0"/>
              <a:t>로 설정</a:t>
            </a:r>
            <a:endParaRPr lang="en-US" altLang="ko-KR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pwmSetMode</a:t>
            </a:r>
            <a:r>
              <a:rPr lang="en-US" altLang="ko-KR" sz="1400" dirty="0"/>
              <a:t> </a:t>
            </a:r>
            <a:r>
              <a:rPr lang="ko-KR" altLang="en-US" sz="1400" dirty="0"/>
              <a:t>함수를 호출하여 </a:t>
            </a:r>
            <a:r>
              <a:rPr lang="en-US" altLang="ko-KR" sz="1400" dirty="0"/>
              <a:t>PWM</a:t>
            </a:r>
            <a:r>
              <a:rPr lang="ko-KR" altLang="en-US" sz="1400" dirty="0"/>
              <a:t>모듈의 주파수와 </a:t>
            </a:r>
            <a:r>
              <a:rPr lang="en-US" altLang="ko-KR" sz="1400" dirty="0"/>
              <a:t>HIGH </a:t>
            </a:r>
            <a:r>
              <a:rPr lang="ko-KR" altLang="en-US" sz="1400" dirty="0"/>
              <a:t>구간을 변경할 수 있는 상태로 설정</a:t>
            </a:r>
            <a:endParaRPr lang="en-US" altLang="ko-KR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400" dirty="0"/>
              <a:t>PWM_MODE_MS</a:t>
            </a:r>
            <a:r>
              <a:rPr lang="ko-KR" altLang="en-US" sz="1400" dirty="0"/>
              <a:t>는 </a:t>
            </a:r>
            <a:r>
              <a:rPr lang="en-US" altLang="ko-KR" sz="1400" dirty="0" err="1"/>
              <a:t>mark:space</a:t>
            </a:r>
            <a:r>
              <a:rPr lang="en-US" altLang="ko-KR" sz="1400" dirty="0"/>
              <a:t> </a:t>
            </a:r>
            <a:r>
              <a:rPr lang="ko-KR" altLang="en-US" sz="1400" dirty="0"/>
              <a:t>동작 상태를 의미하며 </a:t>
            </a:r>
            <a:r>
              <a:rPr lang="en-US" altLang="ko-KR" sz="1400" dirty="0"/>
              <a:t>space</a:t>
            </a:r>
            <a:r>
              <a:rPr lang="ko-KR" altLang="en-US" sz="1400" dirty="0"/>
              <a:t>와 </a:t>
            </a:r>
            <a:r>
              <a:rPr lang="en-US" altLang="ko-KR" sz="1400" dirty="0"/>
              <a:t>mark</a:t>
            </a:r>
            <a:r>
              <a:rPr lang="ko-KR" altLang="en-US" sz="1400" dirty="0"/>
              <a:t>를 변경할 수 있는 상태를 의미함</a:t>
            </a:r>
            <a:endParaRPr lang="en-US" altLang="ko-KR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400" dirty="0"/>
              <a:t>기본 상태는 </a:t>
            </a:r>
            <a:r>
              <a:rPr lang="en-US" altLang="ko-KR" sz="1400" dirty="0"/>
              <a:t>balanced </a:t>
            </a:r>
            <a:r>
              <a:rPr lang="ko-KR" altLang="en-US" sz="1400" dirty="0"/>
              <a:t>상태라고 하며 </a:t>
            </a:r>
            <a:r>
              <a:rPr lang="en-US" altLang="ko-KR" sz="1400" dirty="0"/>
              <a:t>PWM_MODE_BAL</a:t>
            </a:r>
            <a:r>
              <a:rPr lang="ko-KR" altLang="en-US" sz="1400" dirty="0"/>
              <a:t>로 설정할 수 있음</a:t>
            </a:r>
            <a:endParaRPr lang="en-US" altLang="ko-KR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400" dirty="0"/>
              <a:t>기본 상태에서는 </a:t>
            </a:r>
            <a:r>
              <a:rPr lang="en-US" altLang="ko-KR" sz="1400" dirty="0"/>
              <a:t>clock divisor </a:t>
            </a:r>
            <a:r>
              <a:rPr lang="ko-KR" altLang="en-US" sz="1400" dirty="0"/>
              <a:t>레지스터는 </a:t>
            </a:r>
            <a:r>
              <a:rPr lang="en-US" altLang="ko-KR" sz="1400" dirty="0"/>
              <a:t>32</a:t>
            </a:r>
            <a:r>
              <a:rPr lang="ko-KR" altLang="en-US" sz="1400" dirty="0"/>
              <a:t>로 </a:t>
            </a:r>
            <a:r>
              <a:rPr lang="en-US" altLang="ko-KR" sz="1400" dirty="0"/>
              <a:t>range </a:t>
            </a:r>
            <a:r>
              <a:rPr lang="ko-KR" altLang="en-US" sz="1400" dirty="0"/>
              <a:t>레지스터는 </a:t>
            </a:r>
            <a:r>
              <a:rPr lang="en-US" altLang="ko-KR" sz="1400" dirty="0"/>
              <a:t>1024</a:t>
            </a:r>
            <a:r>
              <a:rPr lang="ko-KR" altLang="en-US" sz="1400" dirty="0"/>
              <a:t>로 설정되어 있음</a:t>
            </a:r>
            <a:endParaRPr lang="en-US" altLang="ko-KR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pwmSetRange</a:t>
            </a:r>
            <a:r>
              <a:rPr lang="en-US" altLang="ko-KR" sz="1400" dirty="0"/>
              <a:t> </a:t>
            </a:r>
            <a:r>
              <a:rPr lang="ko-KR" altLang="en-US" sz="1400" dirty="0"/>
              <a:t>함수를 호출하여 </a:t>
            </a:r>
            <a:r>
              <a:rPr lang="en-US" altLang="ko-KR" sz="1400" dirty="0"/>
              <a:t>Range </a:t>
            </a:r>
            <a:r>
              <a:rPr lang="ko-KR" altLang="en-US" sz="1400" dirty="0"/>
              <a:t>레지스터 값을 </a:t>
            </a:r>
            <a:r>
              <a:rPr lang="en-US" altLang="ko-KR" sz="1400" dirty="0"/>
              <a:t>1000000</a:t>
            </a:r>
            <a:r>
              <a:rPr lang="ko-KR" altLang="en-US" sz="1400" dirty="0"/>
              <a:t>으로 설정</a:t>
            </a:r>
            <a:endParaRPr lang="en-US" altLang="ko-KR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400" dirty="0"/>
              <a:t>PWM </a:t>
            </a:r>
            <a:r>
              <a:rPr lang="ko-KR" altLang="en-US" sz="1400" dirty="0"/>
              <a:t>파형의 주기는 약 </a:t>
            </a:r>
            <a:r>
              <a:rPr lang="en-US" altLang="ko-KR" sz="1400" dirty="0"/>
              <a:t>1000000 </a:t>
            </a:r>
            <a:r>
              <a:rPr lang="ko-KR" altLang="en-US" sz="1400" dirty="0"/>
              <a:t>마이크로 초</a:t>
            </a:r>
            <a:r>
              <a:rPr lang="en-US" altLang="ko-KR" sz="1400" dirty="0"/>
              <a:t>(=1</a:t>
            </a:r>
            <a:r>
              <a:rPr lang="ko-KR" altLang="en-US" sz="1400" dirty="0"/>
              <a:t>초</a:t>
            </a:r>
            <a:r>
              <a:rPr lang="en-US" altLang="ko-KR" sz="1400" dirty="0"/>
              <a:t>)</a:t>
            </a:r>
            <a:r>
              <a:rPr lang="ko-KR" altLang="en-US" sz="1400" dirty="0"/>
              <a:t>가 됨</a:t>
            </a:r>
            <a:endParaRPr lang="en-US" altLang="ko-KR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pwmWrite</a:t>
            </a:r>
            <a:r>
              <a:rPr lang="en-US" altLang="ko-KR" sz="1400" dirty="0"/>
              <a:t> </a:t>
            </a:r>
            <a:r>
              <a:rPr lang="ko-KR" altLang="en-US" sz="1400" dirty="0"/>
              <a:t>함수를 호출하여 </a:t>
            </a:r>
            <a:r>
              <a:rPr lang="en-US" altLang="ko-KR" sz="1400" dirty="0" err="1"/>
              <a:t>led_pin</a:t>
            </a:r>
            <a:r>
              <a:rPr lang="ko-KR" altLang="en-US" sz="1400" dirty="0"/>
              <a:t>으로 나가는 </a:t>
            </a:r>
            <a:r>
              <a:rPr lang="en-US" altLang="ko-KR" sz="1400" dirty="0"/>
              <a:t>PWM</a:t>
            </a:r>
            <a:r>
              <a:rPr lang="ko-KR" altLang="en-US" sz="1400" dirty="0"/>
              <a:t>의 </a:t>
            </a:r>
            <a:r>
              <a:rPr lang="en-US" altLang="ko-KR" sz="1400" dirty="0"/>
              <a:t>HIGH</a:t>
            </a:r>
            <a:r>
              <a:rPr lang="ko-KR" altLang="en-US" sz="1400" dirty="0"/>
              <a:t>의 개수를 </a:t>
            </a:r>
            <a:r>
              <a:rPr lang="en-US" altLang="ko-KR" sz="1400" dirty="0"/>
              <a:t>500000(=1000000/2)</a:t>
            </a:r>
            <a:r>
              <a:rPr lang="ko-KR" altLang="en-US" sz="1400" dirty="0"/>
              <a:t>로 설정</a:t>
            </a:r>
            <a:endParaRPr lang="en-US" altLang="ko-KR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400" dirty="0"/>
              <a:t>500000 </a:t>
            </a:r>
            <a:r>
              <a:rPr lang="ko-KR" altLang="en-US" sz="1400" dirty="0"/>
              <a:t>마이크로 초 동안 </a:t>
            </a:r>
            <a:r>
              <a:rPr lang="en-US" altLang="ko-KR" sz="1400" dirty="0"/>
              <a:t>HIGH</a:t>
            </a:r>
            <a:r>
              <a:rPr lang="ko-KR" altLang="en-US" sz="1400" dirty="0"/>
              <a:t>가 출력</a:t>
            </a:r>
            <a:endParaRPr lang="en-US" altLang="ko-KR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400" dirty="0"/>
              <a:t>1</a:t>
            </a:r>
            <a:r>
              <a:rPr lang="ko-KR" altLang="en-US" sz="1400" dirty="0"/>
              <a:t>초 주기로 </a:t>
            </a:r>
            <a:r>
              <a:rPr lang="en-US" altLang="ko-KR" sz="1400" dirty="0"/>
              <a:t>LED </a:t>
            </a:r>
            <a:r>
              <a:rPr lang="ko-KR" altLang="en-US" sz="1400" dirty="0"/>
              <a:t>점멸</a:t>
            </a:r>
            <a:r>
              <a:rPr lang="en-US" altLang="ko-KR" sz="1400" dirty="0"/>
              <a:t>, </a:t>
            </a:r>
            <a:r>
              <a:rPr lang="ko-KR" altLang="en-US" sz="1400" dirty="0"/>
              <a:t>즉 </a:t>
            </a:r>
            <a:r>
              <a:rPr lang="en-US" altLang="ko-KR" sz="1400" dirty="0"/>
              <a:t>1Hz</a:t>
            </a:r>
            <a:r>
              <a:rPr lang="ko-KR" altLang="en-US" sz="1400" dirty="0"/>
              <a:t>의</a:t>
            </a:r>
            <a:r>
              <a:rPr lang="en-US" altLang="ko-KR" sz="1400" dirty="0"/>
              <a:t> </a:t>
            </a:r>
            <a:r>
              <a:rPr lang="ko-KR" altLang="en-US" sz="1400" dirty="0"/>
              <a:t>주파수로 </a:t>
            </a:r>
            <a:r>
              <a:rPr lang="en-US" altLang="ko-KR" sz="1400" dirty="0"/>
              <a:t>LED </a:t>
            </a:r>
            <a:r>
              <a:rPr lang="ko-KR" altLang="en-US" sz="1400" dirty="0"/>
              <a:t>점멸</a:t>
            </a:r>
          </a:p>
        </p:txBody>
      </p:sp>
    </p:spTree>
    <p:extLst>
      <p:ext uri="{BB962C8B-B14F-4D97-AF65-F5344CB8AC3E}">
        <p14:creationId xmlns:p14="http://schemas.microsoft.com/office/powerpoint/2010/main" val="1866512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3305" y="76147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4522" y="895739"/>
            <a:ext cx="267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LED </a:t>
            </a:r>
            <a:r>
              <a:rPr lang="ko-KR" altLang="en-US" dirty="0"/>
              <a:t>점멸 간격 줄여보기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67050" y="1446085"/>
            <a:ext cx="3464767" cy="35394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stdio.h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wiringPi.h</a:t>
            </a:r>
            <a:r>
              <a:rPr lang="ko-KR" altLang="en-US" sz="1400" dirty="0"/>
              <a:t>&gt;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void</a:t>
            </a:r>
            <a:r>
              <a:rPr lang="ko-KR" altLang="en-US" sz="1400" dirty="0"/>
              <a:t>) {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const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 = 1;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wiringPiSetup</a:t>
            </a:r>
            <a:r>
              <a:rPr lang="ko-KR" altLang="en-US" sz="1400" dirty="0"/>
              <a:t>();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PWM_OUTPUT);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pwmSetClock</a:t>
            </a:r>
            <a:r>
              <a:rPr lang="ko-KR" altLang="en-US" sz="1400" dirty="0"/>
              <a:t>(19);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pwmSetMode</a:t>
            </a:r>
            <a:r>
              <a:rPr lang="ko-KR" altLang="en-US" sz="1400" dirty="0"/>
              <a:t>(PWM_MODE_MS);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pwmSetRange</a:t>
            </a:r>
            <a:r>
              <a:rPr lang="ko-KR" altLang="en-US" sz="1400" dirty="0"/>
              <a:t>(1000000/10);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pwmWrite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1000000/2/10);</a:t>
            </a:r>
          </a:p>
          <a:p>
            <a:r>
              <a:rPr lang="ko-KR" altLang="en-US" sz="14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2180" y="895739"/>
            <a:ext cx="267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LED </a:t>
            </a:r>
            <a:r>
              <a:rPr lang="ko-KR" altLang="en-US" dirty="0"/>
              <a:t>점멸 간격 줄여보기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4522" y="5290457"/>
            <a:ext cx="40735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초당 </a:t>
            </a:r>
            <a:r>
              <a:rPr lang="en-US" altLang="ko-KR" sz="1600" dirty="0"/>
              <a:t>10</a:t>
            </a:r>
            <a:r>
              <a:rPr lang="ko-KR" altLang="en-US" sz="1600" dirty="0"/>
              <a:t>번 점멸</a:t>
            </a:r>
            <a:r>
              <a:rPr lang="en-US" altLang="ko-KR" sz="1600" dirty="0"/>
              <a:t>. </a:t>
            </a:r>
            <a:r>
              <a:rPr lang="ko-KR" altLang="en-US" sz="1600" dirty="0"/>
              <a:t>즉</a:t>
            </a:r>
            <a:r>
              <a:rPr lang="en-US" altLang="ko-KR" sz="1600" dirty="0"/>
              <a:t>, 10Hz</a:t>
            </a:r>
            <a:r>
              <a:rPr lang="ko-KR" altLang="en-US" sz="1600" dirty="0"/>
              <a:t>의 주파수로 점멸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333369" y="1446085"/>
            <a:ext cx="3594403" cy="35394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stdio.h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wiringPi.h</a:t>
            </a:r>
            <a:r>
              <a:rPr lang="ko-KR" altLang="en-US" sz="1400" dirty="0"/>
              <a:t>&gt;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void</a:t>
            </a:r>
            <a:r>
              <a:rPr lang="ko-KR" altLang="en-US" sz="1400" dirty="0"/>
              <a:t>) {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const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 = 1;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wiringPiSetup</a:t>
            </a:r>
            <a:r>
              <a:rPr lang="ko-KR" altLang="en-US" sz="1400" dirty="0"/>
              <a:t>();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PWM_OUTPUT);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pwmSetClock</a:t>
            </a:r>
            <a:r>
              <a:rPr lang="ko-KR" altLang="en-US" sz="1400" dirty="0"/>
              <a:t>(19);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pwmSetMode</a:t>
            </a:r>
            <a:r>
              <a:rPr lang="ko-KR" altLang="en-US" sz="1400" dirty="0"/>
              <a:t>(PWM_MODE_MS);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pwmSetRange</a:t>
            </a:r>
            <a:r>
              <a:rPr lang="ko-KR" altLang="en-US" sz="1400" dirty="0"/>
              <a:t>(1000000/10</a:t>
            </a:r>
            <a:r>
              <a:rPr lang="en-US" altLang="ko-KR" sz="1400" dirty="0"/>
              <a:t>0</a:t>
            </a:r>
            <a:r>
              <a:rPr lang="ko-KR" altLang="en-US" sz="1400" dirty="0"/>
              <a:t>);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pwmWrite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1000000/2/10</a:t>
            </a:r>
            <a:r>
              <a:rPr lang="en-US" altLang="ko-KR" sz="1400" dirty="0"/>
              <a:t>0</a:t>
            </a:r>
            <a:r>
              <a:rPr lang="ko-KR" altLang="en-US" sz="1400" dirty="0"/>
              <a:t>);</a:t>
            </a:r>
          </a:p>
          <a:p>
            <a:r>
              <a:rPr lang="ko-KR" altLang="en-US" sz="1400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2180" y="5290457"/>
            <a:ext cx="43011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초당 </a:t>
            </a:r>
            <a:r>
              <a:rPr lang="en-US" altLang="ko-KR" sz="1600" dirty="0"/>
              <a:t>100</a:t>
            </a:r>
            <a:r>
              <a:rPr lang="ko-KR" altLang="en-US" sz="1600" dirty="0"/>
              <a:t>번 점멸</a:t>
            </a:r>
            <a:r>
              <a:rPr lang="en-US" altLang="ko-KR" sz="1600" dirty="0"/>
              <a:t>. </a:t>
            </a:r>
            <a:r>
              <a:rPr lang="ko-KR" altLang="en-US" sz="1600" dirty="0"/>
              <a:t>즉</a:t>
            </a:r>
            <a:r>
              <a:rPr lang="en-US" altLang="ko-KR" sz="1600" dirty="0"/>
              <a:t>, 100Hz</a:t>
            </a:r>
            <a:r>
              <a:rPr lang="ko-KR" altLang="en-US" sz="1600" dirty="0"/>
              <a:t>의 주파수로 점멸</a:t>
            </a:r>
            <a:endParaRPr lang="en-US" altLang="ko-KR" sz="1600" dirty="0"/>
          </a:p>
          <a:p>
            <a:r>
              <a:rPr lang="en-US" altLang="ko-KR" sz="1600" dirty="0"/>
              <a:t>LED</a:t>
            </a:r>
            <a:r>
              <a:rPr lang="ko-KR" altLang="en-US" sz="1600" dirty="0"/>
              <a:t>가 점멸하는 것을 느끼지 못함</a:t>
            </a:r>
            <a:endParaRPr lang="en-US" altLang="ko-KR" sz="1600" dirty="0"/>
          </a:p>
          <a:p>
            <a:r>
              <a:rPr lang="en-US" altLang="ko-KR" sz="1600" dirty="0"/>
              <a:t>LED</a:t>
            </a:r>
            <a:r>
              <a:rPr lang="ko-KR" altLang="en-US" sz="1600" dirty="0"/>
              <a:t>가 일정한 밝기로 켜져 있다고 느낌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87847" y="1261419"/>
            <a:ext cx="15901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pwm_write6.c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32682" y="1261419"/>
            <a:ext cx="15901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pwm_write7.c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206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3305" y="76147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9664" y="895739"/>
            <a:ext cx="3720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LED </a:t>
            </a:r>
            <a:r>
              <a:rPr lang="ko-KR" altLang="en-US" dirty="0"/>
              <a:t>밝기를 </a:t>
            </a:r>
            <a:r>
              <a:rPr lang="en-US" altLang="ko-KR" dirty="0"/>
              <a:t>1000 </a:t>
            </a:r>
            <a:r>
              <a:rPr lang="ko-KR" altLang="en-US" dirty="0"/>
              <a:t>단계로 조절하기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60853" y="1446085"/>
            <a:ext cx="3883155" cy="35394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stdio.h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wiringPi.h</a:t>
            </a:r>
            <a:r>
              <a:rPr lang="ko-KR" altLang="en-US" sz="1400" dirty="0"/>
              <a:t>&gt;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void</a:t>
            </a:r>
            <a:r>
              <a:rPr lang="ko-KR" altLang="en-US" sz="1400" dirty="0"/>
              <a:t>) {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const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 = 1;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wiringPiSetup</a:t>
            </a:r>
            <a:r>
              <a:rPr lang="ko-KR" altLang="en-US" sz="1400" dirty="0"/>
              <a:t>();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PWM_OUTPUT);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pwmSetClock</a:t>
            </a:r>
            <a:r>
              <a:rPr lang="ko-KR" altLang="en-US" sz="1400" dirty="0"/>
              <a:t>(19);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pwmSetMode</a:t>
            </a:r>
            <a:r>
              <a:rPr lang="ko-KR" altLang="en-US" sz="1400" dirty="0"/>
              <a:t>(PWM_MODE_MS);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pwmSetRange</a:t>
            </a:r>
            <a:r>
              <a:rPr lang="ko-KR" altLang="en-US" sz="1400" dirty="0"/>
              <a:t>(1000000/10</a:t>
            </a:r>
            <a:r>
              <a:rPr lang="en-US" altLang="ko-KR" sz="1400" dirty="0"/>
              <a:t>00</a:t>
            </a:r>
            <a:r>
              <a:rPr lang="ko-KR" altLang="en-US" sz="1400" dirty="0"/>
              <a:t>);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pwmWrite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1000000/2/10</a:t>
            </a:r>
            <a:r>
              <a:rPr lang="en-US" altLang="ko-KR" sz="1400" dirty="0"/>
              <a:t>00</a:t>
            </a:r>
            <a:r>
              <a:rPr lang="ko-KR" altLang="en-US" sz="1400" dirty="0"/>
              <a:t>);</a:t>
            </a:r>
          </a:p>
          <a:p>
            <a:r>
              <a:rPr lang="ko-KR" altLang="en-US" sz="1400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9664" y="5290457"/>
            <a:ext cx="4528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초당 </a:t>
            </a:r>
            <a:r>
              <a:rPr lang="en-US" altLang="ko-KR" sz="1600" dirty="0"/>
              <a:t>1000</a:t>
            </a:r>
            <a:r>
              <a:rPr lang="ko-KR" altLang="en-US" sz="1600" dirty="0"/>
              <a:t>번 점멸</a:t>
            </a:r>
            <a:r>
              <a:rPr lang="en-US" altLang="ko-KR" sz="1600" dirty="0"/>
              <a:t>. </a:t>
            </a:r>
            <a:r>
              <a:rPr lang="ko-KR" altLang="en-US" sz="1600" dirty="0"/>
              <a:t>즉</a:t>
            </a:r>
            <a:r>
              <a:rPr lang="en-US" altLang="ko-KR" sz="1600" dirty="0"/>
              <a:t>, 1000Hz</a:t>
            </a:r>
            <a:r>
              <a:rPr lang="ko-KR" altLang="en-US" sz="1600" dirty="0"/>
              <a:t>의 주파수로 점멸</a:t>
            </a:r>
            <a:endParaRPr lang="en-US" altLang="ko-KR" sz="1600" dirty="0"/>
          </a:p>
          <a:p>
            <a:r>
              <a:rPr lang="en-US" altLang="ko-KR" sz="1600" dirty="0"/>
              <a:t>LED</a:t>
            </a:r>
            <a:r>
              <a:rPr lang="ko-KR" altLang="en-US" sz="1600" dirty="0"/>
              <a:t>가 점멸이 훨씬 부드러워 짐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554045" y="76147"/>
            <a:ext cx="4456079" cy="52629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stdio.h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wiringPi.h</a:t>
            </a:r>
            <a:r>
              <a:rPr lang="ko-KR" altLang="en-US" sz="1400" dirty="0"/>
              <a:t>&gt;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void</a:t>
            </a:r>
            <a:r>
              <a:rPr lang="ko-KR" altLang="en-US" sz="1400" dirty="0"/>
              <a:t>) {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const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 = 1;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wiringPiSetup</a:t>
            </a:r>
            <a:r>
              <a:rPr lang="ko-KR" altLang="en-US" sz="1400" dirty="0"/>
              <a:t>();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PWM_OUTPUT);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pwmSetClock</a:t>
            </a:r>
            <a:r>
              <a:rPr lang="ko-KR" altLang="en-US" sz="1400" dirty="0"/>
              <a:t>(19);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pwmSetMode</a:t>
            </a:r>
            <a:r>
              <a:rPr lang="ko-KR" altLang="en-US" sz="1400" dirty="0"/>
              <a:t>(PWM_MODE_MS);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pwmSetRange</a:t>
            </a:r>
            <a:r>
              <a:rPr lang="ko-KR" altLang="en-US" sz="1400" dirty="0"/>
              <a:t>(1000);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pwmWrite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0);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while</a:t>
            </a:r>
            <a:r>
              <a:rPr lang="ko-KR" altLang="en-US" sz="1400" dirty="0"/>
              <a:t>(1) {</a:t>
            </a:r>
          </a:p>
          <a:p>
            <a:r>
              <a:rPr lang="ko-KR" altLang="en-US" sz="1400" dirty="0"/>
              <a:t>                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t_high</a:t>
            </a:r>
            <a:r>
              <a:rPr lang="ko-KR" altLang="en-US" sz="1400" dirty="0"/>
              <a:t>;</a:t>
            </a:r>
          </a:p>
          <a:p>
            <a:r>
              <a:rPr lang="ko-KR" altLang="en-US" sz="1400" dirty="0"/>
              <a:t>                for(</a:t>
            </a:r>
            <a:r>
              <a:rPr lang="ko-KR" altLang="en-US" sz="1400" dirty="0" err="1"/>
              <a:t>t_high</a:t>
            </a:r>
            <a:r>
              <a:rPr lang="ko-KR" altLang="en-US" sz="1400" dirty="0"/>
              <a:t>=0;t_high&lt;=1000;t_high++) {</a:t>
            </a:r>
          </a:p>
          <a:p>
            <a:r>
              <a:rPr lang="ko-KR" altLang="en-US" sz="1400" dirty="0"/>
              <a:t>                        </a:t>
            </a:r>
            <a:r>
              <a:rPr lang="ko-KR" altLang="en-US" sz="1400" dirty="0" err="1"/>
              <a:t>pwmWrite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t_high</a:t>
            </a:r>
            <a:r>
              <a:rPr lang="ko-KR" altLang="en-US" sz="1400" dirty="0"/>
              <a:t>);</a:t>
            </a:r>
          </a:p>
          <a:p>
            <a:r>
              <a:rPr lang="ko-KR" altLang="en-US" sz="1400" dirty="0"/>
              <a:t>                        </a:t>
            </a:r>
            <a:r>
              <a:rPr lang="ko-KR" altLang="en-US" sz="1400" dirty="0" err="1"/>
              <a:t>delay</a:t>
            </a:r>
            <a:r>
              <a:rPr lang="ko-KR" altLang="en-US" sz="1400" dirty="0"/>
              <a:t>(1);</a:t>
            </a:r>
          </a:p>
          <a:p>
            <a:r>
              <a:rPr lang="ko-KR" altLang="en-US" sz="1400" dirty="0"/>
              <a:t>                }</a:t>
            </a:r>
          </a:p>
          <a:p>
            <a:r>
              <a:rPr lang="ko-KR" altLang="en-US" sz="1400" dirty="0"/>
              <a:t>        }</a:t>
            </a:r>
          </a:p>
          <a:p>
            <a:r>
              <a:rPr lang="ko-KR" altLang="en-US" sz="1400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54045" y="5459733"/>
            <a:ext cx="419217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</a:t>
            </a:r>
            <a:r>
              <a:rPr lang="ko-KR" altLang="en-US" sz="1600" dirty="0"/>
              <a:t>초간 </a:t>
            </a:r>
            <a:r>
              <a:rPr lang="en-US" altLang="ko-KR" sz="1600" dirty="0"/>
              <a:t>0 ~ 1000 </a:t>
            </a:r>
            <a:r>
              <a:rPr lang="ko-KR" altLang="en-US" sz="1600" dirty="0"/>
              <a:t>단계로 </a:t>
            </a:r>
            <a:r>
              <a:rPr lang="en-US" altLang="ko-KR" sz="1600" dirty="0"/>
              <a:t>LED </a:t>
            </a:r>
            <a:r>
              <a:rPr lang="ko-KR" altLang="en-US" sz="1600" dirty="0"/>
              <a:t>밝기가 증가</a:t>
            </a:r>
            <a:endParaRPr lang="en-US" altLang="ko-KR" sz="1600" dirty="0"/>
          </a:p>
          <a:p>
            <a:r>
              <a:rPr lang="en-US" altLang="ko-KR" sz="1600" dirty="0"/>
              <a:t>100μs </a:t>
            </a:r>
            <a:r>
              <a:rPr lang="ko-KR" altLang="en-US" sz="1600" dirty="0"/>
              <a:t>마다 하나의 사각 파형을 생성</a:t>
            </a:r>
            <a:endParaRPr lang="en-US" altLang="ko-KR" sz="1600" dirty="0"/>
          </a:p>
          <a:p>
            <a:r>
              <a:rPr lang="en-US" altLang="ko-KR" sz="1600" dirty="0"/>
              <a:t>1</a:t>
            </a:r>
            <a:r>
              <a:rPr lang="ko-KR" altLang="en-US" sz="1600" dirty="0"/>
              <a:t>초에 생성되는 사각 파형의 개수는 </a:t>
            </a:r>
            <a:r>
              <a:rPr lang="en-US" altLang="ko-KR" sz="1600" dirty="0"/>
              <a:t>1000</a:t>
            </a:r>
            <a:r>
              <a:rPr lang="ko-KR" altLang="en-US" sz="1600" dirty="0"/>
              <a:t>개</a:t>
            </a:r>
            <a:endParaRPr lang="en-US" altLang="ko-KR" sz="1600" dirty="0"/>
          </a:p>
          <a:p>
            <a:r>
              <a:rPr lang="en-US" altLang="ko-KR" sz="1600" dirty="0" err="1"/>
              <a:t>pwmWrite</a:t>
            </a:r>
            <a:r>
              <a:rPr lang="en-US" altLang="ko-KR" sz="1600" dirty="0"/>
              <a:t> </a:t>
            </a:r>
            <a:r>
              <a:rPr lang="ko-KR" altLang="en-US" sz="1600" dirty="0"/>
              <a:t>함수는 </a:t>
            </a:r>
            <a:r>
              <a:rPr lang="en-US" altLang="ko-KR" sz="1600" dirty="0"/>
              <a:t>HIGH</a:t>
            </a:r>
            <a:r>
              <a:rPr lang="ko-KR" altLang="en-US" sz="1600" dirty="0"/>
              <a:t>의 개수를 조절함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05393" y="1265071"/>
            <a:ext cx="15901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pwm_write8.c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215034" y="306979"/>
            <a:ext cx="15901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pwm_write9.c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8239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3305" y="76147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73763" y="1204298"/>
            <a:ext cx="3548743" cy="35394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stdio.h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wiringPi.h</a:t>
            </a:r>
            <a:r>
              <a:rPr lang="ko-KR" altLang="en-US" sz="1400" dirty="0"/>
              <a:t>&gt;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void</a:t>
            </a:r>
            <a:r>
              <a:rPr lang="ko-KR" altLang="en-US" sz="1400" dirty="0"/>
              <a:t>) {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const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 = 1;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wiringPiSetup</a:t>
            </a:r>
            <a:r>
              <a:rPr lang="ko-KR" altLang="en-US" sz="1400" dirty="0"/>
              <a:t>();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PWM_OUTPUT);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pwmSetClock</a:t>
            </a:r>
            <a:r>
              <a:rPr lang="ko-KR" altLang="en-US" sz="1400" dirty="0"/>
              <a:t>(19);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pwmSetMode</a:t>
            </a:r>
            <a:r>
              <a:rPr lang="ko-KR" altLang="en-US" sz="1400" dirty="0"/>
              <a:t>(PWM_MODE_MS);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pwmSetRange</a:t>
            </a:r>
            <a:r>
              <a:rPr lang="ko-KR" altLang="en-US" sz="1400" dirty="0"/>
              <a:t>(1000);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pwmWrite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0);</a:t>
            </a:r>
          </a:p>
          <a:p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5445967" y="2066072"/>
            <a:ext cx="4388497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        </a:t>
            </a:r>
            <a:r>
              <a:rPr lang="ko-KR" altLang="en-US" sz="1400" dirty="0" err="1"/>
              <a:t>while</a:t>
            </a:r>
            <a:r>
              <a:rPr lang="ko-KR" altLang="en-US" sz="1400" dirty="0"/>
              <a:t>(1) {</a:t>
            </a:r>
          </a:p>
          <a:p>
            <a:r>
              <a:rPr lang="ko-KR" altLang="en-US" sz="1400" dirty="0"/>
              <a:t>                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t_high</a:t>
            </a:r>
            <a:r>
              <a:rPr lang="ko-KR" altLang="en-US" sz="1400" dirty="0"/>
              <a:t>;</a:t>
            </a:r>
          </a:p>
          <a:p>
            <a:r>
              <a:rPr lang="ko-KR" altLang="en-US" sz="1400" dirty="0"/>
              <a:t>                for(</a:t>
            </a:r>
            <a:r>
              <a:rPr lang="ko-KR" altLang="en-US" sz="1400" dirty="0" err="1"/>
              <a:t>t_high</a:t>
            </a:r>
            <a:r>
              <a:rPr lang="ko-KR" altLang="en-US" sz="1400" dirty="0"/>
              <a:t>=0;t_high&lt;=1000;t_high++) {</a:t>
            </a:r>
          </a:p>
          <a:p>
            <a:r>
              <a:rPr lang="ko-KR" altLang="en-US" sz="1400" dirty="0"/>
              <a:t>                        </a:t>
            </a:r>
            <a:r>
              <a:rPr lang="ko-KR" altLang="en-US" sz="1400" dirty="0" err="1"/>
              <a:t>pwmWrite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t_high</a:t>
            </a:r>
            <a:r>
              <a:rPr lang="ko-KR" altLang="en-US" sz="1400" dirty="0"/>
              <a:t>);</a:t>
            </a:r>
          </a:p>
          <a:p>
            <a:r>
              <a:rPr lang="ko-KR" altLang="en-US" sz="1400" dirty="0"/>
              <a:t>                        </a:t>
            </a:r>
            <a:r>
              <a:rPr lang="ko-KR" altLang="en-US" sz="1400" dirty="0" err="1"/>
              <a:t>delay</a:t>
            </a:r>
            <a:r>
              <a:rPr lang="ko-KR" altLang="en-US" sz="1400" dirty="0"/>
              <a:t>(1);</a:t>
            </a:r>
          </a:p>
          <a:p>
            <a:r>
              <a:rPr lang="ko-KR" altLang="en-US" sz="1400" dirty="0"/>
              <a:t>                }</a:t>
            </a:r>
          </a:p>
          <a:p>
            <a:r>
              <a:rPr lang="ko-KR" altLang="en-US" sz="1400" dirty="0"/>
              <a:t>                for(</a:t>
            </a:r>
            <a:r>
              <a:rPr lang="ko-KR" altLang="en-US" sz="1400" dirty="0" err="1"/>
              <a:t>t_high</a:t>
            </a:r>
            <a:r>
              <a:rPr lang="ko-KR" altLang="en-US" sz="1400" dirty="0"/>
              <a:t>=1000;t_high&gt;=0;t_high--) {</a:t>
            </a:r>
          </a:p>
          <a:p>
            <a:r>
              <a:rPr lang="ko-KR" altLang="en-US" sz="1400" dirty="0"/>
              <a:t>                        </a:t>
            </a:r>
            <a:r>
              <a:rPr lang="ko-KR" altLang="en-US" sz="1400" dirty="0" err="1"/>
              <a:t>pwmWrite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t_high</a:t>
            </a:r>
            <a:r>
              <a:rPr lang="ko-KR" altLang="en-US" sz="1400" dirty="0"/>
              <a:t>);</a:t>
            </a:r>
          </a:p>
          <a:p>
            <a:r>
              <a:rPr lang="ko-KR" altLang="en-US" sz="1400" dirty="0"/>
              <a:t>                        </a:t>
            </a:r>
            <a:r>
              <a:rPr lang="ko-KR" altLang="en-US" sz="1400" dirty="0" err="1"/>
              <a:t>delay</a:t>
            </a:r>
            <a:r>
              <a:rPr lang="ko-KR" altLang="en-US" sz="1400" dirty="0"/>
              <a:t>(1);</a:t>
            </a:r>
          </a:p>
          <a:p>
            <a:r>
              <a:rPr lang="ko-KR" altLang="en-US" sz="1400" dirty="0"/>
              <a:t>                }</a:t>
            </a:r>
          </a:p>
          <a:p>
            <a:r>
              <a:rPr lang="ko-KR" altLang="en-US" sz="1400" dirty="0"/>
              <a:t>        }</a:t>
            </a:r>
          </a:p>
          <a:p>
            <a:r>
              <a:rPr lang="ko-KR" altLang="en-US" sz="1400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68861" y="5002532"/>
            <a:ext cx="8691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약 </a:t>
            </a:r>
            <a:r>
              <a:rPr lang="en-US" altLang="ko-KR" sz="1600" dirty="0"/>
              <a:t>1</a:t>
            </a:r>
            <a:r>
              <a:rPr lang="ko-KR" altLang="en-US" sz="1600" dirty="0"/>
              <a:t>초간 </a:t>
            </a:r>
            <a:r>
              <a:rPr lang="en-US" altLang="ko-KR" sz="1600" dirty="0"/>
              <a:t>0 ~ 1000 </a:t>
            </a:r>
            <a:r>
              <a:rPr lang="ko-KR" altLang="en-US" sz="1600" dirty="0"/>
              <a:t>단계로 </a:t>
            </a:r>
            <a:r>
              <a:rPr lang="en-US" altLang="ko-KR" sz="1600" dirty="0"/>
              <a:t>LED </a:t>
            </a:r>
            <a:r>
              <a:rPr lang="ko-KR" altLang="en-US" sz="1600" dirty="0"/>
              <a:t>밝기가 증가하고 약 </a:t>
            </a:r>
            <a:r>
              <a:rPr lang="en-US" altLang="ko-KR" sz="1600" dirty="0"/>
              <a:t>1</a:t>
            </a:r>
            <a:r>
              <a:rPr lang="ko-KR" altLang="en-US" sz="1600" dirty="0"/>
              <a:t>초간 </a:t>
            </a:r>
            <a:r>
              <a:rPr lang="en-US" altLang="ko-KR" sz="1600" dirty="0"/>
              <a:t>1000 ~ 0 </a:t>
            </a:r>
            <a:r>
              <a:rPr lang="ko-KR" altLang="en-US" sz="1600" dirty="0"/>
              <a:t>단계로 </a:t>
            </a:r>
            <a:r>
              <a:rPr lang="en-US" altLang="ko-KR" sz="1600" dirty="0"/>
              <a:t>LED </a:t>
            </a:r>
            <a:r>
              <a:rPr lang="ko-KR" altLang="en-US" sz="1600" dirty="0"/>
              <a:t>밝기가 감소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24583" y="1019632"/>
            <a:ext cx="17168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pwm_write10.c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51554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92425" y="920182"/>
            <a:ext cx="5909387" cy="54784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import </a:t>
            </a:r>
            <a:r>
              <a:rPr lang="ko-KR" altLang="en-US" sz="1400" dirty="0" err="1"/>
              <a:t>RPi.GPIO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GPIO</a:t>
            </a:r>
          </a:p>
          <a:p>
            <a:r>
              <a:rPr lang="ko-KR" altLang="en-US" sz="1400" dirty="0"/>
              <a:t>import time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led_pin</a:t>
            </a:r>
            <a:r>
              <a:rPr lang="ko-KR" altLang="en-US" sz="1400" dirty="0"/>
              <a:t> = 18 # 1 for </a:t>
            </a:r>
            <a:r>
              <a:rPr lang="ko-KR" altLang="en-US" sz="1400" dirty="0" err="1"/>
              <a:t>WiringPi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 err="1"/>
              <a:t>GPIO.setmode</a:t>
            </a:r>
            <a:r>
              <a:rPr lang="ko-KR" altLang="en-US" sz="1400" dirty="0"/>
              <a:t>(GPIO.BCM)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GPIO.setup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GPIO.OUT)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pwm</a:t>
            </a:r>
            <a:r>
              <a:rPr lang="ko-KR" altLang="en-US" sz="1400" dirty="0"/>
              <a:t> = GPIO.PWM(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100) # </a:t>
            </a:r>
            <a:r>
              <a:rPr lang="ko-KR" altLang="en-US" sz="1400" dirty="0" err="1"/>
              <a:t>channel</a:t>
            </a:r>
            <a:r>
              <a:rPr lang="ko-KR" altLang="en-US" sz="1400" dirty="0"/>
              <a:t>=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frequency</a:t>
            </a:r>
            <a:r>
              <a:rPr lang="ko-KR" altLang="en-US" sz="1400" dirty="0"/>
              <a:t>=100Hz</a:t>
            </a:r>
          </a:p>
          <a:p>
            <a:r>
              <a:rPr lang="ko-KR" altLang="en-US" sz="1400" dirty="0" err="1"/>
              <a:t>pwm.start</a:t>
            </a:r>
            <a:r>
              <a:rPr lang="ko-KR" altLang="en-US" sz="1400" dirty="0"/>
              <a:t>(0)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try</a:t>
            </a:r>
            <a:r>
              <a:rPr lang="ko-KR" altLang="en-US" sz="1400" dirty="0"/>
              <a:t>: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while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True</a:t>
            </a:r>
            <a:r>
              <a:rPr lang="ko-KR" altLang="en-US" sz="1400" dirty="0"/>
              <a:t>:</a:t>
            </a:r>
          </a:p>
          <a:p>
            <a:r>
              <a:rPr lang="ko-KR" altLang="en-US" sz="1400" dirty="0"/>
              <a:t>                for </a:t>
            </a:r>
            <a:r>
              <a:rPr lang="ko-KR" altLang="en-US" sz="1400" dirty="0" err="1"/>
              <a:t>t_high</a:t>
            </a:r>
            <a:r>
              <a:rPr lang="ko-KR" altLang="en-US" sz="1400" dirty="0"/>
              <a:t> in range(0, 101, 1):</a:t>
            </a:r>
          </a:p>
          <a:p>
            <a:r>
              <a:rPr lang="ko-KR" altLang="en-US" sz="1400" dirty="0"/>
              <a:t>                        </a:t>
            </a:r>
            <a:r>
              <a:rPr lang="ko-KR" altLang="en-US" sz="1400" dirty="0" err="1"/>
              <a:t>pwm.ChangeDutyCycle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t_high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/>
              <a:t>                        </a:t>
            </a:r>
            <a:r>
              <a:rPr lang="ko-KR" altLang="en-US" sz="1400" dirty="0" err="1"/>
              <a:t>time.sleep</a:t>
            </a:r>
            <a:r>
              <a:rPr lang="ko-KR" altLang="en-US" sz="1400" dirty="0"/>
              <a:t>(0.01)</a:t>
            </a:r>
          </a:p>
          <a:p>
            <a:r>
              <a:rPr lang="ko-KR" altLang="en-US" sz="1400" dirty="0"/>
              <a:t>                for </a:t>
            </a:r>
            <a:r>
              <a:rPr lang="ko-KR" altLang="en-US" sz="1400" dirty="0" err="1"/>
              <a:t>t_high</a:t>
            </a:r>
            <a:r>
              <a:rPr lang="ko-KR" altLang="en-US" sz="1400" dirty="0"/>
              <a:t> in range(100, -1, -1):</a:t>
            </a:r>
          </a:p>
          <a:p>
            <a:r>
              <a:rPr lang="ko-KR" altLang="en-US" sz="1400" dirty="0"/>
              <a:t>                        </a:t>
            </a:r>
            <a:r>
              <a:rPr lang="ko-KR" altLang="en-US" sz="1400" dirty="0" err="1"/>
              <a:t>pwm.ChangeDutyCycle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t_high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/>
              <a:t>                        </a:t>
            </a:r>
            <a:r>
              <a:rPr lang="ko-KR" altLang="en-US" sz="1400" dirty="0" err="1"/>
              <a:t>time.sleep</a:t>
            </a:r>
            <a:r>
              <a:rPr lang="ko-KR" altLang="en-US" sz="1400" dirty="0"/>
              <a:t>(0.01)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except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KeyboardInterrupt</a:t>
            </a:r>
            <a:r>
              <a:rPr lang="ko-KR" altLang="en-US" sz="1400" dirty="0"/>
              <a:t>: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pass</a:t>
            </a:r>
            <a:endParaRPr lang="ko-KR" altLang="en-US" sz="1400" dirty="0"/>
          </a:p>
          <a:p>
            <a:r>
              <a:rPr lang="ko-KR" altLang="en-US" sz="1400" dirty="0" err="1"/>
              <a:t>pwm.stop</a:t>
            </a:r>
            <a:r>
              <a:rPr lang="ko-KR" altLang="en-US" sz="1400" dirty="0"/>
              <a:t>()</a:t>
            </a:r>
          </a:p>
          <a:p>
            <a:r>
              <a:rPr lang="ko-KR" altLang="en-US" sz="1400" dirty="0" err="1"/>
              <a:t>GPIO.cleanup</a:t>
            </a:r>
            <a:r>
              <a:rPr lang="ko-KR" altLang="en-US" sz="1400" dirty="0"/>
              <a:t>()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3305" y="76147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12767" y="735516"/>
            <a:ext cx="15680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gpio_pwm.py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23284" y="5609491"/>
            <a:ext cx="504140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</a:t>
            </a:r>
            <a:r>
              <a:rPr lang="ko-KR" altLang="en-US" sz="1600" dirty="0"/>
              <a:t>초간 </a:t>
            </a:r>
            <a:r>
              <a:rPr lang="en-US" altLang="ko-KR" sz="1600" dirty="0"/>
              <a:t>0 ~ 1000 </a:t>
            </a:r>
            <a:r>
              <a:rPr lang="ko-KR" altLang="en-US" sz="1600" dirty="0"/>
              <a:t>단계로 </a:t>
            </a:r>
            <a:r>
              <a:rPr lang="en-US" altLang="ko-KR" sz="1600" dirty="0"/>
              <a:t>LED </a:t>
            </a:r>
            <a:r>
              <a:rPr lang="ko-KR" altLang="en-US" sz="1600" dirty="0"/>
              <a:t>밝기가 증가하고 </a:t>
            </a:r>
            <a:r>
              <a:rPr lang="en-US" altLang="ko-KR" sz="1600" dirty="0"/>
              <a:t>1</a:t>
            </a:r>
            <a:r>
              <a:rPr lang="ko-KR" altLang="en-US" sz="1600" dirty="0"/>
              <a:t>초간 </a:t>
            </a:r>
            <a:r>
              <a:rPr lang="en-US" altLang="ko-KR" sz="1600" dirty="0"/>
              <a:t>1000 ~ 0 </a:t>
            </a:r>
            <a:r>
              <a:rPr lang="ko-KR" altLang="en-US" sz="1600" dirty="0"/>
              <a:t>단계로 </a:t>
            </a:r>
            <a:r>
              <a:rPr lang="en-US" altLang="ko-KR" sz="1600" dirty="0"/>
              <a:t>LED </a:t>
            </a:r>
            <a:r>
              <a:rPr lang="ko-KR" altLang="en-US" sz="1600" dirty="0"/>
              <a:t>밝기가 감소</a:t>
            </a:r>
          </a:p>
        </p:txBody>
      </p:sp>
    </p:spTree>
    <p:extLst>
      <p:ext uri="{BB962C8B-B14F-4D97-AF65-F5344CB8AC3E}">
        <p14:creationId xmlns:p14="http://schemas.microsoft.com/office/powerpoint/2010/main" val="9963874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3305" y="76147"/>
            <a:ext cx="2839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Buzzer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3932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3305" y="76147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03773" y="541700"/>
            <a:ext cx="2981907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gcc</a:t>
            </a:r>
            <a:r>
              <a:rPr lang="en-US" altLang="ko-KR" sz="1400" dirty="0"/>
              <a:t> –o </a:t>
            </a:r>
            <a:r>
              <a:rPr lang="en-US" altLang="ko-KR" sz="1400" dirty="0" err="1"/>
              <a:t>LEDOn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LEDOn.c</a:t>
            </a:r>
            <a:r>
              <a:rPr lang="en-US" altLang="ko-KR" sz="1400" dirty="0"/>
              <a:t> –l </a:t>
            </a:r>
            <a:r>
              <a:rPr lang="en-US" altLang="ko-KR" sz="1400" dirty="0" err="1"/>
              <a:t>wiringPi</a:t>
            </a:r>
            <a:endParaRPr lang="en-US" altLang="ko-KR" sz="1400" dirty="0"/>
          </a:p>
          <a:p>
            <a:r>
              <a:rPr lang="en-US" altLang="ko-KR" sz="1200" dirty="0"/>
              <a:t>-l </a:t>
            </a:r>
            <a:r>
              <a:rPr lang="ko-KR" altLang="en-US" sz="1200" dirty="0"/>
              <a:t>같이 링크할 라이브러리 지정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937657" y="1441809"/>
            <a:ext cx="3987282" cy="418576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stdio.h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stdlib.h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wiringPi.h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unistd.h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time.h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define</a:t>
            </a:r>
            <a:r>
              <a:rPr lang="ko-KR" altLang="en-US" sz="1400" dirty="0"/>
              <a:t> LED_RED 7</a:t>
            </a:r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define</a:t>
            </a:r>
            <a:r>
              <a:rPr lang="ko-KR" altLang="en-US" sz="1400" dirty="0"/>
              <a:t> LED_GREEN 21</a:t>
            </a:r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define</a:t>
            </a:r>
            <a:r>
              <a:rPr lang="ko-KR" altLang="en-US" sz="1400" dirty="0"/>
              <a:t> LED_BLUE 22</a:t>
            </a:r>
          </a:p>
          <a:p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void</a:t>
            </a:r>
            <a:r>
              <a:rPr lang="ko-KR" altLang="en-US" sz="1400" dirty="0"/>
              <a:t>){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 i;</a:t>
            </a:r>
          </a:p>
          <a:p>
            <a:r>
              <a:rPr lang="ko-KR" altLang="en-US" sz="1400" dirty="0"/>
              <a:t>        if(</a:t>
            </a:r>
            <a:r>
              <a:rPr lang="ko-KR" altLang="en-US" sz="1400" dirty="0" err="1"/>
              <a:t>wiringPiSetup</a:t>
            </a:r>
            <a:r>
              <a:rPr lang="ko-KR" altLang="en-US" sz="1400" dirty="0"/>
              <a:t> () == -1)</a:t>
            </a:r>
          </a:p>
          <a:p>
            <a:r>
              <a:rPr lang="ko-KR" altLang="en-US" sz="1400" dirty="0"/>
              <a:t>                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1;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(LED_RED,OUTPUT);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(LED_GREEN,OUTPUT);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(LED_BLUE,OUTPUT);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(LED_RED,0);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(LED_GREEN,0);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(LED_BLUE,0);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printf</a:t>
            </a:r>
            <a:r>
              <a:rPr lang="ko-KR" altLang="en-US" sz="1400" dirty="0"/>
              <a:t>("3 </a:t>
            </a:r>
            <a:r>
              <a:rPr lang="ko-KR" altLang="en-US" sz="1400" dirty="0" err="1"/>
              <a:t>Color</a:t>
            </a:r>
            <a:r>
              <a:rPr lang="ko-KR" altLang="en-US" sz="1400" dirty="0"/>
              <a:t> LED </a:t>
            </a:r>
            <a:r>
              <a:rPr lang="ko-KR" altLang="en-US" sz="1400" dirty="0" err="1"/>
              <a:t>Control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Start</a:t>
            </a:r>
            <a:r>
              <a:rPr lang="ko-KR" altLang="en-US" sz="1400" dirty="0"/>
              <a:t> !! \n");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239070" y="1872696"/>
            <a:ext cx="4948335" cy="37548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         for(i=0;i&lt;20;i++){</a:t>
            </a:r>
          </a:p>
          <a:p>
            <a:r>
              <a:rPr lang="ko-KR" altLang="en-US" sz="1400" dirty="0"/>
              <a:t>                </a:t>
            </a:r>
            <a:r>
              <a:rPr lang="ko-KR" altLang="en-US" sz="1400" dirty="0" err="1"/>
              <a:t>printf</a:t>
            </a:r>
            <a:r>
              <a:rPr lang="ko-KR" altLang="en-US" sz="1400" dirty="0"/>
              <a:t>("</a:t>
            </a:r>
            <a:r>
              <a:rPr lang="ko-KR" altLang="en-US" sz="1400" dirty="0" err="1"/>
              <a:t>Red</a:t>
            </a:r>
            <a:r>
              <a:rPr lang="ko-KR" altLang="en-US" sz="1400" dirty="0"/>
              <a:t> LED </a:t>
            </a:r>
            <a:r>
              <a:rPr lang="ko-KR" altLang="en-US" sz="1400" dirty="0" err="1"/>
              <a:t>On</a:t>
            </a:r>
            <a:r>
              <a:rPr lang="ko-KR" altLang="en-US" sz="1400" dirty="0"/>
              <a:t> !! \n");</a:t>
            </a:r>
          </a:p>
          <a:p>
            <a:r>
              <a:rPr lang="ko-KR" altLang="en-US" sz="1400" dirty="0"/>
              <a:t>                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(LED_RED,1);</a:t>
            </a:r>
          </a:p>
          <a:p>
            <a:r>
              <a:rPr lang="ko-KR" altLang="en-US" sz="1400" dirty="0"/>
              <a:t>                </a:t>
            </a:r>
            <a:r>
              <a:rPr lang="ko-KR" altLang="en-US" sz="1400" dirty="0" err="1"/>
              <a:t>usleep</a:t>
            </a:r>
            <a:r>
              <a:rPr lang="ko-KR" altLang="en-US" sz="1400" dirty="0"/>
              <a:t>(500000);</a:t>
            </a:r>
          </a:p>
          <a:p>
            <a:r>
              <a:rPr lang="ko-KR" altLang="en-US" sz="1400" dirty="0"/>
              <a:t>                </a:t>
            </a:r>
            <a:r>
              <a:rPr lang="ko-KR" altLang="en-US" sz="1400" dirty="0" err="1"/>
              <a:t>printf</a:t>
            </a:r>
            <a:r>
              <a:rPr lang="ko-KR" altLang="en-US" sz="1400" dirty="0"/>
              <a:t>("</a:t>
            </a:r>
            <a:r>
              <a:rPr lang="ko-KR" altLang="en-US" sz="1400" dirty="0" err="1"/>
              <a:t>Red</a:t>
            </a:r>
            <a:r>
              <a:rPr lang="ko-KR" altLang="en-US" sz="1400" dirty="0"/>
              <a:t> LED </a:t>
            </a:r>
            <a:r>
              <a:rPr lang="ko-KR" altLang="en-US" sz="1400" dirty="0" err="1"/>
              <a:t>Off</a:t>
            </a:r>
            <a:r>
              <a:rPr lang="ko-KR" altLang="en-US" sz="1400" dirty="0"/>
              <a:t> !! \</a:t>
            </a:r>
            <a:r>
              <a:rPr lang="ko-KR" altLang="en-US" sz="1400" dirty="0" err="1"/>
              <a:t>nGreen</a:t>
            </a:r>
            <a:r>
              <a:rPr lang="ko-KR" altLang="en-US" sz="1400" dirty="0"/>
              <a:t> LED </a:t>
            </a:r>
            <a:r>
              <a:rPr lang="ko-KR" altLang="en-US" sz="1400" dirty="0" err="1"/>
              <a:t>On</a:t>
            </a:r>
            <a:r>
              <a:rPr lang="ko-KR" altLang="en-US" sz="1400" dirty="0"/>
              <a:t> !!\n");</a:t>
            </a:r>
          </a:p>
          <a:p>
            <a:r>
              <a:rPr lang="ko-KR" altLang="en-US" sz="1400" dirty="0"/>
              <a:t>                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(LED_RED,0);</a:t>
            </a:r>
          </a:p>
          <a:p>
            <a:r>
              <a:rPr lang="ko-KR" altLang="en-US" sz="1400" dirty="0"/>
              <a:t>                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(LED_GREEN,1);</a:t>
            </a:r>
          </a:p>
          <a:p>
            <a:r>
              <a:rPr lang="ko-KR" altLang="en-US" sz="1400" dirty="0"/>
              <a:t>                </a:t>
            </a:r>
            <a:r>
              <a:rPr lang="ko-KR" altLang="en-US" sz="1400" dirty="0" err="1"/>
              <a:t>usleep</a:t>
            </a:r>
            <a:r>
              <a:rPr lang="ko-KR" altLang="en-US" sz="1400" dirty="0"/>
              <a:t>(500000);</a:t>
            </a:r>
          </a:p>
          <a:p>
            <a:r>
              <a:rPr lang="ko-KR" altLang="en-US" sz="1400" dirty="0"/>
              <a:t>                </a:t>
            </a:r>
            <a:r>
              <a:rPr lang="ko-KR" altLang="en-US" sz="1400" dirty="0" err="1"/>
              <a:t>printf</a:t>
            </a:r>
            <a:r>
              <a:rPr lang="ko-KR" altLang="en-US" sz="1400" dirty="0"/>
              <a:t>("</a:t>
            </a:r>
            <a:r>
              <a:rPr lang="ko-KR" altLang="en-US" sz="1400" dirty="0" err="1"/>
              <a:t>Green</a:t>
            </a:r>
            <a:r>
              <a:rPr lang="ko-KR" altLang="en-US" sz="1400" dirty="0"/>
              <a:t> LED </a:t>
            </a:r>
            <a:r>
              <a:rPr lang="ko-KR" altLang="en-US" sz="1400" dirty="0" err="1"/>
              <a:t>Off</a:t>
            </a:r>
            <a:r>
              <a:rPr lang="ko-KR" altLang="en-US" sz="1400" dirty="0"/>
              <a:t> !! \</a:t>
            </a:r>
            <a:r>
              <a:rPr lang="ko-KR" altLang="en-US" sz="1400" dirty="0" err="1"/>
              <a:t>nBlue</a:t>
            </a:r>
            <a:r>
              <a:rPr lang="ko-KR" altLang="en-US" sz="1400" dirty="0"/>
              <a:t> LED </a:t>
            </a:r>
            <a:r>
              <a:rPr lang="ko-KR" altLang="en-US" sz="1400" dirty="0" err="1"/>
              <a:t>On</a:t>
            </a:r>
            <a:r>
              <a:rPr lang="ko-KR" altLang="en-US" sz="1400" dirty="0"/>
              <a:t> !!\n");</a:t>
            </a:r>
          </a:p>
          <a:p>
            <a:r>
              <a:rPr lang="ko-KR" altLang="en-US" sz="1400" dirty="0"/>
              <a:t>                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(LED_GREEN,0);</a:t>
            </a:r>
          </a:p>
          <a:p>
            <a:r>
              <a:rPr lang="ko-KR" altLang="en-US" sz="1400" dirty="0"/>
              <a:t>                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(LED_BLUE,1);</a:t>
            </a:r>
          </a:p>
          <a:p>
            <a:r>
              <a:rPr lang="ko-KR" altLang="en-US" sz="1400" dirty="0"/>
              <a:t>                </a:t>
            </a:r>
            <a:r>
              <a:rPr lang="ko-KR" altLang="en-US" sz="1400" dirty="0" err="1"/>
              <a:t>usleep</a:t>
            </a:r>
            <a:r>
              <a:rPr lang="ko-KR" altLang="en-US" sz="1400" dirty="0"/>
              <a:t>(500000);</a:t>
            </a:r>
          </a:p>
          <a:p>
            <a:r>
              <a:rPr lang="ko-KR" altLang="en-US" sz="1400" dirty="0"/>
              <a:t>                </a:t>
            </a:r>
            <a:r>
              <a:rPr lang="ko-KR" altLang="en-US" sz="1400" dirty="0" err="1"/>
              <a:t>printf</a:t>
            </a:r>
            <a:r>
              <a:rPr lang="ko-KR" altLang="en-US" sz="1400" dirty="0"/>
              <a:t>("</a:t>
            </a:r>
            <a:r>
              <a:rPr lang="ko-KR" altLang="en-US" sz="1400" dirty="0" err="1"/>
              <a:t>Blue</a:t>
            </a:r>
            <a:r>
              <a:rPr lang="ko-KR" altLang="en-US" sz="1400" dirty="0"/>
              <a:t> LED </a:t>
            </a:r>
            <a:r>
              <a:rPr lang="ko-KR" altLang="en-US" sz="1400" dirty="0" err="1"/>
              <a:t>Off</a:t>
            </a:r>
            <a:r>
              <a:rPr lang="ko-KR" altLang="en-US" sz="1400" dirty="0"/>
              <a:t> !! \n");</a:t>
            </a:r>
          </a:p>
          <a:p>
            <a:r>
              <a:rPr lang="ko-KR" altLang="en-US" sz="1400" dirty="0"/>
              <a:t>                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(LED_BLUE,0);</a:t>
            </a:r>
          </a:p>
          <a:p>
            <a:r>
              <a:rPr lang="ko-KR" altLang="en-US" sz="1400" dirty="0"/>
              <a:t>        }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0;</a:t>
            </a:r>
          </a:p>
          <a:p>
            <a:r>
              <a:rPr lang="ko-KR" altLang="en-US" sz="14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81253" y="1293967"/>
            <a:ext cx="11578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RGBLED.c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54962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305" y="76147"/>
            <a:ext cx="185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Reference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10343" y="1436914"/>
            <a:ext cx="993893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거침없이 배우는 </a:t>
            </a:r>
            <a:r>
              <a:rPr lang="ko-KR" altLang="en-US" dirty="0" err="1"/>
              <a:t>라즈베리</a:t>
            </a:r>
            <a:r>
              <a:rPr lang="ko-KR" altLang="en-US" dirty="0"/>
              <a:t> 파이 개정판</a:t>
            </a:r>
            <a:r>
              <a:rPr lang="en-US" altLang="ko-KR" dirty="0"/>
              <a:t>, </a:t>
            </a:r>
            <a:r>
              <a:rPr lang="ko-KR" altLang="en-US" dirty="0" err="1"/>
              <a:t>에벤</a:t>
            </a:r>
            <a:r>
              <a:rPr lang="ko-KR" altLang="en-US" dirty="0"/>
              <a:t> </a:t>
            </a:r>
            <a:r>
              <a:rPr lang="ko-KR" altLang="en-US" dirty="0" err="1"/>
              <a:t>업튼</a:t>
            </a:r>
            <a:r>
              <a:rPr lang="en-US" altLang="ko-KR" dirty="0"/>
              <a:t>, </a:t>
            </a:r>
            <a:r>
              <a:rPr lang="ko-KR" altLang="en-US" dirty="0" err="1"/>
              <a:t>가레스</a:t>
            </a:r>
            <a:r>
              <a:rPr lang="ko-KR" altLang="en-US" dirty="0"/>
              <a:t> </a:t>
            </a:r>
            <a:r>
              <a:rPr lang="ko-KR" altLang="en-US" dirty="0" err="1"/>
              <a:t>할퍼크리</a:t>
            </a:r>
            <a:r>
              <a:rPr lang="en-US" altLang="ko-KR" dirty="0"/>
              <a:t>, </a:t>
            </a:r>
            <a:r>
              <a:rPr lang="ko-KR" altLang="en-US" dirty="0" err="1"/>
              <a:t>유하영</a:t>
            </a:r>
            <a:r>
              <a:rPr lang="en-US" altLang="ko-KR" dirty="0"/>
              <a:t>, </a:t>
            </a:r>
            <a:r>
              <a:rPr lang="ko-KR" altLang="en-US" dirty="0" err="1"/>
              <a:t>전우영</a:t>
            </a:r>
            <a:r>
              <a:rPr lang="en-US" altLang="ko-KR" dirty="0"/>
              <a:t>, </a:t>
            </a:r>
            <a:r>
              <a:rPr lang="ko-KR" altLang="en-US" dirty="0" err="1"/>
              <a:t>지앤선</a:t>
            </a: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라즈베리파이 시작하기</a:t>
            </a:r>
            <a:r>
              <a:rPr lang="en-US" altLang="ko-KR" dirty="0"/>
              <a:t>, </a:t>
            </a:r>
            <a:r>
              <a:rPr lang="ko-KR" altLang="en-US" dirty="0"/>
              <a:t>매트 리처드슨</a:t>
            </a:r>
            <a:r>
              <a:rPr lang="en-US" altLang="ko-KR" dirty="0"/>
              <a:t>, </a:t>
            </a:r>
            <a:r>
              <a:rPr lang="ko-KR" altLang="en-US" dirty="0"/>
              <a:t>숀 </a:t>
            </a:r>
            <a:r>
              <a:rPr lang="ko-KR" altLang="en-US" dirty="0" err="1"/>
              <a:t>윌리스</a:t>
            </a:r>
            <a:r>
              <a:rPr lang="en-US" altLang="ko-KR" dirty="0"/>
              <a:t>, </a:t>
            </a:r>
            <a:r>
              <a:rPr lang="ko-KR" altLang="en-US" dirty="0" err="1"/>
              <a:t>배장열</a:t>
            </a:r>
            <a:r>
              <a:rPr lang="en-US" altLang="ko-KR" dirty="0"/>
              <a:t>, </a:t>
            </a:r>
            <a:r>
              <a:rPr lang="en-US" altLang="ko-KR" dirty="0" err="1"/>
              <a:t>Jpub</a:t>
            </a: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아두이노처럼</a:t>
            </a:r>
            <a:r>
              <a:rPr lang="ko-KR" altLang="en-US" dirty="0"/>
              <a:t> 사용하는 </a:t>
            </a:r>
            <a:r>
              <a:rPr lang="ko-KR" altLang="en-US" dirty="0" err="1"/>
              <a:t>라즈베리</a:t>
            </a:r>
            <a:r>
              <a:rPr lang="ko-KR" altLang="en-US" dirty="0"/>
              <a:t> 파이</a:t>
            </a:r>
            <a:r>
              <a:rPr lang="en-US" altLang="ko-KR" dirty="0"/>
              <a:t>3 </a:t>
            </a:r>
            <a:r>
              <a:rPr lang="ko-KR" altLang="en-US" dirty="0"/>
              <a:t>직접 코딩하기</a:t>
            </a:r>
            <a:r>
              <a:rPr lang="en-US" altLang="ko-KR" dirty="0"/>
              <a:t>, </a:t>
            </a:r>
            <a:r>
              <a:rPr lang="ko-KR" altLang="en-US" dirty="0" err="1"/>
              <a:t>서민우</a:t>
            </a:r>
            <a:r>
              <a:rPr lang="ko-KR" altLang="en-US" dirty="0"/>
              <a:t> 외 </a:t>
            </a:r>
            <a:r>
              <a:rPr lang="en-US" altLang="ko-KR" dirty="0"/>
              <a:t>4, </a:t>
            </a:r>
            <a:r>
              <a:rPr lang="ko-KR" altLang="en-US" dirty="0" err="1"/>
              <a:t>앤써북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라즈베리</a:t>
            </a:r>
            <a:r>
              <a:rPr lang="ko-KR" altLang="en-US" dirty="0"/>
              <a:t> 파일 </a:t>
            </a:r>
            <a:r>
              <a:rPr lang="ko-KR" altLang="en-US" dirty="0" err="1"/>
              <a:t>활용백서</a:t>
            </a:r>
            <a:r>
              <a:rPr lang="en-US" altLang="ko-KR" dirty="0"/>
              <a:t>:</a:t>
            </a:r>
            <a:r>
              <a:rPr lang="ko-KR" altLang="en-US" dirty="0"/>
              <a:t>실전 프로젝트 </a:t>
            </a:r>
            <a:r>
              <a:rPr lang="en-US" altLang="ko-KR" dirty="0"/>
              <a:t>20, </a:t>
            </a:r>
            <a:r>
              <a:rPr lang="ko-KR" altLang="en-US" dirty="0"/>
              <a:t>이재상</a:t>
            </a:r>
            <a:r>
              <a:rPr lang="en-US" altLang="ko-KR" dirty="0"/>
              <a:t>, </a:t>
            </a:r>
            <a:r>
              <a:rPr lang="ko-KR" altLang="en-US" dirty="0" err="1"/>
              <a:t>표윤석</a:t>
            </a:r>
            <a:r>
              <a:rPr lang="en-US" altLang="ko-KR" dirty="0"/>
              <a:t>, </a:t>
            </a:r>
            <a:r>
              <a:rPr lang="ko-KR" altLang="en-US" dirty="0" err="1"/>
              <a:t>비제이퍼블릭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IoT SMART PIONEER LIGHT</a:t>
            </a:r>
            <a:r>
              <a:rPr lang="ko-KR" altLang="en-US" dirty="0"/>
              <a:t>를 이용한 </a:t>
            </a:r>
            <a:r>
              <a:rPr lang="ko-KR" altLang="en-US" dirty="0" err="1"/>
              <a:t>클라우딩</a:t>
            </a:r>
            <a:r>
              <a:rPr lang="ko-KR" altLang="en-US" dirty="0"/>
              <a:t> 서비스 활용</a:t>
            </a:r>
            <a:r>
              <a:rPr lang="en-US" altLang="ko-KR" dirty="0"/>
              <a:t>, </a:t>
            </a:r>
            <a:r>
              <a:rPr lang="ko-KR" altLang="en-US" dirty="0" err="1"/>
              <a:t>한백전자</a:t>
            </a:r>
            <a:r>
              <a:rPr lang="ko-KR" altLang="en-US" dirty="0"/>
              <a:t> 기술연구소</a:t>
            </a:r>
            <a:r>
              <a:rPr lang="en-US" altLang="ko-KR" dirty="0"/>
              <a:t>, </a:t>
            </a:r>
            <a:r>
              <a:rPr lang="ko-KR" altLang="en-US" dirty="0" err="1"/>
              <a:t>한백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2"/>
              </a:rPr>
              <a:t>https://m.blog.naver.com/gbtec/221313213489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/>
              </a:rPr>
              <a:t>https://raspberrypi.stackexchange.com/questions/98930/unable-to-open-device-dev-spi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5457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3305" y="76147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040293" y="1550543"/>
            <a:ext cx="3231502" cy="35394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&lt;</a:t>
            </a:r>
            <a:r>
              <a:rPr lang="ko-KR" altLang="en-US" sz="1400" dirty="0" err="1"/>
              <a:t>wiringPi.h</a:t>
            </a:r>
            <a:r>
              <a:rPr lang="ko-KR" altLang="en-US" sz="1400" dirty="0"/>
              <a:t>&gt;</a:t>
            </a:r>
            <a:endParaRPr lang="en-US" altLang="ko-KR" sz="1400" dirty="0"/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&lt;</a:t>
            </a:r>
            <a:r>
              <a:rPr lang="ko-KR" altLang="en-US" sz="1400" dirty="0" err="1"/>
              <a:t>stdio.h</a:t>
            </a:r>
            <a:r>
              <a:rPr lang="ko-KR" altLang="en-US" sz="1400" dirty="0"/>
              <a:t>&gt;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define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 7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void</a:t>
            </a:r>
            <a:r>
              <a:rPr lang="ko-KR" altLang="en-US" sz="1400" dirty="0"/>
              <a:t>) {</a:t>
            </a:r>
            <a:endParaRPr lang="en-US" altLang="ko-KR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 i;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        if(</a:t>
            </a:r>
            <a:r>
              <a:rPr lang="ko-KR" altLang="en-US" sz="1400" dirty="0" err="1"/>
              <a:t>wiringPiSetup</a:t>
            </a:r>
            <a:r>
              <a:rPr lang="ko-KR" altLang="en-US" sz="1400" dirty="0"/>
              <a:t>() == -1)</a:t>
            </a:r>
            <a:endParaRPr lang="en-US" altLang="ko-KR" sz="1400" dirty="0"/>
          </a:p>
          <a:p>
            <a:r>
              <a:rPr lang="ko-KR" altLang="en-US" sz="1400" dirty="0"/>
              <a:t>                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1;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OUTPUT);</a:t>
            </a:r>
            <a:endParaRPr lang="en-US" altLang="ko-KR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HIGH);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0;</a:t>
            </a:r>
            <a:endParaRPr lang="en-US" altLang="ko-KR" sz="1400" dirty="0"/>
          </a:p>
          <a:p>
            <a:r>
              <a:rPr lang="ko-KR" altLang="en-US" sz="1400" dirty="0"/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976189" y="2157033"/>
            <a:ext cx="3231502" cy="35394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&lt;</a:t>
            </a:r>
            <a:r>
              <a:rPr lang="ko-KR" altLang="en-US" sz="1400" dirty="0" err="1"/>
              <a:t>wiringPi.h</a:t>
            </a:r>
            <a:r>
              <a:rPr lang="ko-KR" altLang="en-US" sz="1400" dirty="0"/>
              <a:t>&gt;</a:t>
            </a:r>
            <a:endParaRPr lang="en-US" altLang="ko-KR" sz="1400" dirty="0"/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&lt;</a:t>
            </a:r>
            <a:r>
              <a:rPr lang="ko-KR" altLang="en-US" sz="1400" dirty="0" err="1"/>
              <a:t>stdio.h</a:t>
            </a:r>
            <a:r>
              <a:rPr lang="ko-KR" altLang="en-US" sz="1400" dirty="0"/>
              <a:t>&gt;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define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 7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void</a:t>
            </a:r>
            <a:r>
              <a:rPr lang="ko-KR" altLang="en-US" sz="1400" dirty="0"/>
              <a:t>) {</a:t>
            </a:r>
            <a:endParaRPr lang="en-US" altLang="ko-KR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 i;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        if(</a:t>
            </a:r>
            <a:r>
              <a:rPr lang="ko-KR" altLang="en-US" sz="1400" dirty="0" err="1"/>
              <a:t>wiringPiSetup</a:t>
            </a:r>
            <a:r>
              <a:rPr lang="ko-KR" altLang="en-US" sz="1400" dirty="0"/>
              <a:t>() == -1)</a:t>
            </a:r>
            <a:endParaRPr lang="en-US" altLang="ko-KR" sz="1400" dirty="0"/>
          </a:p>
          <a:p>
            <a:r>
              <a:rPr lang="ko-KR" altLang="en-US" sz="1400" dirty="0"/>
              <a:t>                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1;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OUTPUT);</a:t>
            </a:r>
            <a:endParaRPr lang="en-US" altLang="ko-KR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HIGH);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0;</a:t>
            </a:r>
            <a:endParaRPr lang="en-US" altLang="ko-KR" sz="1400" dirty="0"/>
          </a:p>
          <a:p>
            <a:r>
              <a:rPr lang="ko-KR" altLang="en-US" sz="1400" dirty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2514" y="1365877"/>
            <a:ext cx="10502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/>
              <a:t>LEDOn.c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599748" y="1964448"/>
            <a:ext cx="10490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/>
              <a:t>LEDOff.c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40293" y="5233424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LED </a:t>
            </a:r>
            <a:r>
              <a:rPr lang="ko-KR" altLang="en-US" dirty="0"/>
              <a:t>켜기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76189" y="5889048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LED </a:t>
            </a:r>
            <a:r>
              <a:rPr lang="ko-KR" altLang="en-US" dirty="0"/>
              <a:t>끄기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03773" y="541700"/>
            <a:ext cx="2981907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gcc</a:t>
            </a:r>
            <a:r>
              <a:rPr lang="en-US" altLang="ko-KR" sz="1400" dirty="0"/>
              <a:t> –o </a:t>
            </a:r>
            <a:r>
              <a:rPr lang="en-US" altLang="ko-KR" sz="1400" dirty="0" err="1"/>
              <a:t>LEDOn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LEDOn.c</a:t>
            </a:r>
            <a:r>
              <a:rPr lang="en-US" altLang="ko-KR" sz="1400" dirty="0"/>
              <a:t> –l </a:t>
            </a:r>
            <a:r>
              <a:rPr lang="en-US" altLang="ko-KR" sz="1400" dirty="0" err="1"/>
              <a:t>wiringPi</a:t>
            </a:r>
            <a:endParaRPr lang="en-US" altLang="ko-KR" sz="1400" dirty="0"/>
          </a:p>
          <a:p>
            <a:r>
              <a:rPr lang="en-US" altLang="ko-KR" sz="1200" dirty="0"/>
              <a:t>-l </a:t>
            </a:r>
            <a:r>
              <a:rPr lang="ko-KR" altLang="en-US" sz="1200" dirty="0"/>
              <a:t>같이 링크할 라이브러리 지정</a:t>
            </a:r>
          </a:p>
        </p:txBody>
      </p:sp>
    </p:spTree>
    <p:extLst>
      <p:ext uri="{BB962C8B-B14F-4D97-AF65-F5344CB8AC3E}">
        <p14:creationId xmlns:p14="http://schemas.microsoft.com/office/powerpoint/2010/main" val="845588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3305" y="76147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458055" y="1156052"/>
            <a:ext cx="4388498" cy="35394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stdio.h</a:t>
            </a:r>
            <a:r>
              <a:rPr lang="ko-KR" altLang="en-US" sz="1400" dirty="0"/>
              <a:t>&gt; </a:t>
            </a:r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wiringPi.h</a:t>
            </a:r>
            <a:r>
              <a:rPr lang="ko-KR" altLang="en-US" sz="1400" dirty="0"/>
              <a:t>&gt;</a:t>
            </a:r>
          </a:p>
          <a:p>
            <a:endParaRPr lang="en-US" altLang="ko-KR" sz="1400" dirty="0"/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define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 7</a:t>
            </a:r>
            <a:endParaRPr lang="en-US" altLang="ko-KR" sz="1400" dirty="0"/>
          </a:p>
          <a:p>
            <a:endParaRPr lang="ko-KR" altLang="en-US" sz="1400" dirty="0"/>
          </a:p>
          <a:p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void</a:t>
            </a:r>
            <a:r>
              <a:rPr lang="ko-KR" altLang="en-US" sz="1400" dirty="0"/>
              <a:t>) {</a:t>
            </a:r>
          </a:p>
          <a:p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wiringPiSetup</a:t>
            </a:r>
            <a:r>
              <a:rPr lang="ko-KR" altLang="en-US" sz="1400" dirty="0"/>
              <a:t>();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OUTPUT);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while</a:t>
            </a:r>
            <a:r>
              <a:rPr lang="ko-KR" altLang="en-US" sz="1400" dirty="0"/>
              <a:t>(1) {</a:t>
            </a:r>
          </a:p>
          <a:p>
            <a:r>
              <a:rPr lang="ko-KR" altLang="en-US" sz="1400" dirty="0"/>
              <a:t>		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HIGH);</a:t>
            </a:r>
          </a:p>
          <a:p>
            <a:r>
              <a:rPr lang="ko-KR" altLang="en-US" sz="1400" dirty="0"/>
              <a:t>		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LOW);</a:t>
            </a:r>
          </a:p>
          <a:p>
            <a:r>
              <a:rPr lang="ko-KR" altLang="en-US" sz="1400" dirty="0"/>
              <a:t>	}</a:t>
            </a:r>
          </a:p>
          <a:p>
            <a:r>
              <a:rPr lang="ko-KR" altLang="en-US" sz="14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50058" y="971386"/>
            <a:ext cx="1360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/>
              <a:t>LEDOnOff.c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13992" y="4996011"/>
            <a:ext cx="761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켜고 끄는 동작이 너무 빠르기 때문에 중간 정도의 밝기로 켜져 있는 것처럼 보임</a:t>
            </a:r>
          </a:p>
        </p:txBody>
      </p:sp>
    </p:spTree>
    <p:extLst>
      <p:ext uri="{BB962C8B-B14F-4D97-AF65-F5344CB8AC3E}">
        <p14:creationId xmlns:p14="http://schemas.microsoft.com/office/powerpoint/2010/main" val="3155626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3305" y="76147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58055" y="1156052"/>
            <a:ext cx="4388498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stdio.h</a:t>
            </a:r>
            <a:r>
              <a:rPr lang="ko-KR" altLang="en-US" sz="1400" dirty="0"/>
              <a:t>&gt; </a:t>
            </a:r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wiringPi.h</a:t>
            </a:r>
            <a:r>
              <a:rPr lang="ko-KR" altLang="en-US" sz="1400" dirty="0"/>
              <a:t>&gt;</a:t>
            </a:r>
          </a:p>
          <a:p>
            <a:endParaRPr lang="en-US" altLang="ko-KR" sz="1400" dirty="0"/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define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 7</a:t>
            </a:r>
            <a:endParaRPr lang="en-US" altLang="ko-KR" sz="1400" dirty="0"/>
          </a:p>
          <a:p>
            <a:endParaRPr lang="ko-KR" altLang="en-US" sz="1400" dirty="0"/>
          </a:p>
          <a:p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void</a:t>
            </a:r>
            <a:r>
              <a:rPr lang="ko-KR" altLang="en-US" sz="1400" dirty="0"/>
              <a:t>) {</a:t>
            </a:r>
          </a:p>
          <a:p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wiringPiSetup</a:t>
            </a:r>
            <a:r>
              <a:rPr lang="ko-KR" altLang="en-US" sz="1400" dirty="0"/>
              <a:t>();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OUTPUT);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while</a:t>
            </a:r>
            <a:r>
              <a:rPr lang="ko-KR" altLang="en-US" sz="1400" dirty="0"/>
              <a:t>(1) {</a:t>
            </a:r>
          </a:p>
          <a:p>
            <a:r>
              <a:rPr lang="ko-KR" altLang="en-US" sz="1400" dirty="0"/>
              <a:t>		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HIGH);</a:t>
            </a:r>
            <a:endParaRPr lang="en-US" altLang="ko-KR" sz="1400" dirty="0"/>
          </a:p>
          <a:p>
            <a:r>
              <a:rPr lang="en-US" altLang="ko-KR" sz="1400" dirty="0"/>
              <a:t>		delay(500);</a:t>
            </a:r>
            <a:endParaRPr lang="ko-KR" altLang="en-US" sz="1400" dirty="0"/>
          </a:p>
          <a:p>
            <a:r>
              <a:rPr lang="ko-KR" altLang="en-US" sz="1400" dirty="0"/>
              <a:t>		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LOW);</a:t>
            </a:r>
            <a:endParaRPr lang="en-US" altLang="ko-KR" sz="1400" dirty="0"/>
          </a:p>
          <a:p>
            <a:r>
              <a:rPr lang="en-US" altLang="ko-KR" sz="1400" dirty="0"/>
              <a:t>		delay(500);</a:t>
            </a:r>
            <a:endParaRPr lang="ko-KR" altLang="en-US" sz="1400" dirty="0"/>
          </a:p>
          <a:p>
            <a:r>
              <a:rPr lang="ko-KR" altLang="en-US" sz="1400" dirty="0"/>
              <a:t>	}</a:t>
            </a:r>
          </a:p>
          <a:p>
            <a:r>
              <a:rPr lang="ko-KR" altLang="en-US" sz="14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68748" y="971386"/>
            <a:ext cx="175560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LEDOnOff500.c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32319" y="5565179"/>
            <a:ext cx="5673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</a:t>
            </a:r>
            <a:r>
              <a:rPr lang="ko-KR" altLang="en-US" sz="1600" dirty="0"/>
              <a:t>초 주기로 </a:t>
            </a:r>
            <a:r>
              <a:rPr lang="en-US" altLang="ko-KR" sz="1600" dirty="0"/>
              <a:t>LED</a:t>
            </a:r>
            <a:r>
              <a:rPr lang="ko-KR" altLang="en-US" sz="1600" dirty="0"/>
              <a:t>가 켜졌다 꺼짐</a:t>
            </a:r>
            <a:r>
              <a:rPr lang="en-US" altLang="ko-KR" sz="1600" dirty="0"/>
              <a:t>. 1Hz</a:t>
            </a:r>
            <a:r>
              <a:rPr lang="ko-KR" altLang="en-US" sz="1600" dirty="0"/>
              <a:t>의 주파수로 </a:t>
            </a:r>
            <a:r>
              <a:rPr lang="en-US" altLang="ko-KR" sz="1600" dirty="0"/>
              <a:t>LED</a:t>
            </a:r>
            <a:r>
              <a:rPr lang="ko-KR" altLang="en-US" sz="1600" dirty="0"/>
              <a:t>가 점멸</a:t>
            </a:r>
          </a:p>
        </p:txBody>
      </p:sp>
    </p:spTree>
    <p:extLst>
      <p:ext uri="{BB962C8B-B14F-4D97-AF65-F5344CB8AC3E}">
        <p14:creationId xmlns:p14="http://schemas.microsoft.com/office/powerpoint/2010/main" val="1894232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3305" y="76147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259355" y="1277350"/>
            <a:ext cx="4388498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stdio.h</a:t>
            </a:r>
            <a:r>
              <a:rPr lang="ko-KR" altLang="en-US" sz="1400" dirty="0"/>
              <a:t>&gt; </a:t>
            </a:r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wiringPi.h</a:t>
            </a:r>
            <a:r>
              <a:rPr lang="ko-KR" altLang="en-US" sz="1400" dirty="0"/>
              <a:t>&gt;</a:t>
            </a:r>
          </a:p>
          <a:p>
            <a:endParaRPr lang="en-US" altLang="ko-KR" sz="1400" dirty="0"/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define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 7</a:t>
            </a:r>
            <a:endParaRPr lang="en-US" altLang="ko-KR" sz="1400" dirty="0"/>
          </a:p>
          <a:p>
            <a:endParaRPr lang="ko-KR" altLang="en-US" sz="1400" dirty="0"/>
          </a:p>
          <a:p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void</a:t>
            </a:r>
            <a:r>
              <a:rPr lang="ko-KR" altLang="en-US" sz="1400" dirty="0"/>
              <a:t>) {</a:t>
            </a:r>
          </a:p>
          <a:p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wiringPiSetup</a:t>
            </a:r>
            <a:r>
              <a:rPr lang="ko-KR" altLang="en-US" sz="1400" dirty="0"/>
              <a:t>();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OUTPUT);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while</a:t>
            </a:r>
            <a:r>
              <a:rPr lang="ko-KR" altLang="en-US" sz="1400" dirty="0"/>
              <a:t>(1) {</a:t>
            </a:r>
          </a:p>
          <a:p>
            <a:r>
              <a:rPr lang="ko-KR" altLang="en-US" sz="1400" dirty="0"/>
              <a:t>		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HIGH);</a:t>
            </a:r>
            <a:endParaRPr lang="en-US" altLang="ko-KR" sz="1400" dirty="0"/>
          </a:p>
          <a:p>
            <a:r>
              <a:rPr lang="en-US" altLang="ko-KR" sz="1400" dirty="0"/>
              <a:t>		delay(50);</a:t>
            </a:r>
            <a:endParaRPr lang="ko-KR" altLang="en-US" sz="1400" dirty="0"/>
          </a:p>
          <a:p>
            <a:r>
              <a:rPr lang="ko-KR" altLang="en-US" sz="1400" dirty="0"/>
              <a:t>		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LOW);</a:t>
            </a:r>
            <a:endParaRPr lang="en-US" altLang="ko-KR" sz="1400" dirty="0"/>
          </a:p>
          <a:p>
            <a:r>
              <a:rPr lang="en-US" altLang="ko-KR" sz="1400" dirty="0"/>
              <a:t>		delay(50);</a:t>
            </a:r>
            <a:endParaRPr lang="ko-KR" altLang="en-US" sz="1400" dirty="0"/>
          </a:p>
          <a:p>
            <a:r>
              <a:rPr lang="ko-KR" altLang="en-US" sz="1400" dirty="0"/>
              <a:t>	}</a:t>
            </a:r>
          </a:p>
          <a:p>
            <a:r>
              <a:rPr lang="ko-KR" altLang="en-US" sz="14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34117" y="1092684"/>
            <a:ext cx="162897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LEDOnOff50.c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33619" y="5686477"/>
            <a:ext cx="5953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초당 </a:t>
            </a:r>
            <a:r>
              <a:rPr lang="en-US" altLang="ko-KR" sz="1600" dirty="0"/>
              <a:t>10</a:t>
            </a:r>
            <a:r>
              <a:rPr lang="ko-KR" altLang="en-US" sz="1600" dirty="0"/>
              <a:t>번 점멸</a:t>
            </a:r>
            <a:r>
              <a:rPr lang="en-US" altLang="ko-KR" sz="1600" dirty="0"/>
              <a:t>. </a:t>
            </a:r>
            <a:r>
              <a:rPr lang="ko-KR" altLang="en-US" sz="1600" dirty="0"/>
              <a:t>초당 파형이 </a:t>
            </a:r>
            <a:r>
              <a:rPr lang="en-US" altLang="ko-KR" sz="1600" dirty="0"/>
              <a:t>10</a:t>
            </a:r>
            <a:r>
              <a:rPr lang="ko-KR" altLang="en-US" sz="1600" dirty="0"/>
              <a:t>개 생성</a:t>
            </a:r>
            <a:r>
              <a:rPr lang="en-US" altLang="ko-KR" sz="1600" dirty="0"/>
              <a:t>. 10Hz</a:t>
            </a:r>
            <a:r>
              <a:rPr lang="ko-KR" altLang="en-US" sz="1600" dirty="0"/>
              <a:t>의 주파수로 점멸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1054359" y="2247515"/>
            <a:ext cx="0" cy="8986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666447" y="2247515"/>
            <a:ext cx="0" cy="8986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278535" y="2247515"/>
            <a:ext cx="0" cy="8986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890623" y="2247515"/>
            <a:ext cx="0" cy="8986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502711" y="2247515"/>
            <a:ext cx="0" cy="8986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114800" y="2247515"/>
            <a:ext cx="0" cy="8986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54359" y="2247515"/>
            <a:ext cx="61208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278535" y="2247515"/>
            <a:ext cx="61208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502711" y="2247515"/>
            <a:ext cx="61208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666447" y="3124592"/>
            <a:ext cx="61208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890623" y="3146144"/>
            <a:ext cx="61208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114799" y="3146144"/>
            <a:ext cx="61208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42271" y="3146144"/>
            <a:ext cx="61208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2271" y="3528699"/>
            <a:ext cx="4416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주파수 </a:t>
            </a:r>
            <a:r>
              <a:rPr lang="en-US" altLang="ko-KR" sz="1600" dirty="0"/>
              <a:t>: 1</a:t>
            </a:r>
            <a:r>
              <a:rPr lang="ko-KR" altLang="en-US" sz="1600" dirty="0"/>
              <a:t>초간 반복되는 사각 파형의 개수</a:t>
            </a:r>
            <a:endParaRPr lang="en-US" altLang="ko-KR" sz="1600" dirty="0"/>
          </a:p>
          <a:p>
            <a:r>
              <a:rPr lang="ko-KR" altLang="en-US" sz="1600" dirty="0" err="1"/>
              <a:t>상하비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사각 파형의 </a:t>
            </a:r>
            <a:r>
              <a:rPr lang="en-US" altLang="ko-KR" sz="1600" dirty="0"/>
              <a:t>HIGH </a:t>
            </a:r>
            <a:r>
              <a:rPr lang="ko-KR" altLang="en-US" sz="1600" dirty="0"/>
              <a:t>값과 </a:t>
            </a:r>
            <a:r>
              <a:rPr lang="en-US" altLang="ko-KR" sz="1600" dirty="0"/>
              <a:t>LOW </a:t>
            </a:r>
            <a:r>
              <a:rPr lang="ko-KR" altLang="en-US" sz="1600" dirty="0"/>
              <a:t>값의 비</a:t>
            </a:r>
          </a:p>
        </p:txBody>
      </p:sp>
    </p:spTree>
    <p:extLst>
      <p:ext uri="{BB962C8B-B14F-4D97-AF65-F5344CB8AC3E}">
        <p14:creationId xmlns:p14="http://schemas.microsoft.com/office/powerpoint/2010/main" val="4246446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3305" y="76147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85730" y="1156052"/>
            <a:ext cx="4388498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stdio.h</a:t>
            </a:r>
            <a:r>
              <a:rPr lang="ko-KR" altLang="en-US" sz="1400" dirty="0"/>
              <a:t>&gt; </a:t>
            </a:r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wiringPi.h</a:t>
            </a:r>
            <a:r>
              <a:rPr lang="ko-KR" altLang="en-US" sz="1400" dirty="0"/>
              <a:t>&gt;</a:t>
            </a:r>
          </a:p>
          <a:p>
            <a:endParaRPr lang="en-US" altLang="ko-KR" sz="1400" dirty="0"/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define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 7</a:t>
            </a:r>
            <a:endParaRPr lang="en-US" altLang="ko-KR" sz="1400" dirty="0"/>
          </a:p>
          <a:p>
            <a:endParaRPr lang="ko-KR" altLang="en-US" sz="1400" dirty="0"/>
          </a:p>
          <a:p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void</a:t>
            </a:r>
            <a:r>
              <a:rPr lang="ko-KR" altLang="en-US" sz="1400" dirty="0"/>
              <a:t>) {</a:t>
            </a:r>
          </a:p>
          <a:p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wiringPiSetup</a:t>
            </a:r>
            <a:r>
              <a:rPr lang="ko-KR" altLang="en-US" sz="1400" dirty="0"/>
              <a:t>();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OUTPUT);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while</a:t>
            </a:r>
            <a:r>
              <a:rPr lang="ko-KR" altLang="en-US" sz="1400" dirty="0"/>
              <a:t>(1) {</a:t>
            </a:r>
          </a:p>
          <a:p>
            <a:r>
              <a:rPr lang="ko-KR" altLang="en-US" sz="1400" dirty="0"/>
              <a:t>		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HIGH);</a:t>
            </a:r>
            <a:endParaRPr lang="en-US" altLang="ko-KR" sz="1400" dirty="0"/>
          </a:p>
          <a:p>
            <a:r>
              <a:rPr lang="en-US" altLang="ko-KR" sz="1400" dirty="0"/>
              <a:t>		delay(5);</a:t>
            </a:r>
            <a:endParaRPr lang="ko-KR" altLang="en-US" sz="1400" dirty="0"/>
          </a:p>
          <a:p>
            <a:r>
              <a:rPr lang="ko-KR" altLang="en-US" sz="1400" dirty="0"/>
              <a:t>		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LOW);</a:t>
            </a:r>
            <a:endParaRPr lang="en-US" altLang="ko-KR" sz="1400" dirty="0"/>
          </a:p>
          <a:p>
            <a:r>
              <a:rPr lang="en-US" altLang="ko-KR" sz="1400" dirty="0"/>
              <a:t>		delay(5);</a:t>
            </a:r>
            <a:endParaRPr lang="ko-KR" altLang="en-US" sz="1400" dirty="0"/>
          </a:p>
          <a:p>
            <a:r>
              <a:rPr lang="ko-KR" altLang="en-US" sz="1400" dirty="0"/>
              <a:t>	}</a:t>
            </a:r>
          </a:p>
          <a:p>
            <a:r>
              <a:rPr lang="ko-KR" altLang="en-US" sz="14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23170" y="971386"/>
            <a:ext cx="150233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LEDOnOff5.c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59994" y="5565179"/>
            <a:ext cx="6295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초당 </a:t>
            </a:r>
            <a:r>
              <a:rPr lang="en-US" altLang="ko-KR" sz="1600" dirty="0"/>
              <a:t>100</a:t>
            </a:r>
            <a:r>
              <a:rPr lang="ko-KR" altLang="en-US" sz="1600" dirty="0"/>
              <a:t>번 점멸</a:t>
            </a:r>
            <a:r>
              <a:rPr lang="en-US" altLang="ko-KR" sz="1600" dirty="0"/>
              <a:t>. </a:t>
            </a:r>
            <a:r>
              <a:rPr lang="ko-KR" altLang="en-US" sz="1600" dirty="0"/>
              <a:t>초당 파형이 </a:t>
            </a:r>
            <a:r>
              <a:rPr lang="en-US" altLang="ko-KR" sz="1600" dirty="0"/>
              <a:t>100</a:t>
            </a:r>
            <a:r>
              <a:rPr lang="ko-KR" altLang="en-US" sz="1600" dirty="0"/>
              <a:t>개 생성</a:t>
            </a:r>
            <a:r>
              <a:rPr lang="en-US" altLang="ko-KR" sz="1600" dirty="0"/>
              <a:t>. 100Hz</a:t>
            </a:r>
            <a:r>
              <a:rPr lang="ko-KR" altLang="en-US" sz="1600" dirty="0"/>
              <a:t>의 주파수로 점멸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02016" y="2410132"/>
            <a:ext cx="46062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i="1" dirty="0"/>
              <a:t>LED</a:t>
            </a:r>
            <a:r>
              <a:rPr lang="ko-KR" altLang="en-US" sz="1400" i="1" dirty="0"/>
              <a:t>가 점멸하는 것을 느끼지 못함</a:t>
            </a:r>
            <a:endParaRPr lang="en-US" altLang="ko-KR" sz="1400" i="1" dirty="0"/>
          </a:p>
          <a:p>
            <a:pPr algn="just"/>
            <a:endParaRPr lang="en-US" altLang="ko-KR" sz="1400" i="1" dirty="0"/>
          </a:p>
          <a:p>
            <a:pPr algn="just"/>
            <a:r>
              <a:rPr lang="en-US" altLang="ko-KR" sz="1400" i="1" dirty="0"/>
              <a:t>LED</a:t>
            </a:r>
            <a:r>
              <a:rPr lang="ko-KR" altLang="en-US" sz="1400" i="1" dirty="0"/>
              <a:t>가 켜져 있다고 느낌</a:t>
            </a:r>
            <a:endParaRPr lang="en-US" altLang="ko-KR" sz="1400" i="1" dirty="0"/>
          </a:p>
          <a:p>
            <a:pPr algn="just"/>
            <a:endParaRPr lang="en-US" altLang="ko-KR" sz="1400" i="1" dirty="0"/>
          </a:p>
          <a:p>
            <a:pPr algn="just"/>
            <a:r>
              <a:rPr lang="ko-KR" altLang="en-US" sz="1400" i="1" dirty="0"/>
              <a:t>파형이 초당 </a:t>
            </a:r>
            <a:r>
              <a:rPr lang="en-US" altLang="ko-KR" sz="1400" i="1" dirty="0"/>
              <a:t>40</a:t>
            </a:r>
            <a:r>
              <a:rPr lang="ko-KR" altLang="en-US" sz="1400" i="1" dirty="0"/>
              <a:t>개 이상이 되면</a:t>
            </a:r>
            <a:r>
              <a:rPr lang="en-US" altLang="ko-KR" sz="1400" i="1" dirty="0"/>
              <a:t>, </a:t>
            </a:r>
            <a:r>
              <a:rPr lang="ko-KR" altLang="en-US" sz="1400" i="1" dirty="0"/>
              <a:t>즉</a:t>
            </a:r>
            <a:r>
              <a:rPr lang="en-US" altLang="ko-KR" sz="1400" i="1" dirty="0"/>
              <a:t>, 40Hz </a:t>
            </a:r>
            <a:r>
              <a:rPr lang="ko-KR" altLang="en-US" sz="1400" i="1" dirty="0"/>
              <a:t>이상의 주파수로 </a:t>
            </a:r>
            <a:r>
              <a:rPr lang="en-US" altLang="ko-KR" sz="1400" i="1" dirty="0"/>
              <a:t>LED </a:t>
            </a:r>
            <a:r>
              <a:rPr lang="ko-KR" altLang="en-US" sz="1400" i="1" dirty="0"/>
              <a:t>점멸을 반복하면 그것을 느끼기 힘듦</a:t>
            </a:r>
          </a:p>
        </p:txBody>
      </p:sp>
    </p:spTree>
    <p:extLst>
      <p:ext uri="{BB962C8B-B14F-4D97-AF65-F5344CB8AC3E}">
        <p14:creationId xmlns:p14="http://schemas.microsoft.com/office/powerpoint/2010/main" val="1580718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640079"/>
            <a:ext cx="5561045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3305" y="76147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LED Example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33600" y="1193374"/>
            <a:ext cx="4388498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stdio.h</a:t>
            </a:r>
            <a:r>
              <a:rPr lang="ko-KR" altLang="en-US" sz="1400" dirty="0"/>
              <a:t>&gt; </a:t>
            </a:r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wiringPi.h</a:t>
            </a:r>
            <a:r>
              <a:rPr lang="ko-KR" altLang="en-US" sz="1400" dirty="0"/>
              <a:t>&gt;</a:t>
            </a:r>
          </a:p>
          <a:p>
            <a:endParaRPr lang="en-US" altLang="ko-KR" sz="1400" dirty="0"/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define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 7</a:t>
            </a:r>
            <a:endParaRPr lang="en-US" altLang="ko-KR" sz="1400" dirty="0"/>
          </a:p>
          <a:p>
            <a:endParaRPr lang="ko-KR" altLang="en-US" sz="1400" dirty="0"/>
          </a:p>
          <a:p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void</a:t>
            </a:r>
            <a:r>
              <a:rPr lang="ko-KR" altLang="en-US" sz="1400" dirty="0"/>
              <a:t>) {</a:t>
            </a:r>
          </a:p>
          <a:p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wiringPiSetup</a:t>
            </a:r>
            <a:r>
              <a:rPr lang="ko-KR" altLang="en-US" sz="1400" dirty="0"/>
              <a:t>();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OUTPUT);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ko-KR" altLang="en-US" sz="1400" dirty="0" err="1"/>
              <a:t>while</a:t>
            </a:r>
            <a:r>
              <a:rPr lang="ko-KR" altLang="en-US" sz="1400" dirty="0"/>
              <a:t>(1) {</a:t>
            </a:r>
          </a:p>
          <a:p>
            <a:r>
              <a:rPr lang="ko-KR" altLang="en-US" sz="1400" dirty="0"/>
              <a:t>		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HIGH);</a:t>
            </a:r>
            <a:endParaRPr lang="en-US" altLang="ko-KR" sz="1400" dirty="0"/>
          </a:p>
          <a:p>
            <a:r>
              <a:rPr lang="en-US" altLang="ko-KR" sz="1400" dirty="0"/>
              <a:t>		delay(1);</a:t>
            </a:r>
            <a:endParaRPr lang="ko-KR" altLang="en-US" sz="1400" dirty="0"/>
          </a:p>
          <a:p>
            <a:r>
              <a:rPr lang="ko-KR" altLang="en-US" sz="1400" dirty="0"/>
              <a:t>		</a:t>
            </a:r>
            <a:r>
              <a:rPr lang="ko-KR" altLang="en-US" sz="1400" dirty="0" err="1"/>
              <a:t>digitalWrite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led_pin</a:t>
            </a:r>
            <a:r>
              <a:rPr lang="ko-KR" altLang="en-US" sz="1400" dirty="0"/>
              <a:t>, LOW);</a:t>
            </a:r>
            <a:endParaRPr lang="en-US" altLang="ko-KR" sz="1400" dirty="0"/>
          </a:p>
          <a:p>
            <a:r>
              <a:rPr lang="en-US" altLang="ko-KR" sz="1400" dirty="0"/>
              <a:t>		delay(9);</a:t>
            </a:r>
            <a:endParaRPr lang="ko-KR" altLang="en-US" sz="1400" dirty="0"/>
          </a:p>
          <a:p>
            <a:r>
              <a:rPr lang="ko-KR" altLang="en-US" sz="1400" dirty="0"/>
              <a:t>	}</a:t>
            </a:r>
          </a:p>
          <a:p>
            <a:r>
              <a:rPr lang="ko-KR" altLang="en-US" sz="14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71040" y="1008708"/>
            <a:ext cx="162897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LEDOnOff19.c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07864" y="5602501"/>
            <a:ext cx="62953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초당 </a:t>
            </a:r>
            <a:r>
              <a:rPr lang="en-US" altLang="ko-KR" sz="1600" dirty="0"/>
              <a:t>100</a:t>
            </a:r>
            <a:r>
              <a:rPr lang="ko-KR" altLang="en-US" sz="1600" dirty="0"/>
              <a:t>번 점멸</a:t>
            </a:r>
            <a:r>
              <a:rPr lang="en-US" altLang="ko-KR" sz="1600" dirty="0"/>
              <a:t>. </a:t>
            </a:r>
            <a:r>
              <a:rPr lang="ko-KR" altLang="en-US" sz="1600" dirty="0"/>
              <a:t>초당 파형이 </a:t>
            </a:r>
            <a:r>
              <a:rPr lang="en-US" altLang="ko-KR" sz="1600" dirty="0"/>
              <a:t>100</a:t>
            </a:r>
            <a:r>
              <a:rPr lang="ko-KR" altLang="en-US" sz="1600" dirty="0"/>
              <a:t>개 생성</a:t>
            </a:r>
            <a:r>
              <a:rPr lang="en-US" altLang="ko-KR" sz="1600" dirty="0"/>
              <a:t>. 100Hz</a:t>
            </a:r>
            <a:r>
              <a:rPr lang="ko-KR" altLang="en-US" sz="1600" dirty="0"/>
              <a:t>의 주파수로 점멸</a:t>
            </a:r>
            <a:endParaRPr lang="en-US" altLang="ko-KR" sz="1600" dirty="0"/>
          </a:p>
          <a:p>
            <a:r>
              <a:rPr lang="en-US" altLang="ko-KR" sz="1600" dirty="0"/>
              <a:t>10%</a:t>
            </a:r>
            <a:r>
              <a:rPr lang="ko-KR" altLang="en-US" sz="1600" dirty="0"/>
              <a:t>는 점등</a:t>
            </a:r>
            <a:r>
              <a:rPr lang="en-US" altLang="ko-KR" sz="1600" dirty="0"/>
              <a:t>, 90%</a:t>
            </a:r>
            <a:r>
              <a:rPr lang="ko-KR" altLang="en-US" sz="1600" dirty="0"/>
              <a:t>는 소등 상태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상하비</a:t>
            </a:r>
            <a:r>
              <a:rPr lang="ko-KR" altLang="en-US" sz="1600" dirty="0"/>
              <a:t> </a:t>
            </a:r>
            <a:r>
              <a:rPr lang="en-US" altLang="ko-KR" sz="1600" dirty="0"/>
              <a:t>= 1:9</a:t>
            </a:r>
          </a:p>
          <a:p>
            <a:r>
              <a:rPr lang="ko-KR" altLang="en-US" sz="1600" dirty="0"/>
              <a:t>어둡게 느껴짐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8761446" y="2536763"/>
            <a:ext cx="0" cy="8986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9000310" y="2536763"/>
            <a:ext cx="0" cy="8986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543592" y="2536763"/>
            <a:ext cx="0" cy="8986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8761446" y="2536763"/>
            <a:ext cx="238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000310" y="3435392"/>
            <a:ext cx="154328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834939" y="2517289"/>
            <a:ext cx="936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C00000"/>
                </a:solidFill>
              </a:rPr>
              <a:t>10%(HIGH) 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403230" y="3173782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2060"/>
                </a:solidFill>
              </a:rPr>
              <a:t>90%(LOW) </a:t>
            </a:r>
            <a:endParaRPr lang="ko-KR" altLang="en-US" sz="1100" dirty="0">
              <a:solidFill>
                <a:srgbClr val="002060"/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8668138" y="3435392"/>
            <a:ext cx="9394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0543592" y="2536763"/>
            <a:ext cx="9394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509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3663</TotalTime>
  <Words>4242</Words>
  <Application>Microsoft Office PowerPoint</Application>
  <PresentationFormat>와이드스크린</PresentationFormat>
  <Paragraphs>734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HY견고딕</vt:lpstr>
      <vt:lpstr>HY견명조</vt:lpstr>
      <vt:lpstr>맑은 고딕</vt:lpstr>
      <vt:lpstr>Arial</vt:lpstr>
      <vt:lpstr>Office 테마</vt:lpstr>
      <vt:lpstr>Edge 디바이스 리눅스 BSP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Edge 디바이스 리눅스 BSP</dc:title>
  <dc:creator>isadora</dc:creator>
  <cp:lastModifiedBy>PC00</cp:lastModifiedBy>
  <cp:revision>92</cp:revision>
  <dcterms:created xsi:type="dcterms:W3CDTF">2024-01-21T05:31:50Z</dcterms:created>
  <dcterms:modified xsi:type="dcterms:W3CDTF">2024-01-30T05:12:19Z</dcterms:modified>
</cp:coreProperties>
</file>