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09" r:id="rId4"/>
    <p:sldId id="310" r:id="rId5"/>
    <p:sldId id="351" r:id="rId6"/>
    <p:sldId id="355" r:id="rId7"/>
    <p:sldId id="354" r:id="rId8"/>
    <p:sldId id="311" r:id="rId9"/>
    <p:sldId id="353" r:id="rId10"/>
    <p:sldId id="298" r:id="rId11"/>
    <p:sldId id="299" r:id="rId12"/>
    <p:sldId id="350" r:id="rId13"/>
    <p:sldId id="300" r:id="rId14"/>
    <p:sldId id="301" r:id="rId15"/>
    <p:sldId id="302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aspberrypi.stackexchange.com/questions/98930/unable-to-open-device-dev-s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98930/unable-to-open-device-dev-spi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PIR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742347"/>
            <a:ext cx="4333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인체 감지 - PIR(</a:t>
            </a:r>
            <a:r>
              <a:rPr lang="en-US" altLang="ko-KR" dirty="0"/>
              <a:t>Passive Infrared</a:t>
            </a:r>
            <a:r>
              <a:rPr lang="ko-KR" altLang="en-US" dirty="0"/>
              <a:t>) </a:t>
            </a:r>
            <a:r>
              <a:rPr lang="ko-KR" altLang="en-US" dirty="0" err="1"/>
              <a:t>Sensor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9" y="1370528"/>
            <a:ext cx="3337630" cy="1378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0" y="3075786"/>
            <a:ext cx="5784331" cy="27465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01273" y="1473165"/>
            <a:ext cx="5417976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PIR_D 2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pir_val,i</a:t>
            </a:r>
            <a:r>
              <a:rPr lang="ko-KR" altLang="en-US" sz="1400" dirty="0"/>
              <a:t>;</a:t>
            </a:r>
            <a:endParaRPr lang="en-US" altLang="ko-KR" sz="1400" dirty="0"/>
          </a:p>
          <a:p>
            <a:r>
              <a:rPr lang="ko-KR" altLang="en-US" sz="1400" dirty="0"/>
              <a:t>  	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()==-1)</a:t>
            </a:r>
            <a:endParaRPr lang="en-US" altLang="ko-KR" sz="1400" dirty="0"/>
          </a:p>
          <a:p>
            <a:r>
              <a:rPr lang="ko-KR" altLang="en-US" sz="1400" dirty="0"/>
              <a:t>      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-1;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(PIR_D,INPUT);</a:t>
            </a:r>
            <a:endParaRPr lang="en-US" altLang="ko-KR" sz="1400" dirty="0"/>
          </a:p>
          <a:p>
            <a:r>
              <a:rPr lang="ko-KR" altLang="en-US" sz="1400" dirty="0"/>
              <a:t>	for(i=0;i&lt;20;i++){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pir_val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(PIR_D);</a:t>
            </a:r>
            <a:endParaRPr lang="en-US" altLang="ko-KR" sz="1400" dirty="0"/>
          </a:p>
          <a:p>
            <a:r>
              <a:rPr lang="ko-KR" altLang="en-US" sz="1400" dirty="0"/>
              <a:t>		if(</a:t>
            </a:r>
            <a:r>
              <a:rPr lang="ko-KR" altLang="en-US" sz="1400" dirty="0" err="1"/>
              <a:t>pir_val</a:t>
            </a:r>
            <a:r>
              <a:rPr lang="ko-KR" altLang="en-US" sz="1400" dirty="0"/>
              <a:t> == 1)</a:t>
            </a:r>
            <a:endParaRPr lang="en-US" altLang="ko-KR" sz="1400" dirty="0"/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("PIR </a:t>
            </a:r>
            <a:r>
              <a:rPr lang="ko-KR" altLang="en-US" sz="1400" dirty="0" err="1"/>
              <a:t>Detected</a:t>
            </a:r>
            <a:r>
              <a:rPr lang="ko-KR" altLang="en-US" sz="1400" dirty="0"/>
              <a:t> !! \n");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else</a:t>
            </a:r>
            <a:endParaRPr lang="en-US" altLang="ko-KR" sz="1400" dirty="0"/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("PIR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detect</a:t>
            </a:r>
            <a:r>
              <a:rPr lang="ko-KR" altLang="en-US" sz="1400" dirty="0"/>
              <a:t> !! \n");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sleep</a:t>
            </a:r>
            <a:r>
              <a:rPr lang="ko-KR" altLang="en-US" sz="1400" dirty="0"/>
              <a:t>(1);</a:t>
            </a:r>
            <a:endParaRPr lang="en-US" altLang="ko-KR" sz="1400" dirty="0"/>
          </a:p>
          <a:p>
            <a:r>
              <a:rPr lang="ko-KR" altLang="en-US" sz="1400" dirty="0"/>
              <a:t>	}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8701" y="1288499"/>
            <a:ext cx="6799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11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PIR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D6CC5-EF39-A175-703F-0979515121E2}"/>
              </a:ext>
            </a:extLst>
          </p:cNvPr>
          <p:cNvSpPr txBox="1"/>
          <p:nvPr/>
        </p:nvSpPr>
        <p:spPr>
          <a:xfrm>
            <a:off x="1016836" y="1325653"/>
            <a:ext cx="270290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(27, GPIO.IN)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while</a:t>
            </a:r>
            <a:r>
              <a:rPr lang="ko-KR" altLang="en-US" sz="1400" dirty="0"/>
              <a:t> 1: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(27):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 ("</a:t>
            </a:r>
            <a:r>
              <a:rPr lang="ko-KR" altLang="en-US" sz="1400" dirty="0" err="1"/>
              <a:t>Detected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 ("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Detected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1F154-1758-26D1-90FC-8F210DA4865D}"/>
              </a:ext>
            </a:extLst>
          </p:cNvPr>
          <p:cNvSpPr txBox="1"/>
          <p:nvPr/>
        </p:nvSpPr>
        <p:spPr>
          <a:xfrm>
            <a:off x="3308407" y="1140987"/>
            <a:ext cx="822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PIR.py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5725F-A3EA-F6DC-C485-C3D7170DE312}"/>
              </a:ext>
            </a:extLst>
          </p:cNvPr>
          <p:cNvSpPr txBox="1"/>
          <p:nvPr/>
        </p:nvSpPr>
        <p:spPr>
          <a:xfrm>
            <a:off x="6096000" y="1325653"/>
            <a:ext cx="372427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(4, GPIO.OUT)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(27, GPIO.IN)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1: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pir_state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(27)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pir_state</a:t>
            </a:r>
            <a:r>
              <a:rPr lang="ko-KR" altLang="en-US" sz="1400" dirty="0"/>
              <a:t> ==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(4,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Motion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Detected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(4,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(1)</a:t>
            </a:r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533F2-C58B-224D-D9E8-29F1D3E1D6AD}"/>
              </a:ext>
            </a:extLst>
          </p:cNvPr>
          <p:cNvSpPr txBox="1"/>
          <p:nvPr/>
        </p:nvSpPr>
        <p:spPr>
          <a:xfrm>
            <a:off x="9213907" y="1140987"/>
            <a:ext cx="12013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PIRLED.py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5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7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Sound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47786"/>
            <a:ext cx="617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소리 감지 센서 </a:t>
            </a:r>
            <a:r>
              <a:rPr lang="en-US" altLang="ko-KR" dirty="0"/>
              <a:t>- Sound sensor or Sound detector sensor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37" y="1403810"/>
            <a:ext cx="4979031" cy="1859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26" y="3638112"/>
            <a:ext cx="7131547" cy="28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Sound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4102" y="1739717"/>
            <a:ext cx="503853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SPI_CH 0</a:t>
            </a:r>
            <a:endParaRPr lang="en-US" altLang="ko-KR" sz="1400" dirty="0"/>
          </a:p>
          <a:p>
            <a:r>
              <a:rPr lang="ko-KR" altLang="en-US" sz="1400" dirty="0"/>
              <a:t>#define ADC_CH2 2</a:t>
            </a:r>
            <a:endParaRPr lang="en-US" altLang="ko-KR" sz="1400" dirty="0"/>
          </a:p>
          <a:p>
            <a:r>
              <a:rPr lang="ko-KR" altLang="en-US" sz="1400" dirty="0"/>
              <a:t>#define ADC_CS 8</a:t>
            </a:r>
            <a:endParaRPr lang="en-US" altLang="ko-KR" sz="1400" dirty="0"/>
          </a:p>
          <a:p>
            <a:r>
              <a:rPr lang="ko-KR" altLang="en-US" sz="1400" dirty="0"/>
              <a:t>#define SPI_SPEED 500000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adcValue</a:t>
            </a:r>
            <a:r>
              <a:rPr lang="ko-KR" altLang="en-US" sz="1400" dirty="0"/>
              <a:t>=0, i;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buf</a:t>
            </a:r>
            <a:r>
              <a:rPr lang="ko-KR" altLang="en-US" sz="1400" dirty="0"/>
              <a:t>[3];</a:t>
            </a:r>
            <a:endParaRPr lang="en-US" altLang="ko-KR" sz="1400" dirty="0"/>
          </a:p>
          <a:p>
            <a:r>
              <a:rPr lang="ko-KR" altLang="en-US" sz="1400" dirty="0"/>
              <a:t>	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(ADC_CS,OUTPUT);</a:t>
            </a:r>
            <a:endParaRPr lang="en-US" altLang="ko-KR" sz="1400" dirty="0"/>
          </a:p>
          <a:p>
            <a:r>
              <a:rPr lang="ko-KR" altLang="en-US" sz="1400" dirty="0"/>
              <a:t>	if(</a:t>
            </a:r>
            <a:r>
              <a:rPr lang="ko-KR" altLang="en-US" sz="1400" dirty="0" err="1"/>
              <a:t>wiringPiSPISetup</a:t>
            </a:r>
            <a:r>
              <a:rPr lang="ko-KR" altLang="en-US" sz="1400" dirty="0"/>
              <a:t>(SPI_CH,SPI_SPEED) == -1){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wiringPi</a:t>
            </a:r>
            <a:r>
              <a:rPr lang="ko-KR" altLang="en-US" sz="1400" dirty="0"/>
              <a:t> SPI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failed</a:t>
            </a:r>
            <a:r>
              <a:rPr lang="ko-KR" altLang="en-US" sz="1400" dirty="0"/>
              <a:t>!\n");</a:t>
            </a:r>
            <a:endParaRPr lang="en-US" altLang="ko-KR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exit</a:t>
            </a:r>
            <a:r>
              <a:rPr lang="ko-KR" altLang="en-US" sz="1400" dirty="0"/>
              <a:t>(0);</a:t>
            </a:r>
            <a:endParaRPr lang="en-US" altLang="ko-KR" sz="1400" dirty="0"/>
          </a:p>
          <a:p>
            <a:r>
              <a:rPr lang="ko-KR" altLang="en-US" sz="1400" dirty="0"/>
              <a:t>	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61045" y="1246570"/>
            <a:ext cx="5821514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</a:rPr>
              <a:t>	for(i=0; i&lt;200;i++){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[0] = 0x06 | ((ADC_CH2 &amp; 0x07)&gt;&gt;2);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[1] = ((ADC_CH2 &amp; 0x07)&lt;&lt;6);	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</a:t>
            </a:r>
            <a:r>
              <a:rPr lang="en-US" altLang="ko-KR" sz="1400" dirty="0">
                <a:solidFill>
                  <a:srgbClr val="002060"/>
                </a:solidFill>
              </a:rPr>
              <a:t>	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[2] = 0x00;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digitalWrite</a:t>
            </a:r>
            <a:r>
              <a:rPr lang="ko-KR" altLang="en-US" sz="1400" dirty="0">
                <a:solidFill>
                  <a:srgbClr val="002060"/>
                </a:solidFill>
              </a:rPr>
              <a:t>(ADC_CS,0);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wiringPiSPIDataRW</a:t>
            </a:r>
            <a:r>
              <a:rPr lang="ko-KR" altLang="en-US" sz="1400" dirty="0">
                <a:solidFill>
                  <a:srgbClr val="002060"/>
                </a:solidFill>
              </a:rPr>
              <a:t>(SPI_CH,buf,3);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[1] = 0x0F &amp; 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[1];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adcValue</a:t>
            </a:r>
            <a:r>
              <a:rPr lang="ko-KR" altLang="en-US" sz="1400" dirty="0">
                <a:solidFill>
                  <a:srgbClr val="002060"/>
                </a:solidFill>
              </a:rPr>
              <a:t> = (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[1] &lt;&lt; 8) | </a:t>
            </a:r>
            <a:r>
              <a:rPr lang="ko-KR" altLang="en-US" sz="1400" dirty="0" err="1">
                <a:solidFill>
                  <a:srgbClr val="002060"/>
                </a:solidFill>
              </a:rPr>
              <a:t>buf</a:t>
            </a:r>
            <a:r>
              <a:rPr lang="ko-KR" altLang="en-US" sz="1400" dirty="0">
                <a:solidFill>
                  <a:srgbClr val="002060"/>
                </a:solidFill>
              </a:rPr>
              <a:t>[2];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digitalWrite</a:t>
            </a:r>
            <a:r>
              <a:rPr lang="ko-KR" altLang="en-US" sz="1400" dirty="0">
                <a:solidFill>
                  <a:srgbClr val="002060"/>
                </a:solidFill>
              </a:rPr>
              <a:t>(ADC_CS,1);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printf</a:t>
            </a:r>
            <a:r>
              <a:rPr lang="ko-KR" altLang="en-US" sz="1400" dirty="0">
                <a:solidFill>
                  <a:srgbClr val="002060"/>
                </a:solidFill>
              </a:rPr>
              <a:t>("</a:t>
            </a:r>
            <a:r>
              <a:rPr lang="ko-KR" altLang="en-US" sz="1400" dirty="0" err="1">
                <a:solidFill>
                  <a:srgbClr val="002060"/>
                </a:solidFill>
              </a:rPr>
              <a:t>Sound</a:t>
            </a:r>
            <a:r>
              <a:rPr lang="ko-KR" altLang="en-US" sz="1400" dirty="0">
                <a:solidFill>
                  <a:srgbClr val="002060"/>
                </a:solidFill>
              </a:rPr>
              <a:t> ADC </a:t>
            </a:r>
            <a:r>
              <a:rPr lang="ko-KR" altLang="en-US" sz="1400" dirty="0" err="1">
                <a:solidFill>
                  <a:srgbClr val="002060"/>
                </a:solidFill>
              </a:rPr>
              <a:t>Value</a:t>
            </a:r>
            <a:r>
              <a:rPr lang="ko-KR" altLang="en-US" sz="1400" dirty="0">
                <a:solidFill>
                  <a:srgbClr val="002060"/>
                </a:solidFill>
              </a:rPr>
              <a:t> -&gt; %</a:t>
            </a:r>
            <a:r>
              <a:rPr lang="ko-KR" altLang="en-US" sz="1400" dirty="0" err="1">
                <a:solidFill>
                  <a:srgbClr val="002060"/>
                </a:solidFill>
              </a:rPr>
              <a:t>d</a:t>
            </a:r>
            <a:r>
              <a:rPr lang="ko-KR" altLang="en-US" sz="1400" dirty="0">
                <a:solidFill>
                  <a:srgbClr val="002060"/>
                </a:solidFill>
              </a:rPr>
              <a:t>\n",</a:t>
            </a:r>
            <a:r>
              <a:rPr lang="ko-KR" altLang="en-US" sz="1400" dirty="0" err="1">
                <a:solidFill>
                  <a:srgbClr val="002060"/>
                </a:solidFill>
              </a:rPr>
              <a:t>adcValue</a:t>
            </a:r>
            <a:r>
              <a:rPr lang="ko-KR" altLang="en-US" sz="1400" dirty="0">
                <a:solidFill>
                  <a:srgbClr val="002060"/>
                </a:solidFill>
              </a:rPr>
              <a:t>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	</a:t>
            </a:r>
            <a:r>
              <a:rPr lang="ko-KR" altLang="en-US" sz="1400" dirty="0" err="1">
                <a:solidFill>
                  <a:srgbClr val="002060"/>
                </a:solidFill>
              </a:rPr>
              <a:t>usleep</a:t>
            </a:r>
            <a:r>
              <a:rPr lang="ko-KR" altLang="en-US" sz="1400" dirty="0">
                <a:solidFill>
                  <a:srgbClr val="002060"/>
                </a:solidFill>
              </a:rPr>
              <a:t>(100000);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}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ko-KR" altLang="en-US" sz="1400" dirty="0">
                <a:solidFill>
                  <a:srgbClr val="002060"/>
                </a:solidFill>
              </a:rPr>
              <a:t>	</a:t>
            </a:r>
            <a:r>
              <a:rPr lang="ko-KR" altLang="en-US" sz="1400" dirty="0" err="1">
                <a:solidFill>
                  <a:srgbClr val="002060"/>
                </a:solidFill>
              </a:rPr>
              <a:t>return</a:t>
            </a:r>
            <a:r>
              <a:rPr lang="ko-KR" altLang="en-US" sz="1400" dirty="0">
                <a:solidFill>
                  <a:srgbClr val="002060"/>
                </a:solidFill>
              </a:rPr>
              <a:t> 0;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}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207" y="1555051"/>
            <a:ext cx="10134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Sound.c</a:t>
            </a:r>
            <a:endParaRPr lang="ko-KR" altLang="en-US" dirty="0"/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7728214" y="5963340"/>
            <a:ext cx="3831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 err="1"/>
              <a:t>curl</a:t>
            </a:r>
            <a:r>
              <a:rPr lang="ko-KR" altLang="en-US" sz="1400" i="1" dirty="0"/>
              <a:t> https://get.pimoroni.com/gfxhat | </a:t>
            </a:r>
            <a:r>
              <a:rPr lang="ko-KR" altLang="en-US" sz="1400" i="1" dirty="0" err="1"/>
              <a:t>bash</a:t>
            </a:r>
            <a:endParaRPr lang="ko-KR" altLang="en-US" sz="1400" i="1" dirty="0"/>
          </a:p>
          <a:p>
            <a:r>
              <a:rPr lang="ko-KR" altLang="en-US" sz="1400" i="1" dirty="0" err="1"/>
              <a:t>sudo</a:t>
            </a:r>
            <a:r>
              <a:rPr lang="ko-KR" altLang="en-US" sz="1400" i="1" dirty="0"/>
              <a:t> pip3 install </a:t>
            </a:r>
            <a:r>
              <a:rPr lang="ko-KR" altLang="en-US" sz="1400" i="1" dirty="0" err="1"/>
              <a:t>gfxhat</a:t>
            </a:r>
            <a:endParaRPr lang="ko-KR" altLang="en-US" sz="1400" i="1" dirty="0"/>
          </a:p>
        </p:txBody>
      </p:sp>
      <p:sp>
        <p:nvSpPr>
          <p:cNvPr id="3" name="직사각형 2"/>
          <p:cNvSpPr/>
          <p:nvPr/>
        </p:nvSpPr>
        <p:spPr>
          <a:xfrm>
            <a:off x="7728214" y="5655563"/>
            <a:ext cx="4463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Unable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open</a:t>
            </a:r>
            <a:r>
              <a:rPr lang="ko-KR" altLang="en-US" sz="1400" dirty="0">
                <a:solidFill>
                  <a:srgbClr val="FF0000"/>
                </a:solidFill>
              </a:rPr>
              <a:t> SPI </a:t>
            </a:r>
            <a:r>
              <a:rPr lang="ko-KR" altLang="en-US" sz="1400" dirty="0" err="1">
                <a:solidFill>
                  <a:srgbClr val="FF0000"/>
                </a:solidFill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such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file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25716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Sound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94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https://m.blog.naver.com/gbtec/221313213489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D7F6-DB9E-94CA-E0FF-E1EC838D24D6}"/>
              </a:ext>
            </a:extLst>
          </p:cNvPr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EC8484-1101-621B-0BD3-5DBBCC16B39B}"/>
              </a:ext>
            </a:extLst>
          </p:cNvPr>
          <p:cNvSpPr txBox="1"/>
          <p:nvPr/>
        </p:nvSpPr>
        <p:spPr>
          <a:xfrm>
            <a:off x="93305" y="7614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getchar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0C797-9E8A-0DDC-5D55-FE2DBF3DC397}"/>
              </a:ext>
            </a:extLst>
          </p:cNvPr>
          <p:cNvSpPr txBox="1"/>
          <p:nvPr/>
        </p:nvSpPr>
        <p:spPr>
          <a:xfrm>
            <a:off x="1447800" y="1188988"/>
            <a:ext cx="338137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char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userInput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getchar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("%c", userInput+1);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3328-2029-F542-199B-FC1430E77385}"/>
              </a:ext>
            </a:extLst>
          </p:cNvPr>
          <p:cNvSpPr txBox="1"/>
          <p:nvPr/>
        </p:nvSpPr>
        <p:spPr>
          <a:xfrm>
            <a:off x="6315075" y="1188988"/>
            <a:ext cx="37719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userInput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() #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string</a:t>
            </a:r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userInput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pass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877E2-D91F-8EF4-57BF-F434525AABC5}"/>
              </a:ext>
            </a:extLst>
          </p:cNvPr>
          <p:cNvSpPr txBox="1"/>
          <p:nvPr/>
        </p:nvSpPr>
        <p:spPr>
          <a:xfrm>
            <a:off x="3869969" y="1004322"/>
            <a:ext cx="1209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get_char.c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71FAD-B38D-F31A-889B-4BBE0BBF9DB4}"/>
              </a:ext>
            </a:extLst>
          </p:cNvPr>
          <p:cNvSpPr txBox="1"/>
          <p:nvPr/>
        </p:nvSpPr>
        <p:spPr>
          <a:xfrm>
            <a:off x="9394469" y="1004322"/>
            <a:ext cx="1497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raw_input.py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6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9" y="1826816"/>
            <a:ext cx="5240877" cy="21572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12" y="905176"/>
            <a:ext cx="559195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7131" y="1168301"/>
            <a:ext cx="2922028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SW1 3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SW2 4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SW3 5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SW4 6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i,ret</a:t>
            </a:r>
            <a:r>
              <a:rPr lang="ko-KR" altLang="en-US" sz="1400" dirty="0"/>
              <a:t>=2;</a:t>
            </a:r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(SW1,INPUT);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(SW2,INPUT);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(SW3,INPUT);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(SW4,INPUT);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77812" y="1168301"/>
            <a:ext cx="4369837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for(i=0;i&lt;20;i++){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(SW1);</a:t>
            </a:r>
          </a:p>
          <a:p>
            <a:r>
              <a:rPr lang="ko-KR" altLang="en-US" sz="1400" dirty="0"/>
              <a:t>                if(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==0)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("SW1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push</a:t>
            </a:r>
            <a:r>
              <a:rPr lang="ko-KR" altLang="en-US" sz="1400" dirty="0"/>
              <a:t> !!\n");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(SW2);</a:t>
            </a:r>
          </a:p>
          <a:p>
            <a:r>
              <a:rPr lang="ko-KR" altLang="en-US" sz="1400" dirty="0"/>
              <a:t>                if(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==0)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("SW2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push</a:t>
            </a:r>
            <a:r>
              <a:rPr lang="ko-KR" altLang="en-US" sz="1400" dirty="0"/>
              <a:t> !!\n");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(SW3);</a:t>
            </a:r>
          </a:p>
          <a:p>
            <a:r>
              <a:rPr lang="ko-KR" altLang="en-US" sz="1400" dirty="0"/>
              <a:t>                if(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==0)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("SW3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push</a:t>
            </a:r>
            <a:r>
              <a:rPr lang="ko-KR" altLang="en-US" sz="1400" dirty="0"/>
              <a:t> !!\n");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(SW4);</a:t>
            </a:r>
          </a:p>
          <a:p>
            <a:r>
              <a:rPr lang="ko-KR" altLang="en-US" sz="1400" dirty="0"/>
              <a:t>                if(</a:t>
            </a:r>
            <a:r>
              <a:rPr lang="ko-KR" altLang="en-US" sz="1400" dirty="0" err="1"/>
              <a:t>ret</a:t>
            </a:r>
            <a:r>
              <a:rPr lang="ko-KR" altLang="en-US" sz="1400" dirty="0"/>
              <a:t>==0)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("SW4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push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sleep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0954" y="983635"/>
            <a:ext cx="15388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PushButton.c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D7F6-DB9E-94CA-E0FF-E1EC838D24D6}"/>
              </a:ext>
            </a:extLst>
          </p:cNvPr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EC8484-1101-621B-0BD3-5DBBCC16B39B}"/>
              </a:ext>
            </a:extLst>
          </p:cNvPr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B3131-688F-1C96-A504-2AC955ADA5DB}"/>
              </a:ext>
            </a:extLst>
          </p:cNvPr>
          <p:cNvSpPr txBox="1"/>
          <p:nvPr/>
        </p:nvSpPr>
        <p:spPr>
          <a:xfrm>
            <a:off x="6096000" y="1228397"/>
            <a:ext cx="46291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button_pin</a:t>
            </a:r>
            <a:r>
              <a:rPr lang="ko-KR" altLang="en-US" sz="1400" dirty="0"/>
              <a:t> = 3;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button_pin</a:t>
            </a:r>
            <a:r>
              <a:rPr lang="ko-KR" altLang="en-US" sz="1400" dirty="0"/>
              <a:t>, INPUT);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buttonInput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digitalRead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button_pin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buttonInput</a:t>
            </a:r>
            <a:r>
              <a:rPr lang="ko-KR" altLang="en-US" sz="1400" dirty="0"/>
              <a:t> == 0)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else</a:t>
            </a:r>
            <a:endParaRPr lang="ko-KR" altLang="en-US" sz="1400" dirty="0"/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48966-BB33-9CFA-0185-F91EB495D1EF}"/>
              </a:ext>
            </a:extLst>
          </p:cNvPr>
          <p:cNvSpPr txBox="1"/>
          <p:nvPr/>
        </p:nvSpPr>
        <p:spPr>
          <a:xfrm>
            <a:off x="9767829" y="1043731"/>
            <a:ext cx="1420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ButtonLED.c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73DEF-5F1A-CC51-181B-39F60F1BEAA1}"/>
              </a:ext>
            </a:extLst>
          </p:cNvPr>
          <p:cNvSpPr/>
          <p:nvPr/>
        </p:nvSpPr>
        <p:spPr>
          <a:xfrm>
            <a:off x="306754" y="4671694"/>
            <a:ext cx="2054712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18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3B0C9-7E77-4F24-302F-0E766D51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" y="2350353"/>
            <a:ext cx="5240877" cy="21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D7F6-DB9E-94CA-E0FF-E1EC838D24D6}"/>
              </a:ext>
            </a:extLst>
          </p:cNvPr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EC8484-1101-621B-0BD3-5DBBCC16B39B}"/>
              </a:ext>
            </a:extLst>
          </p:cNvPr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F1765-672D-E5CA-530C-B1341E2A11DC}"/>
              </a:ext>
            </a:extLst>
          </p:cNvPr>
          <p:cNvSpPr txBox="1"/>
          <p:nvPr/>
        </p:nvSpPr>
        <p:spPr>
          <a:xfrm>
            <a:off x="251291" y="1047005"/>
            <a:ext cx="116894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위의 예제는 버튼을 누르고 있어야만 </a:t>
            </a:r>
            <a:r>
              <a:rPr lang="en-US" altLang="ko-KR" sz="1400" dirty="0"/>
              <a:t>LED</a:t>
            </a:r>
            <a:r>
              <a:rPr lang="ko-KR" altLang="en-US" sz="1400" dirty="0"/>
              <a:t>가 켜졌고</a:t>
            </a:r>
            <a:r>
              <a:rPr lang="en-US" altLang="ko-KR" sz="1400" dirty="0"/>
              <a:t>, </a:t>
            </a:r>
            <a:r>
              <a:rPr lang="ko-KR" altLang="en-US" sz="1400" dirty="0"/>
              <a:t>버튼을 떼게 되면 </a:t>
            </a:r>
            <a:r>
              <a:rPr lang="en-US" altLang="ko-KR" sz="1400" dirty="0"/>
              <a:t>LED</a:t>
            </a:r>
            <a:r>
              <a:rPr lang="ko-KR" altLang="en-US" sz="1400" dirty="0"/>
              <a:t>가 꺼짐</a:t>
            </a:r>
            <a:endParaRPr lang="en-US" altLang="ko-KR" sz="1400" dirty="0"/>
          </a:p>
          <a:p>
            <a:r>
              <a:rPr lang="ko-KR" altLang="en-US" sz="1400" dirty="0"/>
              <a:t>버튼을 누르면 켜지고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다시 누르면 꺼지는 것은 외부 인터럽트를 이용하면 해결할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GPIO </a:t>
            </a:r>
            <a:r>
              <a:rPr lang="ko-KR" altLang="en-US" sz="1400" dirty="0"/>
              <a:t>핀으로 입력되는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로 또는 </a:t>
            </a:r>
            <a:r>
              <a:rPr lang="en-US" altLang="ko-KR" sz="1400" dirty="0"/>
              <a:t>1</a:t>
            </a:r>
            <a:r>
              <a:rPr lang="ko-KR" altLang="en-US" sz="1400" dirty="0"/>
              <a:t>에서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신호가 바뀌면 </a:t>
            </a:r>
            <a:r>
              <a:rPr lang="en-US" altLang="ko-KR" sz="1400" dirty="0"/>
              <a:t>GPIO </a:t>
            </a:r>
            <a:r>
              <a:rPr lang="ko-KR" altLang="en-US" sz="1400" dirty="0"/>
              <a:t>모듈을 통해서 </a:t>
            </a:r>
            <a:r>
              <a:rPr lang="en-US" altLang="ko-KR" sz="1400" dirty="0"/>
              <a:t>BCM2835 </a:t>
            </a:r>
            <a:r>
              <a:rPr lang="ko-KR" altLang="en-US" sz="1400" dirty="0"/>
              <a:t>내부에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로 인터럽트 신호 보냄</a:t>
            </a:r>
            <a:endParaRPr lang="en-US" altLang="ko-KR" sz="1400" dirty="0"/>
          </a:p>
          <a:p>
            <a:r>
              <a:rPr lang="en-US" altLang="ko-KR" sz="1400" dirty="0"/>
              <a:t>CPU</a:t>
            </a:r>
            <a:r>
              <a:rPr lang="ko-KR" altLang="en-US" sz="1400" dirty="0"/>
              <a:t>는 인터럽트 신호를 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하드웨어적으로 함수를 호출하게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이때 수행되는 함수가 외부 인터럽트 처리 함수가 됨</a:t>
            </a:r>
            <a:endParaRPr lang="en-US" altLang="ko-KR" sz="1400" dirty="0"/>
          </a:p>
          <a:p>
            <a:r>
              <a:rPr lang="en-US" altLang="ko-KR" sz="1400" dirty="0"/>
              <a:t>CPU</a:t>
            </a:r>
            <a:r>
              <a:rPr lang="ko-KR" altLang="en-US" sz="1400" dirty="0"/>
              <a:t>는 인터럽트 처리 함수를 수행하고 나서는 원래 수행하던 코드로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14F0BA-C089-546C-A928-816E9C65BCC6}"/>
              </a:ext>
            </a:extLst>
          </p:cNvPr>
          <p:cNvGrpSpPr/>
          <p:nvPr/>
        </p:nvGrpSpPr>
        <p:grpSpPr>
          <a:xfrm>
            <a:off x="1322334" y="2946499"/>
            <a:ext cx="9468022" cy="2462213"/>
            <a:chOff x="972843" y="2943225"/>
            <a:chExt cx="9468022" cy="246221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04D493-63FE-C0D1-37AD-4F696DAD6211}"/>
                </a:ext>
              </a:extLst>
            </p:cNvPr>
            <p:cNvSpPr/>
            <p:nvPr/>
          </p:nvSpPr>
          <p:spPr>
            <a:xfrm>
              <a:off x="972843" y="3457576"/>
              <a:ext cx="390525" cy="390525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AC9284-4ABA-BF4B-20D3-4C39EB989C65}"/>
                </a:ext>
              </a:extLst>
            </p:cNvPr>
            <p:cNvGrpSpPr/>
            <p:nvPr/>
          </p:nvGrpSpPr>
          <p:grpSpPr>
            <a:xfrm>
              <a:off x="1677603" y="3481388"/>
              <a:ext cx="266700" cy="285749"/>
              <a:chOff x="1657350" y="3448051"/>
              <a:chExt cx="457200" cy="285749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89720F4-0AFE-7A25-C80D-F033151F9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350" y="3733800"/>
                <a:ext cx="952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768E4B6-D124-9D9C-119C-BF0D93113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3733800"/>
                <a:ext cx="85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F9E0679-4097-A993-E952-0650ED86A9E0}"/>
                  </a:ext>
                </a:extLst>
              </p:cNvPr>
              <p:cNvCxnSpPr/>
              <p:nvPr/>
            </p:nvCxnSpPr>
            <p:spPr>
              <a:xfrm>
                <a:off x="1752600" y="3448051"/>
                <a:ext cx="2667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C2C5323-8E95-60AB-CBC2-03F683F267DF}"/>
                  </a:ext>
                </a:extLst>
              </p:cNvPr>
              <p:cNvCxnSpPr/>
              <p:nvPr/>
            </p:nvCxnSpPr>
            <p:spPr>
              <a:xfrm>
                <a:off x="1752600" y="3448051"/>
                <a:ext cx="0" cy="285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67E08DE-CA84-3E77-EF77-59DA66A71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440" y="3448051"/>
                <a:ext cx="0" cy="285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E29B921-E14B-AD2B-F9FE-EFFC3D3C938E}"/>
                </a:ext>
              </a:extLst>
            </p:cNvPr>
            <p:cNvSpPr/>
            <p:nvPr/>
          </p:nvSpPr>
          <p:spPr>
            <a:xfrm>
              <a:off x="2324100" y="3429000"/>
              <a:ext cx="103584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GPIO</a:t>
              </a:r>
              <a:r>
                <a:rPr lang="ko-KR" altLang="en-US" sz="1400" dirty="0">
                  <a:solidFill>
                    <a:schemeClr val="tx1"/>
                  </a:solidFill>
                </a:rPr>
                <a:t>모듈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5BD369-A249-A982-111C-85C15D96A17D}"/>
                </a:ext>
              </a:extLst>
            </p:cNvPr>
            <p:cNvSpPr/>
            <p:nvPr/>
          </p:nvSpPr>
          <p:spPr>
            <a:xfrm>
              <a:off x="4791075" y="3429000"/>
              <a:ext cx="103584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DFB46AE-0828-E37B-0269-957C1402A803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3359940" y="3629025"/>
              <a:ext cx="143113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7DB8F9-2C0F-5509-7DD9-70ED2E6B0F1C}"/>
                </a:ext>
              </a:extLst>
            </p:cNvPr>
            <p:cNvSpPr txBox="1"/>
            <p:nvPr/>
          </p:nvSpPr>
          <p:spPr>
            <a:xfrm>
              <a:off x="3413306" y="3299222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인터럽트 신호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FCBE38-39CB-0967-252F-0CA780E378DD}"/>
                </a:ext>
              </a:extLst>
            </p:cNvPr>
            <p:cNvSpPr txBox="1"/>
            <p:nvPr/>
          </p:nvSpPr>
          <p:spPr>
            <a:xfrm>
              <a:off x="7382121" y="2943225"/>
              <a:ext cx="917239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main() {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}</a:t>
              </a:r>
            </a:p>
            <a:p>
              <a:r>
                <a:rPr lang="en-US" altLang="ko-KR" sz="1400" dirty="0" err="1"/>
                <a:t>ext_isr</a:t>
              </a:r>
              <a:r>
                <a:rPr lang="en-US" altLang="ko-KR" sz="1400" dirty="0"/>
                <a:t>() {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9F30F17-29B8-7B21-4F80-691950761C7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826915" y="3629025"/>
              <a:ext cx="1813668" cy="14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DD0246CB-CDE6-DE45-CA69-36CC97F5279F}"/>
                </a:ext>
              </a:extLst>
            </p:cNvPr>
            <p:cNvSpPr/>
            <p:nvPr/>
          </p:nvSpPr>
          <p:spPr>
            <a:xfrm>
              <a:off x="7756684" y="3299222"/>
              <a:ext cx="168115" cy="3077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DE9651A7-2A96-5384-DF6D-D63FCAFE5344}"/>
                </a:ext>
              </a:extLst>
            </p:cNvPr>
            <p:cNvSpPr/>
            <p:nvPr/>
          </p:nvSpPr>
          <p:spPr>
            <a:xfrm>
              <a:off x="7756684" y="3675161"/>
              <a:ext cx="168115" cy="3077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55C231A-D992-B28C-545E-A95D5C60434B}"/>
                </a:ext>
              </a:extLst>
            </p:cNvPr>
            <p:cNvSpPr/>
            <p:nvPr/>
          </p:nvSpPr>
          <p:spPr>
            <a:xfrm>
              <a:off x="8099338" y="3643311"/>
              <a:ext cx="1078201" cy="987029"/>
            </a:xfrm>
            <a:custGeom>
              <a:avLst/>
              <a:gdLst>
                <a:gd name="connsiteX0" fmla="*/ 0 w 1071764"/>
                <a:gd name="connsiteY0" fmla="*/ 0 h 1085850"/>
                <a:gd name="connsiteX1" fmla="*/ 1028700 w 1071764"/>
                <a:gd name="connsiteY1" fmla="*/ 647700 h 1085850"/>
                <a:gd name="connsiteX2" fmla="*/ 781050 w 1071764"/>
                <a:gd name="connsiteY2" fmla="*/ 108585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764" h="1085850">
                  <a:moveTo>
                    <a:pt x="0" y="0"/>
                  </a:moveTo>
                  <a:cubicBezTo>
                    <a:pt x="449262" y="233362"/>
                    <a:pt x="898525" y="466725"/>
                    <a:pt x="1028700" y="647700"/>
                  </a:cubicBezTo>
                  <a:cubicBezTo>
                    <a:pt x="1158875" y="828675"/>
                    <a:pt x="969962" y="957262"/>
                    <a:pt x="781050" y="108585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B016EE-F7D0-EA89-49F8-E6D793E31E5D}"/>
                </a:ext>
              </a:extLst>
            </p:cNvPr>
            <p:cNvSpPr txBox="1"/>
            <p:nvPr/>
          </p:nvSpPr>
          <p:spPr>
            <a:xfrm>
              <a:off x="8515338" y="3437036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하드웨어적 함수 호출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318B0A-9D9E-7CA3-FEDA-E5599951C863}"/>
                </a:ext>
              </a:extLst>
            </p:cNvPr>
            <p:cNvSpPr txBox="1"/>
            <p:nvPr/>
          </p:nvSpPr>
          <p:spPr>
            <a:xfrm>
              <a:off x="7840740" y="4661890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외부 인터럽트 처리기</a:t>
              </a: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A6FB4BA-B793-A1FF-C68C-C0DFED14CC13}"/>
                </a:ext>
              </a:extLst>
            </p:cNvPr>
            <p:cNvSpPr/>
            <p:nvPr/>
          </p:nvSpPr>
          <p:spPr>
            <a:xfrm>
              <a:off x="7037706" y="3714750"/>
              <a:ext cx="687069" cy="1543050"/>
            </a:xfrm>
            <a:custGeom>
              <a:avLst/>
              <a:gdLst>
                <a:gd name="connsiteX0" fmla="*/ 334644 w 687069"/>
                <a:gd name="connsiteY0" fmla="*/ 1543050 h 1543050"/>
                <a:gd name="connsiteX1" fmla="*/ 10794 w 687069"/>
                <a:gd name="connsiteY1" fmla="*/ 800100 h 1543050"/>
                <a:gd name="connsiteX2" fmla="*/ 687069 w 687069"/>
                <a:gd name="connsiteY2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069" h="1543050">
                  <a:moveTo>
                    <a:pt x="334644" y="1543050"/>
                  </a:moveTo>
                  <a:cubicBezTo>
                    <a:pt x="143350" y="1300162"/>
                    <a:pt x="-47943" y="1057275"/>
                    <a:pt x="10794" y="800100"/>
                  </a:cubicBezTo>
                  <a:cubicBezTo>
                    <a:pt x="69531" y="542925"/>
                    <a:pt x="378300" y="271462"/>
                    <a:pt x="687069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아래쪽 46">
              <a:extLst>
                <a:ext uri="{FF2B5EF4-FFF2-40B4-BE49-F238E27FC236}">
                  <a16:creationId xmlns:a16="http://schemas.microsoft.com/office/drawing/2014/main" id="{31B11B6F-2BAA-38AA-ACBA-BE223A4C28C7}"/>
                </a:ext>
              </a:extLst>
            </p:cNvPr>
            <p:cNvSpPr/>
            <p:nvPr/>
          </p:nvSpPr>
          <p:spPr>
            <a:xfrm>
              <a:off x="7756684" y="4803276"/>
              <a:ext cx="168115" cy="30777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CEA9834-AAD9-9E97-621E-8423BA3B2E48}"/>
              </a:ext>
            </a:extLst>
          </p:cNvPr>
          <p:cNvSpPr txBox="1"/>
          <p:nvPr/>
        </p:nvSpPr>
        <p:spPr>
          <a:xfrm>
            <a:off x="504825" y="6079034"/>
            <a:ext cx="1143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누르면 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깜박이며 이전 상태를 유지하는 경우가 있습니다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이런 현상을 </a:t>
            </a:r>
            <a:r>
              <a:rPr lang="ko-KR" alt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채터링이라고</a:t>
            </a:r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하며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문제를 해결하기 위해서는 회로 상에서는 축전지를 장착하고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소프트웨어적으로는 일정 시간 동안 버튼의 상태가 유지되는 것을 확인하는 루틴을 추가해 주어야 합니다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D7F6-DB9E-94CA-E0FF-E1EC838D24D6}"/>
              </a:ext>
            </a:extLst>
          </p:cNvPr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EC8484-1101-621B-0BD3-5DBBCC16B39B}"/>
              </a:ext>
            </a:extLst>
          </p:cNvPr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D12C-4A8F-98F1-8219-305C2F784D37}"/>
              </a:ext>
            </a:extLst>
          </p:cNvPr>
          <p:cNvSpPr txBox="1"/>
          <p:nvPr/>
        </p:nvSpPr>
        <p:spPr>
          <a:xfrm>
            <a:off x="779495" y="964288"/>
            <a:ext cx="4581525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volatile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led_state</a:t>
            </a:r>
            <a:r>
              <a:rPr lang="ko-KR" altLang="en-US" sz="1400" dirty="0"/>
              <a:t> = LOW;</a:t>
            </a:r>
          </a:p>
          <a:p>
            <a:r>
              <a:rPr lang="ko-KR" altLang="en-US" sz="1400" dirty="0" err="1"/>
              <a:t>volatile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led_state_changed</a:t>
            </a:r>
            <a:r>
              <a:rPr lang="ko-KR" altLang="en-US" sz="1400" dirty="0"/>
              <a:t> = 0;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buttonPressed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</a:t>
            </a:r>
            <a:r>
              <a:rPr lang="ko-KR" altLang="en-US" sz="1400" dirty="0"/>
              <a:t> = (</a:t>
            </a:r>
            <a:r>
              <a:rPr lang="ko-KR" altLang="en-US" sz="1400" dirty="0" err="1"/>
              <a:t>led_state</a:t>
            </a:r>
            <a:r>
              <a:rPr lang="ko-KR" altLang="en-US" sz="1400" dirty="0"/>
              <a:t> == LOW) ? HIGH : LOW 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led_state_changed</a:t>
            </a:r>
            <a:r>
              <a:rPr lang="ko-KR" altLang="en-US" sz="1400" dirty="0"/>
              <a:t> = 1;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8D1D0-630A-59CF-04EC-3BD14D301E6B}"/>
              </a:ext>
            </a:extLst>
          </p:cNvPr>
          <p:cNvSpPr txBox="1"/>
          <p:nvPr/>
        </p:nvSpPr>
        <p:spPr>
          <a:xfrm>
            <a:off x="6229350" y="964288"/>
            <a:ext cx="5429250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button_pin</a:t>
            </a:r>
            <a:r>
              <a:rPr lang="ko-KR" altLang="en-US" sz="1400" dirty="0"/>
              <a:t> = 3;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wiringPiISR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button_pin</a:t>
            </a:r>
            <a:r>
              <a:rPr lang="ko-KR" altLang="en-US" sz="1400" dirty="0"/>
              <a:t>, INT_EDGE_RISING, </a:t>
            </a:r>
            <a:r>
              <a:rPr lang="ko-KR" altLang="en-US" sz="1400" dirty="0" err="1"/>
              <a:t>buttonPressed</a:t>
            </a:r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led_state_changed</a:t>
            </a:r>
            <a:r>
              <a:rPr lang="ko-KR" altLang="en-US" sz="1400" dirty="0"/>
              <a:t> == 1)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led_state_changed</a:t>
            </a:r>
            <a:r>
              <a:rPr lang="ko-KR" altLang="en-US" sz="1400" dirty="0"/>
              <a:t> = 0;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led_state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6CC8D-CF4E-93A3-56E3-08A938D576F0}"/>
              </a:ext>
            </a:extLst>
          </p:cNvPr>
          <p:cNvSpPr txBox="1"/>
          <p:nvPr/>
        </p:nvSpPr>
        <p:spPr>
          <a:xfrm>
            <a:off x="4214754" y="779622"/>
            <a:ext cx="17649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ButtonLEDISR.c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0FC40-747A-03E3-008E-0CF9B4B5DD8D}"/>
              </a:ext>
            </a:extLst>
          </p:cNvPr>
          <p:cNvSpPr txBox="1"/>
          <p:nvPr/>
        </p:nvSpPr>
        <p:spPr>
          <a:xfrm>
            <a:off x="180708" y="3762375"/>
            <a:ext cx="58581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전역 변수</a:t>
            </a:r>
            <a:endParaRPr lang="en-US" altLang="ko-KR" sz="1400" dirty="0"/>
          </a:p>
          <a:p>
            <a:r>
              <a:rPr lang="ko-KR" altLang="en-US" sz="1400" dirty="0"/>
              <a:t>인터럽트 함수와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 간에 공유하는 변수는 </a:t>
            </a:r>
            <a:r>
              <a:rPr lang="en-US" altLang="ko-KR" sz="1400" dirty="0"/>
              <a:t>volatile </a:t>
            </a:r>
            <a:r>
              <a:rPr lang="ko-KR" altLang="en-US" sz="1400" dirty="0"/>
              <a:t>키워드 사용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led_state</a:t>
            </a:r>
            <a:r>
              <a:rPr lang="en-US" altLang="ko-KR" sz="1400" dirty="0"/>
              <a:t> : LED</a:t>
            </a:r>
            <a:r>
              <a:rPr lang="ko-KR" altLang="en-US" sz="1400" dirty="0"/>
              <a:t>의 상태 값을 저장하는 변수</a:t>
            </a:r>
            <a:endParaRPr lang="en-US" altLang="ko-KR" sz="1400" dirty="0"/>
          </a:p>
          <a:p>
            <a:r>
              <a:rPr lang="en-US" altLang="ko-KR" sz="1400" dirty="0" err="1"/>
              <a:t>led_state_changed</a:t>
            </a:r>
            <a:r>
              <a:rPr lang="en-US" altLang="ko-KR" sz="1400" dirty="0"/>
              <a:t> :  LED</a:t>
            </a:r>
            <a:r>
              <a:rPr lang="ko-KR" altLang="en-US" sz="1400" dirty="0"/>
              <a:t>의 상태가 바뀌었다는 것을 알리는 변수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6BA0-8E10-585C-7926-0AB9CED5F225}"/>
              </a:ext>
            </a:extLst>
          </p:cNvPr>
          <p:cNvSpPr txBox="1"/>
          <p:nvPr/>
        </p:nvSpPr>
        <p:spPr>
          <a:xfrm>
            <a:off x="180708" y="5095696"/>
            <a:ext cx="11841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buttonPressed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정의하여 버튼이 눌렸을 경우 수행</a:t>
            </a:r>
            <a:endParaRPr lang="en-US" altLang="ko-KR" sz="1400" dirty="0"/>
          </a:p>
          <a:p>
            <a:r>
              <a:rPr lang="en-US" altLang="ko-KR" sz="1400" dirty="0" err="1"/>
              <a:t>led_state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값이 </a:t>
            </a:r>
            <a:r>
              <a:rPr lang="en-US" altLang="ko-KR" sz="1400" dirty="0"/>
              <a:t>LOW</a:t>
            </a:r>
            <a:r>
              <a:rPr lang="ko-KR" altLang="en-US" sz="1400" dirty="0"/>
              <a:t>이면 </a:t>
            </a:r>
            <a:r>
              <a:rPr lang="en-US" altLang="ko-KR" sz="1400" dirty="0"/>
              <a:t>HIGH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led_state</a:t>
            </a:r>
            <a:r>
              <a:rPr lang="en-US" altLang="ko-KR" sz="1400" dirty="0"/>
              <a:t> </a:t>
            </a:r>
            <a:r>
              <a:rPr lang="ko-KR" altLang="en-US" sz="1400" dirty="0"/>
              <a:t>변수에 대입</a:t>
            </a:r>
            <a:r>
              <a:rPr lang="en-US" altLang="ko-KR" sz="1400" dirty="0"/>
              <a:t>, HIGH</a:t>
            </a:r>
            <a:r>
              <a:rPr lang="ko-KR" altLang="en-US" sz="1400" dirty="0"/>
              <a:t>이면 </a:t>
            </a:r>
            <a:r>
              <a:rPr lang="en-US" altLang="ko-KR" sz="1400" dirty="0"/>
              <a:t>LOW</a:t>
            </a:r>
            <a:r>
              <a:rPr lang="ko-KR" altLang="en-US" sz="1400" dirty="0"/>
              <a:t>값을 대입</a:t>
            </a:r>
            <a:endParaRPr lang="en-US" altLang="ko-KR" sz="1400" dirty="0"/>
          </a:p>
          <a:p>
            <a:r>
              <a:rPr lang="en-US" altLang="ko-KR" sz="1400" dirty="0" err="1"/>
              <a:t>led_state_changed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값을 </a:t>
            </a:r>
            <a:r>
              <a:rPr lang="en-US" altLang="ko-KR" sz="1400" dirty="0"/>
              <a:t>1</a:t>
            </a:r>
            <a:r>
              <a:rPr lang="ko-KR" altLang="en-US" sz="1400" dirty="0"/>
              <a:t>로 설정하여 </a:t>
            </a:r>
            <a:r>
              <a:rPr lang="en-US" altLang="ko-KR" sz="1400" dirty="0" err="1"/>
              <a:t>led_state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값이 바뀌었다는 것을 표시</a:t>
            </a:r>
            <a:endParaRPr lang="en-US" altLang="ko-KR" sz="1400" dirty="0"/>
          </a:p>
          <a:p>
            <a:r>
              <a:rPr lang="en-US" altLang="ko-KR" sz="1400" dirty="0" err="1"/>
              <a:t>wiringPiISR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button </a:t>
            </a:r>
            <a:r>
              <a:rPr lang="ko-KR" altLang="en-US" sz="1400" dirty="0"/>
              <a:t>핀의 값이 </a:t>
            </a:r>
            <a:r>
              <a:rPr lang="en-US" altLang="ko-KR" sz="1400" dirty="0"/>
              <a:t>LOW</a:t>
            </a:r>
            <a:r>
              <a:rPr lang="ko-KR" altLang="en-US" sz="1400" dirty="0"/>
              <a:t>에서 </a:t>
            </a:r>
            <a:r>
              <a:rPr lang="en-US" altLang="ko-KR" sz="1400" dirty="0"/>
              <a:t>HIGH</a:t>
            </a:r>
            <a:r>
              <a:rPr lang="ko-KR" altLang="en-US" sz="1400" dirty="0"/>
              <a:t>로 상승하는 순간 </a:t>
            </a:r>
            <a:r>
              <a:rPr lang="en-US" altLang="ko-KR" sz="1400" dirty="0" err="1"/>
              <a:t>buttonPressed</a:t>
            </a:r>
            <a:r>
              <a:rPr lang="en-US" altLang="ko-KR" sz="1400" dirty="0"/>
              <a:t> </a:t>
            </a:r>
            <a:r>
              <a:rPr lang="ko-KR" altLang="en-US" sz="1400" dirty="0"/>
              <a:t>함수 호출할 수 있도록 </a:t>
            </a:r>
            <a:r>
              <a:rPr lang="en-US" altLang="ko-KR" sz="1400" dirty="0" err="1"/>
              <a:t>buttonPressed</a:t>
            </a:r>
            <a:r>
              <a:rPr lang="en-US" altLang="ko-KR" sz="1400" dirty="0"/>
              <a:t> </a:t>
            </a:r>
            <a:r>
              <a:rPr lang="ko-KR" altLang="en-US" sz="1400" dirty="0"/>
              <a:t>함수 등록</a:t>
            </a:r>
            <a:endParaRPr lang="en-US" altLang="ko-KR" sz="1400" dirty="0"/>
          </a:p>
          <a:p>
            <a:r>
              <a:rPr lang="en-US" altLang="ko-KR" sz="1400" dirty="0" err="1"/>
              <a:t>led_state_changed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값이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led_state_changed</a:t>
            </a:r>
            <a:r>
              <a:rPr lang="en-US" altLang="ko-KR" sz="1400" dirty="0"/>
              <a:t> </a:t>
            </a:r>
            <a:r>
              <a:rPr lang="ko-KR" altLang="en-US" sz="1400" dirty="0"/>
              <a:t>변수 값을 원래대로 돌려놓고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led_pin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led_state</a:t>
            </a:r>
            <a:r>
              <a:rPr lang="en-US" altLang="ko-KR" sz="1400" dirty="0"/>
              <a:t> </a:t>
            </a:r>
            <a:r>
              <a:rPr lang="ko-KR" altLang="en-US" sz="1400" dirty="0"/>
              <a:t>값을 씀</a:t>
            </a:r>
          </a:p>
        </p:txBody>
      </p:sp>
    </p:spTree>
    <p:extLst>
      <p:ext uri="{BB962C8B-B14F-4D97-AF65-F5344CB8AC3E}">
        <p14:creationId xmlns:p14="http://schemas.microsoft.com/office/powerpoint/2010/main" val="41091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6AAC3-14F2-6BF6-8C89-A45FB7171FF8}"/>
              </a:ext>
            </a:extLst>
          </p:cNvPr>
          <p:cNvSpPr txBox="1"/>
          <p:nvPr/>
        </p:nvSpPr>
        <p:spPr>
          <a:xfrm>
            <a:off x="1524000" y="1443841"/>
            <a:ext cx="375285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사용할 GPIO 핀의 번호를 설정</a:t>
            </a:r>
          </a:p>
          <a:p>
            <a:r>
              <a:rPr lang="ko-KR" altLang="en-US" sz="1400" dirty="0"/>
              <a:t>button_pin1 = 22</a:t>
            </a:r>
          </a:p>
          <a:p>
            <a:r>
              <a:rPr lang="ko-KR" altLang="en-US" sz="1400" dirty="0"/>
              <a:t>button_pin2 = 23</a:t>
            </a:r>
          </a:p>
          <a:p>
            <a:r>
              <a:rPr lang="ko-KR" altLang="en-US" sz="1400" dirty="0"/>
              <a:t>button_pin3 = 24</a:t>
            </a:r>
          </a:p>
          <a:p>
            <a:r>
              <a:rPr lang="ko-KR" altLang="en-US" sz="1400" dirty="0"/>
              <a:t>button_pin4 = 25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GPIO.setwarnings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#핀모드 설정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버튼 핀의 입력설정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(button_pin1, GPIO.IN)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(button_pin2, GPIO.IN)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(button_pin3, GPIO.IN)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(button_pin4, GPIO.IN)</a:t>
            </a:r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859BA-F539-E704-1A49-7DA03E661D25}"/>
              </a:ext>
            </a:extLst>
          </p:cNvPr>
          <p:cNvSpPr txBox="1"/>
          <p:nvPr/>
        </p:nvSpPr>
        <p:spPr>
          <a:xfrm>
            <a:off x="6096000" y="2305616"/>
            <a:ext cx="386715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while</a:t>
            </a:r>
            <a:r>
              <a:rPr lang="ko-KR" altLang="en-US" sz="1400" dirty="0"/>
              <a:t> 1: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(button_pin1) == GPIO.LOW: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1 </a:t>
            </a:r>
            <a:r>
              <a:rPr lang="ko-KR" altLang="en-US" sz="1400" dirty="0" err="1"/>
              <a:t>pushed</a:t>
            </a:r>
            <a:r>
              <a:rPr lang="ko-KR" altLang="en-US" sz="1400" dirty="0"/>
              <a:t>!")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(0.1)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(button_pin2) == GPIO.LOW: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2 </a:t>
            </a:r>
            <a:r>
              <a:rPr lang="ko-KR" altLang="en-US" sz="1400" dirty="0" err="1"/>
              <a:t>pushed</a:t>
            </a:r>
            <a:r>
              <a:rPr lang="ko-KR" altLang="en-US" sz="1400" dirty="0"/>
              <a:t>!")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(0.1)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(button_pin3) == GPIO.LOW: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3 </a:t>
            </a:r>
            <a:r>
              <a:rPr lang="ko-KR" altLang="en-US" sz="1400" dirty="0" err="1"/>
              <a:t>pushed</a:t>
            </a:r>
            <a:r>
              <a:rPr lang="ko-KR" altLang="en-US" sz="1400" dirty="0"/>
              <a:t>!")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(0.1)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(button_pin4) == GPIO.LOW: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4 </a:t>
            </a:r>
            <a:r>
              <a:rPr lang="ko-KR" altLang="en-US" sz="1400" dirty="0" err="1"/>
              <a:t>pushed</a:t>
            </a:r>
            <a:r>
              <a:rPr lang="ko-KR" altLang="en-US" sz="1400" dirty="0"/>
              <a:t>!")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(0.1)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2A944-7EA3-C6DF-D1DA-BE1CD4721EE9}"/>
              </a:ext>
            </a:extLst>
          </p:cNvPr>
          <p:cNvSpPr txBox="1"/>
          <p:nvPr/>
        </p:nvSpPr>
        <p:spPr>
          <a:xfrm>
            <a:off x="4315882" y="1259175"/>
            <a:ext cx="16815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PushButton.py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1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D7F6-DB9E-94CA-E0FF-E1EC838D24D6}"/>
              </a:ext>
            </a:extLst>
          </p:cNvPr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EC8484-1101-621B-0BD3-5DBBCC16B39B}"/>
              </a:ext>
            </a:extLst>
          </p:cNvPr>
          <p:cNvSpPr txBox="1"/>
          <p:nvPr/>
        </p:nvSpPr>
        <p:spPr>
          <a:xfrm>
            <a:off x="93305" y="761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Push Button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23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1875</Words>
  <Application>Microsoft Office PowerPoint</Application>
  <PresentationFormat>와이드스크린</PresentationFormat>
  <Paragraphs>293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PC00</cp:lastModifiedBy>
  <cp:revision>94</cp:revision>
  <dcterms:created xsi:type="dcterms:W3CDTF">2024-01-21T05:31:50Z</dcterms:created>
  <dcterms:modified xsi:type="dcterms:W3CDTF">2024-02-01T00:01:32Z</dcterms:modified>
</cp:coreProperties>
</file>