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67" r:id="rId2"/>
    <p:sldId id="268" r:id="rId3"/>
    <p:sldId id="278" r:id="rId4"/>
    <p:sldId id="279" r:id="rId5"/>
    <p:sldId id="280" r:id="rId6"/>
    <p:sldId id="281" r:id="rId7"/>
    <p:sldId id="282" r:id="rId8"/>
    <p:sldId id="284" r:id="rId9"/>
    <p:sldId id="283" r:id="rId10"/>
    <p:sldId id="285" r:id="rId11"/>
    <p:sldId id="286" r:id="rId12"/>
    <p:sldId id="287" r:id="rId13"/>
    <p:sldId id="288" r:id="rId14"/>
    <p:sldId id="289"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9C067-28FB-4332-B86E-F01FF8800B03}" v="7775" dt="2018-05-20T12:35:25.209"/>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7" d="100"/>
          <a:sy n="87" d="100"/>
        </p:scale>
        <p:origin x="758" y="5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Dennis" userId="706b6ab0829e3ebd" providerId="LiveId" clId="{4F59C067-28FB-4332-B86E-F01FF8800B03}"/>
    <pc:docChg chg="undo custSel addSld delSld modSld sldOrd">
      <pc:chgData name="Derek Dennis" userId="706b6ab0829e3ebd" providerId="LiveId" clId="{4F59C067-28FB-4332-B86E-F01FF8800B03}" dt="2018-05-20T12:35:25.209" v="7772" actId="20577"/>
      <pc:docMkLst>
        <pc:docMk/>
      </pc:docMkLst>
      <pc:sldChg chg="modSp">
        <pc:chgData name="Derek Dennis" userId="706b6ab0829e3ebd" providerId="LiveId" clId="{4F59C067-28FB-4332-B86E-F01FF8800B03}" dt="2018-05-20T12:17:06.827" v="7530" actId="20577"/>
        <pc:sldMkLst>
          <pc:docMk/>
          <pc:sldMk cId="3346596536" sldId="268"/>
        </pc:sldMkLst>
        <pc:spChg chg="mod">
          <ac:chgData name="Derek Dennis" userId="706b6ab0829e3ebd" providerId="LiveId" clId="{4F59C067-28FB-4332-B86E-F01FF8800B03}" dt="2018-05-20T12:17:06.827" v="7530" actId="20577"/>
          <ac:spMkLst>
            <pc:docMk/>
            <pc:sldMk cId="3346596536" sldId="268"/>
            <ac:spMk id="3" creationId="{00000000-0000-0000-0000-000000000000}"/>
          </ac:spMkLst>
        </pc:spChg>
      </pc:sldChg>
      <pc:sldChg chg="modSp">
        <pc:chgData name="Derek Dennis" userId="706b6ab0829e3ebd" providerId="LiveId" clId="{4F59C067-28FB-4332-B86E-F01FF8800B03}" dt="2018-05-20T12:18:30.362" v="7578" actId="6549"/>
        <pc:sldMkLst>
          <pc:docMk/>
          <pc:sldMk cId="1417481412" sldId="278"/>
        </pc:sldMkLst>
        <pc:spChg chg="mod">
          <ac:chgData name="Derek Dennis" userId="706b6ab0829e3ebd" providerId="LiveId" clId="{4F59C067-28FB-4332-B86E-F01FF8800B03}" dt="2018-05-20T12:18:30.362" v="7578" actId="6549"/>
          <ac:spMkLst>
            <pc:docMk/>
            <pc:sldMk cId="1417481412" sldId="278"/>
            <ac:spMk id="3" creationId="{00000000-0000-0000-0000-000000000000}"/>
          </ac:spMkLst>
        </pc:spChg>
      </pc:sldChg>
      <pc:sldChg chg="modSp add">
        <pc:chgData name="Derek Dennis" userId="706b6ab0829e3ebd" providerId="LiveId" clId="{4F59C067-28FB-4332-B86E-F01FF8800B03}" dt="2018-05-20T12:20:41.128" v="7622" actId="6549"/>
        <pc:sldMkLst>
          <pc:docMk/>
          <pc:sldMk cId="3662545580" sldId="279"/>
        </pc:sldMkLst>
        <pc:spChg chg="mod">
          <ac:chgData name="Derek Dennis" userId="706b6ab0829e3ebd" providerId="LiveId" clId="{4F59C067-28FB-4332-B86E-F01FF8800B03}" dt="2018-05-20T12:20:41.128" v="7622" actId="6549"/>
          <ac:spMkLst>
            <pc:docMk/>
            <pc:sldMk cId="3662545580" sldId="279"/>
            <ac:spMk id="2" creationId="{1AE26F3E-983A-49B8-82A7-1EE3A31DFDF3}"/>
          </ac:spMkLst>
        </pc:spChg>
        <pc:spChg chg="mod">
          <ac:chgData name="Derek Dennis" userId="706b6ab0829e3ebd" providerId="LiveId" clId="{4F59C067-28FB-4332-B86E-F01FF8800B03}" dt="2018-05-10T14:52:41.810" v="201" actId="1076"/>
          <ac:spMkLst>
            <pc:docMk/>
            <pc:sldMk cId="3662545580" sldId="279"/>
            <ac:spMk id="3" creationId="{8987D09E-8AFD-42E0-A5BF-55472DD34348}"/>
          </ac:spMkLst>
        </pc:spChg>
      </pc:sldChg>
      <pc:sldChg chg="modSp add">
        <pc:chgData name="Derek Dennis" userId="706b6ab0829e3ebd" providerId="LiveId" clId="{4F59C067-28FB-4332-B86E-F01FF8800B03}" dt="2018-05-10T15:18:47.866" v="639" actId="6549"/>
        <pc:sldMkLst>
          <pc:docMk/>
          <pc:sldMk cId="2555256204" sldId="280"/>
        </pc:sldMkLst>
        <pc:spChg chg="mod">
          <ac:chgData name="Derek Dennis" userId="706b6ab0829e3ebd" providerId="LiveId" clId="{4F59C067-28FB-4332-B86E-F01FF8800B03}" dt="2018-05-10T14:54:14.028" v="321" actId="20577"/>
          <ac:spMkLst>
            <pc:docMk/>
            <pc:sldMk cId="2555256204" sldId="280"/>
            <ac:spMk id="2" creationId="{8F2893A5-9E9E-4613-9BD4-636650BA8F54}"/>
          </ac:spMkLst>
        </pc:spChg>
        <pc:spChg chg="mod">
          <ac:chgData name="Derek Dennis" userId="706b6ab0829e3ebd" providerId="LiveId" clId="{4F59C067-28FB-4332-B86E-F01FF8800B03}" dt="2018-05-10T15:17:25.786" v="555" actId="20577"/>
          <ac:spMkLst>
            <pc:docMk/>
            <pc:sldMk cId="2555256204" sldId="280"/>
            <ac:spMk id="3" creationId="{7B0252CB-1CF2-43C5-AF68-44DED571704A}"/>
          </ac:spMkLst>
        </pc:spChg>
        <pc:spChg chg="mod">
          <ac:chgData name="Derek Dennis" userId="706b6ab0829e3ebd" providerId="LiveId" clId="{4F59C067-28FB-4332-B86E-F01FF8800B03}" dt="2018-05-10T15:18:47.866" v="639" actId="6549"/>
          <ac:spMkLst>
            <pc:docMk/>
            <pc:sldMk cId="2555256204" sldId="280"/>
            <ac:spMk id="4" creationId="{1A1E5459-E28F-488C-B581-A450927A5496}"/>
          </ac:spMkLst>
        </pc:spChg>
      </pc:sldChg>
      <pc:sldChg chg="addSp delSp modSp add">
        <pc:chgData name="Derek Dennis" userId="706b6ab0829e3ebd" providerId="LiveId" clId="{4F59C067-28FB-4332-B86E-F01FF8800B03}" dt="2018-05-17T12:09:07.471" v="6923" actId="20577"/>
        <pc:sldMkLst>
          <pc:docMk/>
          <pc:sldMk cId="1214879237" sldId="281"/>
        </pc:sldMkLst>
        <pc:spChg chg="mod">
          <ac:chgData name="Derek Dennis" userId="706b6ab0829e3ebd" providerId="LiveId" clId="{4F59C067-28FB-4332-B86E-F01FF8800B03}" dt="2018-05-10T15:24:12.977" v="665" actId="20577"/>
          <ac:spMkLst>
            <pc:docMk/>
            <pc:sldMk cId="1214879237" sldId="281"/>
            <ac:spMk id="2" creationId="{A4B04949-5171-4A8B-8C85-5C41C5C369AF}"/>
          </ac:spMkLst>
        </pc:spChg>
        <pc:spChg chg="del">
          <ac:chgData name="Derek Dennis" userId="706b6ab0829e3ebd" providerId="LiveId" clId="{4F59C067-28FB-4332-B86E-F01FF8800B03}" dt="2018-05-10T15:22:54.606" v="641" actId="931"/>
          <ac:spMkLst>
            <pc:docMk/>
            <pc:sldMk cId="1214879237" sldId="281"/>
            <ac:spMk id="3" creationId="{C1D6562B-5214-4647-B0E4-5EA1B8B0B86A}"/>
          </ac:spMkLst>
        </pc:spChg>
        <pc:spChg chg="mod">
          <ac:chgData name="Derek Dennis" userId="706b6ab0829e3ebd" providerId="LiveId" clId="{4F59C067-28FB-4332-B86E-F01FF8800B03}" dt="2018-05-17T12:09:07.471" v="6923" actId="20577"/>
          <ac:spMkLst>
            <pc:docMk/>
            <pc:sldMk cId="1214879237" sldId="281"/>
            <ac:spMk id="4" creationId="{468BA156-88F3-4344-A3A0-FD972AF8C531}"/>
          </ac:spMkLst>
        </pc:spChg>
        <pc:spChg chg="add del mod">
          <ac:chgData name="Derek Dennis" userId="706b6ab0829e3ebd" providerId="LiveId" clId="{4F59C067-28FB-4332-B86E-F01FF8800B03}" dt="2018-05-10T15:23:09.131" v="644" actId="478"/>
          <ac:spMkLst>
            <pc:docMk/>
            <pc:sldMk cId="1214879237" sldId="281"/>
            <ac:spMk id="7" creationId="{437CFD88-D877-4F14-B341-A4A150970F74}"/>
          </ac:spMkLst>
        </pc:spChg>
        <pc:spChg chg="add del mod">
          <ac:chgData name="Derek Dennis" userId="706b6ab0829e3ebd" providerId="LiveId" clId="{4F59C067-28FB-4332-B86E-F01FF8800B03}" dt="2018-05-10T15:23:38.510" v="645" actId="931"/>
          <ac:spMkLst>
            <pc:docMk/>
            <pc:sldMk cId="1214879237" sldId="281"/>
            <ac:spMk id="9" creationId="{8FEBE95C-8D0B-4F76-B76D-1A563D2C0EEA}"/>
          </ac:spMkLst>
        </pc:spChg>
        <pc:spChg chg="add del mod">
          <ac:chgData name="Derek Dennis" userId="706b6ab0829e3ebd" providerId="LiveId" clId="{4F59C067-28FB-4332-B86E-F01FF8800B03}" dt="2018-05-10T15:28:49.798" v="931" actId="2696"/>
          <ac:spMkLst>
            <pc:docMk/>
            <pc:sldMk cId="1214879237" sldId="281"/>
            <ac:spMk id="12" creationId="{0EC6AD50-EC1A-4A20-8B13-5BF346AF4DCE}"/>
          </ac:spMkLst>
        </pc:spChg>
        <pc:picChg chg="add del mod">
          <ac:chgData name="Derek Dennis" userId="706b6ab0829e3ebd" providerId="LiveId" clId="{4F59C067-28FB-4332-B86E-F01FF8800B03}" dt="2018-05-10T15:23:09.131" v="644" actId="478"/>
          <ac:picMkLst>
            <pc:docMk/>
            <pc:sldMk cId="1214879237" sldId="281"/>
            <ac:picMk id="6" creationId="{5E6FB467-EF0E-4F28-97AC-AB5B3B959F22}"/>
          </ac:picMkLst>
        </pc:picChg>
        <pc:picChg chg="add mod">
          <ac:chgData name="Derek Dennis" userId="706b6ab0829e3ebd" providerId="LiveId" clId="{4F59C067-28FB-4332-B86E-F01FF8800B03}" dt="2018-05-10T15:24:06.029" v="651" actId="14100"/>
          <ac:picMkLst>
            <pc:docMk/>
            <pc:sldMk cId="1214879237" sldId="281"/>
            <ac:picMk id="11" creationId="{CBB3F631-DE3E-4E7B-8A44-37F864034EC8}"/>
          </ac:picMkLst>
        </pc:picChg>
      </pc:sldChg>
      <pc:sldChg chg="addSp delSp modSp add">
        <pc:chgData name="Derek Dennis" userId="706b6ab0829e3ebd" providerId="LiveId" clId="{4F59C067-28FB-4332-B86E-F01FF8800B03}" dt="2018-05-17T12:16:20.916" v="7241" actId="20577"/>
        <pc:sldMkLst>
          <pc:docMk/>
          <pc:sldMk cId="4252713288" sldId="282"/>
        </pc:sldMkLst>
        <pc:spChg chg="mod">
          <ac:chgData name="Derek Dennis" userId="706b6ab0829e3ebd" providerId="LiveId" clId="{4F59C067-28FB-4332-B86E-F01FF8800B03}" dt="2018-05-10T15:28:56.496" v="951" actId="20577"/>
          <ac:spMkLst>
            <pc:docMk/>
            <pc:sldMk cId="4252713288" sldId="282"/>
            <ac:spMk id="2" creationId="{C6B6BD04-5688-4011-89ED-349286DDC110}"/>
          </ac:spMkLst>
        </pc:spChg>
        <pc:spChg chg="mod">
          <ac:chgData name="Derek Dennis" userId="706b6ab0829e3ebd" providerId="LiveId" clId="{4F59C067-28FB-4332-B86E-F01FF8800B03}" dt="2018-05-17T12:12:03.303" v="7175" actId="20577"/>
          <ac:spMkLst>
            <pc:docMk/>
            <pc:sldMk cId="4252713288" sldId="282"/>
            <ac:spMk id="3" creationId="{54BED45C-0AA5-47C7-A9CA-78B8CEADD0C4}"/>
          </ac:spMkLst>
        </pc:spChg>
        <pc:spChg chg="add mod">
          <ac:chgData name="Derek Dennis" userId="706b6ab0829e3ebd" providerId="LiveId" clId="{4F59C067-28FB-4332-B86E-F01FF8800B03}" dt="2018-05-17T12:15:29.232" v="7229" actId="255"/>
          <ac:spMkLst>
            <pc:docMk/>
            <pc:sldMk cId="4252713288" sldId="282"/>
            <ac:spMk id="4" creationId="{1A20988F-ADB8-4F83-9A29-264080C19854}"/>
          </ac:spMkLst>
        </pc:spChg>
        <pc:spChg chg="del">
          <ac:chgData name="Derek Dennis" userId="706b6ab0829e3ebd" providerId="LiveId" clId="{4F59C067-28FB-4332-B86E-F01FF8800B03}" dt="2018-05-10T15:32:24.781" v="952" actId="20577"/>
          <ac:spMkLst>
            <pc:docMk/>
            <pc:sldMk cId="4252713288" sldId="282"/>
            <ac:spMk id="4" creationId="{C03572FF-D24E-4382-99BA-855170F9FA6B}"/>
          </ac:spMkLst>
        </pc:spChg>
        <pc:spChg chg="add mod">
          <ac:chgData name="Derek Dennis" userId="706b6ab0829e3ebd" providerId="LiveId" clId="{4F59C067-28FB-4332-B86E-F01FF8800B03}" dt="2018-05-17T12:16:20.916" v="7241" actId="20577"/>
          <ac:spMkLst>
            <pc:docMk/>
            <pc:sldMk cId="4252713288" sldId="282"/>
            <ac:spMk id="7" creationId="{4BBBE5E0-3229-458E-8A42-E9C93FC791F6}"/>
          </ac:spMkLst>
        </pc:spChg>
        <pc:picChg chg="add mod">
          <ac:chgData name="Derek Dennis" userId="706b6ab0829e3ebd" providerId="LiveId" clId="{4F59C067-28FB-4332-B86E-F01FF8800B03}" dt="2018-05-17T12:09:55.136" v="6934" actId="14100"/>
          <ac:picMkLst>
            <pc:docMk/>
            <pc:sldMk cId="4252713288" sldId="282"/>
            <ac:picMk id="5" creationId="{36DF462A-F3B4-4764-BD66-DFD4B46BAA16}"/>
          </ac:picMkLst>
        </pc:picChg>
        <pc:picChg chg="add mod">
          <ac:chgData name="Derek Dennis" userId="706b6ab0829e3ebd" providerId="LiveId" clId="{4F59C067-28FB-4332-B86E-F01FF8800B03}" dt="2018-05-17T12:09:51.175" v="6933" actId="14100"/>
          <ac:picMkLst>
            <pc:docMk/>
            <pc:sldMk cId="4252713288" sldId="282"/>
            <ac:picMk id="6" creationId="{5321D95E-A7E0-4F14-9F46-968EE03B200D}"/>
          </ac:picMkLst>
        </pc:picChg>
      </pc:sldChg>
      <pc:sldChg chg="modSp add">
        <pc:chgData name="Derek Dennis" userId="706b6ab0829e3ebd" providerId="LiveId" clId="{4F59C067-28FB-4332-B86E-F01FF8800B03}" dt="2018-05-20T12:30:49.231" v="7638" actId="20577"/>
        <pc:sldMkLst>
          <pc:docMk/>
          <pc:sldMk cId="3860334287" sldId="283"/>
        </pc:sldMkLst>
        <pc:spChg chg="mod">
          <ac:chgData name="Derek Dennis" userId="706b6ab0829e3ebd" providerId="LiveId" clId="{4F59C067-28FB-4332-B86E-F01FF8800B03}" dt="2018-05-10T15:50:24.909" v="1318" actId="20577"/>
          <ac:spMkLst>
            <pc:docMk/>
            <pc:sldMk cId="3860334287" sldId="283"/>
            <ac:spMk id="2" creationId="{81E4BF5A-B0A3-48B0-96C3-155753CC017E}"/>
          </ac:spMkLst>
        </pc:spChg>
        <pc:spChg chg="mod">
          <ac:chgData name="Derek Dennis" userId="706b6ab0829e3ebd" providerId="LiveId" clId="{4F59C067-28FB-4332-B86E-F01FF8800B03}" dt="2018-05-20T12:30:49.231" v="7638" actId="20577"/>
          <ac:spMkLst>
            <pc:docMk/>
            <pc:sldMk cId="3860334287" sldId="283"/>
            <ac:spMk id="3" creationId="{A3292B49-80D2-421A-8F08-801E8A3927F6}"/>
          </ac:spMkLst>
        </pc:spChg>
      </pc:sldChg>
      <pc:sldChg chg="modSp add ord">
        <pc:chgData name="Derek Dennis" userId="706b6ab0829e3ebd" providerId="LiveId" clId="{4F59C067-28FB-4332-B86E-F01FF8800B03}" dt="2018-05-20T12:31:23.656" v="7639"/>
        <pc:sldMkLst>
          <pc:docMk/>
          <pc:sldMk cId="2590219326" sldId="284"/>
        </pc:sldMkLst>
        <pc:spChg chg="mod">
          <ac:chgData name="Derek Dennis" userId="706b6ab0829e3ebd" providerId="LiveId" clId="{4F59C067-28FB-4332-B86E-F01FF8800B03}" dt="2018-05-10T15:59:21.885" v="1919" actId="20577"/>
          <ac:spMkLst>
            <pc:docMk/>
            <pc:sldMk cId="2590219326" sldId="284"/>
            <ac:spMk id="2" creationId="{81E4BF5A-B0A3-48B0-96C3-155753CC017E}"/>
          </ac:spMkLst>
        </pc:spChg>
        <pc:spChg chg="mod">
          <ac:chgData name="Derek Dennis" userId="706b6ab0829e3ebd" providerId="LiveId" clId="{4F59C067-28FB-4332-B86E-F01FF8800B03}" dt="2018-05-10T16:10:40.878" v="2455" actId="20577"/>
          <ac:spMkLst>
            <pc:docMk/>
            <pc:sldMk cId="2590219326" sldId="284"/>
            <ac:spMk id="3" creationId="{A3292B49-80D2-421A-8F08-801E8A3927F6}"/>
          </ac:spMkLst>
        </pc:spChg>
      </pc:sldChg>
      <pc:sldChg chg="modSp add">
        <pc:chgData name="Derek Dennis" userId="706b6ab0829e3ebd" providerId="LiveId" clId="{4F59C067-28FB-4332-B86E-F01FF8800B03}" dt="2018-05-20T12:35:25.209" v="7772" actId="20577"/>
        <pc:sldMkLst>
          <pc:docMk/>
          <pc:sldMk cId="1484057999" sldId="285"/>
        </pc:sldMkLst>
        <pc:spChg chg="mod">
          <ac:chgData name="Derek Dennis" userId="706b6ab0829e3ebd" providerId="LiveId" clId="{4F59C067-28FB-4332-B86E-F01FF8800B03}" dt="2018-05-10T16:11:29.983" v="2477" actId="20577"/>
          <ac:spMkLst>
            <pc:docMk/>
            <pc:sldMk cId="1484057999" sldId="285"/>
            <ac:spMk id="2" creationId="{81E4BF5A-B0A3-48B0-96C3-155753CC017E}"/>
          </ac:spMkLst>
        </pc:spChg>
        <pc:spChg chg="mod">
          <ac:chgData name="Derek Dennis" userId="706b6ab0829e3ebd" providerId="LiveId" clId="{4F59C067-28FB-4332-B86E-F01FF8800B03}" dt="2018-05-20T12:35:25.209" v="7772" actId="20577"/>
          <ac:spMkLst>
            <pc:docMk/>
            <pc:sldMk cId="1484057999" sldId="285"/>
            <ac:spMk id="3" creationId="{A3292B49-80D2-421A-8F08-801E8A3927F6}"/>
          </ac:spMkLst>
        </pc:spChg>
      </pc:sldChg>
      <pc:sldChg chg="modSp add">
        <pc:chgData name="Derek Dennis" userId="706b6ab0829e3ebd" providerId="LiveId" clId="{4F59C067-28FB-4332-B86E-F01FF8800B03}" dt="2018-05-10T16:23:46.922" v="3880" actId="20577"/>
        <pc:sldMkLst>
          <pc:docMk/>
          <pc:sldMk cId="2319909405" sldId="286"/>
        </pc:sldMkLst>
        <pc:spChg chg="mod">
          <ac:chgData name="Derek Dennis" userId="706b6ab0829e3ebd" providerId="LiveId" clId="{4F59C067-28FB-4332-B86E-F01FF8800B03}" dt="2018-05-10T16:23:46.922" v="3880" actId="20577"/>
          <ac:spMkLst>
            <pc:docMk/>
            <pc:sldMk cId="2319909405" sldId="286"/>
            <ac:spMk id="3" creationId="{A3292B49-80D2-421A-8F08-801E8A3927F6}"/>
          </ac:spMkLst>
        </pc:spChg>
      </pc:sldChg>
      <pc:sldChg chg="addSp delSp modSp add">
        <pc:chgData name="Derek Dennis" userId="706b6ab0829e3ebd" providerId="LiveId" clId="{4F59C067-28FB-4332-B86E-F01FF8800B03}" dt="2018-05-10T16:34:33.363" v="4133" actId="20577"/>
        <pc:sldMkLst>
          <pc:docMk/>
          <pc:sldMk cId="1468808694" sldId="287"/>
        </pc:sldMkLst>
        <pc:spChg chg="mod">
          <ac:chgData name="Derek Dennis" userId="706b6ab0829e3ebd" providerId="LiveId" clId="{4F59C067-28FB-4332-B86E-F01FF8800B03}" dt="2018-05-10T16:32:55.870" v="4107" actId="20577"/>
          <ac:spMkLst>
            <pc:docMk/>
            <pc:sldMk cId="1468808694" sldId="287"/>
            <ac:spMk id="2" creationId="{F8EB33D0-AD11-4792-A774-20DFE422B394}"/>
          </ac:spMkLst>
        </pc:spChg>
        <pc:spChg chg="add">
          <ac:chgData name="Derek Dennis" userId="706b6ab0829e3ebd" providerId="LiveId" clId="{4F59C067-28FB-4332-B86E-F01FF8800B03}" dt="2018-05-10T16:28:31.946" v="3901" actId="3680"/>
          <ac:spMkLst>
            <pc:docMk/>
            <pc:sldMk cId="1468808694" sldId="287"/>
            <ac:spMk id="3" creationId="{908C27AD-D843-4242-A6AE-67F59F1CF4B1}"/>
          </ac:spMkLst>
        </pc:spChg>
        <pc:graphicFrameChg chg="del mod">
          <ac:chgData name="Derek Dennis" userId="706b6ab0829e3ebd" providerId="LiveId" clId="{4F59C067-28FB-4332-B86E-F01FF8800B03}" dt="2018-05-10T16:28:13.285" v="3896" actId="3680"/>
          <ac:graphicFrameMkLst>
            <pc:docMk/>
            <pc:sldMk cId="1468808694" sldId="287"/>
            <ac:graphicFrameMk id="4" creationId="{52FEFDB0-B6E4-4EE5-BEBC-5C156397855E}"/>
          </ac:graphicFrameMkLst>
        </pc:graphicFrameChg>
        <pc:graphicFrameChg chg="del mod modGraphic">
          <ac:chgData name="Derek Dennis" userId="706b6ab0829e3ebd" providerId="LiveId" clId="{4F59C067-28FB-4332-B86E-F01FF8800B03}" dt="2018-05-10T16:28:31.946" v="3901" actId="3680"/>
          <ac:graphicFrameMkLst>
            <pc:docMk/>
            <pc:sldMk cId="1468808694" sldId="287"/>
            <ac:graphicFrameMk id="5" creationId="{F0E00120-EB64-4D6F-BF8C-8DDE4697ABCE}"/>
          </ac:graphicFrameMkLst>
        </pc:graphicFrameChg>
        <pc:graphicFrameChg chg="mod modGraphic">
          <ac:chgData name="Derek Dennis" userId="706b6ab0829e3ebd" providerId="LiveId" clId="{4F59C067-28FB-4332-B86E-F01FF8800B03}" dt="2018-05-10T16:34:33.363" v="4133" actId="20577"/>
          <ac:graphicFrameMkLst>
            <pc:docMk/>
            <pc:sldMk cId="1468808694" sldId="287"/>
            <ac:graphicFrameMk id="6" creationId="{398A9E99-0FAC-4DAC-ADAE-D6ACB22A8F6F}"/>
          </ac:graphicFrameMkLst>
        </pc:graphicFrameChg>
      </pc:sldChg>
      <pc:sldChg chg="modSp add">
        <pc:chgData name="Derek Dennis" userId="706b6ab0829e3ebd" providerId="LiveId" clId="{4F59C067-28FB-4332-B86E-F01FF8800B03}" dt="2018-05-10T16:42:01.743" v="4579" actId="20577"/>
        <pc:sldMkLst>
          <pc:docMk/>
          <pc:sldMk cId="2584484064" sldId="288"/>
        </pc:sldMkLst>
        <pc:graphicFrameChg chg="modGraphic">
          <ac:chgData name="Derek Dennis" userId="706b6ab0829e3ebd" providerId="LiveId" clId="{4F59C067-28FB-4332-B86E-F01FF8800B03}" dt="2018-05-10T16:42:01.743" v="4579" actId="20577"/>
          <ac:graphicFrameMkLst>
            <pc:docMk/>
            <pc:sldMk cId="2584484064" sldId="288"/>
            <ac:graphicFrameMk id="6" creationId="{398A9E99-0FAC-4DAC-ADAE-D6ACB22A8F6F}"/>
          </ac:graphicFrameMkLst>
        </pc:graphicFrameChg>
      </pc:sldChg>
      <pc:sldChg chg="modSp add">
        <pc:chgData name="Derek Dennis" userId="706b6ab0829e3ebd" providerId="LiveId" clId="{4F59C067-28FB-4332-B86E-F01FF8800B03}" dt="2018-05-13T12:24:02.076" v="6802" actId="20577"/>
        <pc:sldMkLst>
          <pc:docMk/>
          <pc:sldMk cId="1505495743" sldId="289"/>
        </pc:sldMkLst>
        <pc:spChg chg="mod">
          <ac:chgData name="Derek Dennis" userId="706b6ab0829e3ebd" providerId="LiveId" clId="{4F59C067-28FB-4332-B86E-F01FF8800B03}" dt="2018-05-10T16:43:28.922" v="4595" actId="20577"/>
          <ac:spMkLst>
            <pc:docMk/>
            <pc:sldMk cId="1505495743" sldId="289"/>
            <ac:spMk id="2" creationId="{7FA790D0-A88B-4AEF-8416-177E3DCC699B}"/>
          </ac:spMkLst>
        </pc:spChg>
        <pc:spChg chg="mod">
          <ac:chgData name="Derek Dennis" userId="706b6ab0829e3ebd" providerId="LiveId" clId="{4F59C067-28FB-4332-B86E-F01FF8800B03}" dt="2018-05-13T12:24:02.076" v="6802" actId="20577"/>
          <ac:spMkLst>
            <pc:docMk/>
            <pc:sldMk cId="1505495743" sldId="289"/>
            <ac:spMk id="3" creationId="{25AD0F88-2DE7-4176-BCA8-28083700B758}"/>
          </ac:spMkLst>
        </pc:spChg>
      </pc:sldChg>
      <pc:sldChg chg="modSp add">
        <pc:chgData name="Derek Dennis" userId="706b6ab0829e3ebd" providerId="LiveId" clId="{4F59C067-28FB-4332-B86E-F01FF8800B03}" dt="2018-05-10T17:29:17.977" v="6585" actId="20577"/>
        <pc:sldMkLst>
          <pc:docMk/>
          <pc:sldMk cId="3052907758" sldId="290"/>
        </pc:sldMkLst>
        <pc:spChg chg="mod">
          <ac:chgData name="Derek Dennis" userId="706b6ab0829e3ebd" providerId="LiveId" clId="{4F59C067-28FB-4332-B86E-F01FF8800B03}" dt="2018-05-10T17:23:54.580" v="5693" actId="20577"/>
          <ac:spMkLst>
            <pc:docMk/>
            <pc:sldMk cId="3052907758" sldId="290"/>
            <ac:spMk id="2" creationId="{7FA790D0-A88B-4AEF-8416-177E3DCC699B}"/>
          </ac:spMkLst>
        </pc:spChg>
        <pc:spChg chg="mod">
          <ac:chgData name="Derek Dennis" userId="706b6ab0829e3ebd" providerId="LiveId" clId="{4F59C067-28FB-4332-B86E-F01FF8800B03}" dt="2018-05-10T17:29:17.977" v="6585" actId="20577"/>
          <ac:spMkLst>
            <pc:docMk/>
            <pc:sldMk cId="3052907758" sldId="290"/>
            <ac:spMk id="3" creationId="{25AD0F88-2DE7-4176-BCA8-28083700B758}"/>
          </ac:spMkLst>
        </pc:spChg>
      </pc:sldChg>
      <pc:sldChg chg="addSp modSp add">
        <pc:chgData name="Derek Dennis" userId="706b6ab0829e3ebd" providerId="LiveId" clId="{4F59C067-28FB-4332-B86E-F01FF8800B03}" dt="2018-05-13T12:25:37.843" v="6816" actId="255"/>
        <pc:sldMkLst>
          <pc:docMk/>
          <pc:sldMk cId="460433658" sldId="291"/>
        </pc:sldMkLst>
        <pc:spChg chg="add mod">
          <ac:chgData name="Derek Dennis" userId="706b6ab0829e3ebd" providerId="LiveId" clId="{4F59C067-28FB-4332-B86E-F01FF8800B03}" dt="2018-05-13T12:25:37.843" v="6816" actId="255"/>
          <ac:spMkLst>
            <pc:docMk/>
            <pc:sldMk cId="460433658" sldId="291"/>
            <ac:spMk id="2" creationId="{520961D1-FF90-415A-B8E3-5B538A5A380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5/20/2018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5/20/2018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5/20/2018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5/20/2018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5/20/2018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5/20/2018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5/20/2018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5/20/2018</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5/20/2018</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5/20/2018</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5/20/2018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5/20/2018</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english.stackexchange.com/questions/263712/what-does-come-on-lets-wrangle-up-the-cattle-mean"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Statistical Analysis of Predicting the Outcomes of American Football Games</a:t>
            </a:r>
          </a:p>
        </p:txBody>
      </p:sp>
      <p:sp>
        <p:nvSpPr>
          <p:cNvPr id="3" name="Subtitle 2"/>
          <p:cNvSpPr>
            <a:spLocks noGrp="1"/>
          </p:cNvSpPr>
          <p:nvPr>
            <p:ph type="subTitle" idx="1"/>
          </p:nvPr>
        </p:nvSpPr>
        <p:spPr/>
        <p:txBody>
          <a:bodyPr>
            <a:normAutofit lnSpcReduction="10000"/>
          </a:bodyPr>
          <a:lstStyle/>
          <a:p>
            <a:r>
              <a:rPr lang="en-US" dirty="0"/>
              <a:t>Springboard Introduction to Data Science Capstone Project</a:t>
            </a:r>
          </a:p>
          <a:p>
            <a:r>
              <a:rPr lang="en-US" dirty="0"/>
              <a:t>Derek J. Dennis</a:t>
            </a:r>
          </a:p>
          <a:p>
            <a:r>
              <a:rPr lang="en-US" dirty="0"/>
              <a:t>May 2018</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BF5A-B0A3-48B0-96C3-155753CC017E}"/>
              </a:ext>
            </a:extLst>
          </p:cNvPr>
          <p:cNvSpPr>
            <a:spLocks noGrp="1"/>
          </p:cNvSpPr>
          <p:nvPr>
            <p:ph type="title"/>
          </p:nvPr>
        </p:nvSpPr>
        <p:spPr/>
        <p:txBody>
          <a:bodyPr/>
          <a:lstStyle/>
          <a:p>
            <a:r>
              <a:rPr lang="en-US" dirty="0"/>
              <a:t>Tests to Be Performed</a:t>
            </a:r>
          </a:p>
        </p:txBody>
      </p:sp>
      <p:sp>
        <p:nvSpPr>
          <p:cNvPr id="3" name="Content Placeholder 2">
            <a:extLst>
              <a:ext uri="{FF2B5EF4-FFF2-40B4-BE49-F238E27FC236}">
                <a16:creationId xmlns:a16="http://schemas.microsoft.com/office/drawing/2014/main" id="{A3292B49-80D2-421A-8F08-801E8A3927F6}"/>
              </a:ext>
            </a:extLst>
          </p:cNvPr>
          <p:cNvSpPr>
            <a:spLocks noGrp="1"/>
          </p:cNvSpPr>
          <p:nvPr>
            <p:ph idx="1"/>
          </p:nvPr>
        </p:nvSpPr>
        <p:spPr/>
        <p:txBody>
          <a:bodyPr/>
          <a:lstStyle/>
          <a:p>
            <a:r>
              <a:rPr lang="en-US" dirty="0"/>
              <a:t>Analysis of entire data set against the spread – Compare the spread against the difference of the two teams’ offensive rankings + defensive rankings x 100 in each game.  If the number is less than the spread, the prediction will be for the home team.  If it is more, the prediction will be for the away team.</a:t>
            </a:r>
          </a:p>
          <a:p>
            <a:r>
              <a:rPr lang="en-US" dirty="0"/>
              <a:t>Same test using regression – Convert all of the proprietary ratings to scores by using the average of the two linear regression lines (y = 0.0139x + 0.5323 and y= 0.0144x + 0.5149).  Therefore, the equation to predict score would be:          SCORE </a:t>
            </a:r>
            <a:r>
              <a:rPr lang="en-US"/>
              <a:t>= (0.01415 * Rating) + 0.5236.  </a:t>
            </a:r>
          </a:p>
          <a:p>
            <a:r>
              <a:rPr lang="en-US"/>
              <a:t>Add </a:t>
            </a:r>
            <a:r>
              <a:rPr lang="en-US" dirty="0"/>
              <a:t>the differences of the two new offensive scores and defensive scores to compare against the spread.</a:t>
            </a:r>
          </a:p>
          <a:p>
            <a:r>
              <a:rPr lang="en-US" dirty="0"/>
              <a:t>Yearly Consistency Test – Determine if the final output determined in test one is consistent over the course of eight years.</a:t>
            </a:r>
          </a:p>
        </p:txBody>
      </p:sp>
    </p:spTree>
    <p:extLst>
      <p:ext uri="{BB962C8B-B14F-4D97-AF65-F5344CB8AC3E}">
        <p14:creationId xmlns:p14="http://schemas.microsoft.com/office/powerpoint/2010/main" val="148405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BF5A-B0A3-48B0-96C3-155753CC017E}"/>
              </a:ext>
            </a:extLst>
          </p:cNvPr>
          <p:cNvSpPr>
            <a:spLocks noGrp="1"/>
          </p:cNvSpPr>
          <p:nvPr>
            <p:ph type="title"/>
          </p:nvPr>
        </p:nvSpPr>
        <p:spPr/>
        <p:txBody>
          <a:bodyPr/>
          <a:lstStyle/>
          <a:p>
            <a:r>
              <a:rPr lang="en-US" dirty="0"/>
              <a:t>Tests to Be Performed</a:t>
            </a:r>
          </a:p>
        </p:txBody>
      </p:sp>
      <p:sp>
        <p:nvSpPr>
          <p:cNvPr id="3" name="Content Placeholder 2">
            <a:extLst>
              <a:ext uri="{FF2B5EF4-FFF2-40B4-BE49-F238E27FC236}">
                <a16:creationId xmlns:a16="http://schemas.microsoft.com/office/drawing/2014/main" id="{A3292B49-80D2-421A-8F08-801E8A3927F6}"/>
              </a:ext>
            </a:extLst>
          </p:cNvPr>
          <p:cNvSpPr>
            <a:spLocks noGrp="1"/>
          </p:cNvSpPr>
          <p:nvPr>
            <p:ph idx="1"/>
          </p:nvPr>
        </p:nvSpPr>
        <p:spPr/>
        <p:txBody>
          <a:bodyPr/>
          <a:lstStyle/>
          <a:p>
            <a:r>
              <a:rPr lang="en-US" dirty="0"/>
              <a:t>Season Quarterly Analysis – Determine if the calculation works better in the beginning, middle or end of the season by breaking up all of the data into quarters.</a:t>
            </a:r>
          </a:p>
          <a:p>
            <a:r>
              <a:rPr lang="en-US" dirty="0"/>
              <a:t>Home Team-Away Team/Favorite Underdog – Break up the data into five groups:  Home Favorite, Home Underdog, Away Favorite, Away Underdog, Neutral Field to see if there are some trends in that data.</a:t>
            </a:r>
          </a:p>
          <a:p>
            <a:r>
              <a:rPr lang="en-US" dirty="0"/>
              <a:t>Regression test on Over/Under—Perform predictive regression analysis on the ratings to create predicted scores for each team and use them to predict the outcome of Over/Under wagers.</a:t>
            </a:r>
          </a:p>
        </p:txBody>
      </p:sp>
    </p:spTree>
    <p:extLst>
      <p:ext uri="{BB962C8B-B14F-4D97-AF65-F5344CB8AC3E}">
        <p14:creationId xmlns:p14="http://schemas.microsoft.com/office/powerpoint/2010/main" val="23199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33D0-AD11-4792-A774-20DFE422B394}"/>
              </a:ext>
            </a:extLst>
          </p:cNvPr>
          <p:cNvSpPr>
            <a:spLocks noGrp="1"/>
          </p:cNvSpPr>
          <p:nvPr>
            <p:ph type="title"/>
          </p:nvPr>
        </p:nvSpPr>
        <p:spPr/>
        <p:txBody>
          <a:bodyPr/>
          <a:lstStyle/>
          <a:p>
            <a:r>
              <a:rPr lang="en-US" dirty="0"/>
              <a:t>Results</a:t>
            </a:r>
          </a:p>
        </p:txBody>
      </p:sp>
      <p:graphicFrame>
        <p:nvGraphicFramePr>
          <p:cNvPr id="6" name="Content Placeholder 5">
            <a:extLst>
              <a:ext uri="{FF2B5EF4-FFF2-40B4-BE49-F238E27FC236}">
                <a16:creationId xmlns:a16="http://schemas.microsoft.com/office/drawing/2014/main" id="{398A9E99-0FAC-4DAC-ADAE-D6ACB22A8F6F}"/>
              </a:ext>
            </a:extLst>
          </p:cNvPr>
          <p:cNvGraphicFramePr>
            <a:graphicFrameLocks noGrp="1"/>
          </p:cNvGraphicFramePr>
          <p:nvPr>
            <p:ph idx="1"/>
            <p:extLst>
              <p:ext uri="{D42A27DB-BD31-4B8C-83A1-F6EECF244321}">
                <p14:modId xmlns:p14="http://schemas.microsoft.com/office/powerpoint/2010/main" val="1502613739"/>
              </p:ext>
            </p:extLst>
          </p:nvPr>
        </p:nvGraphicFramePr>
        <p:xfrm>
          <a:off x="1295400" y="1828800"/>
          <a:ext cx="9601200" cy="4079240"/>
        </p:xfrm>
        <a:graphic>
          <a:graphicData uri="http://schemas.openxmlformats.org/drawingml/2006/table">
            <a:tbl>
              <a:tblPr firstRow="1" bandRow="1">
                <a:tableStyleId>{18603FDC-E32A-4AB5-989C-0864C3EAD2B8}</a:tableStyleId>
              </a:tblPr>
              <a:tblGrid>
                <a:gridCol w="2625969">
                  <a:extLst>
                    <a:ext uri="{9D8B030D-6E8A-4147-A177-3AD203B41FA5}">
                      <a16:colId xmlns:a16="http://schemas.microsoft.com/office/drawing/2014/main" val="1059702015"/>
                    </a:ext>
                  </a:extLst>
                </a:gridCol>
                <a:gridCol w="2250831">
                  <a:extLst>
                    <a:ext uri="{9D8B030D-6E8A-4147-A177-3AD203B41FA5}">
                      <a16:colId xmlns:a16="http://schemas.microsoft.com/office/drawing/2014/main" val="1662905073"/>
                    </a:ext>
                  </a:extLst>
                </a:gridCol>
                <a:gridCol w="1521069">
                  <a:extLst>
                    <a:ext uri="{9D8B030D-6E8A-4147-A177-3AD203B41FA5}">
                      <a16:colId xmlns:a16="http://schemas.microsoft.com/office/drawing/2014/main" val="2658766914"/>
                    </a:ext>
                  </a:extLst>
                </a:gridCol>
                <a:gridCol w="1573823">
                  <a:extLst>
                    <a:ext uri="{9D8B030D-6E8A-4147-A177-3AD203B41FA5}">
                      <a16:colId xmlns:a16="http://schemas.microsoft.com/office/drawing/2014/main" val="3069298595"/>
                    </a:ext>
                  </a:extLst>
                </a:gridCol>
                <a:gridCol w="1629508">
                  <a:extLst>
                    <a:ext uri="{9D8B030D-6E8A-4147-A177-3AD203B41FA5}">
                      <a16:colId xmlns:a16="http://schemas.microsoft.com/office/drawing/2014/main" val="4282320058"/>
                    </a:ext>
                  </a:extLst>
                </a:gridCol>
              </a:tblGrid>
              <a:tr h="370840">
                <a:tc>
                  <a:txBody>
                    <a:bodyPr/>
                    <a:lstStyle/>
                    <a:p>
                      <a:r>
                        <a:rPr lang="en-US" dirty="0"/>
                        <a:t>Test</a:t>
                      </a:r>
                    </a:p>
                  </a:txBody>
                  <a:tcPr/>
                </a:tc>
                <a:tc>
                  <a:txBody>
                    <a:bodyPr/>
                    <a:lstStyle/>
                    <a:p>
                      <a:r>
                        <a:rPr lang="en-US" dirty="0"/>
                        <a:t>Subtest</a:t>
                      </a:r>
                    </a:p>
                  </a:txBody>
                  <a:tcPr/>
                </a:tc>
                <a:tc>
                  <a:txBody>
                    <a:bodyPr/>
                    <a:lstStyle/>
                    <a:p>
                      <a:r>
                        <a:rPr lang="en-US" dirty="0"/>
                        <a:t>Wins</a:t>
                      </a:r>
                    </a:p>
                  </a:txBody>
                  <a:tcPr/>
                </a:tc>
                <a:tc>
                  <a:txBody>
                    <a:bodyPr/>
                    <a:lstStyle/>
                    <a:p>
                      <a:r>
                        <a:rPr lang="en-US" dirty="0"/>
                        <a:t>Losses</a:t>
                      </a:r>
                    </a:p>
                  </a:txBody>
                  <a:tcPr/>
                </a:tc>
                <a:tc>
                  <a:txBody>
                    <a:bodyPr/>
                    <a:lstStyle/>
                    <a:p>
                      <a:r>
                        <a:rPr lang="en-US" dirty="0"/>
                        <a:t>% Success</a:t>
                      </a:r>
                    </a:p>
                  </a:txBody>
                  <a:tcPr/>
                </a:tc>
                <a:extLst>
                  <a:ext uri="{0D108BD9-81ED-4DB2-BD59-A6C34878D82A}">
                    <a16:rowId xmlns:a16="http://schemas.microsoft.com/office/drawing/2014/main" val="1201173490"/>
                  </a:ext>
                </a:extLst>
              </a:tr>
              <a:tr h="370840">
                <a:tc>
                  <a:txBody>
                    <a:bodyPr/>
                    <a:lstStyle/>
                    <a:p>
                      <a:r>
                        <a:rPr lang="en-US" dirty="0"/>
                        <a:t>Data Set – Spread</a:t>
                      </a:r>
                    </a:p>
                  </a:txBody>
                  <a:tcPr/>
                </a:tc>
                <a:tc>
                  <a:txBody>
                    <a:bodyPr/>
                    <a:lstStyle/>
                    <a:p>
                      <a:endParaRPr lang="en-US" dirty="0"/>
                    </a:p>
                  </a:txBody>
                  <a:tcPr/>
                </a:tc>
                <a:tc>
                  <a:txBody>
                    <a:bodyPr/>
                    <a:lstStyle/>
                    <a:p>
                      <a:r>
                        <a:rPr lang="en-US" dirty="0"/>
                        <a:t>2892</a:t>
                      </a:r>
                    </a:p>
                  </a:txBody>
                  <a:tcPr/>
                </a:tc>
                <a:tc>
                  <a:txBody>
                    <a:bodyPr/>
                    <a:lstStyle/>
                    <a:p>
                      <a:r>
                        <a:rPr lang="en-US" dirty="0"/>
                        <a:t>2702</a:t>
                      </a:r>
                    </a:p>
                  </a:txBody>
                  <a:tcPr/>
                </a:tc>
                <a:tc>
                  <a:txBody>
                    <a:bodyPr/>
                    <a:lstStyle/>
                    <a:p>
                      <a:r>
                        <a:rPr lang="en-US" dirty="0"/>
                        <a:t>51.7</a:t>
                      </a:r>
                    </a:p>
                  </a:txBody>
                  <a:tcPr/>
                </a:tc>
                <a:extLst>
                  <a:ext uri="{0D108BD9-81ED-4DB2-BD59-A6C34878D82A}">
                    <a16:rowId xmlns:a16="http://schemas.microsoft.com/office/drawing/2014/main" val="635364307"/>
                  </a:ext>
                </a:extLst>
              </a:tr>
              <a:tr h="370840">
                <a:tc>
                  <a:txBody>
                    <a:bodyPr/>
                    <a:lstStyle/>
                    <a:p>
                      <a:r>
                        <a:rPr lang="en-US" dirty="0"/>
                        <a:t>Regression – Spread</a:t>
                      </a:r>
                    </a:p>
                  </a:txBody>
                  <a:tcPr/>
                </a:tc>
                <a:tc>
                  <a:txBody>
                    <a:bodyPr/>
                    <a:lstStyle/>
                    <a:p>
                      <a:endParaRPr lang="en-US"/>
                    </a:p>
                  </a:txBody>
                  <a:tcPr/>
                </a:tc>
                <a:tc>
                  <a:txBody>
                    <a:bodyPr/>
                    <a:lstStyle/>
                    <a:p>
                      <a:r>
                        <a:rPr lang="en-US" dirty="0"/>
                        <a:t>2892</a:t>
                      </a:r>
                    </a:p>
                  </a:txBody>
                  <a:tcPr/>
                </a:tc>
                <a:tc>
                  <a:txBody>
                    <a:bodyPr/>
                    <a:lstStyle/>
                    <a:p>
                      <a:r>
                        <a:rPr lang="en-US" dirty="0"/>
                        <a:t>2702</a:t>
                      </a:r>
                    </a:p>
                  </a:txBody>
                  <a:tcPr/>
                </a:tc>
                <a:tc>
                  <a:txBody>
                    <a:bodyPr/>
                    <a:lstStyle/>
                    <a:p>
                      <a:r>
                        <a:rPr lang="en-US" dirty="0"/>
                        <a:t>51.7</a:t>
                      </a:r>
                    </a:p>
                  </a:txBody>
                  <a:tcPr/>
                </a:tc>
                <a:extLst>
                  <a:ext uri="{0D108BD9-81ED-4DB2-BD59-A6C34878D82A}">
                    <a16:rowId xmlns:a16="http://schemas.microsoft.com/office/drawing/2014/main" val="2408930835"/>
                  </a:ext>
                </a:extLst>
              </a:tr>
              <a:tr h="370840">
                <a:tc>
                  <a:txBody>
                    <a:bodyPr/>
                    <a:lstStyle/>
                    <a:p>
                      <a:r>
                        <a:rPr lang="en-US" dirty="0"/>
                        <a:t>Year</a:t>
                      </a:r>
                    </a:p>
                  </a:txBody>
                  <a:tcPr/>
                </a:tc>
                <a:tc>
                  <a:txBody>
                    <a:bodyPr/>
                    <a:lstStyle/>
                    <a:p>
                      <a:r>
                        <a:rPr lang="en-US" dirty="0"/>
                        <a:t>2010</a:t>
                      </a:r>
                    </a:p>
                  </a:txBody>
                  <a:tcPr/>
                </a:tc>
                <a:tc>
                  <a:txBody>
                    <a:bodyPr/>
                    <a:lstStyle/>
                    <a:p>
                      <a:r>
                        <a:rPr lang="en-US" dirty="0"/>
                        <a:t>349</a:t>
                      </a:r>
                    </a:p>
                  </a:txBody>
                  <a:tcPr/>
                </a:tc>
                <a:tc>
                  <a:txBody>
                    <a:bodyPr/>
                    <a:lstStyle/>
                    <a:p>
                      <a:r>
                        <a:rPr lang="en-US" dirty="0"/>
                        <a:t>321</a:t>
                      </a:r>
                    </a:p>
                  </a:txBody>
                  <a:tcPr/>
                </a:tc>
                <a:tc>
                  <a:txBody>
                    <a:bodyPr/>
                    <a:lstStyle/>
                    <a:p>
                      <a:r>
                        <a:rPr lang="en-US" dirty="0"/>
                        <a:t>52.1</a:t>
                      </a:r>
                    </a:p>
                  </a:txBody>
                  <a:tcPr/>
                </a:tc>
                <a:extLst>
                  <a:ext uri="{0D108BD9-81ED-4DB2-BD59-A6C34878D82A}">
                    <a16:rowId xmlns:a16="http://schemas.microsoft.com/office/drawing/2014/main" val="3494090936"/>
                  </a:ext>
                </a:extLst>
              </a:tr>
              <a:tr h="370840">
                <a:tc>
                  <a:txBody>
                    <a:bodyPr/>
                    <a:lstStyle/>
                    <a:p>
                      <a:endParaRPr lang="en-US"/>
                    </a:p>
                  </a:txBody>
                  <a:tcPr/>
                </a:tc>
                <a:tc>
                  <a:txBody>
                    <a:bodyPr/>
                    <a:lstStyle/>
                    <a:p>
                      <a:r>
                        <a:rPr lang="en-US" dirty="0"/>
                        <a:t>2011</a:t>
                      </a:r>
                    </a:p>
                  </a:txBody>
                  <a:tcPr/>
                </a:tc>
                <a:tc>
                  <a:txBody>
                    <a:bodyPr/>
                    <a:lstStyle/>
                    <a:p>
                      <a:r>
                        <a:rPr lang="en-US" dirty="0"/>
                        <a:t>335</a:t>
                      </a:r>
                    </a:p>
                  </a:txBody>
                  <a:tcPr/>
                </a:tc>
                <a:tc>
                  <a:txBody>
                    <a:bodyPr/>
                    <a:lstStyle/>
                    <a:p>
                      <a:r>
                        <a:rPr lang="en-US" dirty="0"/>
                        <a:t>338</a:t>
                      </a:r>
                    </a:p>
                  </a:txBody>
                  <a:tcPr/>
                </a:tc>
                <a:tc>
                  <a:txBody>
                    <a:bodyPr/>
                    <a:lstStyle/>
                    <a:p>
                      <a:r>
                        <a:rPr lang="en-US" dirty="0"/>
                        <a:t>49.8</a:t>
                      </a:r>
                    </a:p>
                  </a:txBody>
                  <a:tcPr/>
                </a:tc>
                <a:extLst>
                  <a:ext uri="{0D108BD9-81ED-4DB2-BD59-A6C34878D82A}">
                    <a16:rowId xmlns:a16="http://schemas.microsoft.com/office/drawing/2014/main" val="197142530"/>
                  </a:ext>
                </a:extLst>
              </a:tr>
              <a:tr h="370840">
                <a:tc>
                  <a:txBody>
                    <a:bodyPr/>
                    <a:lstStyle/>
                    <a:p>
                      <a:endParaRPr lang="en-US"/>
                    </a:p>
                  </a:txBody>
                  <a:tcPr/>
                </a:tc>
                <a:tc>
                  <a:txBody>
                    <a:bodyPr/>
                    <a:lstStyle/>
                    <a:p>
                      <a:r>
                        <a:rPr lang="en-US" dirty="0"/>
                        <a:t>2012</a:t>
                      </a:r>
                    </a:p>
                  </a:txBody>
                  <a:tcPr/>
                </a:tc>
                <a:tc>
                  <a:txBody>
                    <a:bodyPr/>
                    <a:lstStyle/>
                    <a:p>
                      <a:r>
                        <a:rPr lang="en-US" dirty="0"/>
                        <a:t>362</a:t>
                      </a:r>
                    </a:p>
                  </a:txBody>
                  <a:tcPr/>
                </a:tc>
                <a:tc>
                  <a:txBody>
                    <a:bodyPr/>
                    <a:lstStyle/>
                    <a:p>
                      <a:r>
                        <a:rPr lang="en-US" dirty="0"/>
                        <a:t>322</a:t>
                      </a:r>
                    </a:p>
                  </a:txBody>
                  <a:tcPr/>
                </a:tc>
                <a:tc>
                  <a:txBody>
                    <a:bodyPr/>
                    <a:lstStyle/>
                    <a:p>
                      <a:r>
                        <a:rPr lang="en-US" dirty="0"/>
                        <a:t>52.9</a:t>
                      </a:r>
                    </a:p>
                  </a:txBody>
                  <a:tcPr/>
                </a:tc>
                <a:extLst>
                  <a:ext uri="{0D108BD9-81ED-4DB2-BD59-A6C34878D82A}">
                    <a16:rowId xmlns:a16="http://schemas.microsoft.com/office/drawing/2014/main" val="3822776334"/>
                  </a:ext>
                </a:extLst>
              </a:tr>
              <a:tr h="370840">
                <a:tc>
                  <a:txBody>
                    <a:bodyPr/>
                    <a:lstStyle/>
                    <a:p>
                      <a:endParaRPr lang="en-US"/>
                    </a:p>
                  </a:txBody>
                  <a:tcPr/>
                </a:tc>
                <a:tc>
                  <a:txBody>
                    <a:bodyPr/>
                    <a:lstStyle/>
                    <a:p>
                      <a:r>
                        <a:rPr lang="en-US" dirty="0"/>
                        <a:t>2013</a:t>
                      </a:r>
                    </a:p>
                  </a:txBody>
                  <a:tcPr/>
                </a:tc>
                <a:tc>
                  <a:txBody>
                    <a:bodyPr/>
                    <a:lstStyle/>
                    <a:p>
                      <a:r>
                        <a:rPr lang="en-US" dirty="0"/>
                        <a:t>368</a:t>
                      </a:r>
                    </a:p>
                  </a:txBody>
                  <a:tcPr/>
                </a:tc>
                <a:tc>
                  <a:txBody>
                    <a:bodyPr/>
                    <a:lstStyle/>
                    <a:p>
                      <a:r>
                        <a:rPr lang="en-US" dirty="0"/>
                        <a:t>322</a:t>
                      </a:r>
                    </a:p>
                  </a:txBody>
                  <a:tcPr/>
                </a:tc>
                <a:tc>
                  <a:txBody>
                    <a:bodyPr/>
                    <a:lstStyle/>
                    <a:p>
                      <a:r>
                        <a:rPr lang="en-US" dirty="0"/>
                        <a:t>53.3</a:t>
                      </a:r>
                    </a:p>
                  </a:txBody>
                  <a:tcPr/>
                </a:tc>
                <a:extLst>
                  <a:ext uri="{0D108BD9-81ED-4DB2-BD59-A6C34878D82A}">
                    <a16:rowId xmlns:a16="http://schemas.microsoft.com/office/drawing/2014/main" val="1106049704"/>
                  </a:ext>
                </a:extLst>
              </a:tr>
              <a:tr h="370840">
                <a:tc>
                  <a:txBody>
                    <a:bodyPr/>
                    <a:lstStyle/>
                    <a:p>
                      <a:endParaRPr lang="en-US"/>
                    </a:p>
                  </a:txBody>
                  <a:tcPr/>
                </a:tc>
                <a:tc>
                  <a:txBody>
                    <a:bodyPr/>
                    <a:lstStyle/>
                    <a:p>
                      <a:r>
                        <a:rPr lang="en-US" dirty="0"/>
                        <a:t>2014</a:t>
                      </a:r>
                    </a:p>
                  </a:txBody>
                  <a:tcPr/>
                </a:tc>
                <a:tc>
                  <a:txBody>
                    <a:bodyPr/>
                    <a:lstStyle/>
                    <a:p>
                      <a:r>
                        <a:rPr lang="en-US" dirty="0"/>
                        <a:t>370</a:t>
                      </a:r>
                    </a:p>
                  </a:txBody>
                  <a:tcPr/>
                </a:tc>
                <a:tc>
                  <a:txBody>
                    <a:bodyPr/>
                    <a:lstStyle/>
                    <a:p>
                      <a:r>
                        <a:rPr lang="en-US" dirty="0"/>
                        <a:t>346</a:t>
                      </a:r>
                    </a:p>
                  </a:txBody>
                  <a:tcPr/>
                </a:tc>
                <a:tc>
                  <a:txBody>
                    <a:bodyPr/>
                    <a:lstStyle/>
                    <a:p>
                      <a:r>
                        <a:rPr lang="en-US" dirty="0"/>
                        <a:t>51.7</a:t>
                      </a:r>
                    </a:p>
                  </a:txBody>
                  <a:tcPr/>
                </a:tc>
                <a:extLst>
                  <a:ext uri="{0D108BD9-81ED-4DB2-BD59-A6C34878D82A}">
                    <a16:rowId xmlns:a16="http://schemas.microsoft.com/office/drawing/2014/main" val="1705662532"/>
                  </a:ext>
                </a:extLst>
              </a:tr>
              <a:tr h="370840">
                <a:tc>
                  <a:txBody>
                    <a:bodyPr/>
                    <a:lstStyle/>
                    <a:p>
                      <a:endParaRPr lang="en-US"/>
                    </a:p>
                  </a:txBody>
                  <a:tcPr/>
                </a:tc>
                <a:tc>
                  <a:txBody>
                    <a:bodyPr/>
                    <a:lstStyle/>
                    <a:p>
                      <a:r>
                        <a:rPr lang="en-US" dirty="0"/>
                        <a:t>2015</a:t>
                      </a:r>
                    </a:p>
                  </a:txBody>
                  <a:tcPr/>
                </a:tc>
                <a:tc>
                  <a:txBody>
                    <a:bodyPr/>
                    <a:lstStyle/>
                    <a:p>
                      <a:r>
                        <a:rPr lang="en-US" dirty="0"/>
                        <a:t>386</a:t>
                      </a:r>
                    </a:p>
                  </a:txBody>
                  <a:tcPr/>
                </a:tc>
                <a:tc>
                  <a:txBody>
                    <a:bodyPr/>
                    <a:lstStyle/>
                    <a:p>
                      <a:r>
                        <a:rPr lang="en-US" dirty="0"/>
                        <a:t>331</a:t>
                      </a:r>
                    </a:p>
                  </a:txBody>
                  <a:tcPr/>
                </a:tc>
                <a:tc>
                  <a:txBody>
                    <a:bodyPr/>
                    <a:lstStyle/>
                    <a:p>
                      <a:r>
                        <a:rPr lang="en-US" dirty="0"/>
                        <a:t>53.8</a:t>
                      </a:r>
                    </a:p>
                  </a:txBody>
                  <a:tcPr/>
                </a:tc>
                <a:extLst>
                  <a:ext uri="{0D108BD9-81ED-4DB2-BD59-A6C34878D82A}">
                    <a16:rowId xmlns:a16="http://schemas.microsoft.com/office/drawing/2014/main" val="2923428307"/>
                  </a:ext>
                </a:extLst>
              </a:tr>
              <a:tr h="370840">
                <a:tc>
                  <a:txBody>
                    <a:bodyPr/>
                    <a:lstStyle/>
                    <a:p>
                      <a:endParaRPr lang="en-US"/>
                    </a:p>
                  </a:txBody>
                  <a:tcPr/>
                </a:tc>
                <a:tc>
                  <a:txBody>
                    <a:bodyPr/>
                    <a:lstStyle/>
                    <a:p>
                      <a:r>
                        <a:rPr lang="en-US" dirty="0"/>
                        <a:t>2016</a:t>
                      </a:r>
                    </a:p>
                  </a:txBody>
                  <a:tcPr/>
                </a:tc>
                <a:tc>
                  <a:txBody>
                    <a:bodyPr/>
                    <a:lstStyle/>
                    <a:p>
                      <a:r>
                        <a:rPr lang="en-US" dirty="0"/>
                        <a:t>348</a:t>
                      </a:r>
                    </a:p>
                  </a:txBody>
                  <a:tcPr/>
                </a:tc>
                <a:tc>
                  <a:txBody>
                    <a:bodyPr/>
                    <a:lstStyle/>
                    <a:p>
                      <a:r>
                        <a:rPr lang="en-US" dirty="0"/>
                        <a:t>367</a:t>
                      </a:r>
                    </a:p>
                  </a:txBody>
                  <a:tcPr/>
                </a:tc>
                <a:tc>
                  <a:txBody>
                    <a:bodyPr/>
                    <a:lstStyle/>
                    <a:p>
                      <a:r>
                        <a:rPr lang="en-US" dirty="0"/>
                        <a:t>48.6</a:t>
                      </a:r>
                    </a:p>
                  </a:txBody>
                  <a:tcPr/>
                </a:tc>
                <a:extLst>
                  <a:ext uri="{0D108BD9-81ED-4DB2-BD59-A6C34878D82A}">
                    <a16:rowId xmlns:a16="http://schemas.microsoft.com/office/drawing/2014/main" val="2638874795"/>
                  </a:ext>
                </a:extLst>
              </a:tr>
              <a:tr h="370840">
                <a:tc>
                  <a:txBody>
                    <a:bodyPr/>
                    <a:lstStyle/>
                    <a:p>
                      <a:endParaRPr lang="en-US"/>
                    </a:p>
                  </a:txBody>
                  <a:tcPr/>
                </a:tc>
                <a:tc>
                  <a:txBody>
                    <a:bodyPr/>
                    <a:lstStyle/>
                    <a:p>
                      <a:r>
                        <a:rPr lang="en-US" dirty="0"/>
                        <a:t>2017</a:t>
                      </a:r>
                    </a:p>
                  </a:txBody>
                  <a:tcPr/>
                </a:tc>
                <a:tc>
                  <a:txBody>
                    <a:bodyPr/>
                    <a:lstStyle/>
                    <a:p>
                      <a:r>
                        <a:rPr lang="en-US" dirty="0"/>
                        <a:t>378</a:t>
                      </a:r>
                    </a:p>
                  </a:txBody>
                  <a:tcPr/>
                </a:tc>
                <a:tc>
                  <a:txBody>
                    <a:bodyPr/>
                    <a:lstStyle/>
                    <a:p>
                      <a:r>
                        <a:rPr lang="en-US" dirty="0"/>
                        <a:t>351</a:t>
                      </a:r>
                    </a:p>
                  </a:txBody>
                  <a:tcPr/>
                </a:tc>
                <a:tc>
                  <a:txBody>
                    <a:bodyPr/>
                    <a:lstStyle/>
                    <a:p>
                      <a:r>
                        <a:rPr lang="en-US" dirty="0"/>
                        <a:t>51.9</a:t>
                      </a:r>
                    </a:p>
                  </a:txBody>
                  <a:tcPr/>
                </a:tc>
                <a:extLst>
                  <a:ext uri="{0D108BD9-81ED-4DB2-BD59-A6C34878D82A}">
                    <a16:rowId xmlns:a16="http://schemas.microsoft.com/office/drawing/2014/main" val="3621563031"/>
                  </a:ext>
                </a:extLst>
              </a:tr>
            </a:tbl>
          </a:graphicData>
        </a:graphic>
      </p:graphicFrame>
    </p:spTree>
    <p:extLst>
      <p:ext uri="{BB962C8B-B14F-4D97-AF65-F5344CB8AC3E}">
        <p14:creationId xmlns:p14="http://schemas.microsoft.com/office/powerpoint/2010/main" val="146880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33D0-AD11-4792-A774-20DFE422B394}"/>
              </a:ext>
            </a:extLst>
          </p:cNvPr>
          <p:cNvSpPr>
            <a:spLocks noGrp="1"/>
          </p:cNvSpPr>
          <p:nvPr>
            <p:ph type="title"/>
          </p:nvPr>
        </p:nvSpPr>
        <p:spPr/>
        <p:txBody>
          <a:bodyPr/>
          <a:lstStyle/>
          <a:p>
            <a:r>
              <a:rPr lang="en-US" dirty="0"/>
              <a:t>Results</a:t>
            </a:r>
          </a:p>
        </p:txBody>
      </p:sp>
      <p:graphicFrame>
        <p:nvGraphicFramePr>
          <p:cNvPr id="6" name="Content Placeholder 5">
            <a:extLst>
              <a:ext uri="{FF2B5EF4-FFF2-40B4-BE49-F238E27FC236}">
                <a16:creationId xmlns:a16="http://schemas.microsoft.com/office/drawing/2014/main" id="{398A9E99-0FAC-4DAC-ADAE-D6ACB22A8F6F}"/>
              </a:ext>
            </a:extLst>
          </p:cNvPr>
          <p:cNvGraphicFramePr>
            <a:graphicFrameLocks noGrp="1"/>
          </p:cNvGraphicFramePr>
          <p:nvPr>
            <p:ph idx="1"/>
            <p:extLst>
              <p:ext uri="{D42A27DB-BD31-4B8C-83A1-F6EECF244321}">
                <p14:modId xmlns:p14="http://schemas.microsoft.com/office/powerpoint/2010/main" val="547445224"/>
              </p:ext>
            </p:extLst>
          </p:nvPr>
        </p:nvGraphicFramePr>
        <p:xfrm>
          <a:off x="1295400" y="1828800"/>
          <a:ext cx="9601200" cy="4079240"/>
        </p:xfrm>
        <a:graphic>
          <a:graphicData uri="http://schemas.openxmlformats.org/drawingml/2006/table">
            <a:tbl>
              <a:tblPr firstRow="1" bandRow="1">
                <a:tableStyleId>{18603FDC-E32A-4AB5-989C-0864C3EAD2B8}</a:tableStyleId>
              </a:tblPr>
              <a:tblGrid>
                <a:gridCol w="3074377">
                  <a:extLst>
                    <a:ext uri="{9D8B030D-6E8A-4147-A177-3AD203B41FA5}">
                      <a16:colId xmlns:a16="http://schemas.microsoft.com/office/drawing/2014/main" val="1059702015"/>
                    </a:ext>
                  </a:extLst>
                </a:gridCol>
                <a:gridCol w="1951892">
                  <a:extLst>
                    <a:ext uri="{9D8B030D-6E8A-4147-A177-3AD203B41FA5}">
                      <a16:colId xmlns:a16="http://schemas.microsoft.com/office/drawing/2014/main" val="1662905073"/>
                    </a:ext>
                  </a:extLst>
                </a:gridCol>
                <a:gridCol w="1512277">
                  <a:extLst>
                    <a:ext uri="{9D8B030D-6E8A-4147-A177-3AD203B41FA5}">
                      <a16:colId xmlns:a16="http://schemas.microsoft.com/office/drawing/2014/main" val="2658766914"/>
                    </a:ext>
                  </a:extLst>
                </a:gridCol>
                <a:gridCol w="1433146">
                  <a:extLst>
                    <a:ext uri="{9D8B030D-6E8A-4147-A177-3AD203B41FA5}">
                      <a16:colId xmlns:a16="http://schemas.microsoft.com/office/drawing/2014/main" val="3069298595"/>
                    </a:ext>
                  </a:extLst>
                </a:gridCol>
                <a:gridCol w="1629508">
                  <a:extLst>
                    <a:ext uri="{9D8B030D-6E8A-4147-A177-3AD203B41FA5}">
                      <a16:colId xmlns:a16="http://schemas.microsoft.com/office/drawing/2014/main" val="4282320058"/>
                    </a:ext>
                  </a:extLst>
                </a:gridCol>
              </a:tblGrid>
              <a:tr h="370840">
                <a:tc>
                  <a:txBody>
                    <a:bodyPr/>
                    <a:lstStyle/>
                    <a:p>
                      <a:r>
                        <a:rPr lang="en-US" dirty="0"/>
                        <a:t>Test</a:t>
                      </a:r>
                    </a:p>
                  </a:txBody>
                  <a:tcPr/>
                </a:tc>
                <a:tc>
                  <a:txBody>
                    <a:bodyPr/>
                    <a:lstStyle/>
                    <a:p>
                      <a:r>
                        <a:rPr lang="en-US" dirty="0"/>
                        <a:t>Subtest</a:t>
                      </a:r>
                    </a:p>
                  </a:txBody>
                  <a:tcPr/>
                </a:tc>
                <a:tc>
                  <a:txBody>
                    <a:bodyPr/>
                    <a:lstStyle/>
                    <a:p>
                      <a:r>
                        <a:rPr lang="en-US" dirty="0"/>
                        <a:t>Wins</a:t>
                      </a:r>
                    </a:p>
                  </a:txBody>
                  <a:tcPr/>
                </a:tc>
                <a:tc>
                  <a:txBody>
                    <a:bodyPr/>
                    <a:lstStyle/>
                    <a:p>
                      <a:r>
                        <a:rPr lang="en-US" dirty="0"/>
                        <a:t>Losses</a:t>
                      </a:r>
                    </a:p>
                  </a:txBody>
                  <a:tcPr/>
                </a:tc>
                <a:tc>
                  <a:txBody>
                    <a:bodyPr/>
                    <a:lstStyle/>
                    <a:p>
                      <a:r>
                        <a:rPr lang="en-US" dirty="0"/>
                        <a:t>% Success</a:t>
                      </a:r>
                    </a:p>
                  </a:txBody>
                  <a:tcPr/>
                </a:tc>
                <a:extLst>
                  <a:ext uri="{0D108BD9-81ED-4DB2-BD59-A6C34878D82A}">
                    <a16:rowId xmlns:a16="http://schemas.microsoft.com/office/drawing/2014/main" val="1201173490"/>
                  </a:ext>
                </a:extLst>
              </a:tr>
              <a:tr h="370840">
                <a:tc>
                  <a:txBody>
                    <a:bodyPr/>
                    <a:lstStyle/>
                    <a:p>
                      <a:r>
                        <a:rPr lang="en-US" dirty="0"/>
                        <a:t>Quarter Data</a:t>
                      </a:r>
                    </a:p>
                  </a:txBody>
                  <a:tcPr/>
                </a:tc>
                <a:tc>
                  <a:txBody>
                    <a:bodyPr/>
                    <a:lstStyle/>
                    <a:p>
                      <a:r>
                        <a:rPr lang="en-US" dirty="0"/>
                        <a:t>1</a:t>
                      </a:r>
                      <a:r>
                        <a:rPr lang="en-US" baseline="30000" dirty="0"/>
                        <a:t>st</a:t>
                      </a:r>
                      <a:r>
                        <a:rPr lang="en-US" dirty="0"/>
                        <a:t> Quarter</a:t>
                      </a:r>
                    </a:p>
                  </a:txBody>
                  <a:tcPr/>
                </a:tc>
                <a:tc>
                  <a:txBody>
                    <a:bodyPr/>
                    <a:lstStyle/>
                    <a:p>
                      <a:r>
                        <a:rPr lang="en-US" dirty="0"/>
                        <a:t>798</a:t>
                      </a:r>
                    </a:p>
                  </a:txBody>
                  <a:tcPr/>
                </a:tc>
                <a:tc>
                  <a:txBody>
                    <a:bodyPr/>
                    <a:lstStyle/>
                    <a:p>
                      <a:r>
                        <a:rPr lang="en-US" dirty="0"/>
                        <a:t>748</a:t>
                      </a:r>
                    </a:p>
                  </a:txBody>
                  <a:tcPr/>
                </a:tc>
                <a:tc>
                  <a:txBody>
                    <a:bodyPr/>
                    <a:lstStyle/>
                    <a:p>
                      <a:r>
                        <a:rPr lang="en-US" dirty="0"/>
                        <a:t>51.6</a:t>
                      </a:r>
                    </a:p>
                  </a:txBody>
                  <a:tcPr/>
                </a:tc>
                <a:extLst>
                  <a:ext uri="{0D108BD9-81ED-4DB2-BD59-A6C34878D82A}">
                    <a16:rowId xmlns:a16="http://schemas.microsoft.com/office/drawing/2014/main" val="635364307"/>
                  </a:ext>
                </a:extLst>
              </a:tr>
              <a:tr h="370840">
                <a:tc>
                  <a:txBody>
                    <a:bodyPr/>
                    <a:lstStyle/>
                    <a:p>
                      <a:endParaRPr lang="en-US" dirty="0"/>
                    </a:p>
                  </a:txBody>
                  <a:tcPr/>
                </a:tc>
                <a:tc>
                  <a:txBody>
                    <a:bodyPr/>
                    <a:lstStyle/>
                    <a:p>
                      <a:r>
                        <a:rPr lang="en-US" dirty="0"/>
                        <a:t>2</a:t>
                      </a:r>
                      <a:r>
                        <a:rPr lang="en-US" baseline="30000" dirty="0"/>
                        <a:t>nd</a:t>
                      </a:r>
                      <a:r>
                        <a:rPr lang="en-US" dirty="0"/>
                        <a:t> Quarter</a:t>
                      </a:r>
                    </a:p>
                  </a:txBody>
                  <a:tcPr/>
                </a:tc>
                <a:tc>
                  <a:txBody>
                    <a:bodyPr/>
                    <a:lstStyle/>
                    <a:p>
                      <a:r>
                        <a:rPr lang="en-US" dirty="0"/>
                        <a:t>852</a:t>
                      </a:r>
                    </a:p>
                  </a:txBody>
                  <a:tcPr/>
                </a:tc>
                <a:tc>
                  <a:txBody>
                    <a:bodyPr/>
                    <a:lstStyle/>
                    <a:p>
                      <a:r>
                        <a:rPr lang="en-US" dirty="0"/>
                        <a:t>857</a:t>
                      </a:r>
                    </a:p>
                  </a:txBody>
                  <a:tcPr/>
                </a:tc>
                <a:tc>
                  <a:txBody>
                    <a:bodyPr/>
                    <a:lstStyle/>
                    <a:p>
                      <a:r>
                        <a:rPr lang="en-US" dirty="0"/>
                        <a:t>49.9</a:t>
                      </a:r>
                    </a:p>
                  </a:txBody>
                  <a:tcPr/>
                </a:tc>
                <a:extLst>
                  <a:ext uri="{0D108BD9-81ED-4DB2-BD59-A6C34878D82A}">
                    <a16:rowId xmlns:a16="http://schemas.microsoft.com/office/drawing/2014/main" val="2408930835"/>
                  </a:ext>
                </a:extLst>
              </a:tr>
              <a:tr h="370840">
                <a:tc>
                  <a:txBody>
                    <a:bodyPr/>
                    <a:lstStyle/>
                    <a:p>
                      <a:endParaRPr lang="en-US" dirty="0"/>
                    </a:p>
                  </a:txBody>
                  <a:tcPr/>
                </a:tc>
                <a:tc>
                  <a:txBody>
                    <a:bodyPr/>
                    <a:lstStyle/>
                    <a:p>
                      <a:r>
                        <a:rPr lang="en-US" dirty="0"/>
                        <a:t>3</a:t>
                      </a:r>
                      <a:r>
                        <a:rPr lang="en-US" baseline="30000" dirty="0"/>
                        <a:t>rd</a:t>
                      </a:r>
                      <a:r>
                        <a:rPr lang="en-US" dirty="0"/>
                        <a:t> Quarter</a:t>
                      </a:r>
                    </a:p>
                  </a:txBody>
                  <a:tcPr/>
                </a:tc>
                <a:tc>
                  <a:txBody>
                    <a:bodyPr/>
                    <a:lstStyle/>
                    <a:p>
                      <a:r>
                        <a:rPr lang="en-US" dirty="0"/>
                        <a:t>957</a:t>
                      </a:r>
                    </a:p>
                  </a:txBody>
                  <a:tcPr/>
                </a:tc>
                <a:tc>
                  <a:txBody>
                    <a:bodyPr/>
                    <a:lstStyle/>
                    <a:p>
                      <a:r>
                        <a:rPr lang="en-US" dirty="0"/>
                        <a:t>822</a:t>
                      </a:r>
                    </a:p>
                  </a:txBody>
                  <a:tcPr/>
                </a:tc>
                <a:tc>
                  <a:txBody>
                    <a:bodyPr/>
                    <a:lstStyle/>
                    <a:p>
                      <a:r>
                        <a:rPr lang="en-US" dirty="0"/>
                        <a:t>53.8</a:t>
                      </a:r>
                    </a:p>
                  </a:txBody>
                  <a:tcPr/>
                </a:tc>
                <a:extLst>
                  <a:ext uri="{0D108BD9-81ED-4DB2-BD59-A6C34878D82A}">
                    <a16:rowId xmlns:a16="http://schemas.microsoft.com/office/drawing/2014/main" val="3494090936"/>
                  </a:ext>
                </a:extLst>
              </a:tr>
              <a:tr h="370840">
                <a:tc>
                  <a:txBody>
                    <a:bodyPr/>
                    <a:lstStyle/>
                    <a:p>
                      <a:endParaRPr lang="en-US"/>
                    </a:p>
                  </a:txBody>
                  <a:tcPr/>
                </a:tc>
                <a:tc>
                  <a:txBody>
                    <a:bodyPr/>
                    <a:lstStyle/>
                    <a:p>
                      <a:r>
                        <a:rPr lang="en-US" dirty="0"/>
                        <a:t>4</a:t>
                      </a:r>
                      <a:r>
                        <a:rPr lang="en-US" baseline="30000" dirty="0"/>
                        <a:t>th</a:t>
                      </a:r>
                      <a:r>
                        <a:rPr lang="en-US" dirty="0"/>
                        <a:t> Quarter</a:t>
                      </a:r>
                    </a:p>
                  </a:txBody>
                  <a:tcPr/>
                </a:tc>
                <a:tc>
                  <a:txBody>
                    <a:bodyPr/>
                    <a:lstStyle/>
                    <a:p>
                      <a:r>
                        <a:rPr lang="en-US" dirty="0"/>
                        <a:t>289</a:t>
                      </a:r>
                    </a:p>
                  </a:txBody>
                  <a:tcPr/>
                </a:tc>
                <a:tc>
                  <a:txBody>
                    <a:bodyPr/>
                    <a:lstStyle/>
                    <a:p>
                      <a:r>
                        <a:rPr lang="en-US" dirty="0"/>
                        <a:t>271</a:t>
                      </a:r>
                    </a:p>
                  </a:txBody>
                  <a:tcPr/>
                </a:tc>
                <a:tc>
                  <a:txBody>
                    <a:bodyPr/>
                    <a:lstStyle/>
                    <a:p>
                      <a:r>
                        <a:rPr lang="en-US" dirty="0"/>
                        <a:t>51.6</a:t>
                      </a:r>
                    </a:p>
                  </a:txBody>
                  <a:tcPr/>
                </a:tc>
                <a:extLst>
                  <a:ext uri="{0D108BD9-81ED-4DB2-BD59-A6C34878D82A}">
                    <a16:rowId xmlns:a16="http://schemas.microsoft.com/office/drawing/2014/main" val="197142530"/>
                  </a:ext>
                </a:extLst>
              </a:tr>
              <a:tr h="370840">
                <a:tc>
                  <a:txBody>
                    <a:bodyPr/>
                    <a:lstStyle/>
                    <a:p>
                      <a:r>
                        <a:rPr lang="en-US" dirty="0"/>
                        <a:t>Home-Away/Fav-Dog</a:t>
                      </a:r>
                    </a:p>
                  </a:txBody>
                  <a:tcPr/>
                </a:tc>
                <a:tc>
                  <a:txBody>
                    <a:bodyPr/>
                    <a:lstStyle/>
                    <a:p>
                      <a:r>
                        <a:rPr lang="en-US" dirty="0"/>
                        <a:t>Home Favorite</a:t>
                      </a:r>
                    </a:p>
                  </a:txBody>
                  <a:tcPr/>
                </a:tc>
                <a:tc>
                  <a:txBody>
                    <a:bodyPr/>
                    <a:lstStyle/>
                    <a:p>
                      <a:r>
                        <a:rPr lang="en-US" dirty="0"/>
                        <a:t>898</a:t>
                      </a:r>
                    </a:p>
                  </a:txBody>
                  <a:tcPr/>
                </a:tc>
                <a:tc>
                  <a:txBody>
                    <a:bodyPr/>
                    <a:lstStyle/>
                    <a:p>
                      <a:r>
                        <a:rPr lang="en-US" dirty="0"/>
                        <a:t>930</a:t>
                      </a:r>
                    </a:p>
                  </a:txBody>
                  <a:tcPr/>
                </a:tc>
                <a:tc>
                  <a:txBody>
                    <a:bodyPr/>
                    <a:lstStyle/>
                    <a:p>
                      <a:r>
                        <a:rPr lang="en-US" dirty="0"/>
                        <a:t>49.1</a:t>
                      </a:r>
                    </a:p>
                  </a:txBody>
                  <a:tcPr/>
                </a:tc>
                <a:extLst>
                  <a:ext uri="{0D108BD9-81ED-4DB2-BD59-A6C34878D82A}">
                    <a16:rowId xmlns:a16="http://schemas.microsoft.com/office/drawing/2014/main" val="3822776334"/>
                  </a:ext>
                </a:extLst>
              </a:tr>
              <a:tr h="370840">
                <a:tc>
                  <a:txBody>
                    <a:bodyPr/>
                    <a:lstStyle/>
                    <a:p>
                      <a:endParaRPr lang="en-US"/>
                    </a:p>
                  </a:txBody>
                  <a:tcPr/>
                </a:tc>
                <a:tc>
                  <a:txBody>
                    <a:bodyPr/>
                    <a:lstStyle/>
                    <a:p>
                      <a:r>
                        <a:rPr lang="en-US" dirty="0"/>
                        <a:t>Home Underdog</a:t>
                      </a:r>
                    </a:p>
                  </a:txBody>
                  <a:tcPr/>
                </a:tc>
                <a:tc>
                  <a:txBody>
                    <a:bodyPr/>
                    <a:lstStyle/>
                    <a:p>
                      <a:r>
                        <a:rPr lang="en-US" dirty="0"/>
                        <a:t>256</a:t>
                      </a:r>
                    </a:p>
                  </a:txBody>
                  <a:tcPr/>
                </a:tc>
                <a:tc>
                  <a:txBody>
                    <a:bodyPr/>
                    <a:lstStyle/>
                    <a:p>
                      <a:r>
                        <a:rPr lang="en-US" dirty="0"/>
                        <a:t>235</a:t>
                      </a:r>
                    </a:p>
                  </a:txBody>
                  <a:tcPr/>
                </a:tc>
                <a:tc>
                  <a:txBody>
                    <a:bodyPr/>
                    <a:lstStyle/>
                    <a:p>
                      <a:r>
                        <a:rPr lang="en-US" dirty="0"/>
                        <a:t>52.1</a:t>
                      </a:r>
                    </a:p>
                  </a:txBody>
                  <a:tcPr/>
                </a:tc>
                <a:extLst>
                  <a:ext uri="{0D108BD9-81ED-4DB2-BD59-A6C34878D82A}">
                    <a16:rowId xmlns:a16="http://schemas.microsoft.com/office/drawing/2014/main" val="1106049704"/>
                  </a:ext>
                </a:extLst>
              </a:tr>
              <a:tr h="370840">
                <a:tc>
                  <a:txBody>
                    <a:bodyPr/>
                    <a:lstStyle/>
                    <a:p>
                      <a:endParaRPr lang="en-US"/>
                    </a:p>
                  </a:txBody>
                  <a:tcPr/>
                </a:tc>
                <a:tc>
                  <a:txBody>
                    <a:bodyPr/>
                    <a:lstStyle/>
                    <a:p>
                      <a:r>
                        <a:rPr lang="en-US" dirty="0"/>
                        <a:t>Away Favorite</a:t>
                      </a:r>
                    </a:p>
                  </a:txBody>
                  <a:tcPr/>
                </a:tc>
                <a:tc>
                  <a:txBody>
                    <a:bodyPr/>
                    <a:lstStyle/>
                    <a:p>
                      <a:r>
                        <a:rPr lang="en-US" dirty="0"/>
                        <a:t>852</a:t>
                      </a:r>
                    </a:p>
                  </a:txBody>
                  <a:tcPr/>
                </a:tc>
                <a:tc>
                  <a:txBody>
                    <a:bodyPr/>
                    <a:lstStyle/>
                    <a:p>
                      <a:r>
                        <a:rPr lang="en-US" dirty="0"/>
                        <a:t>771</a:t>
                      </a:r>
                    </a:p>
                  </a:txBody>
                  <a:tcPr/>
                </a:tc>
                <a:tc>
                  <a:txBody>
                    <a:bodyPr/>
                    <a:lstStyle/>
                    <a:p>
                      <a:r>
                        <a:rPr lang="en-US" dirty="0"/>
                        <a:t>52.5</a:t>
                      </a:r>
                    </a:p>
                  </a:txBody>
                  <a:tcPr/>
                </a:tc>
                <a:extLst>
                  <a:ext uri="{0D108BD9-81ED-4DB2-BD59-A6C34878D82A}">
                    <a16:rowId xmlns:a16="http://schemas.microsoft.com/office/drawing/2014/main" val="1705662532"/>
                  </a:ext>
                </a:extLst>
              </a:tr>
              <a:tr h="370840">
                <a:tc>
                  <a:txBody>
                    <a:bodyPr/>
                    <a:lstStyle/>
                    <a:p>
                      <a:endParaRPr lang="en-US"/>
                    </a:p>
                  </a:txBody>
                  <a:tcPr/>
                </a:tc>
                <a:tc>
                  <a:txBody>
                    <a:bodyPr/>
                    <a:lstStyle/>
                    <a:p>
                      <a:r>
                        <a:rPr lang="en-US" dirty="0"/>
                        <a:t>Away Underdog</a:t>
                      </a:r>
                    </a:p>
                  </a:txBody>
                  <a:tcPr/>
                </a:tc>
                <a:tc>
                  <a:txBody>
                    <a:bodyPr/>
                    <a:lstStyle/>
                    <a:p>
                      <a:r>
                        <a:rPr lang="en-US" dirty="0"/>
                        <a:t>860</a:t>
                      </a:r>
                    </a:p>
                  </a:txBody>
                  <a:tcPr/>
                </a:tc>
                <a:tc>
                  <a:txBody>
                    <a:bodyPr/>
                    <a:lstStyle/>
                    <a:p>
                      <a:r>
                        <a:rPr lang="en-US" dirty="0"/>
                        <a:t>750</a:t>
                      </a:r>
                    </a:p>
                  </a:txBody>
                  <a:tcPr/>
                </a:tc>
                <a:tc>
                  <a:txBody>
                    <a:bodyPr/>
                    <a:lstStyle/>
                    <a:p>
                      <a:r>
                        <a:rPr lang="en-US" dirty="0"/>
                        <a:t>53.4</a:t>
                      </a:r>
                    </a:p>
                  </a:txBody>
                  <a:tcPr/>
                </a:tc>
                <a:extLst>
                  <a:ext uri="{0D108BD9-81ED-4DB2-BD59-A6C34878D82A}">
                    <a16:rowId xmlns:a16="http://schemas.microsoft.com/office/drawing/2014/main" val="2923428307"/>
                  </a:ext>
                </a:extLst>
              </a:tr>
              <a:tr h="370840">
                <a:tc>
                  <a:txBody>
                    <a:bodyPr/>
                    <a:lstStyle/>
                    <a:p>
                      <a:endParaRPr lang="en-US"/>
                    </a:p>
                  </a:txBody>
                  <a:tcPr/>
                </a:tc>
                <a:tc>
                  <a:txBody>
                    <a:bodyPr/>
                    <a:lstStyle/>
                    <a:p>
                      <a:r>
                        <a:rPr lang="en-US" dirty="0"/>
                        <a:t>Neutral Site</a:t>
                      </a:r>
                    </a:p>
                  </a:txBody>
                  <a:tcPr/>
                </a:tc>
                <a:tc>
                  <a:txBody>
                    <a:bodyPr/>
                    <a:lstStyle/>
                    <a:p>
                      <a:r>
                        <a:rPr lang="en-US" dirty="0"/>
                        <a:t>209</a:t>
                      </a:r>
                    </a:p>
                  </a:txBody>
                  <a:tcPr/>
                </a:tc>
                <a:tc>
                  <a:txBody>
                    <a:bodyPr/>
                    <a:lstStyle/>
                    <a:p>
                      <a:r>
                        <a:rPr lang="en-US" dirty="0"/>
                        <a:t>109</a:t>
                      </a:r>
                    </a:p>
                  </a:txBody>
                  <a:tcPr/>
                </a:tc>
                <a:tc>
                  <a:txBody>
                    <a:bodyPr/>
                    <a:lstStyle/>
                    <a:p>
                      <a:r>
                        <a:rPr lang="en-US" dirty="0"/>
                        <a:t>52.4</a:t>
                      </a:r>
                    </a:p>
                  </a:txBody>
                  <a:tcPr/>
                </a:tc>
                <a:extLst>
                  <a:ext uri="{0D108BD9-81ED-4DB2-BD59-A6C34878D82A}">
                    <a16:rowId xmlns:a16="http://schemas.microsoft.com/office/drawing/2014/main" val="2638874795"/>
                  </a:ext>
                </a:extLst>
              </a:tr>
              <a:tr h="370840">
                <a:tc>
                  <a:txBody>
                    <a:bodyPr/>
                    <a:lstStyle/>
                    <a:p>
                      <a:r>
                        <a:rPr lang="en-US" dirty="0"/>
                        <a:t>Over-Under w/ Regression</a:t>
                      </a:r>
                    </a:p>
                  </a:txBody>
                  <a:tcPr/>
                </a:tc>
                <a:tc>
                  <a:txBody>
                    <a:bodyPr/>
                    <a:lstStyle/>
                    <a:p>
                      <a:endParaRPr lang="en-US" dirty="0"/>
                    </a:p>
                  </a:txBody>
                  <a:tcPr/>
                </a:tc>
                <a:tc>
                  <a:txBody>
                    <a:bodyPr/>
                    <a:lstStyle/>
                    <a:p>
                      <a:r>
                        <a:rPr lang="en-US" dirty="0"/>
                        <a:t>1460</a:t>
                      </a:r>
                    </a:p>
                  </a:txBody>
                  <a:tcPr/>
                </a:tc>
                <a:tc>
                  <a:txBody>
                    <a:bodyPr/>
                    <a:lstStyle/>
                    <a:p>
                      <a:r>
                        <a:rPr lang="en-US" dirty="0"/>
                        <a:t>1527</a:t>
                      </a:r>
                    </a:p>
                  </a:txBody>
                  <a:tcPr/>
                </a:tc>
                <a:tc>
                  <a:txBody>
                    <a:bodyPr/>
                    <a:lstStyle/>
                    <a:p>
                      <a:r>
                        <a:rPr lang="en-US" dirty="0"/>
                        <a:t>48.9</a:t>
                      </a:r>
                    </a:p>
                  </a:txBody>
                  <a:tcPr/>
                </a:tc>
                <a:extLst>
                  <a:ext uri="{0D108BD9-81ED-4DB2-BD59-A6C34878D82A}">
                    <a16:rowId xmlns:a16="http://schemas.microsoft.com/office/drawing/2014/main" val="3621563031"/>
                  </a:ext>
                </a:extLst>
              </a:tr>
            </a:tbl>
          </a:graphicData>
        </a:graphic>
      </p:graphicFrame>
    </p:spTree>
    <p:extLst>
      <p:ext uri="{BB962C8B-B14F-4D97-AF65-F5344CB8AC3E}">
        <p14:creationId xmlns:p14="http://schemas.microsoft.com/office/powerpoint/2010/main" val="258448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90D0-A88B-4AEF-8416-177E3DCC699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5AD0F88-2DE7-4176-BCA8-28083700B758}"/>
              </a:ext>
            </a:extLst>
          </p:cNvPr>
          <p:cNvSpPr>
            <a:spLocks noGrp="1"/>
          </p:cNvSpPr>
          <p:nvPr>
            <p:ph idx="1"/>
          </p:nvPr>
        </p:nvSpPr>
        <p:spPr/>
        <p:txBody>
          <a:bodyPr/>
          <a:lstStyle/>
          <a:p>
            <a:r>
              <a:rPr lang="en-US" dirty="0"/>
              <a:t>On the whole, the proprietary ratings system cannot be trusted over the span of an entire season.  However, there were some areas where the formula appeared to have interesting results:</a:t>
            </a:r>
          </a:p>
          <a:p>
            <a:pPr lvl="2"/>
            <a:r>
              <a:rPr lang="en-US" dirty="0"/>
              <a:t>During weeks 10-13 of the regular season the success rate was at its highest – 53.8%  This makes sense as there is more performance data.  The 4</a:t>
            </a:r>
            <a:r>
              <a:rPr lang="en-US" baseline="30000" dirty="0"/>
              <a:t>th</a:t>
            </a:r>
            <a:r>
              <a:rPr lang="en-US" dirty="0"/>
              <a:t> quarter was artificially low because the last week of any season historically performed poorly.  The bowl season, which is included in the 4</a:t>
            </a:r>
            <a:r>
              <a:rPr lang="en-US" baseline="30000" dirty="0"/>
              <a:t>th</a:t>
            </a:r>
            <a:r>
              <a:rPr lang="en-US" dirty="0"/>
              <a:t> quarter results, actually performed at a 53.1% rate.</a:t>
            </a:r>
          </a:p>
          <a:p>
            <a:pPr lvl="2"/>
            <a:r>
              <a:rPr lang="en-US" dirty="0"/>
              <a:t>Picking the away team seems to have some statistical significance.  Predicting the away team was correct 52.9% of the time while the home team was only correct 50%.  This could be due to oddsmakers skewing the line towards the home team by giving them an average of  three extra points in the line.  The rankings do not reflect that.</a:t>
            </a:r>
          </a:p>
          <a:p>
            <a:r>
              <a:rPr lang="en-US" dirty="0"/>
              <a:t>In these situations, the formula can be used to get a positive outcome.</a:t>
            </a:r>
          </a:p>
        </p:txBody>
      </p:sp>
    </p:spTree>
    <p:extLst>
      <p:ext uri="{BB962C8B-B14F-4D97-AF65-F5344CB8AC3E}">
        <p14:creationId xmlns:p14="http://schemas.microsoft.com/office/powerpoint/2010/main" val="150549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90D0-A88B-4AEF-8416-177E3DCC699B}"/>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25AD0F88-2DE7-4176-BCA8-28083700B758}"/>
              </a:ext>
            </a:extLst>
          </p:cNvPr>
          <p:cNvSpPr>
            <a:spLocks noGrp="1"/>
          </p:cNvSpPr>
          <p:nvPr>
            <p:ph idx="1"/>
          </p:nvPr>
        </p:nvSpPr>
        <p:spPr/>
        <p:txBody>
          <a:bodyPr/>
          <a:lstStyle/>
          <a:p>
            <a:r>
              <a:rPr lang="en-US" dirty="0"/>
              <a:t>Clearly, the formula needs some work as most of the tests performed at or below the 52.4% threshold.  Things to look at in the future:</a:t>
            </a:r>
          </a:p>
          <a:p>
            <a:pPr lvl="1"/>
            <a:r>
              <a:rPr lang="en-US" dirty="0"/>
              <a:t>By adding points in the analysis to favor the home team, will this change the data in order to pick more home teams correctly while still having a successful percentage by picking away teams as well?</a:t>
            </a:r>
          </a:p>
          <a:p>
            <a:pPr lvl="1"/>
            <a:r>
              <a:rPr lang="en-US" dirty="0"/>
              <a:t>The regression model as a predictor of points scored doesn’t work very well in the spread or as a bet for Over/Under.  Obviously, the formulas do not take into account schedule strength, injuries or weather.  Is there away to refine some data to add in these variables without over complicating the system?</a:t>
            </a:r>
          </a:p>
          <a:p>
            <a:pPr lvl="1"/>
            <a:r>
              <a:rPr lang="en-US" dirty="0"/>
              <a:t>Is there a way to analyze that proprietary formula and its weighting system to see if it has an effect on the predictions?</a:t>
            </a:r>
          </a:p>
        </p:txBody>
      </p:sp>
    </p:spTree>
    <p:extLst>
      <p:ext uri="{BB962C8B-B14F-4D97-AF65-F5344CB8AC3E}">
        <p14:creationId xmlns:p14="http://schemas.microsoft.com/office/powerpoint/2010/main" val="305290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0961D1-FF90-415A-B8E3-5B538A5A3801}"/>
              </a:ext>
            </a:extLst>
          </p:cNvPr>
          <p:cNvSpPr txBox="1"/>
          <p:nvPr/>
        </p:nvSpPr>
        <p:spPr>
          <a:xfrm>
            <a:off x="2919046" y="2435469"/>
            <a:ext cx="7156939" cy="1446550"/>
          </a:xfrm>
          <a:prstGeom prst="rect">
            <a:avLst/>
          </a:prstGeom>
          <a:noFill/>
        </p:spPr>
        <p:txBody>
          <a:bodyPr wrap="square" rtlCol="0">
            <a:spAutoFit/>
          </a:bodyPr>
          <a:lstStyle/>
          <a:p>
            <a:pPr algn="ctr"/>
            <a:r>
              <a:rPr lang="en-US" sz="8800" dirty="0"/>
              <a:t>Questions?</a:t>
            </a:r>
          </a:p>
        </p:txBody>
      </p:sp>
    </p:spTree>
    <p:extLst>
      <p:ext uri="{BB962C8B-B14F-4D97-AF65-F5344CB8AC3E}">
        <p14:creationId xmlns:p14="http://schemas.microsoft.com/office/powerpoint/2010/main" val="46043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Sports gambling is a 90 billion dollar enterprise.  </a:t>
            </a:r>
          </a:p>
          <a:p>
            <a:r>
              <a:rPr lang="en-US" dirty="0"/>
              <a:t>Potential bettors are always looking for that “edge” to maximize their profits</a:t>
            </a:r>
          </a:p>
          <a:p>
            <a:r>
              <a:rPr lang="en-US" dirty="0"/>
              <a:t>Predicting the outcome of these games is very difficult to do on a consistent basis.  There are too many variables to consider (injuries, strength of schedule, weather, </a:t>
            </a:r>
            <a:r>
              <a:rPr lang="en-US" dirty="0" err="1"/>
              <a:t>etc</a:t>
            </a:r>
            <a:r>
              <a:rPr lang="en-US" dirty="0"/>
              <a:t>…) in order to be consistently excellent.</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Opportunity</a:t>
            </a:r>
          </a:p>
        </p:txBody>
      </p:sp>
      <p:sp>
        <p:nvSpPr>
          <p:cNvPr id="3" name="Content Placeholder 2"/>
          <p:cNvSpPr>
            <a:spLocks noGrp="1"/>
          </p:cNvSpPr>
          <p:nvPr>
            <p:ph idx="1"/>
          </p:nvPr>
        </p:nvSpPr>
        <p:spPr/>
        <p:txBody>
          <a:bodyPr/>
          <a:lstStyle/>
          <a:p>
            <a:r>
              <a:rPr lang="en-US" dirty="0"/>
              <a:t>If  a simple algorithm could correctly predict the outcome of a game on a consistent basis, potential bettors would be interested in paying for this information as it would become a perceived “edge” against the oddsmakers.</a:t>
            </a:r>
          </a:p>
          <a:p>
            <a:r>
              <a:rPr lang="en-US" dirty="0"/>
              <a:t>This algorithm would take into account as few variables as possible while still having success at predicting game outcomes.</a:t>
            </a:r>
          </a:p>
        </p:txBody>
      </p:sp>
    </p:spTree>
    <p:extLst>
      <p:ext uri="{BB962C8B-B14F-4D97-AF65-F5344CB8AC3E}">
        <p14:creationId xmlns:p14="http://schemas.microsoft.com/office/powerpoint/2010/main" val="141748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6F3E-983A-49B8-82A7-1EE3A31DFDF3}"/>
              </a:ext>
            </a:extLst>
          </p:cNvPr>
          <p:cNvSpPr>
            <a:spLocks noGrp="1"/>
          </p:cNvSpPr>
          <p:nvPr>
            <p:ph type="ctrTitle"/>
          </p:nvPr>
        </p:nvSpPr>
        <p:spPr>
          <a:xfrm>
            <a:off x="637442" y="900831"/>
            <a:ext cx="10917115" cy="3083767"/>
          </a:xfrm>
        </p:spPr>
        <p:txBody>
          <a:bodyPr>
            <a:normAutofit fontScale="90000"/>
          </a:bodyPr>
          <a:lstStyle/>
          <a:p>
            <a:r>
              <a:rPr lang="en-US" dirty="0"/>
              <a:t>Can a rating system be developed to predict the outcomes of college football games?</a:t>
            </a:r>
          </a:p>
        </p:txBody>
      </p:sp>
      <p:sp>
        <p:nvSpPr>
          <p:cNvPr id="3" name="Subtitle 2">
            <a:extLst>
              <a:ext uri="{FF2B5EF4-FFF2-40B4-BE49-F238E27FC236}">
                <a16:creationId xmlns:a16="http://schemas.microsoft.com/office/drawing/2014/main" id="{8987D09E-8AFD-42E0-A5BF-55472DD34348}"/>
              </a:ext>
            </a:extLst>
          </p:cNvPr>
          <p:cNvSpPr>
            <a:spLocks noGrp="1"/>
          </p:cNvSpPr>
          <p:nvPr>
            <p:ph type="subTitle" idx="1"/>
          </p:nvPr>
        </p:nvSpPr>
        <p:spPr>
          <a:xfrm>
            <a:off x="1567962" y="4415285"/>
            <a:ext cx="8229600" cy="1371600"/>
          </a:xfrm>
        </p:spPr>
        <p:txBody>
          <a:bodyPr/>
          <a:lstStyle/>
          <a:p>
            <a:r>
              <a:rPr lang="en-US" dirty="0"/>
              <a:t>Either by using an oddsmaker spread or by their Over/Under prediction?</a:t>
            </a:r>
          </a:p>
        </p:txBody>
      </p:sp>
    </p:spTree>
    <p:extLst>
      <p:ext uri="{BB962C8B-B14F-4D97-AF65-F5344CB8AC3E}">
        <p14:creationId xmlns:p14="http://schemas.microsoft.com/office/powerpoint/2010/main" val="366254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93A5-9E9E-4613-9BD4-636650BA8F54}"/>
              </a:ext>
            </a:extLst>
          </p:cNvPr>
          <p:cNvSpPr>
            <a:spLocks noGrp="1"/>
          </p:cNvSpPr>
          <p:nvPr>
            <p:ph type="title"/>
          </p:nvPr>
        </p:nvSpPr>
        <p:spPr/>
        <p:txBody>
          <a:bodyPr/>
          <a:lstStyle/>
          <a:p>
            <a:r>
              <a:rPr lang="en-US" dirty="0"/>
              <a:t>Data Obtained for the Dataset</a:t>
            </a:r>
            <a:br>
              <a:rPr lang="en-US" dirty="0"/>
            </a:br>
            <a:r>
              <a:rPr lang="en-US" dirty="0"/>
              <a:t>Using all Division 1-A College Games from 2010-17</a:t>
            </a:r>
          </a:p>
        </p:txBody>
      </p:sp>
      <p:sp>
        <p:nvSpPr>
          <p:cNvPr id="3" name="Content Placeholder 2">
            <a:extLst>
              <a:ext uri="{FF2B5EF4-FFF2-40B4-BE49-F238E27FC236}">
                <a16:creationId xmlns:a16="http://schemas.microsoft.com/office/drawing/2014/main" id="{7B0252CB-1CF2-43C5-AF68-44DED571704A}"/>
              </a:ext>
            </a:extLst>
          </p:cNvPr>
          <p:cNvSpPr>
            <a:spLocks noGrp="1"/>
          </p:cNvSpPr>
          <p:nvPr>
            <p:ph sz="half" idx="1"/>
          </p:nvPr>
        </p:nvSpPr>
        <p:spPr/>
        <p:txBody>
          <a:bodyPr/>
          <a:lstStyle/>
          <a:p>
            <a:r>
              <a:rPr lang="en-US" dirty="0"/>
              <a:t>The teams playing</a:t>
            </a:r>
          </a:p>
          <a:p>
            <a:r>
              <a:rPr lang="en-US" dirty="0"/>
              <a:t>The scores of the games</a:t>
            </a:r>
          </a:p>
          <a:p>
            <a:r>
              <a:rPr lang="en-US" dirty="0"/>
              <a:t>Whether the game was played at a neutral site or not</a:t>
            </a:r>
          </a:p>
          <a:p>
            <a:r>
              <a:rPr lang="en-US" dirty="0"/>
              <a:t>The time of game (year, week)</a:t>
            </a:r>
          </a:p>
          <a:p>
            <a:r>
              <a:rPr lang="en-US" dirty="0"/>
              <a:t>Proprietary ratings (utilizes various football statistics</a:t>
            </a:r>
          </a:p>
        </p:txBody>
      </p:sp>
      <p:sp>
        <p:nvSpPr>
          <p:cNvPr id="4" name="Content Placeholder 3">
            <a:extLst>
              <a:ext uri="{FF2B5EF4-FFF2-40B4-BE49-F238E27FC236}">
                <a16:creationId xmlns:a16="http://schemas.microsoft.com/office/drawing/2014/main" id="{1A1E5459-E28F-488C-B581-A450927A5496}"/>
              </a:ext>
            </a:extLst>
          </p:cNvPr>
          <p:cNvSpPr>
            <a:spLocks noGrp="1"/>
          </p:cNvSpPr>
          <p:nvPr>
            <p:ph sz="half" idx="2"/>
          </p:nvPr>
        </p:nvSpPr>
        <p:spPr/>
        <p:txBody>
          <a:bodyPr/>
          <a:lstStyle/>
          <a:p>
            <a:r>
              <a:rPr lang="en-US" dirty="0"/>
              <a:t>ESPN.com</a:t>
            </a:r>
          </a:p>
          <a:p>
            <a:r>
              <a:rPr lang="en-US" dirty="0"/>
              <a:t>ESPN.com</a:t>
            </a:r>
          </a:p>
          <a:p>
            <a:r>
              <a:rPr lang="en-US" dirty="0"/>
              <a:t>Ncaasports.com</a:t>
            </a:r>
          </a:p>
          <a:p>
            <a:endParaRPr lang="en-US" dirty="0"/>
          </a:p>
          <a:p>
            <a:r>
              <a:rPr lang="en-US" dirty="0"/>
              <a:t>ESPN.com</a:t>
            </a:r>
          </a:p>
          <a:p>
            <a:r>
              <a:rPr lang="en-US" dirty="0"/>
              <a:t>Cfbstats.com, ncaasports.com</a:t>
            </a:r>
          </a:p>
        </p:txBody>
      </p:sp>
    </p:spTree>
    <p:extLst>
      <p:ext uri="{BB962C8B-B14F-4D97-AF65-F5344CB8AC3E}">
        <p14:creationId xmlns:p14="http://schemas.microsoft.com/office/powerpoint/2010/main" val="255525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949-5171-4A8B-8C85-5C41C5C369AF}"/>
              </a:ext>
            </a:extLst>
          </p:cNvPr>
          <p:cNvSpPr>
            <a:spLocks noGrp="1"/>
          </p:cNvSpPr>
          <p:nvPr>
            <p:ph type="title"/>
          </p:nvPr>
        </p:nvSpPr>
        <p:spPr/>
        <p:txBody>
          <a:bodyPr/>
          <a:lstStyle/>
          <a:p>
            <a:r>
              <a:rPr lang="en-US" dirty="0"/>
              <a:t>Data Wrangling</a:t>
            </a:r>
          </a:p>
        </p:txBody>
      </p:sp>
      <p:sp>
        <p:nvSpPr>
          <p:cNvPr id="4" name="Content Placeholder 3">
            <a:extLst>
              <a:ext uri="{FF2B5EF4-FFF2-40B4-BE49-F238E27FC236}">
                <a16:creationId xmlns:a16="http://schemas.microsoft.com/office/drawing/2014/main" id="{468BA156-88F3-4344-A3A0-FD972AF8C531}"/>
              </a:ext>
            </a:extLst>
          </p:cNvPr>
          <p:cNvSpPr>
            <a:spLocks noGrp="1"/>
          </p:cNvSpPr>
          <p:nvPr>
            <p:ph sz="half" idx="2"/>
          </p:nvPr>
        </p:nvSpPr>
        <p:spPr/>
        <p:txBody>
          <a:bodyPr/>
          <a:lstStyle/>
          <a:p>
            <a:r>
              <a:rPr lang="en-US" dirty="0"/>
              <a:t>Thankfully, there was not much tidying up to do with the data.</a:t>
            </a:r>
          </a:p>
          <a:p>
            <a:r>
              <a:rPr lang="en-US" dirty="0"/>
              <a:t>The game score was in a dashed format, so it needed to be split out to do calculations.</a:t>
            </a:r>
          </a:p>
          <a:p>
            <a:pPr lvl="1"/>
            <a:r>
              <a:rPr lang="en-US" dirty="0"/>
              <a:t>Scores like 17-10 were separated so 17 and 10 were in separate columns without the dash.</a:t>
            </a:r>
          </a:p>
          <a:p>
            <a:r>
              <a:rPr lang="en-US" dirty="0"/>
              <a:t>Various columns would need to be added to house the calculations and predictions going forward.</a:t>
            </a:r>
          </a:p>
        </p:txBody>
      </p:sp>
      <p:pic>
        <p:nvPicPr>
          <p:cNvPr id="11" name="Content Placeholder 10">
            <a:extLst>
              <a:ext uri="{FF2B5EF4-FFF2-40B4-BE49-F238E27FC236}">
                <a16:creationId xmlns:a16="http://schemas.microsoft.com/office/drawing/2014/main" id="{CBB3F631-DE3E-4E7B-8A44-37F864034EC8}"/>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1295402" y="1828799"/>
            <a:ext cx="4572000" cy="4348163"/>
          </a:xfrm>
        </p:spPr>
      </p:pic>
    </p:spTree>
    <p:extLst>
      <p:ext uri="{BB962C8B-B14F-4D97-AF65-F5344CB8AC3E}">
        <p14:creationId xmlns:p14="http://schemas.microsoft.com/office/powerpoint/2010/main" val="121487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BD04-5688-4011-89ED-349286DDC110}"/>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54BED45C-0AA5-47C7-A9CA-78B8CEADD0C4}"/>
              </a:ext>
            </a:extLst>
          </p:cNvPr>
          <p:cNvSpPr>
            <a:spLocks noGrp="1"/>
          </p:cNvSpPr>
          <p:nvPr>
            <p:ph sz="half" idx="1"/>
          </p:nvPr>
        </p:nvSpPr>
        <p:spPr/>
        <p:txBody>
          <a:bodyPr/>
          <a:lstStyle/>
          <a:p>
            <a:r>
              <a:rPr lang="en-US" dirty="0"/>
              <a:t>To see if the proprietary ratings would be a viable candidate to predict outcomes, a linear regression was developed with the offensive and defensive ratings (dependent variable) compared against the points per game (independent variable) for each team in the eight years of analysis.</a:t>
            </a:r>
          </a:p>
          <a:p>
            <a:r>
              <a:rPr lang="en-US" dirty="0"/>
              <a:t>The R-squared calculation, which shows the correlation between the variables, had values of 0.77 and 0.81 respectively.  This shows good correlation between the variables</a:t>
            </a:r>
          </a:p>
        </p:txBody>
      </p:sp>
      <p:pic>
        <p:nvPicPr>
          <p:cNvPr id="5" name="Content Placeholder 4">
            <a:extLst>
              <a:ext uri="{FF2B5EF4-FFF2-40B4-BE49-F238E27FC236}">
                <a16:creationId xmlns:a16="http://schemas.microsoft.com/office/drawing/2014/main" id="{36DF462A-F3B4-4764-BD66-DFD4B46BAA16}"/>
              </a:ext>
            </a:extLst>
          </p:cNvPr>
          <p:cNvPicPr>
            <a:picLocks noGrp="1"/>
          </p:cNvPicPr>
          <p:nvPr>
            <p:ph sz="half" idx="2"/>
          </p:nvPr>
        </p:nvPicPr>
        <p:blipFill>
          <a:blip r:embed="rId2"/>
          <a:stretch>
            <a:fillRect/>
          </a:stretch>
        </p:blipFill>
        <p:spPr>
          <a:xfrm>
            <a:off x="6752490" y="362302"/>
            <a:ext cx="4144109" cy="2882059"/>
          </a:xfrm>
          <a:prstGeom prst="rect">
            <a:avLst/>
          </a:prstGeom>
        </p:spPr>
      </p:pic>
      <p:pic>
        <p:nvPicPr>
          <p:cNvPr id="6" name="Picture 5">
            <a:extLst>
              <a:ext uri="{FF2B5EF4-FFF2-40B4-BE49-F238E27FC236}">
                <a16:creationId xmlns:a16="http://schemas.microsoft.com/office/drawing/2014/main" id="{5321D95E-A7E0-4F14-9F46-968EE03B200D}"/>
              </a:ext>
            </a:extLst>
          </p:cNvPr>
          <p:cNvPicPr/>
          <p:nvPr/>
        </p:nvPicPr>
        <p:blipFill>
          <a:blip r:embed="rId3"/>
          <a:stretch>
            <a:fillRect/>
          </a:stretch>
        </p:blipFill>
        <p:spPr>
          <a:xfrm>
            <a:off x="6752490" y="3429000"/>
            <a:ext cx="4144109" cy="2963008"/>
          </a:xfrm>
          <a:prstGeom prst="rect">
            <a:avLst/>
          </a:prstGeom>
        </p:spPr>
      </p:pic>
      <p:sp>
        <p:nvSpPr>
          <p:cNvPr id="4" name="TextBox 3">
            <a:extLst>
              <a:ext uri="{FF2B5EF4-FFF2-40B4-BE49-F238E27FC236}">
                <a16:creationId xmlns:a16="http://schemas.microsoft.com/office/drawing/2014/main" id="{1A20988F-ADB8-4F83-9A29-264080C19854}"/>
              </a:ext>
            </a:extLst>
          </p:cNvPr>
          <p:cNvSpPr txBox="1"/>
          <p:nvPr/>
        </p:nvSpPr>
        <p:spPr>
          <a:xfrm>
            <a:off x="7526215" y="2347546"/>
            <a:ext cx="3059723" cy="523220"/>
          </a:xfrm>
          <a:prstGeom prst="rect">
            <a:avLst/>
          </a:prstGeom>
          <a:noFill/>
        </p:spPr>
        <p:txBody>
          <a:bodyPr wrap="square" rtlCol="0">
            <a:spAutoFit/>
          </a:bodyPr>
          <a:lstStyle/>
          <a:p>
            <a:r>
              <a:rPr lang="en-US" sz="1400" dirty="0">
                <a:solidFill>
                  <a:srgbClr val="FF0000"/>
                </a:solidFill>
              </a:rPr>
              <a:t>Line equation:</a:t>
            </a:r>
          </a:p>
          <a:p>
            <a:r>
              <a:rPr lang="en-US" sz="1400" dirty="0">
                <a:solidFill>
                  <a:srgbClr val="FF0000"/>
                </a:solidFill>
              </a:rPr>
              <a:t>y = 0.0139x + 0.5323</a:t>
            </a:r>
          </a:p>
        </p:txBody>
      </p:sp>
      <p:sp>
        <p:nvSpPr>
          <p:cNvPr id="7" name="TextBox 6">
            <a:extLst>
              <a:ext uri="{FF2B5EF4-FFF2-40B4-BE49-F238E27FC236}">
                <a16:creationId xmlns:a16="http://schemas.microsoft.com/office/drawing/2014/main" id="{4BBBE5E0-3229-458E-8A42-E9C93FC791F6}"/>
              </a:ext>
            </a:extLst>
          </p:cNvPr>
          <p:cNvSpPr txBox="1"/>
          <p:nvPr/>
        </p:nvSpPr>
        <p:spPr>
          <a:xfrm>
            <a:off x="8824544" y="5410200"/>
            <a:ext cx="3059723" cy="523220"/>
          </a:xfrm>
          <a:prstGeom prst="rect">
            <a:avLst/>
          </a:prstGeom>
          <a:noFill/>
        </p:spPr>
        <p:txBody>
          <a:bodyPr wrap="square" rtlCol="0">
            <a:spAutoFit/>
          </a:bodyPr>
          <a:lstStyle/>
          <a:p>
            <a:r>
              <a:rPr lang="en-US" sz="1400" dirty="0">
                <a:solidFill>
                  <a:srgbClr val="FF0000"/>
                </a:solidFill>
              </a:rPr>
              <a:t>Line equation:</a:t>
            </a:r>
          </a:p>
          <a:p>
            <a:r>
              <a:rPr lang="en-US" sz="1400" dirty="0">
                <a:solidFill>
                  <a:srgbClr val="FF0000"/>
                </a:solidFill>
              </a:rPr>
              <a:t>y = 0.0144x + 0.5149</a:t>
            </a:r>
          </a:p>
        </p:txBody>
      </p:sp>
    </p:spTree>
    <p:extLst>
      <p:ext uri="{BB962C8B-B14F-4D97-AF65-F5344CB8AC3E}">
        <p14:creationId xmlns:p14="http://schemas.microsoft.com/office/powerpoint/2010/main" val="425271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BF5A-B0A3-48B0-96C3-155753CC017E}"/>
              </a:ext>
            </a:extLst>
          </p:cNvPr>
          <p:cNvSpPr>
            <a:spLocks noGrp="1"/>
          </p:cNvSpPr>
          <p:nvPr>
            <p:ph type="title"/>
          </p:nvPr>
        </p:nvSpPr>
        <p:spPr/>
        <p:txBody>
          <a:bodyPr/>
          <a:lstStyle/>
          <a:p>
            <a:r>
              <a:rPr lang="en-US" dirty="0"/>
              <a:t>Types of Wagers to be Analyzed</a:t>
            </a:r>
          </a:p>
        </p:txBody>
      </p:sp>
      <p:sp>
        <p:nvSpPr>
          <p:cNvPr id="3" name="Content Placeholder 2">
            <a:extLst>
              <a:ext uri="{FF2B5EF4-FFF2-40B4-BE49-F238E27FC236}">
                <a16:creationId xmlns:a16="http://schemas.microsoft.com/office/drawing/2014/main" id="{A3292B49-80D2-421A-8F08-801E8A3927F6}"/>
              </a:ext>
            </a:extLst>
          </p:cNvPr>
          <p:cNvSpPr>
            <a:spLocks noGrp="1"/>
          </p:cNvSpPr>
          <p:nvPr>
            <p:ph idx="1"/>
          </p:nvPr>
        </p:nvSpPr>
        <p:spPr/>
        <p:txBody>
          <a:bodyPr/>
          <a:lstStyle/>
          <a:p>
            <a:r>
              <a:rPr lang="en-US" dirty="0"/>
              <a:t>Spread - This is a handicap that oddsmakers give stronger teams to “level the playing field” and make an even bet.  For example, if Team A is favored by 10 points against Team B, to win a Team A bet, they would have to win by 11 points or more.</a:t>
            </a:r>
          </a:p>
          <a:p>
            <a:r>
              <a:rPr lang="en-US" dirty="0"/>
              <a:t>Over/Under – This is a predictive number that oddsmakers give as the total amount of points both teams will score in the game.  The bettor would then choose whether she thinks the two teams will score more points than the prediction (over) or less points (under).</a:t>
            </a:r>
          </a:p>
        </p:txBody>
      </p:sp>
    </p:spTree>
    <p:extLst>
      <p:ext uri="{BB962C8B-B14F-4D97-AF65-F5344CB8AC3E}">
        <p14:creationId xmlns:p14="http://schemas.microsoft.com/office/powerpoint/2010/main" val="259021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BF5A-B0A3-48B0-96C3-155753CC017E}"/>
              </a:ext>
            </a:extLst>
          </p:cNvPr>
          <p:cNvSpPr>
            <a:spLocks noGrp="1"/>
          </p:cNvSpPr>
          <p:nvPr>
            <p:ph type="title"/>
          </p:nvPr>
        </p:nvSpPr>
        <p:spPr/>
        <p:txBody>
          <a:bodyPr/>
          <a:lstStyle/>
          <a:p>
            <a:r>
              <a:rPr lang="en-US" dirty="0"/>
              <a:t>Main Goal of the Analysis</a:t>
            </a:r>
          </a:p>
        </p:txBody>
      </p:sp>
      <p:sp>
        <p:nvSpPr>
          <p:cNvPr id="3" name="Content Placeholder 2">
            <a:extLst>
              <a:ext uri="{FF2B5EF4-FFF2-40B4-BE49-F238E27FC236}">
                <a16:creationId xmlns:a16="http://schemas.microsoft.com/office/drawing/2014/main" id="{A3292B49-80D2-421A-8F08-801E8A3927F6}"/>
              </a:ext>
            </a:extLst>
          </p:cNvPr>
          <p:cNvSpPr>
            <a:spLocks noGrp="1"/>
          </p:cNvSpPr>
          <p:nvPr>
            <p:ph idx="1"/>
          </p:nvPr>
        </p:nvSpPr>
        <p:spPr/>
        <p:txBody>
          <a:bodyPr/>
          <a:lstStyle/>
          <a:p>
            <a:r>
              <a:rPr lang="en-US" dirty="0"/>
              <a:t>It would be intuitive that the rate of success in predicting games would be more than 50% since the choice is between two teams with a theoretical equal chance of winning against the spread.</a:t>
            </a:r>
          </a:p>
          <a:p>
            <a:r>
              <a:rPr lang="en-US" dirty="0"/>
              <a:t>In reality, the benchmark number for success rate is 52.4%.</a:t>
            </a:r>
          </a:p>
          <a:p>
            <a:r>
              <a:rPr lang="en-US" dirty="0"/>
              <a:t>The extra 2.4% is a result of what people in betting circles call the “juice”.</a:t>
            </a:r>
          </a:p>
          <a:p>
            <a:r>
              <a:rPr lang="en-US" dirty="0"/>
              <a:t>When a wager is correct, the betting establishment takes a percentage of the winnings (the juice).</a:t>
            </a:r>
          </a:p>
          <a:p>
            <a:r>
              <a:rPr lang="en-US" dirty="0"/>
              <a:t>By winning a $10 bet, the bettor only receives $19.10 instead of $20.</a:t>
            </a:r>
          </a:p>
          <a:p>
            <a:r>
              <a:rPr lang="en-US" dirty="0"/>
              <a:t>($10 original bet + $10 win – juice).</a:t>
            </a:r>
          </a:p>
        </p:txBody>
      </p:sp>
    </p:spTree>
    <p:extLst>
      <p:ext uri="{BB962C8B-B14F-4D97-AF65-F5344CB8AC3E}">
        <p14:creationId xmlns:p14="http://schemas.microsoft.com/office/powerpoint/2010/main" val="386033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2974</TotalTime>
  <Words>1356</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Georgia</vt:lpstr>
      <vt:lpstr>Brushed Metal 16x9</vt:lpstr>
      <vt:lpstr>Statistical Analysis of Predicting the Outcomes of American Football Games</vt:lpstr>
      <vt:lpstr>Problem</vt:lpstr>
      <vt:lpstr>Opportunity</vt:lpstr>
      <vt:lpstr>Can a rating system be developed to predict the outcomes of college football games?</vt:lpstr>
      <vt:lpstr>Data Obtained for the Dataset Using all Division 1-A College Games from 2010-17</vt:lpstr>
      <vt:lpstr>Data Wrangling</vt:lpstr>
      <vt:lpstr>Statistical Analysis</vt:lpstr>
      <vt:lpstr>Types of Wagers to be Analyzed</vt:lpstr>
      <vt:lpstr>Main Goal of the Analysis</vt:lpstr>
      <vt:lpstr>Tests to Be Performed</vt:lpstr>
      <vt:lpstr>Tests to Be Performed</vt:lpstr>
      <vt:lpstr>Results</vt:lpstr>
      <vt:lpstr>Results</vt:lpstr>
      <vt:lpstr>Recommendations</vt:lpstr>
      <vt:lpstr>Learnings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Predicting the Outcomes of American Football Games</dc:title>
  <dc:creator>Derek Dennis</dc:creator>
  <cp:lastModifiedBy>Derek Dennis</cp:lastModifiedBy>
  <cp:revision>2</cp:revision>
  <dcterms:created xsi:type="dcterms:W3CDTF">2018-05-10T14:20:11Z</dcterms:created>
  <dcterms:modified xsi:type="dcterms:W3CDTF">2018-05-20T12:35:33Z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