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0" r:id="rId7"/>
    <p:sldId id="262" r:id="rId8"/>
    <p:sldId id="263" r:id="rId9"/>
    <p:sldId id="264" r:id="rId10"/>
    <p:sldId id="270" r:id="rId11"/>
    <p:sldId id="271" r:id="rId12"/>
    <p:sldId id="265" r:id="rId13"/>
    <p:sldId id="272" r:id="rId14"/>
    <p:sldId id="266" r:id="rId15"/>
    <p:sldId id="267" r:id="rId16"/>
    <p:sldId id="269" r:id="rId17"/>
    <p:sldId id="268" r:id="rId1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66092"/>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66092"/>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66092"/>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398150" y="154450"/>
            <a:ext cx="118100" cy="6595100"/>
          </a:xfrm>
          <a:prstGeom prst="rect">
            <a:avLst/>
          </a:prstGeom>
        </p:spPr>
      </p:pic>
      <p:sp>
        <p:nvSpPr>
          <p:cNvPr id="17" name="bg object 17"/>
          <p:cNvSpPr/>
          <p:nvPr/>
        </p:nvSpPr>
        <p:spPr>
          <a:xfrm>
            <a:off x="457200" y="190500"/>
            <a:ext cx="0" cy="6477000"/>
          </a:xfrm>
          <a:custGeom>
            <a:avLst/>
            <a:gdLst/>
            <a:ahLst/>
            <a:cxnLst/>
            <a:rect l="l" t="t" r="r" b="b"/>
            <a:pathLst>
              <a:path h="6477000">
                <a:moveTo>
                  <a:pt x="0" y="0"/>
                </a:moveTo>
                <a:lnTo>
                  <a:pt x="0" y="6476999"/>
                </a:lnTo>
              </a:path>
            </a:pathLst>
          </a:custGeom>
          <a:ln w="38099">
            <a:solidFill>
              <a:srgbClr val="C0504D"/>
            </a:solidFill>
          </a:ln>
        </p:spPr>
        <p:txBody>
          <a:bodyPr wrap="square" lIns="0" tIns="0" rIns="0" bIns="0" rtlCol="0"/>
          <a:lstStyle/>
          <a:p>
            <a:endParaRPr/>
          </a:p>
        </p:txBody>
      </p:sp>
      <p:pic>
        <p:nvPicPr>
          <p:cNvPr id="18" name="bg object 18"/>
          <p:cNvPicPr/>
          <p:nvPr/>
        </p:nvPicPr>
        <p:blipFill>
          <a:blip r:embed="rId3" cstate="print"/>
          <a:stretch>
            <a:fillRect/>
          </a:stretch>
        </p:blipFill>
        <p:spPr>
          <a:xfrm>
            <a:off x="0" y="1183150"/>
            <a:ext cx="9143999" cy="118100"/>
          </a:xfrm>
          <a:prstGeom prst="rect">
            <a:avLst/>
          </a:prstGeom>
        </p:spPr>
      </p:pic>
      <p:sp>
        <p:nvSpPr>
          <p:cNvPr id="19" name="bg object 19"/>
          <p:cNvSpPr/>
          <p:nvPr/>
        </p:nvSpPr>
        <p:spPr>
          <a:xfrm>
            <a:off x="0" y="1200150"/>
            <a:ext cx="9107805" cy="38100"/>
          </a:xfrm>
          <a:custGeom>
            <a:avLst/>
            <a:gdLst/>
            <a:ahLst/>
            <a:cxnLst/>
            <a:rect l="l" t="t" r="r" b="b"/>
            <a:pathLst>
              <a:path w="9107805" h="38100">
                <a:moveTo>
                  <a:pt x="9107657" y="38099"/>
                </a:moveTo>
                <a:lnTo>
                  <a:pt x="0" y="38099"/>
                </a:lnTo>
                <a:lnTo>
                  <a:pt x="0" y="0"/>
                </a:lnTo>
                <a:lnTo>
                  <a:pt x="9107657" y="0"/>
                </a:lnTo>
                <a:lnTo>
                  <a:pt x="9107657" y="38099"/>
                </a:lnTo>
                <a:close/>
              </a:path>
            </a:pathLst>
          </a:custGeom>
          <a:solidFill>
            <a:srgbClr val="4F81BD"/>
          </a:solidFill>
        </p:spPr>
        <p:txBody>
          <a:bodyPr wrap="square" lIns="0" tIns="0" rIns="0" bIns="0" rtlCol="0"/>
          <a:lstStyle/>
          <a:p>
            <a:endParaRPr/>
          </a:p>
        </p:txBody>
      </p:sp>
      <p:pic>
        <p:nvPicPr>
          <p:cNvPr id="20" name="bg object 20"/>
          <p:cNvPicPr/>
          <p:nvPr/>
        </p:nvPicPr>
        <p:blipFill>
          <a:blip r:embed="rId4" cstate="print"/>
          <a:stretch>
            <a:fillRect/>
          </a:stretch>
        </p:blipFill>
        <p:spPr>
          <a:xfrm>
            <a:off x="1577526" y="2948462"/>
            <a:ext cx="5988947" cy="2507398"/>
          </a:xfrm>
          <a:prstGeom prst="rect">
            <a:avLst/>
          </a:prstGeom>
        </p:spPr>
      </p:pic>
      <p:sp>
        <p:nvSpPr>
          <p:cNvPr id="2" name="Holder 2"/>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398150" y="154450"/>
            <a:ext cx="118100" cy="6595100"/>
          </a:xfrm>
          <a:prstGeom prst="rect">
            <a:avLst/>
          </a:prstGeom>
        </p:spPr>
      </p:pic>
      <p:sp>
        <p:nvSpPr>
          <p:cNvPr id="17" name="bg object 17"/>
          <p:cNvSpPr/>
          <p:nvPr/>
        </p:nvSpPr>
        <p:spPr>
          <a:xfrm>
            <a:off x="457200" y="190500"/>
            <a:ext cx="0" cy="6477000"/>
          </a:xfrm>
          <a:custGeom>
            <a:avLst/>
            <a:gdLst/>
            <a:ahLst/>
            <a:cxnLst/>
            <a:rect l="l" t="t" r="r" b="b"/>
            <a:pathLst>
              <a:path h="6477000">
                <a:moveTo>
                  <a:pt x="0" y="0"/>
                </a:moveTo>
                <a:lnTo>
                  <a:pt x="0" y="6476999"/>
                </a:lnTo>
              </a:path>
            </a:pathLst>
          </a:custGeom>
          <a:ln w="38099">
            <a:solidFill>
              <a:srgbClr val="C0504D"/>
            </a:solidFill>
          </a:ln>
        </p:spPr>
        <p:txBody>
          <a:bodyPr wrap="square" lIns="0" tIns="0" rIns="0" bIns="0" rtlCol="0"/>
          <a:lstStyle/>
          <a:p>
            <a:endParaRPr/>
          </a:p>
        </p:txBody>
      </p:sp>
      <p:pic>
        <p:nvPicPr>
          <p:cNvPr id="18" name="bg object 18"/>
          <p:cNvPicPr/>
          <p:nvPr/>
        </p:nvPicPr>
        <p:blipFill>
          <a:blip r:embed="rId8" cstate="print"/>
          <a:stretch>
            <a:fillRect/>
          </a:stretch>
        </p:blipFill>
        <p:spPr>
          <a:xfrm>
            <a:off x="0" y="1030750"/>
            <a:ext cx="9143999" cy="118100"/>
          </a:xfrm>
          <a:prstGeom prst="rect">
            <a:avLst/>
          </a:prstGeom>
        </p:spPr>
      </p:pic>
      <p:sp>
        <p:nvSpPr>
          <p:cNvPr id="19" name="bg object 19"/>
          <p:cNvSpPr/>
          <p:nvPr/>
        </p:nvSpPr>
        <p:spPr>
          <a:xfrm>
            <a:off x="0" y="1066800"/>
            <a:ext cx="9144000" cy="0"/>
          </a:xfrm>
          <a:custGeom>
            <a:avLst/>
            <a:gdLst/>
            <a:ahLst/>
            <a:cxnLst/>
            <a:rect l="l" t="t" r="r" b="b"/>
            <a:pathLst>
              <a:path w="9144000">
                <a:moveTo>
                  <a:pt x="0" y="0"/>
                </a:moveTo>
                <a:lnTo>
                  <a:pt x="9143999" y="0"/>
                </a:lnTo>
              </a:path>
            </a:pathLst>
          </a:custGeom>
          <a:ln w="38099">
            <a:solidFill>
              <a:srgbClr val="4F81BD"/>
            </a:solidFill>
          </a:ln>
        </p:spPr>
        <p:txBody>
          <a:bodyPr wrap="square" lIns="0" tIns="0" rIns="0" bIns="0" rtlCol="0"/>
          <a:lstStyle/>
          <a:p>
            <a:endParaRPr/>
          </a:p>
        </p:txBody>
      </p:sp>
      <p:sp>
        <p:nvSpPr>
          <p:cNvPr id="2" name="Holder 2"/>
          <p:cNvSpPr>
            <a:spLocks noGrp="1"/>
          </p:cNvSpPr>
          <p:nvPr>
            <p:ph type="title"/>
          </p:nvPr>
        </p:nvSpPr>
        <p:spPr>
          <a:xfrm>
            <a:off x="1482657" y="1320472"/>
            <a:ext cx="6178684" cy="1149350"/>
          </a:xfrm>
          <a:prstGeom prst="rect">
            <a:avLst/>
          </a:prstGeom>
        </p:spPr>
        <p:txBody>
          <a:bodyPr wrap="square" lIns="0" tIns="0" rIns="0" bIns="0">
            <a:spAutoFit/>
          </a:bodyPr>
          <a:lstStyle>
            <a:lvl1pPr>
              <a:defRPr sz="3200" b="1" i="0">
                <a:solidFill>
                  <a:srgbClr val="366092"/>
                </a:solidFill>
                <a:latin typeface="Times New Roman"/>
                <a:cs typeface="Times New Roman"/>
              </a:defRPr>
            </a:lvl1pPr>
          </a:lstStyle>
          <a:p>
            <a:endParaRPr/>
          </a:p>
        </p:txBody>
      </p:sp>
      <p:sp>
        <p:nvSpPr>
          <p:cNvPr id="3" name="Holder 3"/>
          <p:cNvSpPr>
            <a:spLocks noGrp="1"/>
          </p:cNvSpPr>
          <p:nvPr>
            <p:ph type="body" idx="1"/>
          </p:nvPr>
        </p:nvSpPr>
        <p:spPr>
          <a:xfrm>
            <a:off x="1315682" y="1752458"/>
            <a:ext cx="6512634" cy="41402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750865" y="6446223"/>
            <a:ext cx="1642110" cy="194309"/>
          </a:xfrm>
          <a:prstGeom prst="rect">
            <a:avLst/>
          </a:prstGeom>
        </p:spPr>
        <p:txBody>
          <a:bodyPr wrap="square" lIns="0" tIns="0" rIns="0" bIns="0">
            <a:spAutoFit/>
          </a:bodyPr>
          <a:lstStyle>
            <a:lvl1pPr>
              <a:defRPr sz="1200" b="0" i="0">
                <a:solidFill>
                  <a:srgbClr val="888888"/>
                </a:solidFill>
                <a:latin typeface="Times New Roman"/>
                <a:cs typeface="Times New Roman"/>
              </a:defRPr>
            </a:lvl1p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6" name="Holder 6"/>
          <p:cNvSpPr>
            <a:spLocks noGrp="1"/>
          </p:cNvSpPr>
          <p:nvPr>
            <p:ph type="sldNum" sz="quarter" idx="7"/>
          </p:nvPr>
        </p:nvSpPr>
        <p:spPr>
          <a:xfrm>
            <a:off x="8408491" y="6467728"/>
            <a:ext cx="23114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8477" y="2388769"/>
            <a:ext cx="8262426" cy="355225"/>
          </a:xfrm>
          <a:prstGeom prst="rect">
            <a:avLst/>
          </a:prstGeom>
        </p:spPr>
        <p:txBody>
          <a:bodyPr vert="horz" wrap="square" lIns="0" tIns="16510" rIns="0" bIns="0" rtlCol="0">
            <a:spAutoFit/>
          </a:bodyPr>
          <a:lstStyle/>
          <a:p>
            <a:pPr marL="12700">
              <a:lnSpc>
                <a:spcPct val="100000"/>
              </a:lnSpc>
              <a:spcBef>
                <a:spcPts val="130"/>
              </a:spcBef>
            </a:pPr>
            <a:r>
              <a:rPr lang="en-US" sz="2200" b="1" spc="10" dirty="0">
                <a:solidFill>
                  <a:srgbClr val="632423"/>
                </a:solidFill>
                <a:latin typeface="Times New Roman"/>
                <a:cs typeface="Times New Roman"/>
              </a:rPr>
              <a:t>FINGERPRINT BASED FRAUD DETECTION VOTING SYSTEM</a:t>
            </a:r>
            <a:endParaRPr lang="en-IN" sz="2200" dirty="0">
              <a:latin typeface="Times New Roman"/>
              <a:cs typeface="Times New Roman"/>
            </a:endParaRPr>
          </a:p>
        </p:txBody>
      </p:sp>
      <p:sp>
        <p:nvSpPr>
          <p:cNvPr id="3" name="object 3"/>
          <p:cNvSpPr txBox="1"/>
          <p:nvPr/>
        </p:nvSpPr>
        <p:spPr>
          <a:xfrm>
            <a:off x="454025" y="3779201"/>
            <a:ext cx="1537970" cy="33020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4F6128"/>
                </a:solidFill>
                <a:latin typeface="Times New Roman"/>
                <a:cs typeface="Times New Roman"/>
              </a:rPr>
              <a:t>Presented</a:t>
            </a:r>
            <a:r>
              <a:rPr sz="2000" b="1" spc="-85" dirty="0">
                <a:solidFill>
                  <a:srgbClr val="4F6128"/>
                </a:solidFill>
                <a:latin typeface="Times New Roman"/>
                <a:cs typeface="Times New Roman"/>
              </a:rPr>
              <a:t> </a:t>
            </a:r>
            <a:r>
              <a:rPr sz="2000" b="1" spc="-5" dirty="0">
                <a:solidFill>
                  <a:srgbClr val="4F6128"/>
                </a:solidFill>
                <a:latin typeface="Times New Roman"/>
                <a:cs typeface="Times New Roman"/>
              </a:rPr>
              <a:t>By:</a:t>
            </a:r>
            <a:endParaRPr sz="2000">
              <a:latin typeface="Times New Roman"/>
              <a:cs typeface="Times New Roman"/>
            </a:endParaRPr>
          </a:p>
        </p:txBody>
      </p:sp>
      <p:sp>
        <p:nvSpPr>
          <p:cNvPr id="4" name="object 4"/>
          <p:cNvSpPr txBox="1"/>
          <p:nvPr/>
        </p:nvSpPr>
        <p:spPr>
          <a:xfrm>
            <a:off x="407224" y="4454446"/>
            <a:ext cx="1836877" cy="1259897"/>
          </a:xfrm>
          <a:prstGeom prst="rect">
            <a:avLst/>
          </a:prstGeom>
        </p:spPr>
        <p:txBody>
          <a:bodyPr vert="horz" wrap="square" lIns="0" tIns="12700" rIns="0" bIns="0" rtlCol="0">
            <a:spAutoFit/>
          </a:bodyPr>
          <a:lstStyle/>
          <a:p>
            <a:pPr marL="12700" marR="5080" algn="just">
              <a:lnSpc>
                <a:spcPct val="117600"/>
              </a:lnSpc>
              <a:spcBef>
                <a:spcPts val="100"/>
              </a:spcBef>
            </a:pPr>
            <a:r>
              <a:rPr sz="1700" b="1" spc="-5" dirty="0">
                <a:solidFill>
                  <a:srgbClr val="244061"/>
                </a:solidFill>
                <a:latin typeface="Times New Roman"/>
                <a:cs typeface="Times New Roman"/>
              </a:rPr>
              <a:t>N</a:t>
            </a:r>
            <a:r>
              <a:rPr lang="en-IN" sz="1700" b="1" spc="-5" dirty="0">
                <a:solidFill>
                  <a:srgbClr val="244061"/>
                </a:solidFill>
                <a:latin typeface="Times New Roman"/>
                <a:cs typeface="Times New Roman"/>
              </a:rPr>
              <a:t>ITHYA M</a:t>
            </a:r>
          </a:p>
          <a:p>
            <a:pPr marL="12700" marR="5080" algn="just">
              <a:lnSpc>
                <a:spcPct val="117600"/>
              </a:lnSpc>
              <a:spcBef>
                <a:spcPts val="100"/>
              </a:spcBef>
            </a:pPr>
            <a:r>
              <a:rPr lang="en-IN" sz="1700" b="1" spc="-5" dirty="0">
                <a:solidFill>
                  <a:srgbClr val="244061"/>
                </a:solidFill>
                <a:latin typeface="Times New Roman"/>
                <a:cs typeface="Times New Roman"/>
              </a:rPr>
              <a:t>NISARGA K</a:t>
            </a:r>
          </a:p>
          <a:p>
            <a:pPr marL="12700" marR="5080" algn="just">
              <a:lnSpc>
                <a:spcPct val="117600"/>
              </a:lnSpc>
              <a:spcBef>
                <a:spcPts val="100"/>
              </a:spcBef>
            </a:pPr>
            <a:r>
              <a:rPr lang="en-IN" sz="1700" b="1" spc="-5" dirty="0">
                <a:solidFill>
                  <a:srgbClr val="244061"/>
                </a:solidFill>
                <a:latin typeface="Times New Roman"/>
                <a:cs typeface="Times New Roman"/>
              </a:rPr>
              <a:t>SAIJYOTI G M</a:t>
            </a:r>
          </a:p>
          <a:p>
            <a:pPr marL="12700" marR="5080" algn="just">
              <a:lnSpc>
                <a:spcPct val="117600"/>
              </a:lnSpc>
              <a:spcBef>
                <a:spcPts val="100"/>
              </a:spcBef>
            </a:pPr>
            <a:r>
              <a:rPr lang="en-IN" sz="1700" b="1" spc="-5" dirty="0">
                <a:solidFill>
                  <a:srgbClr val="244061"/>
                </a:solidFill>
                <a:latin typeface="Times New Roman"/>
                <a:cs typeface="Times New Roman"/>
              </a:rPr>
              <a:t>SANJANA GOUD</a:t>
            </a:r>
            <a:endParaRPr sz="1700" dirty="0">
              <a:latin typeface="Times New Roman"/>
              <a:cs typeface="Times New Roman"/>
            </a:endParaRPr>
          </a:p>
        </p:txBody>
      </p:sp>
      <p:sp>
        <p:nvSpPr>
          <p:cNvPr id="5" name="object 5"/>
          <p:cNvSpPr txBox="1"/>
          <p:nvPr/>
        </p:nvSpPr>
        <p:spPr>
          <a:xfrm>
            <a:off x="2727363" y="4454446"/>
            <a:ext cx="1324655" cy="1259897"/>
          </a:xfrm>
          <a:prstGeom prst="rect">
            <a:avLst/>
          </a:prstGeom>
        </p:spPr>
        <p:txBody>
          <a:bodyPr vert="horz" wrap="square" lIns="0" tIns="12700" rIns="0" bIns="0" rtlCol="0">
            <a:spAutoFit/>
          </a:bodyPr>
          <a:lstStyle/>
          <a:p>
            <a:pPr marL="12700" marR="5080" algn="just">
              <a:lnSpc>
                <a:spcPct val="117600"/>
              </a:lnSpc>
              <a:spcBef>
                <a:spcPts val="100"/>
              </a:spcBef>
            </a:pPr>
            <a:r>
              <a:rPr lang="en-IN" sz="1700" b="1" spc="-5" dirty="0">
                <a:solidFill>
                  <a:srgbClr val="244061"/>
                </a:solidFill>
                <a:latin typeface="Times New Roman"/>
                <a:cs typeface="Times New Roman"/>
              </a:rPr>
              <a:t>1DS20IS067</a:t>
            </a:r>
          </a:p>
          <a:p>
            <a:pPr marL="12700" marR="5080" algn="just">
              <a:lnSpc>
                <a:spcPct val="117600"/>
              </a:lnSpc>
              <a:spcBef>
                <a:spcPts val="100"/>
              </a:spcBef>
            </a:pPr>
            <a:r>
              <a:rPr lang="en-IN" sz="1700" b="1" spc="-5" dirty="0">
                <a:solidFill>
                  <a:srgbClr val="244061"/>
                </a:solidFill>
                <a:latin typeface="Times New Roman"/>
                <a:cs typeface="Times New Roman"/>
              </a:rPr>
              <a:t>1DS20IS065</a:t>
            </a:r>
          </a:p>
          <a:p>
            <a:pPr marL="12700" marR="5080" algn="just">
              <a:lnSpc>
                <a:spcPct val="117600"/>
              </a:lnSpc>
              <a:spcBef>
                <a:spcPts val="100"/>
              </a:spcBef>
            </a:pPr>
            <a:r>
              <a:rPr lang="en-IN" sz="1700" b="1" spc="-5" dirty="0">
                <a:solidFill>
                  <a:srgbClr val="244061"/>
                </a:solidFill>
                <a:latin typeface="Times New Roman"/>
                <a:cs typeface="Times New Roman"/>
              </a:rPr>
              <a:t>1DS20IS085</a:t>
            </a:r>
          </a:p>
          <a:p>
            <a:pPr marL="12700" marR="5080" algn="just">
              <a:lnSpc>
                <a:spcPct val="117600"/>
              </a:lnSpc>
              <a:spcBef>
                <a:spcPts val="100"/>
              </a:spcBef>
            </a:pPr>
            <a:r>
              <a:rPr lang="en-IN" sz="1700" b="1" spc="-5" dirty="0">
                <a:solidFill>
                  <a:srgbClr val="244061"/>
                </a:solidFill>
                <a:latin typeface="Times New Roman"/>
                <a:cs typeface="Times New Roman"/>
              </a:rPr>
              <a:t>1DS20IS092</a:t>
            </a:r>
            <a:endParaRPr sz="1700" dirty="0">
              <a:latin typeface="Times New Roman"/>
              <a:cs typeface="Times New Roman"/>
            </a:endParaRPr>
          </a:p>
        </p:txBody>
      </p:sp>
      <p:sp>
        <p:nvSpPr>
          <p:cNvPr id="6" name="object 6"/>
          <p:cNvSpPr txBox="1"/>
          <p:nvPr/>
        </p:nvSpPr>
        <p:spPr>
          <a:xfrm>
            <a:off x="3522265" y="6093079"/>
            <a:ext cx="164211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Department</a:t>
            </a:r>
            <a:r>
              <a:rPr sz="1200" spc="-35" dirty="0">
                <a:latin typeface="Times New Roman"/>
                <a:cs typeface="Times New Roman"/>
              </a:rPr>
              <a:t> </a:t>
            </a:r>
            <a:r>
              <a:rPr sz="1200" dirty="0">
                <a:latin typeface="Times New Roman"/>
                <a:cs typeface="Times New Roman"/>
              </a:rPr>
              <a:t>of</a:t>
            </a:r>
            <a:r>
              <a:rPr sz="1200" spc="-25" dirty="0">
                <a:latin typeface="Times New Roman"/>
                <a:cs typeface="Times New Roman"/>
              </a:rPr>
              <a:t> </a:t>
            </a:r>
            <a:r>
              <a:rPr sz="1200" dirty="0">
                <a:latin typeface="Times New Roman"/>
                <a:cs typeface="Times New Roman"/>
              </a:rPr>
              <a:t>ISE,</a:t>
            </a:r>
            <a:r>
              <a:rPr sz="1200" spc="-25" dirty="0">
                <a:latin typeface="Times New Roman"/>
                <a:cs typeface="Times New Roman"/>
              </a:rPr>
              <a:t> </a:t>
            </a:r>
            <a:r>
              <a:rPr sz="1200" spc="-5" dirty="0">
                <a:latin typeface="Times New Roman"/>
                <a:cs typeface="Times New Roman"/>
              </a:rPr>
              <a:t>DSCE</a:t>
            </a:r>
            <a:endParaRPr sz="1200">
              <a:latin typeface="Times New Roman"/>
              <a:cs typeface="Times New Roman"/>
            </a:endParaRPr>
          </a:p>
        </p:txBody>
      </p:sp>
      <p:sp>
        <p:nvSpPr>
          <p:cNvPr id="7" name="object 7"/>
          <p:cNvSpPr txBox="1"/>
          <p:nvPr/>
        </p:nvSpPr>
        <p:spPr>
          <a:xfrm>
            <a:off x="6150965" y="3780216"/>
            <a:ext cx="238950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94429"/>
                </a:solidFill>
                <a:latin typeface="Times New Roman"/>
                <a:cs typeface="Times New Roman"/>
              </a:rPr>
              <a:t>Under</a:t>
            </a:r>
            <a:r>
              <a:rPr sz="1800" b="1" spc="-35" dirty="0">
                <a:solidFill>
                  <a:srgbClr val="494429"/>
                </a:solidFill>
                <a:latin typeface="Times New Roman"/>
                <a:cs typeface="Times New Roman"/>
              </a:rPr>
              <a:t> </a:t>
            </a:r>
            <a:r>
              <a:rPr sz="1800" b="1" spc="-5" dirty="0">
                <a:solidFill>
                  <a:srgbClr val="494429"/>
                </a:solidFill>
                <a:latin typeface="Times New Roman"/>
                <a:cs typeface="Times New Roman"/>
              </a:rPr>
              <a:t>The</a:t>
            </a:r>
            <a:r>
              <a:rPr sz="1800" b="1" spc="-30" dirty="0">
                <a:solidFill>
                  <a:srgbClr val="494429"/>
                </a:solidFill>
                <a:latin typeface="Times New Roman"/>
                <a:cs typeface="Times New Roman"/>
              </a:rPr>
              <a:t> </a:t>
            </a:r>
            <a:r>
              <a:rPr sz="1800" b="1" spc="-5" dirty="0">
                <a:solidFill>
                  <a:srgbClr val="494429"/>
                </a:solidFill>
                <a:latin typeface="Times New Roman"/>
                <a:cs typeface="Times New Roman"/>
              </a:rPr>
              <a:t>Guidance</a:t>
            </a:r>
            <a:r>
              <a:rPr sz="1800" b="1" spc="-30" dirty="0">
                <a:solidFill>
                  <a:srgbClr val="494429"/>
                </a:solidFill>
                <a:latin typeface="Times New Roman"/>
                <a:cs typeface="Times New Roman"/>
              </a:rPr>
              <a:t> </a:t>
            </a:r>
            <a:r>
              <a:rPr sz="1800" b="1" spc="-5" dirty="0">
                <a:solidFill>
                  <a:srgbClr val="494429"/>
                </a:solidFill>
                <a:latin typeface="Times New Roman"/>
                <a:cs typeface="Times New Roman"/>
              </a:rPr>
              <a:t>Of</a:t>
            </a:r>
            <a:endParaRPr sz="1800">
              <a:latin typeface="Times New Roman"/>
              <a:cs typeface="Times New Roman"/>
            </a:endParaRPr>
          </a:p>
        </p:txBody>
      </p:sp>
      <p:sp>
        <p:nvSpPr>
          <p:cNvPr id="8" name="object 8"/>
          <p:cNvSpPr txBox="1"/>
          <p:nvPr/>
        </p:nvSpPr>
        <p:spPr>
          <a:xfrm>
            <a:off x="6002286" y="4332666"/>
            <a:ext cx="2691130" cy="1359539"/>
          </a:xfrm>
          <a:prstGeom prst="rect">
            <a:avLst/>
          </a:prstGeom>
        </p:spPr>
        <p:txBody>
          <a:bodyPr vert="horz" wrap="square" lIns="0" tIns="12700" rIns="0" bIns="0" rtlCol="0">
            <a:spAutoFit/>
          </a:bodyPr>
          <a:lstStyle/>
          <a:p>
            <a:pPr marL="324485">
              <a:lnSpc>
                <a:spcPct val="100000"/>
              </a:lnSpc>
              <a:spcBef>
                <a:spcPts val="100"/>
              </a:spcBef>
            </a:pPr>
            <a:r>
              <a:rPr lang="en-IN" sz="1600" spc="-5" dirty="0">
                <a:solidFill>
                  <a:srgbClr val="17365D"/>
                </a:solidFill>
                <a:latin typeface="Times New Roman"/>
                <a:cs typeface="Times New Roman"/>
              </a:rPr>
              <a:t>DR CHANDRAKALA B M</a:t>
            </a:r>
            <a:r>
              <a:rPr lang="en-IN" sz="1600" dirty="0">
                <a:latin typeface="Times New Roman"/>
                <a:cs typeface="Times New Roman"/>
              </a:rPr>
              <a:t>         </a:t>
            </a:r>
            <a:r>
              <a:rPr lang="en-IN" sz="1800" spc="-5" dirty="0">
                <a:solidFill>
                  <a:srgbClr val="17365D"/>
                </a:solidFill>
                <a:latin typeface="Times New Roman"/>
                <a:cs typeface="Times New Roman"/>
              </a:rPr>
              <a:t>Associate professor</a:t>
            </a:r>
            <a:endParaRPr sz="1800" dirty="0">
              <a:latin typeface="Times New Roman"/>
              <a:cs typeface="Times New Roman"/>
            </a:endParaRPr>
          </a:p>
          <a:p>
            <a:pPr marL="526415" marR="5080" indent="-514350">
              <a:lnSpc>
                <a:spcPct val="100699"/>
              </a:lnSpc>
            </a:pPr>
            <a:r>
              <a:rPr sz="1800" spc="-5" dirty="0">
                <a:solidFill>
                  <a:srgbClr val="17365D"/>
                </a:solidFill>
                <a:latin typeface="Times New Roman"/>
                <a:cs typeface="Times New Roman"/>
              </a:rPr>
              <a:t>Dept.</a:t>
            </a:r>
            <a:r>
              <a:rPr sz="1800" spc="-35" dirty="0">
                <a:solidFill>
                  <a:srgbClr val="17365D"/>
                </a:solidFill>
                <a:latin typeface="Times New Roman"/>
                <a:cs typeface="Times New Roman"/>
              </a:rPr>
              <a:t> </a:t>
            </a:r>
            <a:r>
              <a:rPr sz="1800" dirty="0">
                <a:solidFill>
                  <a:srgbClr val="17365D"/>
                </a:solidFill>
                <a:latin typeface="Times New Roman"/>
                <a:cs typeface="Times New Roman"/>
              </a:rPr>
              <a:t>of</a:t>
            </a:r>
            <a:r>
              <a:rPr sz="1800" spc="-30" dirty="0">
                <a:solidFill>
                  <a:srgbClr val="17365D"/>
                </a:solidFill>
                <a:latin typeface="Times New Roman"/>
                <a:cs typeface="Times New Roman"/>
              </a:rPr>
              <a:t> </a:t>
            </a:r>
            <a:r>
              <a:rPr sz="1800" dirty="0">
                <a:solidFill>
                  <a:srgbClr val="17365D"/>
                </a:solidFill>
                <a:latin typeface="Times New Roman"/>
                <a:cs typeface="Times New Roman"/>
              </a:rPr>
              <a:t>Information</a:t>
            </a:r>
            <a:r>
              <a:rPr sz="1800" spc="-35" dirty="0">
                <a:solidFill>
                  <a:srgbClr val="17365D"/>
                </a:solidFill>
                <a:latin typeface="Times New Roman"/>
                <a:cs typeface="Times New Roman"/>
              </a:rPr>
              <a:t> </a:t>
            </a:r>
            <a:r>
              <a:rPr sz="1800" spc="-5" dirty="0">
                <a:solidFill>
                  <a:srgbClr val="17365D"/>
                </a:solidFill>
                <a:latin typeface="Times New Roman"/>
                <a:cs typeface="Times New Roman"/>
              </a:rPr>
              <a:t>Science </a:t>
            </a:r>
            <a:r>
              <a:rPr sz="1800" spc="-434" dirty="0">
                <a:solidFill>
                  <a:srgbClr val="17365D"/>
                </a:solidFill>
                <a:latin typeface="Times New Roman"/>
                <a:cs typeface="Times New Roman"/>
              </a:rPr>
              <a:t> </a:t>
            </a:r>
            <a:r>
              <a:rPr sz="1800" spc="-5" dirty="0">
                <a:solidFill>
                  <a:srgbClr val="17365D"/>
                </a:solidFill>
                <a:latin typeface="Times New Roman"/>
                <a:cs typeface="Times New Roman"/>
              </a:rPr>
              <a:t>and</a:t>
            </a:r>
            <a:r>
              <a:rPr sz="1800" spc="440" dirty="0">
                <a:solidFill>
                  <a:srgbClr val="17365D"/>
                </a:solidFill>
                <a:latin typeface="Times New Roman"/>
                <a:cs typeface="Times New Roman"/>
              </a:rPr>
              <a:t> </a:t>
            </a:r>
            <a:r>
              <a:rPr sz="1800" spc="-5" dirty="0">
                <a:solidFill>
                  <a:srgbClr val="17365D"/>
                </a:solidFill>
                <a:latin typeface="Times New Roman"/>
                <a:cs typeface="Times New Roman"/>
              </a:rPr>
              <a:t>Engineering </a:t>
            </a:r>
            <a:r>
              <a:rPr sz="1800" dirty="0">
                <a:solidFill>
                  <a:srgbClr val="17365D"/>
                </a:solidFill>
                <a:latin typeface="Times New Roman"/>
                <a:cs typeface="Times New Roman"/>
              </a:rPr>
              <a:t> </a:t>
            </a:r>
            <a:r>
              <a:rPr sz="1800" spc="-5" dirty="0">
                <a:solidFill>
                  <a:srgbClr val="17365D"/>
                </a:solidFill>
                <a:latin typeface="Times New Roman"/>
                <a:cs typeface="Times New Roman"/>
              </a:rPr>
              <a:t>DSCE,</a:t>
            </a:r>
            <a:r>
              <a:rPr sz="1800" spc="-15" dirty="0">
                <a:solidFill>
                  <a:srgbClr val="17365D"/>
                </a:solidFill>
                <a:latin typeface="Times New Roman"/>
                <a:cs typeface="Times New Roman"/>
              </a:rPr>
              <a:t> </a:t>
            </a:r>
            <a:r>
              <a:rPr sz="1800" spc="-5" dirty="0">
                <a:solidFill>
                  <a:srgbClr val="17365D"/>
                </a:solidFill>
                <a:latin typeface="Times New Roman"/>
                <a:cs typeface="Times New Roman"/>
              </a:rPr>
              <a:t>Bangalore</a:t>
            </a:r>
            <a:endParaRPr sz="1800" dirty="0">
              <a:latin typeface="Times New Roman"/>
              <a:cs typeface="Times New Roman"/>
            </a:endParaRPr>
          </a:p>
        </p:txBody>
      </p:sp>
      <p:sp>
        <p:nvSpPr>
          <p:cNvPr id="9" name="object 9"/>
          <p:cNvSpPr txBox="1"/>
          <p:nvPr/>
        </p:nvSpPr>
        <p:spPr>
          <a:xfrm>
            <a:off x="8552257" y="6306375"/>
            <a:ext cx="11557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alibri"/>
                <a:cs typeface="Calibri"/>
              </a:rPr>
              <a:t>1</a:t>
            </a:r>
            <a:endParaRPr sz="1400">
              <a:latin typeface="Calibri"/>
              <a:cs typeface="Calibri"/>
            </a:endParaRPr>
          </a:p>
        </p:txBody>
      </p:sp>
      <p:grpSp>
        <p:nvGrpSpPr>
          <p:cNvPr id="10" name="object 10"/>
          <p:cNvGrpSpPr/>
          <p:nvPr/>
        </p:nvGrpSpPr>
        <p:grpSpPr>
          <a:xfrm>
            <a:off x="0" y="154450"/>
            <a:ext cx="9144000" cy="6595109"/>
            <a:chOff x="0" y="154450"/>
            <a:chExt cx="9144000" cy="6595109"/>
          </a:xfrm>
        </p:grpSpPr>
        <p:pic>
          <p:nvPicPr>
            <p:cNvPr id="11" name="object 11"/>
            <p:cNvPicPr/>
            <p:nvPr/>
          </p:nvPicPr>
          <p:blipFill>
            <a:blip r:embed="rId2" cstate="print"/>
            <a:stretch>
              <a:fillRect/>
            </a:stretch>
          </p:blipFill>
          <p:spPr>
            <a:xfrm>
              <a:off x="0" y="954550"/>
              <a:ext cx="9143999" cy="118100"/>
            </a:xfrm>
            <a:prstGeom prst="rect">
              <a:avLst/>
            </a:prstGeom>
          </p:spPr>
        </p:pic>
        <p:sp>
          <p:nvSpPr>
            <p:cNvPr id="12" name="object 12"/>
            <p:cNvSpPr/>
            <p:nvPr/>
          </p:nvSpPr>
          <p:spPr>
            <a:xfrm>
              <a:off x="0" y="990600"/>
              <a:ext cx="9144000" cy="0"/>
            </a:xfrm>
            <a:custGeom>
              <a:avLst/>
              <a:gdLst/>
              <a:ahLst/>
              <a:cxnLst/>
              <a:rect l="l" t="t" r="r" b="b"/>
              <a:pathLst>
                <a:path w="9144000">
                  <a:moveTo>
                    <a:pt x="0" y="0"/>
                  </a:moveTo>
                  <a:lnTo>
                    <a:pt x="9143999" y="0"/>
                  </a:lnTo>
                </a:path>
              </a:pathLst>
            </a:custGeom>
            <a:ln w="38099">
              <a:solidFill>
                <a:srgbClr val="4F81BD"/>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289125" y="154450"/>
              <a:ext cx="118100" cy="6595100"/>
            </a:xfrm>
            <a:prstGeom prst="rect">
              <a:avLst/>
            </a:prstGeom>
          </p:spPr>
        </p:pic>
        <p:sp>
          <p:nvSpPr>
            <p:cNvPr id="14" name="object 14"/>
            <p:cNvSpPr/>
            <p:nvPr/>
          </p:nvSpPr>
          <p:spPr>
            <a:xfrm>
              <a:off x="348174" y="190500"/>
              <a:ext cx="0" cy="6477000"/>
            </a:xfrm>
            <a:custGeom>
              <a:avLst/>
              <a:gdLst/>
              <a:ahLst/>
              <a:cxnLst/>
              <a:rect l="l" t="t" r="r" b="b"/>
              <a:pathLst>
                <a:path h="6477000">
                  <a:moveTo>
                    <a:pt x="0" y="0"/>
                  </a:moveTo>
                  <a:lnTo>
                    <a:pt x="0" y="6476999"/>
                  </a:lnTo>
                </a:path>
              </a:pathLst>
            </a:custGeom>
            <a:ln w="38099">
              <a:solidFill>
                <a:srgbClr val="C0504D"/>
              </a:solidFill>
            </a:ln>
          </p:spPr>
          <p:txBody>
            <a:bodyPr wrap="square" lIns="0" tIns="0" rIns="0" bIns="0" rtlCol="0"/>
            <a:lstStyle/>
            <a:p>
              <a:endParaRPr/>
            </a:p>
          </p:txBody>
        </p:sp>
        <p:pic>
          <p:nvPicPr>
            <p:cNvPr id="15" name="object 15"/>
            <p:cNvPicPr/>
            <p:nvPr/>
          </p:nvPicPr>
          <p:blipFill>
            <a:blip r:embed="rId4" cstate="print"/>
            <a:stretch>
              <a:fillRect/>
            </a:stretch>
          </p:blipFill>
          <p:spPr>
            <a:xfrm>
              <a:off x="1362075" y="228600"/>
              <a:ext cx="6867524" cy="571499"/>
            </a:xfrm>
            <a:prstGeom prst="rect">
              <a:avLst/>
            </a:prstGeom>
          </p:spPr>
        </p:pic>
      </p:grpSp>
      <p:sp>
        <p:nvSpPr>
          <p:cNvPr id="16" name="object 16"/>
          <p:cNvSpPr txBox="1">
            <a:spLocks noGrp="1"/>
          </p:cNvSpPr>
          <p:nvPr>
            <p:ph type="title"/>
          </p:nvPr>
        </p:nvSpPr>
        <p:spPr>
          <a:xfrm>
            <a:off x="2552262" y="1230376"/>
            <a:ext cx="4411345" cy="45212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000000"/>
                </a:solidFill>
              </a:rPr>
              <a:t>MINI-PROJECT</a:t>
            </a:r>
            <a:r>
              <a:rPr sz="2800" spc="-35" dirty="0">
                <a:solidFill>
                  <a:srgbClr val="000000"/>
                </a:solidFill>
              </a:rPr>
              <a:t> </a:t>
            </a:r>
            <a:r>
              <a:rPr sz="2800" spc="-5" dirty="0">
                <a:solidFill>
                  <a:srgbClr val="000000"/>
                </a:solidFill>
              </a:rPr>
              <a:t>PHASE</a:t>
            </a:r>
            <a:r>
              <a:rPr sz="2800" spc="-35" dirty="0">
                <a:solidFill>
                  <a:srgbClr val="000000"/>
                </a:solidFill>
              </a:rPr>
              <a:t> </a:t>
            </a:r>
            <a:r>
              <a:rPr sz="2800" dirty="0">
                <a:solidFill>
                  <a:srgbClr val="000000"/>
                </a:solidFill>
              </a:rPr>
              <a:t>-</a:t>
            </a:r>
            <a:r>
              <a:rPr sz="2800" spc="-30" dirty="0">
                <a:solidFill>
                  <a:srgbClr val="000000"/>
                </a:solidFill>
              </a:rPr>
              <a:t> </a:t>
            </a:r>
            <a:r>
              <a:rPr sz="2800" dirty="0">
                <a:solidFill>
                  <a:srgbClr val="000000"/>
                </a:solidFill>
              </a:rPr>
              <a:t>1</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535825-D93D-B974-33B3-559E7D337AF7}"/>
              </a:ext>
            </a:extLst>
          </p:cNvPr>
          <p:cNvSpPr txBox="1"/>
          <p:nvPr/>
        </p:nvSpPr>
        <p:spPr>
          <a:xfrm>
            <a:off x="666199" y="2362200"/>
            <a:ext cx="8077200" cy="317009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Project flow:</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Before casting the vote, a voter must register his fingerprint to verify his vote is a valid one or not.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After registering the fingerprints of different voters, the voting process is conducted further.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Voters upon arriving at the ballot stations will form a queue outside the entry gate controlled by a servo motor.</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IR sensor is utilized to detect the movement of the voters to allow only one voter at a time into the ballot room.</a:t>
            </a:r>
          </a:p>
          <a:p>
            <a:pPr algn="just"/>
            <a:endParaRPr lang="en-US" sz="2000" dirty="0">
              <a:latin typeface="Times New Roman" panose="02020603050405020304" pitchFamily="18" charset="0"/>
              <a:cs typeface="Times New Roman" panose="02020603050405020304" pitchFamily="18" charset="0"/>
            </a:endParaRPr>
          </a:p>
        </p:txBody>
      </p:sp>
      <p:sp>
        <p:nvSpPr>
          <p:cNvPr id="5" name="object 2">
            <a:extLst>
              <a:ext uri="{FF2B5EF4-FFF2-40B4-BE49-F238E27FC236}">
                <a16:creationId xmlns:a16="http://schemas.microsoft.com/office/drawing/2014/main" id="{19060A1E-9371-AD65-C412-0FDF15CAB1CB}"/>
              </a:ext>
            </a:extLst>
          </p:cNvPr>
          <p:cNvSpPr txBox="1">
            <a:spLocks noGrp="1"/>
          </p:cNvSpPr>
          <p:nvPr>
            <p:ph type="title"/>
          </p:nvPr>
        </p:nvSpPr>
        <p:spPr>
          <a:xfrm>
            <a:off x="2995127" y="1394767"/>
            <a:ext cx="3419344" cy="508678"/>
          </a:xfrm>
          <a:prstGeom prst="rect">
            <a:avLst/>
          </a:prstGeom>
        </p:spPr>
        <p:txBody>
          <a:bodyPr vert="horz" wrap="square" lIns="0" tIns="12700" rIns="0" bIns="0" rtlCol="0">
            <a:spAutoFit/>
          </a:bodyPr>
          <a:lstStyle/>
          <a:p>
            <a:pPr marL="12700">
              <a:lnSpc>
                <a:spcPct val="100000"/>
              </a:lnSpc>
              <a:spcBef>
                <a:spcPts val="100"/>
              </a:spcBef>
            </a:pPr>
            <a:r>
              <a:rPr spc="-5" dirty="0"/>
              <a:t>METHODOLOGY</a:t>
            </a:r>
          </a:p>
        </p:txBody>
      </p:sp>
    </p:spTree>
    <p:extLst>
      <p:ext uri="{BB962C8B-B14F-4D97-AF65-F5344CB8AC3E}">
        <p14:creationId xmlns:p14="http://schemas.microsoft.com/office/powerpoint/2010/main" val="810207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2D0F33-C9F3-4ED0-9F1B-054C7D037A0C}"/>
              </a:ext>
            </a:extLst>
          </p:cNvPr>
          <p:cNvSpPr txBox="1"/>
          <p:nvPr/>
        </p:nvSpPr>
        <p:spPr>
          <a:xfrm>
            <a:off x="685800" y="2514600"/>
            <a:ext cx="8001000" cy="3170099"/>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voter enters the ballot room, places his fingerprint on the fingerprint module to identify his details and if it matches with the details given during registration, he is further allowed to cast his vote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Candidate options are given to the voter, and he is allowed to vote for the candidate whom he decides to cast his vote for.</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Further after completion of casting the vote he arrives near the exit gate, where an IR sensor is placed to detect the exit of the voter.</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Only after the voter has passed the second IR sensor, the first IR sensor is allowed to open the gate upon detecting movement near the entry gate, allowing only one person into the ballot room.</a:t>
            </a:r>
            <a:endParaRPr lang="en-IN" sz="2000" dirty="0">
              <a:latin typeface="Times New Roman" panose="02020603050405020304" pitchFamily="18" charset="0"/>
              <a:cs typeface="Times New Roman" panose="02020603050405020304" pitchFamily="18" charset="0"/>
            </a:endParaRPr>
          </a:p>
        </p:txBody>
      </p:sp>
      <p:sp>
        <p:nvSpPr>
          <p:cNvPr id="5" name="object 2">
            <a:extLst>
              <a:ext uri="{FF2B5EF4-FFF2-40B4-BE49-F238E27FC236}">
                <a16:creationId xmlns:a16="http://schemas.microsoft.com/office/drawing/2014/main" id="{D9408846-2A00-C8BD-B725-18DAC1FB560D}"/>
              </a:ext>
            </a:extLst>
          </p:cNvPr>
          <p:cNvSpPr txBox="1">
            <a:spLocks noGrp="1"/>
          </p:cNvSpPr>
          <p:nvPr>
            <p:ph type="title"/>
          </p:nvPr>
        </p:nvSpPr>
        <p:spPr>
          <a:xfrm>
            <a:off x="2995127" y="1394767"/>
            <a:ext cx="3419344" cy="508678"/>
          </a:xfrm>
          <a:prstGeom prst="rect">
            <a:avLst/>
          </a:prstGeom>
        </p:spPr>
        <p:txBody>
          <a:bodyPr vert="horz" wrap="square" lIns="0" tIns="12700" rIns="0" bIns="0" rtlCol="0">
            <a:spAutoFit/>
          </a:bodyPr>
          <a:lstStyle/>
          <a:p>
            <a:pPr marL="12700">
              <a:lnSpc>
                <a:spcPct val="100000"/>
              </a:lnSpc>
              <a:spcBef>
                <a:spcPts val="100"/>
              </a:spcBef>
            </a:pPr>
            <a:r>
              <a:rPr spc="-5" dirty="0"/>
              <a:t>METHODOLOGY</a:t>
            </a:r>
          </a:p>
        </p:txBody>
      </p:sp>
    </p:spTree>
    <p:extLst>
      <p:ext uri="{BB962C8B-B14F-4D97-AF65-F5344CB8AC3E}">
        <p14:creationId xmlns:p14="http://schemas.microsoft.com/office/powerpoint/2010/main" val="3005732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64335" marR="5080" indent="-942340">
              <a:lnSpc>
                <a:spcPct val="115199"/>
              </a:lnSpc>
              <a:spcBef>
                <a:spcPts val="100"/>
              </a:spcBef>
            </a:pPr>
            <a:r>
              <a:rPr spc="-10" dirty="0"/>
              <a:t>HARWARE</a:t>
            </a:r>
            <a:r>
              <a:rPr spc="-55" dirty="0"/>
              <a:t> </a:t>
            </a:r>
            <a:r>
              <a:rPr dirty="0"/>
              <a:t>&amp;</a:t>
            </a:r>
            <a:r>
              <a:rPr spc="-45" dirty="0"/>
              <a:t> </a:t>
            </a:r>
            <a:r>
              <a:rPr spc="-5" dirty="0"/>
              <a:t>SOFTWARE </a:t>
            </a:r>
            <a:r>
              <a:rPr spc="-785" dirty="0"/>
              <a:t> </a:t>
            </a:r>
            <a:r>
              <a:rPr spc="-5" dirty="0"/>
              <a:t>REQUIREMETS</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
        <p:nvSpPr>
          <p:cNvPr id="5" name="TextBox 4">
            <a:extLst>
              <a:ext uri="{FF2B5EF4-FFF2-40B4-BE49-F238E27FC236}">
                <a16:creationId xmlns:a16="http://schemas.microsoft.com/office/drawing/2014/main" id="{BCEC08DC-2516-4C2D-9309-D0EEA0D86B13}"/>
              </a:ext>
            </a:extLst>
          </p:cNvPr>
          <p:cNvSpPr txBox="1"/>
          <p:nvPr/>
        </p:nvSpPr>
        <p:spPr>
          <a:xfrm>
            <a:off x="914400" y="2590800"/>
            <a:ext cx="31242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Hardware requirements</a:t>
            </a:r>
            <a:r>
              <a:rPr lang="en-IN" sz="2000" dirty="0">
                <a:latin typeface="Times New Roman" panose="02020603050405020304" pitchFamily="18" charset="0"/>
                <a:cs typeface="Times New Roman" panose="02020603050405020304" pitchFamily="18" charset="0"/>
              </a:rPr>
              <a:t>:</a:t>
            </a:r>
          </a:p>
        </p:txBody>
      </p:sp>
      <p:sp>
        <p:nvSpPr>
          <p:cNvPr id="13" name="TextBox 12">
            <a:extLst>
              <a:ext uri="{FF2B5EF4-FFF2-40B4-BE49-F238E27FC236}">
                <a16:creationId xmlns:a16="http://schemas.microsoft.com/office/drawing/2014/main" id="{21305B8C-681D-6467-E338-CF7508CFE3A2}"/>
              </a:ext>
            </a:extLst>
          </p:cNvPr>
          <p:cNvSpPr txBox="1"/>
          <p:nvPr/>
        </p:nvSpPr>
        <p:spPr>
          <a:xfrm>
            <a:off x="876220" y="3135663"/>
            <a:ext cx="7391400" cy="286232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1.IR Sensor: An electronic device that detects infrared radiation to measure heat or motion in the surroundings, often using an IR LED and an IR photodiode.</a:t>
            </a:r>
          </a:p>
          <a:p>
            <a:pPr algn="just"/>
            <a:r>
              <a:rPr lang="en-US" sz="2000" dirty="0">
                <a:latin typeface="Times New Roman" panose="02020603050405020304" pitchFamily="18" charset="0"/>
                <a:cs typeface="Times New Roman" panose="02020603050405020304" pitchFamily="18" charset="0"/>
              </a:rPr>
              <a:t>2.Servo Motor: A precise actuator that allows control over angular or linear position, velocity, and acceleration, typically coupled with a position feedback sensor for accurate positioning.</a:t>
            </a:r>
          </a:p>
          <a:p>
            <a:pPr algn="just"/>
            <a:r>
              <a:rPr lang="en-US" sz="2000" dirty="0">
                <a:latin typeface="Times New Roman" panose="02020603050405020304" pitchFamily="18" charset="0"/>
                <a:cs typeface="Times New Roman" panose="02020603050405020304" pitchFamily="18" charset="0"/>
              </a:rPr>
              <a:t>3.Arduino Uno: A microcontroller board with digital and analog input/output pins, a USB connection, and various components, used for programming and controlling electronic devices.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233BA08-C81E-E05A-A760-737ECC800986}"/>
              </a:ext>
            </a:extLst>
          </p:cNvPr>
          <p:cNvSpPr txBox="1"/>
          <p:nvPr/>
        </p:nvSpPr>
        <p:spPr>
          <a:xfrm>
            <a:off x="990600" y="1752600"/>
            <a:ext cx="7467599" cy="224676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4.Fingerprint Module: A module used for verifying identity by enrolling, verifying, and identifying fingerprints, typically communicating through a UART interface with external devices.</a:t>
            </a:r>
          </a:p>
          <a:p>
            <a:pPr algn="just"/>
            <a:r>
              <a:rPr lang="en-US" sz="2000" dirty="0">
                <a:latin typeface="Times New Roman" panose="02020603050405020304" pitchFamily="18" charset="0"/>
                <a:cs typeface="Times New Roman" panose="02020603050405020304" pitchFamily="18" charset="0"/>
              </a:rPr>
              <a:t>5.16x2 LCD: A liquid crystal display module that can display 16 characters per line and has two lines, commonly used in electronic devices, with command and data registers to control the display of characters and symbols.</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41D1827-4E85-2C03-570C-6C5F380104CB}"/>
              </a:ext>
            </a:extLst>
          </p:cNvPr>
          <p:cNvSpPr txBox="1"/>
          <p:nvPr/>
        </p:nvSpPr>
        <p:spPr>
          <a:xfrm flipH="1">
            <a:off x="990600" y="4267200"/>
            <a:ext cx="2819400" cy="1015663"/>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Software requirement:</a:t>
            </a:r>
          </a:p>
          <a:p>
            <a:r>
              <a:rPr lang="en-IN" sz="2000" dirty="0">
                <a:latin typeface="Times New Roman" panose="02020603050405020304" pitchFamily="18" charset="0"/>
                <a:cs typeface="Times New Roman" panose="02020603050405020304" pitchFamily="18" charset="0"/>
              </a:rPr>
              <a:t>1.Arduino uno IDE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7887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3978" y="1394767"/>
            <a:ext cx="6871334" cy="513080"/>
          </a:xfrm>
          <a:prstGeom prst="rect">
            <a:avLst/>
          </a:prstGeom>
        </p:spPr>
        <p:txBody>
          <a:bodyPr vert="horz" wrap="square" lIns="0" tIns="12700" rIns="0" bIns="0" rtlCol="0">
            <a:spAutoFit/>
          </a:bodyPr>
          <a:lstStyle/>
          <a:p>
            <a:pPr marL="12700">
              <a:lnSpc>
                <a:spcPct val="100000"/>
              </a:lnSpc>
              <a:spcBef>
                <a:spcPts val="100"/>
              </a:spcBef>
            </a:pPr>
            <a:r>
              <a:rPr spc="-5" dirty="0"/>
              <a:t>CONTRIBUTION</a:t>
            </a:r>
            <a:r>
              <a:rPr spc="-35" dirty="0"/>
              <a:t> </a:t>
            </a:r>
            <a:r>
              <a:rPr spc="-5" dirty="0"/>
              <a:t>OF</a:t>
            </a:r>
            <a:r>
              <a:rPr spc="-35" dirty="0"/>
              <a:t> </a:t>
            </a:r>
            <a:r>
              <a:rPr spc="-10" dirty="0"/>
              <a:t>THE</a:t>
            </a:r>
            <a:r>
              <a:rPr spc="-35" dirty="0"/>
              <a:t> </a:t>
            </a:r>
            <a:r>
              <a:rPr spc="-5" dirty="0"/>
              <a:t>PROJECT</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3017" y="1232857"/>
            <a:ext cx="2757805" cy="513080"/>
          </a:xfrm>
          <a:prstGeom prst="rect">
            <a:avLst/>
          </a:prstGeom>
        </p:spPr>
        <p:txBody>
          <a:bodyPr vert="horz" wrap="square" lIns="0" tIns="12700" rIns="0" bIns="0" rtlCol="0">
            <a:spAutoFit/>
          </a:bodyPr>
          <a:lstStyle/>
          <a:p>
            <a:pPr marL="12700">
              <a:lnSpc>
                <a:spcPct val="100000"/>
              </a:lnSpc>
              <a:spcBef>
                <a:spcPts val="100"/>
              </a:spcBef>
            </a:pPr>
            <a:r>
              <a:rPr spc="-5" dirty="0"/>
              <a:t>REFERENCES</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sp>
        <p:nvSpPr>
          <p:cNvPr id="8" name="TextBox 7">
            <a:extLst>
              <a:ext uri="{FF2B5EF4-FFF2-40B4-BE49-F238E27FC236}">
                <a16:creationId xmlns:a16="http://schemas.microsoft.com/office/drawing/2014/main" id="{9EA527AB-18A7-66E3-7953-044A8612D9DC}"/>
              </a:ext>
            </a:extLst>
          </p:cNvPr>
          <p:cNvSpPr txBox="1"/>
          <p:nvPr/>
        </p:nvSpPr>
        <p:spPr>
          <a:xfrm>
            <a:off x="1167831" y="1841242"/>
            <a:ext cx="7265542" cy="4708981"/>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Research papers: 1. </a:t>
            </a:r>
            <a:r>
              <a:rPr lang="en-IN" sz="2000" dirty="0" err="1">
                <a:latin typeface="Times New Roman" panose="02020603050405020304" pitchFamily="18" charset="0"/>
                <a:cs typeface="Times New Roman" panose="02020603050405020304" pitchFamily="18" charset="0"/>
              </a:rPr>
              <a:t>Rudrappa</a:t>
            </a:r>
            <a:r>
              <a:rPr lang="en-IN" sz="2000" dirty="0">
                <a:latin typeface="Times New Roman" panose="02020603050405020304" pitchFamily="18" charset="0"/>
                <a:cs typeface="Times New Roman" panose="02020603050405020304" pitchFamily="18" charset="0"/>
              </a:rPr>
              <a:t> B. Gujanatti1 , Shivaram N. Tolanur2 ,</a:t>
            </a:r>
            <a:r>
              <a:rPr lang="en-IN" sz="2000" dirty="0" err="1">
                <a:latin typeface="Times New Roman" panose="02020603050405020304" pitchFamily="18" charset="0"/>
                <a:cs typeface="Times New Roman" panose="02020603050405020304" pitchFamily="18" charset="0"/>
              </a:rPr>
              <a:t>Murughendra</a:t>
            </a:r>
            <a:r>
              <a:rPr lang="en-IN" sz="2000" dirty="0">
                <a:latin typeface="Times New Roman" panose="02020603050405020304" pitchFamily="18" charset="0"/>
                <a:cs typeface="Times New Roman" panose="02020603050405020304" pitchFamily="18" charset="0"/>
              </a:rPr>
              <a:t> S. Nemagoud3 , Shanta S. Reddy4 , </a:t>
            </a:r>
            <a:r>
              <a:rPr lang="en-IN" sz="2000" dirty="0" err="1">
                <a:latin typeface="Times New Roman" panose="02020603050405020304" pitchFamily="18" charset="0"/>
                <a:cs typeface="Times New Roman" panose="02020603050405020304" pitchFamily="18" charset="0"/>
              </a:rPr>
              <a:t>Sangameshwar</a:t>
            </a:r>
            <a:r>
              <a:rPr lang="en-IN" sz="2000" dirty="0">
                <a:latin typeface="Times New Roman" panose="02020603050405020304" pitchFamily="18" charset="0"/>
                <a:cs typeface="Times New Roman" panose="02020603050405020304" pitchFamily="18" charset="0"/>
              </a:rPr>
              <a:t> Neelagund5 , Assistant Professor 1 ,Electronics and Communication Department K. L. E. </a:t>
            </a:r>
            <a:r>
              <a:rPr lang="en-IN" sz="2000" dirty="0" err="1">
                <a:latin typeface="Times New Roman" panose="02020603050405020304" pitchFamily="18" charset="0"/>
                <a:cs typeface="Times New Roman" panose="02020603050405020304" pitchFamily="18" charset="0"/>
              </a:rPr>
              <a:t>Dr.</a:t>
            </a:r>
            <a:r>
              <a:rPr lang="en-IN" sz="2000" dirty="0">
                <a:latin typeface="Times New Roman" panose="02020603050405020304" pitchFamily="18" charset="0"/>
                <a:cs typeface="Times New Roman" panose="02020603050405020304" pitchFamily="18" charset="0"/>
              </a:rPr>
              <a:t> MSSCET, Belgaum, India1,2,3,4,5, International Journal of Engineering Research &amp; Technology (IJERT) ISSN: 2278-0181 IJERTV4IS050948, Vol. 4 Issue 05, May- 2015 -“A Finger Print based Voting System”.</a:t>
            </a:r>
          </a:p>
          <a:p>
            <a:pPr algn="just"/>
            <a:r>
              <a:rPr lang="en-IN" sz="2000" dirty="0">
                <a:latin typeface="Times New Roman" panose="02020603050405020304" pitchFamily="18" charset="0"/>
                <a:cs typeface="Times New Roman" panose="02020603050405020304" pitchFamily="18" charset="0"/>
              </a:rPr>
              <a:t> Available: </a:t>
            </a:r>
            <a:r>
              <a:rPr lang="en-IN" sz="2000" b="1" dirty="0">
                <a:latin typeface="Times New Roman" panose="02020603050405020304" pitchFamily="18" charset="0"/>
                <a:cs typeface="Times New Roman" panose="02020603050405020304" pitchFamily="18" charset="0"/>
              </a:rPr>
              <a:t>https://www.ijert.org/research/a-finger-print-based-voting-system-IJERTV4IS050948</a:t>
            </a:r>
          </a:p>
          <a:p>
            <a:pPr algn="just"/>
            <a:r>
              <a:rPr lang="en-IN" sz="2000" dirty="0">
                <a:latin typeface="Times New Roman" panose="02020603050405020304" pitchFamily="18" charset="0"/>
                <a:cs typeface="Times New Roman" panose="02020603050405020304" pitchFamily="18" charset="0"/>
              </a:rPr>
              <a:t> 2. Khadija Hasta1 ,Aditya Date2 ,Aparna Shrivastava3 ,Prajakta Jhade4 , S. N. Shelke5 , Computer Engineering (SPPU), Pune, India1,2,3,4,5 , Published in 2019 International Conference on Advances in Computing, Communication and Control (ICAC3). -“Fingerprint Based Secured Voting”. Available: </a:t>
            </a:r>
            <a:r>
              <a:rPr lang="en-IN" sz="2000" b="1" dirty="0">
                <a:latin typeface="Times New Roman" panose="02020603050405020304" pitchFamily="18" charset="0"/>
                <a:cs typeface="Times New Roman" panose="02020603050405020304" pitchFamily="18" charset="0"/>
              </a:rPr>
              <a:t>https://ieeexplore.ieee.org/document/9036777</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33F321-C844-DA23-0397-6044854F0ED5}"/>
              </a:ext>
            </a:extLst>
          </p:cNvPr>
          <p:cNvSpPr txBox="1"/>
          <p:nvPr/>
        </p:nvSpPr>
        <p:spPr>
          <a:xfrm>
            <a:off x="838200" y="1219200"/>
            <a:ext cx="7924800" cy="5016758"/>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3. Mohammed Khasawneh1,Mohammad Malkawi2,Omar Al-Jarrah3,Laith Barakat4</a:t>
            </a:r>
          </a:p>
          <a:p>
            <a:pPr algn="just"/>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Thaier</a:t>
            </a:r>
            <a:r>
              <a:rPr lang="en-IN" sz="2000" dirty="0">
                <a:latin typeface="Times New Roman" panose="02020603050405020304" pitchFamily="18" charset="0"/>
                <a:cs typeface="Times New Roman" panose="02020603050405020304" pitchFamily="18" charset="0"/>
              </a:rPr>
              <a:t> S.Hayajneh5,Munzer.S.Ebaid6, College of Engineering, University of Illinois, Urbana- Champaign,Urbana,IL,USA1,AIM Wireless2, Jordan University of Science and Technology, Irbid, Jordan3,4,School of Information Systems, University of Pittsburgh, Pittsburgh, PA, USA5, King Abdullah </a:t>
            </a:r>
            <a:r>
              <a:rPr lang="en-IN" sz="2000" dirty="0" err="1">
                <a:latin typeface="Times New Roman" panose="02020603050405020304" pitchFamily="18" charset="0"/>
                <a:cs typeface="Times New Roman" panose="02020603050405020304" pitchFamily="18" charset="0"/>
              </a:rPr>
              <a:t>IIDesign</a:t>
            </a:r>
            <a:r>
              <a:rPr lang="en-IN" sz="2000" dirty="0">
                <a:latin typeface="Times New Roman" panose="02020603050405020304" pitchFamily="18" charset="0"/>
                <a:cs typeface="Times New Roman" panose="02020603050405020304" pitchFamily="18" charset="0"/>
              </a:rPr>
              <a:t> and Development Bureau, Amman, Jordan6,Published in 2008 5th International Symposium on Mechatronics and Its</a:t>
            </a:r>
          </a:p>
          <a:p>
            <a:pPr algn="just"/>
            <a:r>
              <a:rPr lang="en-IN" sz="2000" dirty="0">
                <a:latin typeface="Times New Roman" panose="02020603050405020304" pitchFamily="18" charset="0"/>
                <a:cs typeface="Times New Roman" panose="02020603050405020304" pitchFamily="18" charset="0"/>
              </a:rPr>
              <a:t>Applications -“A biometric-secure e-voting system for election processes”.</a:t>
            </a:r>
          </a:p>
          <a:p>
            <a:pPr algn="just"/>
            <a:r>
              <a:rPr lang="en-IN" sz="2000" dirty="0">
                <a:latin typeface="Times New Roman" panose="02020603050405020304" pitchFamily="18" charset="0"/>
                <a:cs typeface="Times New Roman" panose="02020603050405020304" pitchFamily="18" charset="0"/>
              </a:rPr>
              <a:t>Available: </a:t>
            </a:r>
            <a:r>
              <a:rPr lang="en-IN" sz="2000" b="1" dirty="0">
                <a:latin typeface="Times New Roman" panose="02020603050405020304" pitchFamily="18" charset="0"/>
                <a:cs typeface="Times New Roman" panose="02020603050405020304" pitchFamily="18" charset="0"/>
              </a:rPr>
              <a:t>https://ieeexplore.ieee.org/document/4648818</a:t>
            </a:r>
          </a:p>
          <a:p>
            <a:pPr algn="just"/>
            <a:r>
              <a:rPr lang="en-IN" sz="2000" dirty="0">
                <a:latin typeface="Times New Roman" panose="02020603050405020304" pitchFamily="18" charset="0"/>
                <a:cs typeface="Times New Roman" panose="02020603050405020304" pitchFamily="18" charset="0"/>
              </a:rPr>
              <a:t>4. Oluwatosin </a:t>
            </a:r>
            <a:r>
              <a:rPr lang="en-IN" sz="2000" dirty="0" err="1">
                <a:latin typeface="Times New Roman" panose="02020603050405020304" pitchFamily="18" charset="0"/>
                <a:cs typeface="Times New Roman" panose="02020603050405020304" pitchFamily="18" charset="0"/>
              </a:rPr>
              <a:t>Adesua</a:t>
            </a:r>
            <a:r>
              <a:rPr lang="en-IN" sz="2000" dirty="0">
                <a:latin typeface="Times New Roman" panose="02020603050405020304" pitchFamily="18" charset="0"/>
                <a:cs typeface="Times New Roman" panose="02020603050405020304" pitchFamily="18" charset="0"/>
              </a:rPr>
              <a:t>, University of Ibadan, March 2015, Thesis for: B.Sc. (Hons) -“Online voting system with biometric authentication for </a:t>
            </a:r>
            <a:r>
              <a:rPr lang="en-IN" sz="2000" dirty="0" err="1">
                <a:latin typeface="Times New Roman" panose="02020603050405020304" pitchFamily="18" charset="0"/>
                <a:cs typeface="Times New Roman" panose="02020603050405020304" pitchFamily="18" charset="0"/>
              </a:rPr>
              <a:t>ui</a:t>
            </a:r>
            <a:r>
              <a:rPr lang="en-IN" sz="2000" dirty="0">
                <a:latin typeface="Times New Roman" panose="02020603050405020304" pitchFamily="18" charset="0"/>
                <a:cs typeface="Times New Roman" panose="02020603050405020304" pitchFamily="18" charset="0"/>
              </a:rPr>
              <a:t> elections”.</a:t>
            </a:r>
          </a:p>
          <a:p>
            <a:pPr algn="just"/>
            <a:r>
              <a:rPr lang="en-IN" sz="2000" dirty="0" err="1">
                <a:latin typeface="Times New Roman" panose="02020603050405020304" pitchFamily="18" charset="0"/>
                <a:cs typeface="Times New Roman" panose="02020603050405020304" pitchFamily="18" charset="0"/>
              </a:rPr>
              <a:t>Available:</a:t>
            </a:r>
            <a:r>
              <a:rPr lang="en-IN" sz="2000" b="1" dirty="0" err="1">
                <a:latin typeface="Times New Roman" panose="02020603050405020304" pitchFamily="18" charset="0"/>
                <a:cs typeface="Times New Roman" panose="02020603050405020304" pitchFamily="18" charset="0"/>
              </a:rPr>
              <a:t>https</a:t>
            </a:r>
            <a:r>
              <a:rPr lang="en-IN" sz="2000" b="1" dirty="0">
                <a:latin typeface="Times New Roman" panose="02020603050405020304" pitchFamily="18" charset="0"/>
                <a:cs typeface="Times New Roman" panose="02020603050405020304" pitchFamily="18" charset="0"/>
              </a:rPr>
              <a:t>://www.researchgate.net/publication/310597883_ONLINE_VOTING_SYSTEM_ WITH_BIOMETRIC_AUTHENTICATION_FOR_UI_E</a:t>
            </a:r>
            <a:r>
              <a:rPr lang="en-IN" b="1" dirty="0"/>
              <a:t>LECTIONS</a:t>
            </a:r>
          </a:p>
        </p:txBody>
      </p:sp>
    </p:spTree>
    <p:extLst>
      <p:ext uri="{BB962C8B-B14F-4D97-AF65-F5344CB8AC3E}">
        <p14:creationId xmlns:p14="http://schemas.microsoft.com/office/powerpoint/2010/main" val="2593109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1195" y="3048000"/>
            <a:ext cx="5721985" cy="2308860"/>
          </a:xfrm>
          <a:prstGeom prst="rect">
            <a:avLst/>
          </a:prstGeom>
          <a:solidFill>
            <a:srgbClr val="FFFFFF"/>
          </a:solidFill>
          <a:ln w="25399">
            <a:solidFill>
              <a:srgbClr val="000000"/>
            </a:solidFill>
          </a:ln>
        </p:spPr>
        <p:txBody>
          <a:bodyPr vert="horz" wrap="square" lIns="0" tIns="38735" rIns="0" bIns="0" rtlCol="0">
            <a:spAutoFit/>
          </a:bodyPr>
          <a:lstStyle/>
          <a:p>
            <a:pPr marL="1844675" marR="1185545" indent="-661035">
              <a:lnSpc>
                <a:spcPts val="8630"/>
              </a:lnSpc>
              <a:spcBef>
                <a:spcPts val="305"/>
              </a:spcBef>
            </a:pPr>
            <a:r>
              <a:rPr sz="7200" b="1" spc="-15" dirty="0">
                <a:solidFill>
                  <a:srgbClr val="4F6128"/>
                </a:solidFill>
                <a:latin typeface="Times New Roman"/>
                <a:cs typeface="Times New Roman"/>
              </a:rPr>
              <a:t>THANK  </a:t>
            </a:r>
            <a:r>
              <a:rPr sz="7200" b="1" spc="-5" dirty="0">
                <a:solidFill>
                  <a:srgbClr val="4F6128"/>
                </a:solidFill>
                <a:latin typeface="Times New Roman"/>
                <a:cs typeface="Times New Roman"/>
              </a:rPr>
              <a:t>YOU</a:t>
            </a:r>
            <a:endParaRPr sz="7200">
              <a:latin typeface="Times New Roman"/>
              <a:cs typeface="Times New Roman"/>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17</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03444" y="1394767"/>
            <a:ext cx="2238375" cy="513080"/>
          </a:xfrm>
          <a:prstGeom prst="rect">
            <a:avLst/>
          </a:prstGeom>
        </p:spPr>
        <p:txBody>
          <a:bodyPr vert="horz" wrap="square" lIns="0" tIns="12700" rIns="0" bIns="0" rtlCol="0">
            <a:spAutoFit/>
          </a:bodyPr>
          <a:lstStyle/>
          <a:p>
            <a:pPr marL="12700">
              <a:lnSpc>
                <a:spcPct val="100000"/>
              </a:lnSpc>
              <a:spcBef>
                <a:spcPts val="100"/>
              </a:spcBef>
            </a:pPr>
            <a:r>
              <a:rPr spc="-5" dirty="0"/>
              <a:t>ABSTRACT</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
        <p:nvSpPr>
          <p:cNvPr id="6" name="TextBox 5">
            <a:extLst>
              <a:ext uri="{FF2B5EF4-FFF2-40B4-BE49-F238E27FC236}">
                <a16:creationId xmlns:a16="http://schemas.microsoft.com/office/drawing/2014/main" id="{54B4E9AB-C21E-9532-193C-3F4FDAF80473}"/>
              </a:ext>
            </a:extLst>
          </p:cNvPr>
          <p:cNvSpPr txBox="1"/>
          <p:nvPr/>
        </p:nvSpPr>
        <p:spPr>
          <a:xfrm>
            <a:off x="1069341" y="2362200"/>
            <a:ext cx="7617460" cy="3477875"/>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A proposed solution to address the inefficiency and vulnerabilities in India's current voting system is the development of an online, biometric fingerprint-based voting machine. This system eliminates the need for voters to carry identification cards, as their fingerprints serve as identification at the polling booth. The fingerprint reader acquires the voter's fingerprint and verifies it with pre-stored data during registration. If the data matches, the person is allowed to cast their vote manually using push buttons. The system ensures anonymity by assigning each user a unique and random ID, ensuring no connection to their personal details. The interface is designed to be user-friendly and simple, prioritizing visual representation of data and basic functionalities.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54450"/>
            <a:ext cx="9144000" cy="6595109"/>
            <a:chOff x="0" y="154450"/>
            <a:chExt cx="9144000" cy="6595109"/>
          </a:xfrm>
        </p:grpSpPr>
        <p:pic>
          <p:nvPicPr>
            <p:cNvPr id="3" name="object 3"/>
            <p:cNvPicPr/>
            <p:nvPr/>
          </p:nvPicPr>
          <p:blipFill>
            <a:blip r:embed="rId2" cstate="print"/>
            <a:stretch>
              <a:fillRect/>
            </a:stretch>
          </p:blipFill>
          <p:spPr>
            <a:xfrm>
              <a:off x="398150" y="154450"/>
              <a:ext cx="118100" cy="6595100"/>
            </a:xfrm>
            <a:prstGeom prst="rect">
              <a:avLst/>
            </a:prstGeom>
          </p:spPr>
        </p:pic>
        <p:sp>
          <p:nvSpPr>
            <p:cNvPr id="4" name="object 4"/>
            <p:cNvSpPr/>
            <p:nvPr/>
          </p:nvSpPr>
          <p:spPr>
            <a:xfrm>
              <a:off x="457200" y="190500"/>
              <a:ext cx="0" cy="6477000"/>
            </a:xfrm>
            <a:custGeom>
              <a:avLst/>
              <a:gdLst/>
              <a:ahLst/>
              <a:cxnLst/>
              <a:rect l="l" t="t" r="r" b="b"/>
              <a:pathLst>
                <a:path h="6477000">
                  <a:moveTo>
                    <a:pt x="0" y="0"/>
                  </a:moveTo>
                  <a:lnTo>
                    <a:pt x="0" y="6476999"/>
                  </a:lnTo>
                </a:path>
              </a:pathLst>
            </a:custGeom>
            <a:ln w="38099">
              <a:solidFill>
                <a:srgbClr val="C0504D"/>
              </a:solidFill>
            </a:ln>
          </p:spPr>
          <p:txBody>
            <a:bodyPr wrap="square" lIns="0" tIns="0" rIns="0" bIns="0" rtlCol="0"/>
            <a:lstStyle/>
            <a:p>
              <a:endParaRPr/>
            </a:p>
          </p:txBody>
        </p:sp>
        <p:pic>
          <p:nvPicPr>
            <p:cNvPr id="5" name="object 5"/>
            <p:cNvPicPr/>
            <p:nvPr/>
          </p:nvPicPr>
          <p:blipFill>
            <a:blip r:embed="rId3" cstate="print"/>
            <a:stretch>
              <a:fillRect/>
            </a:stretch>
          </p:blipFill>
          <p:spPr>
            <a:xfrm>
              <a:off x="0" y="1030750"/>
              <a:ext cx="9143999" cy="118100"/>
            </a:xfrm>
            <a:prstGeom prst="rect">
              <a:avLst/>
            </a:prstGeom>
          </p:spPr>
        </p:pic>
        <p:sp>
          <p:nvSpPr>
            <p:cNvPr id="6" name="object 6"/>
            <p:cNvSpPr/>
            <p:nvPr/>
          </p:nvSpPr>
          <p:spPr>
            <a:xfrm>
              <a:off x="0" y="1066800"/>
              <a:ext cx="9144000" cy="0"/>
            </a:xfrm>
            <a:custGeom>
              <a:avLst/>
              <a:gdLst/>
              <a:ahLst/>
              <a:cxnLst/>
              <a:rect l="l" t="t" r="r" b="b"/>
              <a:pathLst>
                <a:path w="9144000">
                  <a:moveTo>
                    <a:pt x="0" y="0"/>
                  </a:moveTo>
                  <a:lnTo>
                    <a:pt x="9143999" y="0"/>
                  </a:lnTo>
                </a:path>
              </a:pathLst>
            </a:custGeom>
            <a:ln w="38099">
              <a:solidFill>
                <a:srgbClr val="4F81BD"/>
              </a:solidFill>
            </a:ln>
          </p:spPr>
          <p:txBody>
            <a:bodyPr wrap="square" lIns="0" tIns="0" rIns="0" bIns="0" rtlCol="0"/>
            <a:lstStyle/>
            <a:p>
              <a:endParaRPr/>
            </a:p>
          </p:txBody>
        </p:sp>
      </p:grpSp>
      <p:sp>
        <p:nvSpPr>
          <p:cNvPr id="7" name="object 7"/>
          <p:cNvSpPr txBox="1">
            <a:spLocks noGrp="1"/>
          </p:cNvSpPr>
          <p:nvPr>
            <p:ph type="title"/>
          </p:nvPr>
        </p:nvSpPr>
        <p:spPr>
          <a:xfrm>
            <a:off x="3441302" y="1244043"/>
            <a:ext cx="2261235" cy="513080"/>
          </a:xfrm>
          <a:prstGeom prst="rect">
            <a:avLst/>
          </a:prstGeom>
        </p:spPr>
        <p:txBody>
          <a:bodyPr vert="horz" wrap="square" lIns="0" tIns="12700" rIns="0" bIns="0" rtlCol="0">
            <a:spAutoFit/>
          </a:bodyPr>
          <a:lstStyle/>
          <a:p>
            <a:pPr marL="12700">
              <a:lnSpc>
                <a:spcPct val="100000"/>
              </a:lnSpc>
              <a:spcBef>
                <a:spcPts val="100"/>
              </a:spcBef>
            </a:pPr>
            <a:r>
              <a:rPr spc="-5" dirty="0"/>
              <a:t>CONTENTS</a:t>
            </a: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
        <p:nvSpPr>
          <p:cNvPr id="8" name="object 8"/>
          <p:cNvSpPr txBox="1"/>
          <p:nvPr/>
        </p:nvSpPr>
        <p:spPr>
          <a:xfrm>
            <a:off x="1315682" y="1752458"/>
            <a:ext cx="3866515" cy="4140200"/>
          </a:xfrm>
          <a:prstGeom prst="rect">
            <a:avLst/>
          </a:prstGeom>
        </p:spPr>
        <p:txBody>
          <a:bodyPr vert="horz" wrap="square" lIns="0" tIns="165100" rIns="0" bIns="0" rtlCol="0">
            <a:spAutoFit/>
          </a:bodyPr>
          <a:lstStyle/>
          <a:p>
            <a:pPr marL="259715" indent="-247650">
              <a:lnSpc>
                <a:spcPct val="100000"/>
              </a:lnSpc>
              <a:spcBef>
                <a:spcPts val="1300"/>
              </a:spcBef>
              <a:buFont typeface="Arial MT"/>
              <a:buChar char="•"/>
              <a:tabLst>
                <a:tab pos="259715" algn="l"/>
                <a:tab pos="260350" algn="l"/>
              </a:tabLst>
            </a:pPr>
            <a:r>
              <a:rPr sz="2000" dirty="0">
                <a:latin typeface="Times New Roman"/>
                <a:cs typeface="Times New Roman"/>
              </a:rPr>
              <a:t>Introduction</a:t>
            </a:r>
          </a:p>
          <a:p>
            <a:pPr marL="259715" indent="-247650">
              <a:lnSpc>
                <a:spcPct val="100000"/>
              </a:lnSpc>
              <a:spcBef>
                <a:spcPts val="1200"/>
              </a:spcBef>
              <a:buFont typeface="Arial MT"/>
              <a:buChar char="•"/>
              <a:tabLst>
                <a:tab pos="259715" algn="l"/>
                <a:tab pos="260350" algn="l"/>
              </a:tabLst>
            </a:pPr>
            <a:r>
              <a:rPr sz="2000" spc="-5" dirty="0">
                <a:latin typeface="Times New Roman"/>
                <a:cs typeface="Times New Roman"/>
              </a:rPr>
              <a:t>Problem</a:t>
            </a:r>
            <a:r>
              <a:rPr sz="2000" spc="-50" dirty="0">
                <a:latin typeface="Times New Roman"/>
                <a:cs typeface="Times New Roman"/>
              </a:rPr>
              <a:t> </a:t>
            </a:r>
            <a:r>
              <a:rPr sz="2000" spc="-5" dirty="0">
                <a:latin typeface="Times New Roman"/>
                <a:cs typeface="Times New Roman"/>
              </a:rPr>
              <a:t>Statement</a:t>
            </a:r>
            <a:endParaRPr sz="2000" dirty="0">
              <a:latin typeface="Times New Roman"/>
              <a:cs typeface="Times New Roman"/>
            </a:endParaRPr>
          </a:p>
          <a:p>
            <a:pPr marL="259715" indent="-247650">
              <a:lnSpc>
                <a:spcPct val="100000"/>
              </a:lnSpc>
              <a:spcBef>
                <a:spcPts val="1200"/>
              </a:spcBef>
              <a:buFont typeface="Arial MT"/>
              <a:buChar char="•"/>
              <a:tabLst>
                <a:tab pos="259715" algn="l"/>
                <a:tab pos="260350" algn="l"/>
              </a:tabLst>
            </a:pPr>
            <a:r>
              <a:rPr sz="2000" spc="-5" dirty="0">
                <a:latin typeface="Times New Roman"/>
                <a:cs typeface="Times New Roman"/>
              </a:rPr>
              <a:t>Literature</a:t>
            </a:r>
            <a:r>
              <a:rPr sz="2000" spc="-50" dirty="0">
                <a:latin typeface="Times New Roman"/>
                <a:cs typeface="Times New Roman"/>
              </a:rPr>
              <a:t> </a:t>
            </a:r>
            <a:r>
              <a:rPr sz="2000" spc="-5" dirty="0">
                <a:latin typeface="Times New Roman"/>
                <a:cs typeface="Times New Roman"/>
              </a:rPr>
              <a:t>Survey</a:t>
            </a:r>
            <a:endParaRPr sz="2000" dirty="0">
              <a:latin typeface="Times New Roman"/>
              <a:cs typeface="Times New Roman"/>
            </a:endParaRPr>
          </a:p>
          <a:p>
            <a:pPr marL="259715" indent="-247650">
              <a:lnSpc>
                <a:spcPct val="100000"/>
              </a:lnSpc>
              <a:spcBef>
                <a:spcPts val="1200"/>
              </a:spcBef>
              <a:buFont typeface="Arial MT"/>
              <a:buChar char="•"/>
              <a:tabLst>
                <a:tab pos="259715" algn="l"/>
                <a:tab pos="260350" algn="l"/>
              </a:tabLst>
            </a:pPr>
            <a:r>
              <a:rPr sz="2000" spc="-5" dirty="0">
                <a:latin typeface="Times New Roman"/>
                <a:cs typeface="Times New Roman"/>
              </a:rPr>
              <a:t>Motivation</a:t>
            </a:r>
            <a:r>
              <a:rPr sz="2000" spc="-30"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spc="-5" dirty="0">
                <a:latin typeface="Times New Roman"/>
                <a:cs typeface="Times New Roman"/>
              </a:rPr>
              <a:t>the</a:t>
            </a:r>
            <a:r>
              <a:rPr sz="2000" spc="-25" dirty="0">
                <a:latin typeface="Times New Roman"/>
                <a:cs typeface="Times New Roman"/>
              </a:rPr>
              <a:t> </a:t>
            </a:r>
            <a:r>
              <a:rPr sz="2000" spc="-5" dirty="0">
                <a:latin typeface="Times New Roman"/>
                <a:cs typeface="Times New Roman"/>
              </a:rPr>
              <a:t>Project</a:t>
            </a:r>
            <a:endParaRPr sz="2000" dirty="0">
              <a:latin typeface="Times New Roman"/>
              <a:cs typeface="Times New Roman"/>
            </a:endParaRPr>
          </a:p>
          <a:p>
            <a:pPr marL="259715" indent="-247650">
              <a:lnSpc>
                <a:spcPct val="100000"/>
              </a:lnSpc>
              <a:spcBef>
                <a:spcPts val="1200"/>
              </a:spcBef>
              <a:buFont typeface="Arial MT"/>
              <a:buChar char="•"/>
              <a:tabLst>
                <a:tab pos="259715" algn="l"/>
                <a:tab pos="260350" algn="l"/>
              </a:tabLst>
            </a:pPr>
            <a:r>
              <a:rPr sz="2000" spc="-5" dirty="0">
                <a:latin typeface="Times New Roman"/>
                <a:cs typeface="Times New Roman"/>
              </a:rPr>
              <a:t>Objective</a:t>
            </a:r>
            <a:r>
              <a:rPr sz="2000" spc="-20" dirty="0">
                <a:latin typeface="Times New Roman"/>
                <a:cs typeface="Times New Roman"/>
              </a:rPr>
              <a:t> </a:t>
            </a:r>
            <a:r>
              <a:rPr sz="2000" spc="-5" dirty="0">
                <a:latin typeface="Times New Roman"/>
                <a:cs typeface="Times New Roman"/>
              </a:rPr>
              <a:t>and</a:t>
            </a:r>
            <a:r>
              <a:rPr sz="2000" spc="-20" dirty="0">
                <a:latin typeface="Times New Roman"/>
                <a:cs typeface="Times New Roman"/>
              </a:rPr>
              <a:t> </a:t>
            </a:r>
            <a:r>
              <a:rPr sz="2000" spc="-5" dirty="0">
                <a:latin typeface="Times New Roman"/>
                <a:cs typeface="Times New Roman"/>
              </a:rPr>
              <a:t>Scope</a:t>
            </a:r>
            <a:r>
              <a:rPr sz="2000" spc="-20"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spc="-5" dirty="0">
                <a:latin typeface="Times New Roman"/>
                <a:cs typeface="Times New Roman"/>
              </a:rPr>
              <a:t>the</a:t>
            </a:r>
            <a:r>
              <a:rPr sz="2000" spc="-20" dirty="0">
                <a:latin typeface="Times New Roman"/>
                <a:cs typeface="Times New Roman"/>
              </a:rPr>
              <a:t> </a:t>
            </a:r>
            <a:r>
              <a:rPr sz="2000" spc="-5" dirty="0">
                <a:latin typeface="Times New Roman"/>
                <a:cs typeface="Times New Roman"/>
              </a:rPr>
              <a:t>Project.</a:t>
            </a:r>
            <a:endParaRPr sz="2000" dirty="0">
              <a:latin typeface="Times New Roman"/>
              <a:cs typeface="Times New Roman"/>
            </a:endParaRPr>
          </a:p>
          <a:p>
            <a:pPr marL="259715" indent="-247650">
              <a:lnSpc>
                <a:spcPct val="100000"/>
              </a:lnSpc>
              <a:spcBef>
                <a:spcPts val="1200"/>
              </a:spcBef>
              <a:buFont typeface="Arial MT"/>
              <a:buChar char="•"/>
              <a:tabLst>
                <a:tab pos="259715" algn="l"/>
                <a:tab pos="260350" algn="l"/>
              </a:tabLst>
            </a:pPr>
            <a:r>
              <a:rPr sz="2000" spc="-5" dirty="0">
                <a:latin typeface="Times New Roman"/>
                <a:cs typeface="Times New Roman"/>
              </a:rPr>
              <a:t>Methodology</a:t>
            </a:r>
            <a:endParaRPr sz="2000" dirty="0">
              <a:latin typeface="Times New Roman"/>
              <a:cs typeface="Times New Roman"/>
            </a:endParaRPr>
          </a:p>
          <a:p>
            <a:pPr marL="259715" indent="-247650">
              <a:lnSpc>
                <a:spcPct val="100000"/>
              </a:lnSpc>
              <a:spcBef>
                <a:spcPts val="1200"/>
              </a:spcBef>
              <a:buFont typeface="Arial MT"/>
              <a:buChar char="•"/>
              <a:tabLst>
                <a:tab pos="259715" algn="l"/>
                <a:tab pos="260350" algn="l"/>
              </a:tabLst>
            </a:pPr>
            <a:r>
              <a:rPr sz="2000" spc="-5" dirty="0">
                <a:latin typeface="Times New Roman"/>
                <a:cs typeface="Times New Roman"/>
              </a:rPr>
              <a:t>Hardware</a:t>
            </a:r>
            <a:r>
              <a:rPr sz="2000" spc="-50" dirty="0">
                <a:latin typeface="Times New Roman"/>
                <a:cs typeface="Times New Roman"/>
              </a:rPr>
              <a:t> </a:t>
            </a:r>
            <a:r>
              <a:rPr sz="2000" spc="-5" dirty="0">
                <a:latin typeface="Times New Roman"/>
                <a:cs typeface="Times New Roman"/>
              </a:rPr>
              <a:t>Requirements.</a:t>
            </a:r>
            <a:endParaRPr sz="2000" dirty="0">
              <a:latin typeface="Times New Roman"/>
              <a:cs typeface="Times New Roman"/>
            </a:endParaRPr>
          </a:p>
          <a:p>
            <a:pPr marL="259715" indent="-247650">
              <a:lnSpc>
                <a:spcPct val="100000"/>
              </a:lnSpc>
              <a:spcBef>
                <a:spcPts val="1200"/>
              </a:spcBef>
              <a:buFont typeface="Arial MT"/>
              <a:buChar char="•"/>
              <a:tabLst>
                <a:tab pos="259715" algn="l"/>
                <a:tab pos="260350" algn="l"/>
              </a:tabLst>
            </a:pPr>
            <a:r>
              <a:rPr sz="2000" spc="-5" dirty="0">
                <a:latin typeface="Times New Roman"/>
                <a:cs typeface="Times New Roman"/>
              </a:rPr>
              <a:t>Software</a:t>
            </a:r>
            <a:r>
              <a:rPr sz="2000" spc="-50" dirty="0">
                <a:latin typeface="Times New Roman"/>
                <a:cs typeface="Times New Roman"/>
              </a:rPr>
              <a:t> </a:t>
            </a:r>
            <a:r>
              <a:rPr sz="2000" spc="-5" dirty="0">
                <a:latin typeface="Times New Roman"/>
                <a:cs typeface="Times New Roman"/>
              </a:rPr>
              <a:t>Requirements</a:t>
            </a:r>
            <a:endParaRPr sz="2000" dirty="0">
              <a:latin typeface="Times New Roman"/>
              <a:cs typeface="Times New Roman"/>
            </a:endParaRPr>
          </a:p>
          <a:p>
            <a:pPr marL="259715" indent="-247650">
              <a:lnSpc>
                <a:spcPct val="100000"/>
              </a:lnSpc>
              <a:spcBef>
                <a:spcPts val="1200"/>
              </a:spcBef>
              <a:buFont typeface="Arial MT"/>
              <a:buChar char="•"/>
              <a:tabLst>
                <a:tab pos="259715" algn="l"/>
                <a:tab pos="260350" algn="l"/>
              </a:tabLst>
            </a:pPr>
            <a:r>
              <a:rPr sz="2000" spc="-5" dirty="0">
                <a:latin typeface="Times New Roman"/>
                <a:cs typeface="Times New Roman"/>
              </a:rPr>
              <a:t>Contribution</a:t>
            </a:r>
            <a:r>
              <a:rPr sz="2000" spc="-30"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spc="-5" dirty="0">
                <a:latin typeface="Times New Roman"/>
                <a:cs typeface="Times New Roman"/>
              </a:rPr>
              <a:t>the</a:t>
            </a:r>
            <a:r>
              <a:rPr sz="2000" spc="-25" dirty="0">
                <a:latin typeface="Times New Roman"/>
                <a:cs typeface="Times New Roman"/>
              </a:rPr>
              <a:t> </a:t>
            </a:r>
            <a:r>
              <a:rPr sz="2000" spc="-5" dirty="0">
                <a:latin typeface="Times New Roman"/>
                <a:cs typeface="Times New Roman"/>
              </a:rPr>
              <a:t>Project.</a:t>
            </a:r>
            <a:endParaRPr sz="20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4359" y="1394767"/>
            <a:ext cx="3276600" cy="513080"/>
          </a:xfrm>
          <a:prstGeom prst="rect">
            <a:avLst/>
          </a:prstGeom>
        </p:spPr>
        <p:txBody>
          <a:bodyPr vert="horz" wrap="square" lIns="0" tIns="12700" rIns="0" bIns="0" rtlCol="0">
            <a:spAutoFit/>
          </a:bodyPr>
          <a:lstStyle/>
          <a:p>
            <a:pPr marL="12700">
              <a:lnSpc>
                <a:spcPct val="100000"/>
              </a:lnSpc>
              <a:spcBef>
                <a:spcPts val="100"/>
              </a:spcBef>
            </a:pPr>
            <a:r>
              <a:rPr spc="-5" dirty="0"/>
              <a:t>INTRODUCTION</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
        <p:nvSpPr>
          <p:cNvPr id="6" name="TextBox 5">
            <a:extLst>
              <a:ext uri="{FF2B5EF4-FFF2-40B4-BE49-F238E27FC236}">
                <a16:creationId xmlns:a16="http://schemas.microsoft.com/office/drawing/2014/main" id="{CC89639C-C0BF-6A38-16E2-FFCF8B3FAE9D}"/>
              </a:ext>
            </a:extLst>
          </p:cNvPr>
          <p:cNvSpPr txBox="1"/>
          <p:nvPr/>
        </p:nvSpPr>
        <p:spPr>
          <a:xfrm>
            <a:off x="914400" y="2514600"/>
            <a:ext cx="7725231" cy="317009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Biometrics is a technology that uses biological data, such as fingerprints, to authenticate individuals. Fingerprint scanning has become a widely used method for identification, particularly in law enforcement. In our project, we utilize fingerprint scanners for voter identification in order to enhance the accuracy and security of the voting process. Each individual's fingerprint is unique, minimizing errors and preventing illegal or repeated voting. By creating a database of voter fingerprints and implementing accurate coding, this fingerprint-based Electronic Voting Machine (EVM) system aims to ensure fair and rigging-free elections, while also streamlining the voting process and reducing costs.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6271" y="1394767"/>
            <a:ext cx="4728210" cy="513080"/>
          </a:xfrm>
          <a:prstGeom prst="rect">
            <a:avLst/>
          </a:prstGeom>
        </p:spPr>
        <p:txBody>
          <a:bodyPr vert="horz" wrap="square" lIns="0" tIns="12700" rIns="0" bIns="0" rtlCol="0">
            <a:spAutoFit/>
          </a:bodyPr>
          <a:lstStyle/>
          <a:p>
            <a:pPr marL="12700">
              <a:lnSpc>
                <a:spcPct val="100000"/>
              </a:lnSpc>
              <a:spcBef>
                <a:spcPts val="100"/>
              </a:spcBef>
            </a:pPr>
            <a:r>
              <a:rPr spc="-10" dirty="0"/>
              <a:t>PROBLEM</a:t>
            </a:r>
            <a:r>
              <a:rPr spc="-85" dirty="0"/>
              <a:t> </a:t>
            </a:r>
            <a:r>
              <a:rPr spc="-5" dirty="0"/>
              <a:t>STATEMENT</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sp>
        <p:nvSpPr>
          <p:cNvPr id="8" name="TextBox 7">
            <a:extLst>
              <a:ext uri="{FF2B5EF4-FFF2-40B4-BE49-F238E27FC236}">
                <a16:creationId xmlns:a16="http://schemas.microsoft.com/office/drawing/2014/main" id="{83F943DE-C478-F4DA-C7A4-73B52C70947D}"/>
              </a:ext>
            </a:extLst>
          </p:cNvPr>
          <p:cNvSpPr txBox="1"/>
          <p:nvPr/>
        </p:nvSpPr>
        <p:spPr>
          <a:xfrm>
            <a:off x="1201930" y="2364831"/>
            <a:ext cx="7036891" cy="317009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existing voting system in India is plagued by inefficiency and vulnerabilities in voter authentication. Relying solely on voter ID cards, which can be easily faked, poses significant security risks. Additionally, manual identity verification processes require a substantial workforce. The system lacks real-time monitoring of Electronic Voting Machines (EVMs), leading to delays, and the manual vote counting process is time-consuming. These issues highlight the need for a more secure and efficient voting system that automates authentication, reduces the risk of fraud, and ensures faster and accurate vote counting.</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9451" y="1219200"/>
            <a:ext cx="4477385" cy="513080"/>
          </a:xfrm>
          <a:prstGeom prst="rect">
            <a:avLst/>
          </a:prstGeom>
        </p:spPr>
        <p:txBody>
          <a:bodyPr vert="horz" wrap="square" lIns="0" tIns="12700" rIns="0" bIns="0" rtlCol="0">
            <a:spAutoFit/>
          </a:bodyPr>
          <a:lstStyle/>
          <a:p>
            <a:pPr marL="12700">
              <a:lnSpc>
                <a:spcPct val="100000"/>
              </a:lnSpc>
              <a:spcBef>
                <a:spcPts val="100"/>
              </a:spcBef>
            </a:pPr>
            <a:r>
              <a:rPr spc="-10" dirty="0"/>
              <a:t>LITERATURE</a:t>
            </a:r>
            <a:r>
              <a:rPr spc="-85" dirty="0"/>
              <a:t> </a:t>
            </a:r>
            <a:r>
              <a:rPr spc="-5" dirty="0"/>
              <a:t>SURVEY</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
        <p:nvSpPr>
          <p:cNvPr id="6" name="TextBox 5">
            <a:extLst>
              <a:ext uri="{FF2B5EF4-FFF2-40B4-BE49-F238E27FC236}">
                <a16:creationId xmlns:a16="http://schemas.microsoft.com/office/drawing/2014/main" id="{8BCE1346-3161-85F7-FD27-5D4EC1EF933F}"/>
              </a:ext>
            </a:extLst>
          </p:cNvPr>
          <p:cNvSpPr txBox="1"/>
          <p:nvPr/>
        </p:nvSpPr>
        <p:spPr>
          <a:xfrm>
            <a:off x="729328" y="1642435"/>
            <a:ext cx="7877630" cy="5016758"/>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our survey of various research papers, we have gained insights into different aspects of developing a fingerprint-based biometric voting machine.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One paper [1] explains the working principle of the fingerprint sensor and its potential for detecting fraud in Electronic Voting Machines (EVMs).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Another paper [2] explores the use of Internet of Things (IoT) in building such a system, highlighting the interconnectivity of devices and the associated risks. Additionally, a paper [3] proposes storing fingerprints in a database, providing immediate notifications of casted votes for transparency, and delivering prompt election results.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Furthermore, another paper [4] suggests using fingerprint sensors to input data without duplication and enabling online voting from the comfort of one's location. These studies contribute valuable insights to the development of an efficient and secure fingerprint-based voting system.</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1152" y="1394767"/>
            <a:ext cx="6391275" cy="513080"/>
          </a:xfrm>
          <a:prstGeom prst="rect">
            <a:avLst/>
          </a:prstGeom>
        </p:spPr>
        <p:txBody>
          <a:bodyPr vert="horz" wrap="square" lIns="0" tIns="12700" rIns="0" bIns="0" rtlCol="0">
            <a:spAutoFit/>
          </a:bodyPr>
          <a:lstStyle/>
          <a:p>
            <a:pPr marL="12700">
              <a:lnSpc>
                <a:spcPct val="100000"/>
              </a:lnSpc>
              <a:spcBef>
                <a:spcPts val="100"/>
              </a:spcBef>
            </a:pPr>
            <a:r>
              <a:rPr spc="-10" dirty="0"/>
              <a:t>MOTIVATION</a:t>
            </a:r>
            <a:r>
              <a:rPr spc="-35" dirty="0"/>
              <a:t> </a:t>
            </a:r>
            <a:r>
              <a:rPr spc="-5" dirty="0"/>
              <a:t>OF</a:t>
            </a:r>
            <a:r>
              <a:rPr spc="-35" dirty="0"/>
              <a:t> </a:t>
            </a:r>
            <a:r>
              <a:rPr spc="-10" dirty="0"/>
              <a:t>THE</a:t>
            </a:r>
            <a:r>
              <a:rPr spc="-35" dirty="0"/>
              <a:t> </a:t>
            </a:r>
            <a:r>
              <a:rPr spc="-5" dirty="0"/>
              <a:t>PROJECT</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40280" marR="5080" indent="-1936114">
              <a:lnSpc>
                <a:spcPct val="115199"/>
              </a:lnSpc>
              <a:spcBef>
                <a:spcPts val="100"/>
              </a:spcBef>
            </a:pPr>
            <a:r>
              <a:rPr spc="-10" dirty="0"/>
              <a:t>OBJECTIVE </a:t>
            </a:r>
            <a:r>
              <a:rPr dirty="0"/>
              <a:t>&amp; </a:t>
            </a:r>
            <a:r>
              <a:rPr spc="-5" dirty="0"/>
              <a:t>SCOPE OF </a:t>
            </a:r>
            <a:r>
              <a:rPr spc="-10" dirty="0"/>
              <a:t>THE </a:t>
            </a:r>
            <a:r>
              <a:rPr spc="-790" dirty="0"/>
              <a:t> </a:t>
            </a:r>
            <a:r>
              <a:rPr spc="-5" dirty="0"/>
              <a:t>PROJECT</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sp>
        <p:nvSpPr>
          <p:cNvPr id="6" name="TextBox 5">
            <a:extLst>
              <a:ext uri="{FF2B5EF4-FFF2-40B4-BE49-F238E27FC236}">
                <a16:creationId xmlns:a16="http://schemas.microsoft.com/office/drawing/2014/main" id="{6E958E89-A690-51EE-14CF-0AC9FB03AF44}"/>
              </a:ext>
            </a:extLst>
          </p:cNvPr>
          <p:cNvSpPr txBox="1"/>
          <p:nvPr/>
        </p:nvSpPr>
        <p:spPr>
          <a:xfrm>
            <a:off x="1600200" y="2667000"/>
            <a:ext cx="6629400" cy="2862322"/>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possible solution is, if a person is identified using his/her fingerprint rules out the possibility of fake votes and it provides the result immediately after the voting process is completed. The whole process is done automatically by the voting machine.</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environment of this voting system is designed in such a way that it won't allow voters inside the voting room if another voter is casting his vote.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5127" y="1394767"/>
            <a:ext cx="3419344" cy="508678"/>
          </a:xfrm>
          <a:prstGeom prst="rect">
            <a:avLst/>
          </a:prstGeom>
        </p:spPr>
        <p:txBody>
          <a:bodyPr vert="horz" wrap="square" lIns="0" tIns="12700" rIns="0" bIns="0" rtlCol="0">
            <a:spAutoFit/>
          </a:bodyPr>
          <a:lstStyle/>
          <a:p>
            <a:pPr marL="12700">
              <a:lnSpc>
                <a:spcPct val="100000"/>
              </a:lnSpc>
              <a:spcBef>
                <a:spcPts val="100"/>
              </a:spcBef>
            </a:pPr>
            <a:r>
              <a:rPr spc="-5" dirty="0"/>
              <a:t>METHODOLOGY</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pic>
        <p:nvPicPr>
          <p:cNvPr id="5" name="Picture 4">
            <a:extLst>
              <a:ext uri="{FF2B5EF4-FFF2-40B4-BE49-F238E27FC236}">
                <a16:creationId xmlns:a16="http://schemas.microsoft.com/office/drawing/2014/main" id="{24776619-561F-EE48-5BDF-7190F8F819CF}"/>
              </a:ext>
            </a:extLst>
          </p:cNvPr>
          <p:cNvPicPr>
            <a:picLocks noChangeAspect="1"/>
          </p:cNvPicPr>
          <p:nvPr/>
        </p:nvPicPr>
        <p:blipFill>
          <a:blip r:embed="rId2"/>
          <a:stretch>
            <a:fillRect/>
          </a:stretch>
        </p:blipFill>
        <p:spPr>
          <a:xfrm>
            <a:off x="1676400" y="2209800"/>
            <a:ext cx="6448425" cy="40671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TotalTime>
  <Words>1485</Words>
  <Application>Microsoft Office PowerPoint</Application>
  <PresentationFormat>On-screen Show (4:3)</PresentationFormat>
  <Paragraphs>99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MT</vt:lpstr>
      <vt:lpstr>Calibri</vt:lpstr>
      <vt:lpstr>Times New Roman</vt:lpstr>
      <vt:lpstr>Office Theme</vt:lpstr>
      <vt:lpstr>MINI-PROJECT PHASE - 1</vt:lpstr>
      <vt:lpstr>ABSTRACT</vt:lpstr>
      <vt:lpstr>CONTENTS</vt:lpstr>
      <vt:lpstr>INTRODUCTION</vt:lpstr>
      <vt:lpstr>PROBLEM STATEMENT</vt:lpstr>
      <vt:lpstr>LITERATURE SURVEY</vt:lpstr>
      <vt:lpstr>MOTIVATION OF THE PROJECT</vt:lpstr>
      <vt:lpstr>OBJECTIVE &amp; SCOPE OF THE  PROJECT</vt:lpstr>
      <vt:lpstr>METHODOLOGY</vt:lpstr>
      <vt:lpstr>METHODOLOGY</vt:lpstr>
      <vt:lpstr>METHODOLOGY</vt:lpstr>
      <vt:lpstr>HARWARE &amp; SOFTWARE  REQUIREMETS</vt:lpstr>
      <vt:lpstr>PowerPoint Presentation</vt:lpstr>
      <vt:lpstr>CONTRIBUTION OF THE PROJECT</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PHASE - 1</dc:title>
  <dc:creator>Nisarga K</dc:creator>
  <cp:lastModifiedBy>Nisarga K</cp:lastModifiedBy>
  <cp:revision>1</cp:revision>
  <dcterms:created xsi:type="dcterms:W3CDTF">2023-05-26T14:54:48Z</dcterms:created>
  <dcterms:modified xsi:type="dcterms:W3CDTF">2023-05-26T15:43:50Z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