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9d5ca00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9d5ca00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a0f7bf0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a0f7bf0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9d5ca007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9d5ca00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055251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a055251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9d5ca00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9d5ca00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9d5ca00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9d5ca0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9d5ca0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9d5ca0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0f7bf05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0f7bf05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9d5ca00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9d5ca00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9d5ca00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9d5ca00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d5ca00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d5ca00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9d5ca00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9d5ca00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ircuitdigest.com/microcontroller-projects/iot-based-forest-fire-detection-using-arduino-and-gsm-module" TargetMode="External"/><Relationship Id="rId4" Type="http://schemas.openxmlformats.org/officeDocument/2006/relationships/hyperlink" Target="https://www.irjet.net/archives/V8/i4/IRJET-V8I436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5933050" y="2416250"/>
            <a:ext cx="2700000" cy="20526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275"/>
              <a:buNone/>
            </a:pPr>
            <a:r>
              <a:rPr b="1" lang="en" sz="1125">
                <a:solidFill>
                  <a:schemeClr val="dk1"/>
                </a:solidFill>
                <a:latin typeface="Times New Roman"/>
                <a:ea typeface="Times New Roman"/>
                <a:cs typeface="Times New Roman"/>
                <a:sym typeface="Times New Roman"/>
              </a:rPr>
              <a:t>Team:</a:t>
            </a:r>
            <a:endParaRPr b="1" sz="1125">
              <a:solidFill>
                <a:schemeClr val="dk1"/>
              </a:solidFill>
              <a:latin typeface="Times New Roman"/>
              <a:ea typeface="Times New Roman"/>
              <a:cs typeface="Times New Roman"/>
              <a:sym typeface="Times New Roman"/>
            </a:endParaRPr>
          </a:p>
          <a:p>
            <a:pPr indent="0" lvl="0" marL="0" rtl="0" algn="l">
              <a:lnSpc>
                <a:spcPct val="115000"/>
              </a:lnSpc>
              <a:spcBef>
                <a:spcPts val="500"/>
              </a:spcBef>
              <a:spcAft>
                <a:spcPts val="0"/>
              </a:spcAft>
              <a:buSzPts val="275"/>
              <a:buNone/>
            </a:pPr>
            <a:r>
              <a:rPr lang="en" sz="1125">
                <a:solidFill>
                  <a:srgbClr val="000000"/>
                </a:solidFill>
                <a:latin typeface="Times New Roman"/>
                <a:ea typeface="Times New Roman"/>
                <a:cs typeface="Times New Roman"/>
                <a:sym typeface="Times New Roman"/>
              </a:rPr>
              <a:t>Ananya M                      1DS19IS015</a:t>
            </a:r>
            <a:endParaRPr sz="1125">
              <a:solidFill>
                <a:srgbClr val="000000"/>
              </a:solidFill>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275"/>
              <a:buFont typeface="Arial"/>
              <a:buNone/>
            </a:pPr>
            <a:r>
              <a:rPr lang="en" sz="1125">
                <a:solidFill>
                  <a:srgbClr val="000000"/>
                </a:solidFill>
                <a:latin typeface="Times New Roman"/>
                <a:ea typeface="Times New Roman"/>
                <a:cs typeface="Times New Roman"/>
                <a:sym typeface="Times New Roman"/>
              </a:rPr>
              <a:t>Bhoomika RS 	              1DS19IS031	</a:t>
            </a:r>
            <a:endParaRPr sz="1125">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275"/>
              <a:buFont typeface="Arial"/>
              <a:buNone/>
            </a:pPr>
            <a:r>
              <a:rPr lang="en" sz="1125">
                <a:solidFill>
                  <a:srgbClr val="000000"/>
                </a:solidFill>
                <a:latin typeface="Times New Roman"/>
                <a:ea typeface="Times New Roman"/>
                <a:cs typeface="Times New Roman"/>
                <a:sym typeface="Times New Roman"/>
              </a:rPr>
              <a:t>Nandini Poddar               1DS19IS063</a:t>
            </a:r>
            <a:endParaRPr sz="1125">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275"/>
              <a:buFont typeface="Arial"/>
              <a:buNone/>
            </a:pPr>
            <a:r>
              <a:rPr lang="en" sz="1125">
                <a:solidFill>
                  <a:srgbClr val="000000"/>
                </a:solidFill>
                <a:latin typeface="Times New Roman"/>
                <a:ea typeface="Times New Roman"/>
                <a:cs typeface="Times New Roman"/>
                <a:sym typeface="Times New Roman"/>
              </a:rPr>
              <a:t>Neha S Shetty                1DS19IS064</a:t>
            </a:r>
            <a:endParaRPr sz="1125">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275"/>
              <a:buFont typeface="Arial"/>
              <a:buNone/>
            </a:pPr>
            <a:r>
              <a:rPr lang="en" sz="1125">
                <a:solidFill>
                  <a:srgbClr val="000000"/>
                </a:solidFill>
                <a:latin typeface="Times New Roman"/>
                <a:ea typeface="Times New Roman"/>
                <a:cs typeface="Times New Roman"/>
                <a:sym typeface="Times New Roman"/>
              </a:rPr>
              <a:t>Pankaj Garg                   1DS19IS066</a:t>
            </a:r>
            <a:endParaRPr sz="1125">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275"/>
              <a:buFont typeface="Arial"/>
              <a:buNone/>
            </a:pPr>
            <a:r>
              <a:rPr lang="en" sz="1125">
                <a:solidFill>
                  <a:srgbClr val="000000"/>
                </a:solidFill>
                <a:latin typeface="Times New Roman"/>
                <a:ea typeface="Times New Roman"/>
                <a:cs typeface="Times New Roman"/>
                <a:sym typeface="Times New Roman"/>
              </a:rPr>
              <a:t>Saquib Ameer Khan       1DS19IS089</a:t>
            </a:r>
            <a:endParaRPr sz="1125">
              <a:solidFill>
                <a:srgbClr val="000000"/>
              </a:solidFill>
              <a:latin typeface="Times New Roman"/>
              <a:ea typeface="Times New Roman"/>
              <a:cs typeface="Times New Roman"/>
              <a:sym typeface="Times New Roman"/>
            </a:endParaRPr>
          </a:p>
          <a:p>
            <a:pPr indent="0" lvl="0" marL="0" rtl="0" algn="ctr">
              <a:spcBef>
                <a:spcPts val="0"/>
              </a:spcBef>
              <a:spcAft>
                <a:spcPts val="0"/>
              </a:spcAft>
              <a:buSzPts val="275"/>
              <a:buNone/>
            </a:pPr>
            <a:r>
              <a:t/>
            </a:r>
            <a:endParaRPr sz="700"/>
          </a:p>
        </p:txBody>
      </p:sp>
      <p:sp>
        <p:nvSpPr>
          <p:cNvPr id="55" name="Google Shape;55;p13"/>
          <p:cNvSpPr txBox="1"/>
          <p:nvPr/>
        </p:nvSpPr>
        <p:spPr>
          <a:xfrm>
            <a:off x="282650" y="2743950"/>
            <a:ext cx="354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Mentor</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Mr. Rajat Duggal</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Nokia University Connect, Bangalore</a:t>
            </a:r>
            <a:endParaRPr>
              <a:latin typeface="Times New Roman"/>
              <a:ea typeface="Times New Roman"/>
              <a:cs typeface="Times New Roman"/>
              <a:sym typeface="Times New Roman"/>
            </a:endParaRPr>
          </a:p>
        </p:txBody>
      </p:sp>
      <p:sp>
        <p:nvSpPr>
          <p:cNvPr id="56" name="Google Shape;56;p13"/>
          <p:cNvSpPr txBox="1"/>
          <p:nvPr/>
        </p:nvSpPr>
        <p:spPr>
          <a:xfrm>
            <a:off x="719775" y="375225"/>
            <a:ext cx="7039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rPr>
              <a:t>DAYANANDA SAGAR COLLEGE OF ENGINEERING</a:t>
            </a:r>
            <a:endParaRPr b="1" sz="1600">
              <a:solidFill>
                <a:schemeClr val="dk1"/>
              </a:solidFill>
            </a:endParaRPr>
          </a:p>
          <a:p>
            <a:pPr indent="0" lvl="0" marL="0" rtl="0" algn="ctr">
              <a:spcBef>
                <a:spcPts val="0"/>
              </a:spcBef>
              <a:spcAft>
                <a:spcPts val="0"/>
              </a:spcAft>
              <a:buNone/>
            </a:pPr>
            <a:r>
              <a:rPr b="1" lang="en" sz="1600">
                <a:solidFill>
                  <a:schemeClr val="dk1"/>
                </a:solidFill>
              </a:rPr>
              <a:t>INFORMATION SCIENCE AND ENGINEERING</a:t>
            </a:r>
            <a:endParaRPr b="1" sz="1600">
              <a:solidFill>
                <a:schemeClr val="dk1"/>
              </a:solidFill>
            </a:endParaRPr>
          </a:p>
        </p:txBody>
      </p:sp>
      <p:sp>
        <p:nvSpPr>
          <p:cNvPr id="57" name="Google Shape;57;p13"/>
          <p:cNvSpPr txBox="1"/>
          <p:nvPr/>
        </p:nvSpPr>
        <p:spPr>
          <a:xfrm>
            <a:off x="1313750" y="1326150"/>
            <a:ext cx="6543900" cy="6465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1000"/>
              </a:spcAft>
              <a:buNone/>
            </a:pPr>
            <a:r>
              <a:rPr b="1" lang="en" sz="3000" u="sng">
                <a:solidFill>
                  <a:schemeClr val="dk1"/>
                </a:solidFill>
              </a:rPr>
              <a:t>Forest Fire Detection System</a:t>
            </a:r>
            <a:endParaRPr sz="3000"/>
          </a:p>
        </p:txBody>
      </p:sp>
      <p:pic>
        <p:nvPicPr>
          <p:cNvPr id="58" name="Google Shape;58;p13"/>
          <p:cNvPicPr preferRelativeResize="0"/>
          <p:nvPr/>
        </p:nvPicPr>
        <p:blipFill>
          <a:blip r:embed="rId3">
            <a:alphaModFix/>
          </a:blip>
          <a:stretch>
            <a:fillRect/>
          </a:stretch>
        </p:blipFill>
        <p:spPr>
          <a:xfrm>
            <a:off x="363525" y="162850"/>
            <a:ext cx="1281950" cy="1252825"/>
          </a:xfrm>
          <a:prstGeom prst="rect">
            <a:avLst/>
          </a:prstGeom>
          <a:noFill/>
          <a:ln>
            <a:noFill/>
          </a:ln>
        </p:spPr>
      </p:pic>
      <p:pic>
        <p:nvPicPr>
          <p:cNvPr id="59" name="Google Shape;59;p13"/>
          <p:cNvPicPr preferRelativeResize="0"/>
          <p:nvPr/>
        </p:nvPicPr>
        <p:blipFill>
          <a:blip r:embed="rId4">
            <a:alphaModFix/>
          </a:blip>
          <a:stretch>
            <a:fillRect/>
          </a:stretch>
        </p:blipFill>
        <p:spPr>
          <a:xfrm>
            <a:off x="6810800" y="162850"/>
            <a:ext cx="1822250" cy="125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07050"/>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u="sng"/>
              <a:t>METHODOLOGY</a:t>
            </a:r>
            <a:endParaRPr b="1" sz="3020" u="sng"/>
          </a:p>
        </p:txBody>
      </p:sp>
      <p:sp>
        <p:nvSpPr>
          <p:cNvPr id="114" name="Google Shape;114;p22"/>
          <p:cNvSpPr txBox="1"/>
          <p:nvPr>
            <p:ph idx="1" type="body"/>
          </p:nvPr>
        </p:nvSpPr>
        <p:spPr>
          <a:xfrm>
            <a:off x="224525" y="923650"/>
            <a:ext cx="8520600" cy="389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Connect the Flame sensor, DHT sensor and the CO2 MQ135 sensor to the microcontroller (Arduino UNO).</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Also connect SIM808 module via Logic shifting resistors.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Connect the buzzer and LEDs for the alarming system.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Supply power to SIM808 module.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5V DC external supply is given to Arduino UNO.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After successful integration of hardware, the Cloud platform needs to be set up, where the real-time data will be received.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Once all the data is received, the intensity of the fire will be estimated and the level of the wild fire will be determined.</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rotWithShape="1">
          <a:blip r:embed="rId3">
            <a:alphaModFix/>
          </a:blip>
          <a:srcRect b="33297" l="0" r="49039" t="0"/>
          <a:stretch/>
        </p:blipFill>
        <p:spPr>
          <a:xfrm>
            <a:off x="5700925" y="1310225"/>
            <a:ext cx="3101900" cy="3031150"/>
          </a:xfrm>
          <a:prstGeom prst="rect">
            <a:avLst/>
          </a:prstGeom>
          <a:noFill/>
          <a:ln>
            <a:noFill/>
          </a:ln>
        </p:spPr>
      </p:pic>
      <p:sp>
        <p:nvSpPr>
          <p:cNvPr id="120" name="Google Shape;120;p23"/>
          <p:cNvSpPr txBox="1"/>
          <p:nvPr/>
        </p:nvSpPr>
        <p:spPr>
          <a:xfrm>
            <a:off x="765450" y="985513"/>
            <a:ext cx="4172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The extent of a forest fire is classified into 3 stages: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Ignition (Low)</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Growth (Medium)</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Fully Developed (High)</a:t>
            </a:r>
            <a:endParaRPr sz="1500">
              <a:latin typeface="Times New Roman"/>
              <a:ea typeface="Times New Roman"/>
              <a:cs typeface="Times New Roman"/>
              <a:sym typeface="Times New Roman"/>
            </a:endParaRPr>
          </a:p>
        </p:txBody>
      </p:sp>
      <p:sp>
        <p:nvSpPr>
          <p:cNvPr id="121" name="Google Shape;121;p23"/>
          <p:cNvSpPr txBox="1"/>
          <p:nvPr/>
        </p:nvSpPr>
        <p:spPr>
          <a:xfrm>
            <a:off x="1119000" y="299725"/>
            <a:ext cx="6906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t>DETERMINING THE FIRE INTENSITY</a:t>
            </a:r>
            <a:endParaRPr b="1" sz="3000" u="sng"/>
          </a:p>
        </p:txBody>
      </p:sp>
      <p:sp>
        <p:nvSpPr>
          <p:cNvPr id="122" name="Google Shape;122;p23"/>
          <p:cNvSpPr txBox="1"/>
          <p:nvPr/>
        </p:nvSpPr>
        <p:spPr>
          <a:xfrm>
            <a:off x="537200" y="2571750"/>
            <a:ext cx="212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latin typeface="Times New Roman"/>
                <a:ea typeface="Times New Roman"/>
                <a:cs typeface="Times New Roman"/>
                <a:sym typeface="Times New Roman"/>
              </a:rPr>
              <a:t>Byram’s formula:</a:t>
            </a:r>
            <a:endParaRPr b="1" sz="1800" u="sng">
              <a:latin typeface="Times New Roman"/>
              <a:ea typeface="Times New Roman"/>
              <a:cs typeface="Times New Roman"/>
              <a:sym typeface="Times New Roman"/>
            </a:endParaRPr>
          </a:p>
        </p:txBody>
      </p:sp>
      <p:pic>
        <p:nvPicPr>
          <p:cNvPr id="123" name="Google Shape;123;p23"/>
          <p:cNvPicPr preferRelativeResize="0"/>
          <p:nvPr/>
        </p:nvPicPr>
        <p:blipFill>
          <a:blip r:embed="rId4">
            <a:alphaModFix/>
          </a:blip>
          <a:stretch>
            <a:fillRect/>
          </a:stretch>
        </p:blipFill>
        <p:spPr>
          <a:xfrm>
            <a:off x="537200" y="2981500"/>
            <a:ext cx="4852133" cy="181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96150"/>
            <a:ext cx="85206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u="sng"/>
              <a:t>CONCLUSION</a:t>
            </a:r>
            <a:endParaRPr b="1" sz="2400" u="sng"/>
          </a:p>
        </p:txBody>
      </p:sp>
      <p:sp>
        <p:nvSpPr>
          <p:cNvPr id="129" name="Google Shape;129;p24"/>
          <p:cNvSpPr txBox="1"/>
          <p:nvPr>
            <p:ph idx="1" type="body"/>
          </p:nvPr>
        </p:nvSpPr>
        <p:spPr>
          <a:xfrm>
            <a:off x="350975" y="822650"/>
            <a:ext cx="8520600" cy="4124400"/>
          </a:xfrm>
          <a:prstGeom prst="rect">
            <a:avLst/>
          </a:prstGeom>
        </p:spPr>
        <p:txBody>
          <a:bodyPr anchorCtr="0" anchor="t" bIns="91425" lIns="91425" spcFirstLastPara="1" rIns="91425" wrap="square" tIns="91425">
            <a:noAutofit/>
          </a:bodyPr>
          <a:lstStyle/>
          <a:p>
            <a:pPr indent="457200" lvl="0" marL="0" rtl="0" algn="just">
              <a:lnSpc>
                <a:spcPct val="97916"/>
              </a:lnSpc>
              <a:spcBef>
                <a:spcPts val="0"/>
              </a:spcBef>
              <a:spcAft>
                <a:spcPts val="0"/>
              </a:spcAft>
              <a:buClr>
                <a:schemeClr val="dk1"/>
              </a:buClr>
              <a:buSzPts val="1018"/>
              <a:buFont typeface="Arial"/>
              <a:buNone/>
            </a:pPr>
            <a:r>
              <a:rPr lang="en" sz="1700">
                <a:solidFill>
                  <a:srgbClr val="000000"/>
                </a:solidFill>
                <a:latin typeface="Times New Roman"/>
                <a:ea typeface="Times New Roman"/>
                <a:cs typeface="Times New Roman"/>
                <a:sym typeface="Times New Roman"/>
              </a:rPr>
              <a:t>Early cautioning and quick reaction to a fire breakout are the main approaches to dodge incredible misfortunes and natural and social legacy harms. Hence, the most critical objectives in flame observation are fast and solid identification and restriction of the fire. It is substantially less demanding to stifle a fire when the beginning area is known, and keeping in mind that it is in its beginning periods. Data about the advance of flame is likewise profoundly profitable for dealing with the fire amid every one of its stages. In light of this data, the fire battling staff can be guided on focus to hinder the fire before it achieves social legacy destinations and to smother it rapidly by using the required putting out fires hardware and vehicles.</a:t>
            </a:r>
            <a:endParaRPr sz="1700">
              <a:solidFill>
                <a:srgbClr val="000000"/>
              </a:solidFill>
              <a:latin typeface="Times New Roman"/>
              <a:ea typeface="Times New Roman"/>
              <a:cs typeface="Times New Roman"/>
              <a:sym typeface="Times New Roman"/>
            </a:endParaRPr>
          </a:p>
          <a:p>
            <a:pPr indent="457200" lvl="0" marL="0" rtl="0" algn="just">
              <a:lnSpc>
                <a:spcPct val="97916"/>
              </a:lnSpc>
              <a:spcBef>
                <a:spcPts val="800"/>
              </a:spcBef>
              <a:spcAft>
                <a:spcPts val="0"/>
              </a:spcAft>
              <a:buClr>
                <a:schemeClr val="dk1"/>
              </a:buClr>
              <a:buSzPts val="1018"/>
              <a:buFont typeface="Arial"/>
              <a:buNone/>
            </a:pPr>
            <a:r>
              <a:t/>
            </a:r>
            <a:endParaRPr sz="1600">
              <a:solidFill>
                <a:schemeClr val="dk1"/>
              </a:solidFill>
            </a:endParaRPr>
          </a:p>
          <a:p>
            <a:pPr indent="0" lvl="0" marL="0" rtl="0" algn="ctr">
              <a:lnSpc>
                <a:spcPct val="97916"/>
              </a:lnSpc>
              <a:spcBef>
                <a:spcPts val="800"/>
              </a:spcBef>
              <a:spcAft>
                <a:spcPts val="0"/>
              </a:spcAft>
              <a:buClr>
                <a:schemeClr val="dk1"/>
              </a:buClr>
              <a:buSzPts val="1018"/>
              <a:buFont typeface="Arial"/>
              <a:buNone/>
            </a:pPr>
            <a:r>
              <a:rPr b="1" lang="en" sz="2400" u="sng">
                <a:solidFill>
                  <a:schemeClr val="dk1"/>
                </a:solidFill>
              </a:rPr>
              <a:t>APPLICATIONS</a:t>
            </a:r>
            <a:endParaRPr b="1" sz="2400" u="sng">
              <a:solidFill>
                <a:schemeClr val="dk1"/>
              </a:solidFill>
            </a:endParaRPr>
          </a:p>
          <a:p>
            <a:pPr indent="0" lvl="0" marL="0" rtl="0" algn="l">
              <a:lnSpc>
                <a:spcPct val="105000"/>
              </a:lnSpc>
              <a:spcBef>
                <a:spcPts val="800"/>
              </a:spcBef>
              <a:spcAft>
                <a:spcPts val="0"/>
              </a:spcAft>
              <a:buClr>
                <a:schemeClr val="dk1"/>
              </a:buClr>
              <a:buSzPts val="1018"/>
              <a:buFont typeface="Arial"/>
              <a:buNone/>
            </a:pPr>
            <a:r>
              <a:rPr lang="en" sz="1700">
                <a:solidFill>
                  <a:srgbClr val="000000"/>
                </a:solidFill>
                <a:latin typeface="Times New Roman"/>
                <a:ea typeface="Times New Roman"/>
                <a:cs typeface="Times New Roman"/>
                <a:sym typeface="Times New Roman"/>
              </a:rPr>
              <a:t>1. Forest fire applications.</a:t>
            </a:r>
            <a:endParaRPr sz="17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018"/>
              <a:buFont typeface="Arial"/>
              <a:buNone/>
            </a:pPr>
            <a:r>
              <a:rPr lang="en" sz="1700">
                <a:solidFill>
                  <a:srgbClr val="000000"/>
                </a:solidFill>
                <a:latin typeface="Times New Roman"/>
                <a:ea typeface="Times New Roman"/>
                <a:cs typeface="Times New Roman"/>
                <a:sym typeface="Times New Roman"/>
              </a:rPr>
              <a:t>2. In industries for fire surveillance.</a:t>
            </a:r>
            <a:endParaRPr sz="17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018"/>
              <a:buFont typeface="Arial"/>
              <a:buNone/>
            </a:pPr>
            <a:r>
              <a:rPr lang="en" sz="1700">
                <a:solidFill>
                  <a:srgbClr val="000000"/>
                </a:solidFill>
                <a:latin typeface="Times New Roman"/>
                <a:ea typeface="Times New Roman"/>
                <a:cs typeface="Times New Roman"/>
                <a:sym typeface="Times New Roman"/>
              </a:rPr>
              <a:t>3. Big society for fire alert.</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50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u="sng"/>
              <a:t>REFERENCE</a:t>
            </a:r>
            <a:endParaRPr b="1" sz="3020" u="sng"/>
          </a:p>
        </p:txBody>
      </p:sp>
      <p:sp>
        <p:nvSpPr>
          <p:cNvPr id="135" name="Google Shape;135;p25"/>
          <p:cNvSpPr txBox="1"/>
          <p:nvPr>
            <p:ph idx="1" type="body"/>
          </p:nvPr>
        </p:nvSpPr>
        <p:spPr>
          <a:xfrm>
            <a:off x="311700" y="1024350"/>
            <a:ext cx="8520600" cy="3544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94736"/>
              <a:buChar char="●"/>
            </a:pPr>
            <a:r>
              <a:rPr lang="en" sz="1900">
                <a:solidFill>
                  <a:srgbClr val="000000"/>
                </a:solidFill>
                <a:latin typeface="Times New Roman"/>
                <a:ea typeface="Times New Roman"/>
                <a:cs typeface="Times New Roman"/>
                <a:sym typeface="Times New Roman"/>
              </a:rPr>
              <a:t>IEEE-</a:t>
            </a:r>
            <a:r>
              <a:rPr lang="en">
                <a:solidFill>
                  <a:srgbClr val="000000"/>
                </a:solidFill>
              </a:rPr>
              <a:t> </a:t>
            </a:r>
            <a:endParaRPr>
              <a:solidFill>
                <a:srgbClr val="000000"/>
              </a:solidFill>
            </a:endParaRPr>
          </a:p>
          <a:p>
            <a:pPr indent="0" lvl="0" marL="457200" rtl="0" algn="l">
              <a:spcBef>
                <a:spcPts val="1200"/>
              </a:spcBef>
              <a:spcAft>
                <a:spcPts val="0"/>
              </a:spcAft>
              <a:buNone/>
            </a:pPr>
            <a:r>
              <a:rPr lang="en" u="sng">
                <a:solidFill>
                  <a:srgbClr val="0000FF"/>
                </a:solidFill>
              </a:rPr>
              <a:t>https://ieeexplore.ieee.org/document/8878808</a:t>
            </a:r>
            <a:endParaRPr u="sng">
              <a:solidFill>
                <a:srgbClr val="0000FF"/>
              </a:solidFill>
            </a:endParaRPr>
          </a:p>
          <a:p>
            <a:pPr indent="-340201" lvl="0" marL="457200" rtl="0" algn="l">
              <a:spcBef>
                <a:spcPts val="12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Circuit digest-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u="sng">
                <a:solidFill>
                  <a:srgbClr val="0000FF"/>
                </a:solidFill>
                <a:hlinkClick r:id="rId3">
                  <a:extLst>
                    <a:ext uri="{A12FA001-AC4F-418D-AE19-62706E023703}">
                      <ahyp:hlinkClr val="tx"/>
                    </a:ext>
                  </a:extLst>
                </a:hlinkClick>
              </a:rPr>
              <a:t>https://circuitdigest.com/microcontroller-projects/iot-based-forest-fire-detection-using-arduino-and-gsm-module</a:t>
            </a:r>
            <a:endParaRPr>
              <a:solidFill>
                <a:srgbClr val="0000FF"/>
              </a:solidFill>
            </a:endParaRPr>
          </a:p>
          <a:p>
            <a:pPr indent="-340201" lvl="0" marL="457200" rtl="0" algn="l">
              <a:spcBef>
                <a:spcPts val="12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IRJET- </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u="sng">
                <a:solidFill>
                  <a:srgbClr val="0000FF"/>
                </a:solidFill>
                <a:hlinkClick r:id="rId4">
                  <a:extLst>
                    <a:ext uri="{A12FA001-AC4F-418D-AE19-62706E023703}">
                      <ahyp:hlinkClr val="tx"/>
                    </a:ext>
                  </a:extLst>
                </a:hlinkClick>
              </a:rPr>
              <a:t>https://www.irjet.net/archives/V8/i4/IRJET-V8I4360.pdf</a:t>
            </a:r>
            <a:endParaRPr>
              <a:solidFill>
                <a:srgbClr val="0000FF"/>
              </a:solidFill>
            </a:endParaRPr>
          </a:p>
          <a:p>
            <a:pPr indent="-340201" lvl="0" marL="457200" rtl="0" algn="l">
              <a:spcBef>
                <a:spcPts val="12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Manx Tech</a:t>
            </a:r>
            <a:r>
              <a:rPr lang="en" sz="1900">
                <a:solidFill>
                  <a:srgbClr val="000000"/>
                </a:solidFill>
                <a:latin typeface="Times New Roman"/>
                <a:ea typeface="Times New Roman"/>
                <a:cs typeface="Times New Roman"/>
                <a:sym typeface="Times New Roman"/>
              </a:rPr>
              <a:t> group-</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rPr>
              <a:t>        </a:t>
            </a:r>
            <a:r>
              <a:rPr lang="en" u="sng">
                <a:solidFill>
                  <a:srgbClr val="0000FF"/>
                </a:solidFill>
              </a:rPr>
              <a:t>https://www.manxtechgroup.com/forest-fire-detection-using-iot-and-co2-sensors/</a:t>
            </a:r>
            <a:endParaRPr u="sng">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213625" y="265100"/>
            <a:ext cx="8520600" cy="73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00" u="sng"/>
              <a:t>ABSTRACT</a:t>
            </a:r>
            <a:endParaRPr b="1" sz="3000" u="sng"/>
          </a:p>
        </p:txBody>
      </p:sp>
      <p:sp>
        <p:nvSpPr>
          <p:cNvPr id="65" name="Google Shape;65;p14"/>
          <p:cNvSpPr txBox="1"/>
          <p:nvPr>
            <p:ph idx="1" type="subTitle"/>
          </p:nvPr>
        </p:nvSpPr>
        <p:spPr>
          <a:xfrm>
            <a:off x="311700" y="1198700"/>
            <a:ext cx="8520600" cy="36930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Fire, as one of the world's biggest calamities, must be identified at the right moment before it can do significant damage to the atmosphere and living beings. According to a study, 75-80 percent of the various casualties caused by fire might have been prevented if the misfortune was detected quickly. Particularly in the case of a forest fire, this results in a significant loss to the environment and makes it extremely dangerous for the wildlife habitat. To avoid such losses, an automated system is needed that can provide early detection of any fire situation via any of the alarm systems. </a:t>
            </a:r>
            <a:endParaRPr sz="1500">
              <a:solidFill>
                <a:srgbClr val="000000"/>
              </a:solidFill>
              <a:latin typeface="Times New Roman"/>
              <a:ea typeface="Times New Roman"/>
              <a:cs typeface="Times New Roman"/>
              <a:sym typeface="Times New Roman"/>
            </a:endParaRPr>
          </a:p>
          <a:p>
            <a:pPr indent="457200" lvl="0" marL="0" rtl="0" algn="just">
              <a:lnSpc>
                <a:spcPct val="115000"/>
              </a:lnSpc>
              <a:spcBef>
                <a:spcPts val="8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In order to achieve early detection, there are two most used traditional methods of human surveillance.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8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Human observation</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Automation approach</a:t>
            </a:r>
            <a:endParaRPr sz="1500">
              <a:solidFill>
                <a:srgbClr val="000000"/>
              </a:solidFill>
              <a:latin typeface="Times New Roman"/>
              <a:ea typeface="Times New Roman"/>
              <a:cs typeface="Times New Roman"/>
              <a:sym typeface="Times New Roman"/>
            </a:endParaRPr>
          </a:p>
          <a:p>
            <a:pPr indent="457200" lvl="0" marL="0" rtl="0" algn="just">
              <a:lnSpc>
                <a:spcPct val="115000"/>
              </a:lnSpc>
              <a:spcBef>
                <a:spcPts val="800"/>
              </a:spcBef>
              <a:spcAft>
                <a:spcPts val="800"/>
              </a:spcAft>
              <a:buNone/>
            </a:pPr>
            <a:r>
              <a:rPr lang="en" sz="1500">
                <a:solidFill>
                  <a:srgbClr val="000000"/>
                </a:solidFill>
                <a:latin typeface="Times New Roman"/>
                <a:ea typeface="Times New Roman"/>
                <a:cs typeface="Times New Roman"/>
                <a:sym typeface="Times New Roman"/>
              </a:rPr>
              <a:t>The automated fire alert detection system proposed in this project comprises of three sensors, namely flame, temperature(DHT) and </a:t>
            </a:r>
            <a:r>
              <a:rPr lang="en" sz="1500">
                <a:solidFill>
                  <a:srgbClr val="000000"/>
                </a:solidFill>
                <a:latin typeface="Times New Roman"/>
                <a:ea typeface="Times New Roman"/>
                <a:cs typeface="Times New Roman"/>
                <a:sym typeface="Times New Roman"/>
              </a:rPr>
              <a:t>CO2 MQ135</a:t>
            </a:r>
            <a:r>
              <a:rPr lang="en" sz="1500">
                <a:solidFill>
                  <a:srgbClr val="000000"/>
                </a:solidFill>
                <a:latin typeface="Times New Roman"/>
                <a:ea typeface="Times New Roman"/>
                <a:cs typeface="Times New Roman"/>
                <a:sym typeface="Times New Roman"/>
              </a:rPr>
              <a:t>. These sensors detect change in a measurable physical quantity and intimate the nearest fire extinguishing station</a:t>
            </a:r>
            <a:r>
              <a:rPr lang="en" sz="1500">
                <a:solidFill>
                  <a:srgbClr val="000000"/>
                </a:solidFill>
                <a:latin typeface="Roboto"/>
                <a:ea typeface="Roboto"/>
                <a:cs typeface="Roboto"/>
                <a:sym typeface="Roboto"/>
              </a:rPr>
              <a:t>.</a:t>
            </a:r>
            <a:endParaRPr sz="15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t>CONTENTS</a:t>
            </a:r>
            <a:endParaRPr b="1" sz="3000" u="sng"/>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Introduction</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Problem Statement </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Objective and Scope of the Project.</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Block Diagram</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Hardware/Software Requirements.</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Methodology </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a:p>
            <a:pPr indent="-342900" lvl="0" marL="457200" rtl="0" algn="l">
              <a:lnSpc>
                <a:spcPct val="13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References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latin typeface="Times New Roman"/>
                <a:ea typeface="Times New Roman"/>
                <a:cs typeface="Times New Roman"/>
                <a:sym typeface="Times New Roman"/>
              </a:rPr>
              <a:t>INTRODUCTION</a:t>
            </a:r>
            <a:endParaRPr b="1" sz="3000" u="sng">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 wildfire, forest fire, bushfire, wild-land fire or rural fire is an unplanned, uncontrolled fire in an area of combustible vegetation starting in rural and urban areas. </a:t>
            </a:r>
            <a:endParaRPr sz="1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Forest fires not only cause loss of biodiversity, loss of valuable timber, degradation of natural forests and water catchment areas but also result in depletion of carbon sinks, reduction in water table level, global warming, ozone layer depletion and also loss of agricultural production. </a:t>
            </a:r>
            <a:endParaRPr sz="1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So, in order to try and overcome these problems we have proposed an IOT based Forest Fire Detection System.</a:t>
            </a:r>
            <a:endParaRPr sz="1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Forest fire detection system uses advanced technology which will help in tracing out the forest ﬁre in its initial stage. </a:t>
            </a:r>
            <a:endParaRPr sz="1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development of IOT based Forest Fire Detection System will be helpful in mapping emergency plans and making them more effective during the occurrence of any disaster.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958025"/>
            <a:ext cx="8520600" cy="361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aim is to build a Forest fire detection system which would detect the fire using sensors and send an alarm as a safety measure to the living beings around and in the meantime also send an emergency alert to the respective authorities.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fire IoT aims to link different sensors with Arduino UNO and GSM/GPRS SIM808 module along with buzzer and LEDs.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Here a GSM/GPRS module is used to communicate with IoT servers as well as to intimate the fire extinguishing authority about the occurrence of the fire.</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intensity of the fire will be estimated by using Byram’s  formula.</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All the data collected is stored and analyzed in the ThingSpeak cloud server.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5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t>PROBLEM STATEMENT</a:t>
            </a:r>
            <a:endParaRPr b="1" sz="3000" u="sng"/>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000000"/>
                </a:solidFill>
                <a:latin typeface="Times New Roman"/>
                <a:ea typeface="Times New Roman"/>
                <a:cs typeface="Times New Roman"/>
                <a:sym typeface="Times New Roman"/>
              </a:rPr>
              <a:t>Lately the world has seen many occurrences of </a:t>
            </a:r>
            <a:r>
              <a:rPr lang="en">
                <a:solidFill>
                  <a:srgbClr val="000000"/>
                </a:solidFill>
                <a:latin typeface="Times New Roman"/>
                <a:ea typeface="Times New Roman"/>
                <a:cs typeface="Times New Roman"/>
                <a:sym typeface="Times New Roman"/>
              </a:rPr>
              <a:t>wildfires</a:t>
            </a:r>
            <a:r>
              <a:rPr lang="en">
                <a:solidFill>
                  <a:srgbClr val="000000"/>
                </a:solidFill>
                <a:latin typeface="Times New Roman"/>
                <a:ea typeface="Times New Roman"/>
                <a:cs typeface="Times New Roman"/>
                <a:sym typeface="Times New Roman"/>
              </a:rPr>
              <a:t> which have caused a lot of damage to our biodiversity. These fires have caused damage to wildlife, human life, property and environment. </a:t>
            </a:r>
            <a:r>
              <a:rPr lang="en">
                <a:solidFill>
                  <a:srgbClr val="000000"/>
                </a:solidFill>
                <a:latin typeface="Times New Roman"/>
                <a:ea typeface="Times New Roman"/>
                <a:cs typeface="Times New Roman"/>
                <a:sym typeface="Times New Roman"/>
              </a:rPr>
              <a:t>It could be avoided if a robust system could be deployed in forest areas to detect the fire in its initial stage and alert the concerned authority to take an appropriate and immediate action.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Hence our approach addresses the need for an early detection of the forest fire befor</a:t>
            </a:r>
            <a:r>
              <a:rPr lang="en">
                <a:solidFill>
                  <a:srgbClr val="000000"/>
                </a:solidFill>
                <a:latin typeface="Times New Roman"/>
                <a:ea typeface="Times New Roman"/>
                <a:cs typeface="Times New Roman"/>
                <a:sym typeface="Times New Roman"/>
              </a:rPr>
              <a:t>e </a:t>
            </a:r>
            <a:r>
              <a:rPr lang="en">
                <a:solidFill>
                  <a:srgbClr val="000000"/>
                </a:solidFill>
                <a:latin typeface="Times New Roman"/>
                <a:ea typeface="Times New Roman"/>
                <a:cs typeface="Times New Roman"/>
                <a:sym typeface="Times New Roman"/>
              </a:rPr>
              <a:t>it spreads to a large scale and causes a number of casualties. As a result of this automated system, a lot of lives as well as the natural resources could be saved.</a:t>
            </a:r>
            <a:r>
              <a:rPr lang="en">
                <a:solidFill>
                  <a:schemeClr val="dk1"/>
                </a:solidFill>
                <a:latin typeface="Times New Roman"/>
                <a:ea typeface="Times New Roman"/>
                <a:cs typeface="Times New Roman"/>
                <a:sym typeface="Times New Roman"/>
              </a:rPr>
              <a:t> The approach ensures a more reliable and </a:t>
            </a:r>
            <a:r>
              <a:rPr lang="en">
                <a:solidFill>
                  <a:schemeClr val="dk1"/>
                </a:solidFill>
                <a:latin typeface="Times New Roman"/>
                <a:ea typeface="Times New Roman"/>
                <a:cs typeface="Times New Roman"/>
                <a:sym typeface="Times New Roman"/>
              </a:rPr>
              <a:t>accurate</a:t>
            </a:r>
            <a:r>
              <a:rPr lang="en">
                <a:solidFill>
                  <a:schemeClr val="dk1"/>
                </a:solidFill>
                <a:latin typeface="Times New Roman"/>
                <a:ea typeface="Times New Roman"/>
                <a:cs typeface="Times New Roman"/>
                <a:sym typeface="Times New Roman"/>
              </a:rPr>
              <a:t> result and is cost effective at the same time.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u="sng"/>
              <a:t>OBJECTIVE AND SCOPE OF THE PROJECT</a:t>
            </a:r>
            <a:endParaRPr b="1" sz="3020" u="sng"/>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main objective of this proposed model is to predict the developing trend of the fire by building a Forest fire detection system using IoT which would detect the fire and send an emergency fire alert to Authority.</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scope of the proposed model is to detect a fire quickly and provide an early warning notification to the respective authority and also alert the surrounding ecosystem with a fire alarm.</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120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u="sng"/>
              <a:t>BLOCK DIAGRAM</a:t>
            </a:r>
            <a:endParaRPr b="1" sz="3020" u="sng"/>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11700" y="1152475"/>
            <a:ext cx="8634001" cy="35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800"/>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u="sng"/>
              <a:t>HARDWARE REQUIREMENTS</a:t>
            </a:r>
            <a:endParaRPr b="1" sz="2400" u="sng"/>
          </a:p>
        </p:txBody>
      </p:sp>
      <p:sp>
        <p:nvSpPr>
          <p:cNvPr id="107" name="Google Shape;107;p21"/>
          <p:cNvSpPr txBox="1"/>
          <p:nvPr>
            <p:ph idx="1" type="body"/>
          </p:nvPr>
        </p:nvSpPr>
        <p:spPr>
          <a:xfrm>
            <a:off x="246300" y="681125"/>
            <a:ext cx="8520600" cy="3980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Arduino UNO</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SIM808 GPS/GPRS Module</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Sensors- </a:t>
            </a:r>
            <a:endParaRPr sz="1500">
              <a:solidFill>
                <a:srgbClr val="000000"/>
              </a:solidFill>
              <a:latin typeface="Times New Roman"/>
              <a:ea typeface="Times New Roman"/>
              <a:cs typeface="Times New Roman"/>
              <a:sym typeface="Times New Roman"/>
            </a:endParaRPr>
          </a:p>
          <a:p>
            <a:pPr indent="-316706" lvl="1" marL="9144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Flame </a:t>
            </a:r>
            <a:endParaRPr sz="1500">
              <a:solidFill>
                <a:srgbClr val="000000"/>
              </a:solidFill>
              <a:latin typeface="Times New Roman"/>
              <a:ea typeface="Times New Roman"/>
              <a:cs typeface="Times New Roman"/>
              <a:sym typeface="Times New Roman"/>
            </a:endParaRPr>
          </a:p>
          <a:p>
            <a:pPr indent="-316706" lvl="1" marL="9144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DHT </a:t>
            </a:r>
            <a:endParaRPr sz="1500">
              <a:solidFill>
                <a:srgbClr val="000000"/>
              </a:solidFill>
              <a:latin typeface="Times New Roman"/>
              <a:ea typeface="Times New Roman"/>
              <a:cs typeface="Times New Roman"/>
              <a:sym typeface="Times New Roman"/>
            </a:endParaRPr>
          </a:p>
          <a:p>
            <a:pPr indent="-316706" lvl="1" marL="9144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CO2 MQ1325</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Buzzer, LEDs</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3.7V Li-ion </a:t>
            </a:r>
            <a:r>
              <a:rPr lang="en" sz="1500">
                <a:solidFill>
                  <a:srgbClr val="000000"/>
                </a:solidFill>
                <a:latin typeface="Times New Roman"/>
                <a:ea typeface="Times New Roman"/>
                <a:cs typeface="Times New Roman"/>
                <a:sym typeface="Times New Roman"/>
              </a:rPr>
              <a:t>Battery</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Dot matrix Perf board</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5 V power supply</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Jumper wires and cables</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Char char="●"/>
            </a:pPr>
            <a:r>
              <a:rPr lang="en" sz="1500">
                <a:solidFill>
                  <a:srgbClr val="000000"/>
                </a:solidFill>
                <a:latin typeface="Times New Roman"/>
                <a:ea typeface="Times New Roman"/>
                <a:cs typeface="Times New Roman"/>
                <a:sym typeface="Times New Roman"/>
              </a:rPr>
              <a:t>Resistors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550" u="sng">
                <a:solidFill>
                  <a:schemeClr val="dk1"/>
                </a:solidFill>
              </a:rPr>
              <a:t>SOFTWARE </a:t>
            </a:r>
            <a:r>
              <a:rPr b="1" lang="en" sz="2550" u="sng">
                <a:solidFill>
                  <a:schemeClr val="dk1"/>
                </a:solidFill>
              </a:rPr>
              <a:t>REQUIREMENTS</a:t>
            </a:r>
            <a:endParaRPr b="1" sz="2550" u="sng">
              <a:solidFill>
                <a:schemeClr val="dk1"/>
              </a:solidFill>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19643" lvl="0" marL="457200" rtl="0" algn="l">
              <a:spcBef>
                <a:spcPts val="0"/>
              </a:spcBef>
              <a:spcAft>
                <a:spcPts val="0"/>
              </a:spcAft>
              <a:buClr>
                <a:srgbClr val="000000"/>
              </a:buClr>
              <a:buSzPct val="100000"/>
              <a:buFont typeface="Times New Roman"/>
              <a:buChar char="●"/>
            </a:pPr>
            <a:r>
              <a:rPr lang="en" sz="1550">
                <a:solidFill>
                  <a:srgbClr val="000000"/>
                </a:solidFill>
                <a:latin typeface="Times New Roman"/>
                <a:ea typeface="Times New Roman"/>
                <a:cs typeface="Times New Roman"/>
                <a:sym typeface="Times New Roman"/>
              </a:rPr>
              <a:t>Arduino IDE (1.8.13)</a:t>
            </a:r>
            <a:endParaRPr sz="1550">
              <a:solidFill>
                <a:srgbClr val="000000"/>
              </a:solidFill>
              <a:latin typeface="Times New Roman"/>
              <a:ea typeface="Times New Roman"/>
              <a:cs typeface="Times New Roman"/>
              <a:sym typeface="Times New Roman"/>
            </a:endParaRPr>
          </a:p>
          <a:p>
            <a:pPr indent="-319643" lvl="0" marL="457200" rtl="0" algn="l">
              <a:spcBef>
                <a:spcPts val="0"/>
              </a:spcBef>
              <a:spcAft>
                <a:spcPts val="0"/>
              </a:spcAft>
              <a:buClr>
                <a:srgbClr val="000000"/>
              </a:buClr>
              <a:buSzPct val="100000"/>
              <a:buFont typeface="Times New Roman"/>
              <a:buChar char="●"/>
            </a:pPr>
            <a:r>
              <a:rPr lang="en" sz="1550">
                <a:solidFill>
                  <a:srgbClr val="000000"/>
                </a:solidFill>
                <a:latin typeface="Times New Roman"/>
                <a:ea typeface="Times New Roman"/>
                <a:cs typeface="Times New Roman"/>
                <a:sym typeface="Times New Roman"/>
              </a:rPr>
              <a:t>ThingSpeak Account (Cloud)</a:t>
            </a:r>
            <a:endParaRPr sz="1550">
              <a:solidFill>
                <a:srgbClr val="000000"/>
              </a:solidFill>
              <a:latin typeface="Times New Roman"/>
              <a:ea typeface="Times New Roman"/>
              <a:cs typeface="Times New Roman"/>
              <a:sym typeface="Times New Roman"/>
            </a:endParaRPr>
          </a:p>
        </p:txBody>
      </p:sp>
      <p:pic>
        <p:nvPicPr>
          <p:cNvPr id="108" name="Google Shape;108;p21"/>
          <p:cNvPicPr preferRelativeResize="0"/>
          <p:nvPr/>
        </p:nvPicPr>
        <p:blipFill>
          <a:blip r:embed="rId3">
            <a:alphaModFix/>
          </a:blip>
          <a:stretch>
            <a:fillRect/>
          </a:stretch>
        </p:blipFill>
        <p:spPr>
          <a:xfrm>
            <a:off x="3921800" y="911225"/>
            <a:ext cx="4910500" cy="240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