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handoutMasterIdLst>
    <p:handoutMasterId r:id="rId22"/>
  </p:handoutMasterIdLst>
  <p:sldIdLst>
    <p:sldId id="256" r:id="rId2"/>
    <p:sldId id="327" r:id="rId3"/>
    <p:sldId id="340" r:id="rId4"/>
    <p:sldId id="341" r:id="rId5"/>
    <p:sldId id="342" r:id="rId6"/>
    <p:sldId id="343" r:id="rId7"/>
    <p:sldId id="345" r:id="rId8"/>
    <p:sldId id="344" r:id="rId9"/>
    <p:sldId id="346" r:id="rId10"/>
    <p:sldId id="347" r:id="rId11"/>
    <p:sldId id="348" r:id="rId12"/>
    <p:sldId id="352" r:id="rId13"/>
    <p:sldId id="349" r:id="rId14"/>
    <p:sldId id="353" r:id="rId15"/>
    <p:sldId id="354" r:id="rId16"/>
    <p:sldId id="350" r:id="rId17"/>
    <p:sldId id="355" r:id="rId18"/>
    <p:sldId id="351" r:id="rId19"/>
    <p:sldId id="32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2" autoAdjust="0"/>
  </p:normalViewPr>
  <p:slideViewPr>
    <p:cSldViewPr>
      <p:cViewPr varScale="1">
        <p:scale>
          <a:sx n="79" d="100"/>
          <a:sy n="79" d="100"/>
        </p:scale>
        <p:origin x="1764" y="96"/>
      </p:cViewPr>
      <p:guideLst>
        <p:guide orient="horz" pos="2160"/>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6B39EB-645D-4778-AA48-AC57908B9E6B}"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E28E23-5630-411A-904F-2778081AC037}" type="slidenum">
              <a:rPr lang="en-US" smtClean="0"/>
              <a:pPr/>
              <a:t>‹#›</a:t>
            </a:fld>
            <a:endParaRPr lang="en-US"/>
          </a:p>
        </p:txBody>
      </p:sp>
    </p:spTree>
    <p:extLst>
      <p:ext uri="{BB962C8B-B14F-4D97-AF65-F5344CB8AC3E}">
        <p14:creationId xmlns:p14="http://schemas.microsoft.com/office/powerpoint/2010/main" val="169053428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863E9-9605-4D51-A9A3-510A7D8A1884}"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49BE-5572-4303-8F12-09DED004BA7B}" type="slidenum">
              <a:rPr lang="en-US" smtClean="0"/>
              <a:pPr/>
              <a:t>‹#›</a:t>
            </a:fld>
            <a:endParaRPr lang="en-US"/>
          </a:p>
        </p:txBody>
      </p:sp>
    </p:spTree>
    <p:extLst>
      <p:ext uri="{BB962C8B-B14F-4D97-AF65-F5344CB8AC3E}">
        <p14:creationId xmlns:p14="http://schemas.microsoft.com/office/powerpoint/2010/main" val="142252469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364917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F6085B-3D16-435D-BF90-3D22A8DDA86B}" type="datetime1">
              <a:rPr lang="en-US" smtClean="0"/>
              <a:pPr/>
              <a:t>6/22/2023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40C50D-01A8-48F1-9A29-CBE24AA6B639}" type="datetime1">
              <a:rPr lang="en-US" smtClean="0"/>
              <a:pPr/>
              <a:t>6/22/2023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539FF-EAF0-480B-9900-06D9CA57CC29}" type="datetime1">
              <a:rPr lang="en-US" smtClean="0"/>
              <a:pPr/>
              <a:t>6/22/2023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CC633-B239-4E7A-B77A-4AB3497892C3}" type="datetime1">
              <a:rPr lang="en-US" smtClean="0"/>
              <a:pPr/>
              <a:t>6/22/2023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811DE-C10F-4F2A-B764-FA5889675029}" type="datetime1">
              <a:rPr lang="en-US" smtClean="0"/>
              <a:pPr/>
              <a:t>6/22/2023</a:t>
            </a:fld>
            <a:endParaRPr lang="en-US"/>
          </a:p>
        </p:txBody>
      </p:sp>
      <p:sp>
        <p:nvSpPr>
          <p:cNvPr id="5" name="Footer Placeholder 4"/>
          <p:cNvSpPr>
            <a:spLocks noGrp="1"/>
          </p:cNvSpPr>
          <p:nvPr>
            <p:ph type="ftr" sz="quarter" idx="11"/>
          </p:nvPr>
        </p:nvSpPr>
        <p:spPr/>
        <p:txBody>
          <a:bodyPr/>
          <a:lstStyle/>
          <a:p>
            <a:r>
              <a:rPr lang="en-US"/>
              <a:t>Department of ISE, DSCE</a:t>
            </a:r>
          </a:p>
        </p:txBody>
      </p:sp>
      <p:sp>
        <p:nvSpPr>
          <p:cNvPr id="6" name="Slide Number Placeholder 5"/>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B0EFDF-767B-4664-9444-537A319A8407}" type="datetime1">
              <a:rPr lang="en-US" smtClean="0"/>
              <a:pPr/>
              <a:t>6/22/2023</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4F1E8C-1201-4102-A572-DBC15346B03D}" type="datetime1">
              <a:rPr lang="en-US" smtClean="0"/>
              <a:pPr/>
              <a:t>6/22/2023</a:t>
            </a:fld>
            <a:endParaRPr lang="en-US"/>
          </a:p>
        </p:txBody>
      </p:sp>
      <p:sp>
        <p:nvSpPr>
          <p:cNvPr id="8" name="Footer Placeholder 7"/>
          <p:cNvSpPr>
            <a:spLocks noGrp="1"/>
          </p:cNvSpPr>
          <p:nvPr>
            <p:ph type="ftr" sz="quarter" idx="11"/>
          </p:nvPr>
        </p:nvSpPr>
        <p:spPr/>
        <p:txBody>
          <a:bodyPr/>
          <a:lstStyle/>
          <a:p>
            <a:r>
              <a:rPr lang="en-US"/>
              <a:t>Department of ISE, DSCE</a:t>
            </a:r>
          </a:p>
        </p:txBody>
      </p:sp>
      <p:sp>
        <p:nvSpPr>
          <p:cNvPr id="9" name="Slide Number Placeholder 8"/>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38E6B7-584C-4EA1-B7FA-1BE502CA529B}" type="datetime1">
              <a:rPr lang="en-US" smtClean="0"/>
              <a:pPr/>
              <a:t>6/22/2023</a:t>
            </a:fld>
            <a:endParaRPr lang="en-US"/>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47D65-FE0A-4AE5-ACD9-04B010571D09}" type="datetime1">
              <a:rPr lang="en-US" smtClean="0"/>
              <a:pPr/>
              <a:t>6/22/2023</a:t>
            </a:fld>
            <a:endParaRPr lang="en-US"/>
          </a:p>
        </p:txBody>
      </p:sp>
      <p:sp>
        <p:nvSpPr>
          <p:cNvPr id="3" name="Footer Placeholder 2"/>
          <p:cNvSpPr>
            <a:spLocks noGrp="1"/>
          </p:cNvSpPr>
          <p:nvPr>
            <p:ph type="ftr" sz="quarter" idx="11"/>
          </p:nvPr>
        </p:nvSpPr>
        <p:spPr/>
        <p:txBody>
          <a:bodyPr/>
          <a:lstStyle/>
          <a:p>
            <a:r>
              <a:rPr lang="en-US"/>
              <a:t>Department of ISE, DSCE</a:t>
            </a:r>
          </a:p>
        </p:txBody>
      </p:sp>
      <p:sp>
        <p:nvSpPr>
          <p:cNvPr id="4" name="Slide Number Placeholder 3"/>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896B-0335-43CC-AD2E-2B6FE914F538}" type="datetime1">
              <a:rPr lang="en-US" smtClean="0"/>
              <a:pPr/>
              <a:t>6/22/2023</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39905-C9F7-43E7-820B-CFDDBFCE08C6}" type="datetime1">
              <a:rPr lang="en-US" smtClean="0"/>
              <a:pPr/>
              <a:t>6/22/2023</a:t>
            </a:fld>
            <a:endParaRPr lang="en-US"/>
          </a:p>
        </p:txBody>
      </p:sp>
      <p:sp>
        <p:nvSpPr>
          <p:cNvPr id="6" name="Footer Placeholder 5"/>
          <p:cNvSpPr>
            <a:spLocks noGrp="1"/>
          </p:cNvSpPr>
          <p:nvPr>
            <p:ph type="ftr" sz="quarter" idx="11"/>
          </p:nvPr>
        </p:nvSpPr>
        <p:spPr/>
        <p:txBody>
          <a:bodyPr/>
          <a:lstStyle/>
          <a:p>
            <a:r>
              <a:rPr lang="en-US"/>
              <a:t>Department of ISE, DSCE</a:t>
            </a:r>
          </a:p>
        </p:txBody>
      </p:sp>
      <p:sp>
        <p:nvSpPr>
          <p:cNvPr id="7" name="Slide Number Placeholder 6"/>
          <p:cNvSpPr>
            <a:spLocks noGrp="1"/>
          </p:cNvSpPr>
          <p:nvPr>
            <p:ph type="sldNum" sz="quarter" idx="12"/>
          </p:nvPr>
        </p:nvSpPr>
        <p:spPr/>
        <p:txBody>
          <a:bodyPr/>
          <a:lstStyle/>
          <a:p>
            <a:fld id="{91633C72-83B3-42C9-A21C-3AA8D54D20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6CB8-088C-47E5-9F66-08C3EE312D9F}" type="datetime1">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ISE, DSCE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33C72-83B3-42C9-A21C-3AA8D54D20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2" y="1833095"/>
            <a:ext cx="8229598" cy="1071435"/>
          </a:xfrm>
        </p:spPr>
        <p:txBody>
          <a:bodyPr>
            <a:normAutofit fontScale="90000"/>
          </a:bodyPr>
          <a:lstStyle/>
          <a:p>
            <a:br>
              <a:rPr lang="en-US" dirty="0"/>
            </a:br>
            <a:r>
              <a:rPr lang="en-US" dirty="0"/>
              <a:t>       </a:t>
            </a:r>
            <a:br>
              <a:rPr lang="en-US" dirty="0"/>
            </a:br>
            <a:br>
              <a:rPr lang="en-US" dirty="0"/>
            </a:br>
            <a:br>
              <a:rPr lang="en-US" dirty="0"/>
            </a:br>
            <a:r>
              <a:rPr lang="en-US" dirty="0"/>
              <a:t>         </a:t>
            </a:r>
            <a:br>
              <a:rPr lang="en-US" dirty="0"/>
            </a:br>
            <a:br>
              <a:rPr lang="en-US" dirty="0"/>
            </a:br>
            <a:br>
              <a:rPr lang="en-US" dirty="0"/>
            </a:br>
            <a:r>
              <a:rPr lang="en-US" sz="2700" b="1" dirty="0">
                <a:solidFill>
                  <a:schemeClr val="accent2">
                    <a:lumMod val="50000"/>
                  </a:schemeClr>
                </a:solidFill>
                <a:latin typeface="Bookman Old Style" panose="02050604050505020204" pitchFamily="18" charset="0"/>
              </a:rPr>
              <a:t>MINI-PROJECT TITLE</a:t>
            </a:r>
            <a:r>
              <a:rPr lang="en-US" sz="2700" dirty="0">
                <a:latin typeface="Bookman Old Style" panose="02050604050505020204" pitchFamily="18" charset="0"/>
              </a:rPr>
              <a:t>         </a:t>
            </a:r>
            <a:br>
              <a:rPr lang="en-US" dirty="0"/>
            </a:br>
            <a:br>
              <a:rPr lang="en-US" dirty="0"/>
            </a:br>
            <a:br>
              <a:rPr lang="en-US" dirty="0"/>
            </a:br>
            <a:br>
              <a:rPr lang="en-US" dirty="0"/>
            </a:br>
            <a:br>
              <a:rPr lang="en-US" dirty="0"/>
            </a:br>
            <a:br>
              <a:rPr lang="en-US" dirty="0"/>
            </a:br>
            <a:br>
              <a:rPr lang="en-US" dirty="0"/>
            </a:br>
            <a:r>
              <a:rPr lang="en-US" dirty="0"/>
              <a:t> </a:t>
            </a:r>
          </a:p>
        </p:txBody>
      </p:sp>
      <p:sp>
        <p:nvSpPr>
          <p:cNvPr id="18" name="Subtitle 17"/>
          <p:cNvSpPr>
            <a:spLocks noGrp="1"/>
          </p:cNvSpPr>
          <p:nvPr>
            <p:ph type="subTitle" idx="1"/>
          </p:nvPr>
        </p:nvSpPr>
        <p:spPr>
          <a:xfrm>
            <a:off x="381000" y="3763961"/>
            <a:ext cx="5333996" cy="2438401"/>
          </a:xfrm>
        </p:spPr>
        <p:txBody>
          <a:bodyPr>
            <a:normAutofit/>
          </a:bodyPr>
          <a:lstStyle/>
          <a:p>
            <a:pPr algn="l"/>
            <a:r>
              <a:rPr lang="en-US" sz="2000" b="1" dirty="0">
                <a:solidFill>
                  <a:schemeClr val="accent3">
                    <a:lumMod val="50000"/>
                  </a:schemeClr>
                </a:solidFill>
                <a:latin typeface="Bookman Old Style" panose="02050604050505020204" pitchFamily="18" charset="0"/>
                <a:cs typeface="Times New Roman" pitchFamily="18" charset="0"/>
              </a:rPr>
              <a:t>Presented By:</a:t>
            </a:r>
          </a:p>
          <a:p>
            <a:pPr algn="l"/>
            <a:endParaRPr lang="en-US" sz="2000" b="1" dirty="0">
              <a:solidFill>
                <a:schemeClr val="accent3">
                  <a:lumMod val="50000"/>
                </a:schemeClr>
              </a:solidFill>
              <a:latin typeface="Bookman Old Style" panose="02050604050505020204" pitchFamily="18" charset="0"/>
              <a:cs typeface="Times New Roman"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NISARGA K		1DS20IS065</a:t>
            </a: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NITHYA M	             1DS20IS067</a:t>
            </a:r>
            <a:endParaRPr lang="en-US" sz="1700" dirty="0">
              <a:solidFill>
                <a:schemeClr val="accent1">
                  <a:lumMod val="50000"/>
                </a:schemeClr>
              </a:solidFill>
              <a:latin typeface="Bookman Old Style" panose="02050604050505020204" pitchFamily="18" charset="0"/>
              <a:cs typeface="Times New Roman"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SAIJYOTI G METI	1DS20IS085</a:t>
            </a:r>
            <a:endParaRPr lang="en-US" sz="1700" dirty="0">
              <a:solidFill>
                <a:schemeClr val="accent1">
                  <a:lumMod val="50000"/>
                </a:schemeClr>
              </a:solidFill>
              <a:latin typeface="Bookman Old Style" panose="02050604050505020204" pitchFamily="18" charset="0"/>
              <a:cs typeface="Times New Roman" pitchFamily="18" charset="0"/>
            </a:endParaRPr>
          </a:p>
          <a:p>
            <a:pPr algn="l"/>
            <a:r>
              <a:rPr lang="en-US" sz="1700" b="1" dirty="0">
                <a:solidFill>
                  <a:schemeClr val="accent1">
                    <a:lumMod val="50000"/>
                  </a:schemeClr>
                </a:solidFill>
                <a:latin typeface="Bookman Old Style" panose="02050604050505020204" pitchFamily="18" charset="0"/>
                <a:cs typeface="Times New Roman" panose="02020603050405020304" pitchFamily="18" charset="0"/>
              </a:rPr>
              <a:t>SANJANA GOUD		1DS20IS092</a:t>
            </a:r>
            <a:endParaRPr lang="en-US" sz="1700" dirty="0">
              <a:solidFill>
                <a:schemeClr val="accent1">
                  <a:lumMod val="50000"/>
                </a:schemeClr>
              </a:solidFill>
              <a:latin typeface="Bookman Old Style" panose="02050604050505020204" pitchFamily="18" charset="0"/>
              <a:cs typeface="Times New Roman" pitchFamily="18" charset="0"/>
            </a:endParaRPr>
          </a:p>
        </p:txBody>
      </p:sp>
      <p:sp>
        <p:nvSpPr>
          <p:cNvPr id="5" name="Footer Placeholder 4"/>
          <p:cNvSpPr>
            <a:spLocks noGrp="1"/>
          </p:cNvSpPr>
          <p:nvPr>
            <p:ph type="ftr" sz="quarter" idx="11"/>
          </p:nvPr>
        </p:nvSpPr>
        <p:spPr>
          <a:xfrm>
            <a:off x="2895600" y="6019800"/>
            <a:ext cx="2895600" cy="365125"/>
          </a:xfrm>
        </p:spPr>
        <p:txBody>
          <a:bodyPr/>
          <a:lstStyle/>
          <a:p>
            <a:r>
              <a:rPr lang="en-US" dirty="0">
                <a:solidFill>
                  <a:schemeClr val="tx1"/>
                </a:solidFill>
                <a:latin typeface="Bookman Old Style" panose="02050604050505020204" pitchFamily="18" charset="0"/>
                <a:cs typeface="Times New Roman" panose="02020603050405020304" pitchFamily="18" charset="0"/>
              </a:rPr>
              <a:t>Department of ISE, DSCE</a:t>
            </a:r>
          </a:p>
        </p:txBody>
      </p:sp>
      <p:sp>
        <p:nvSpPr>
          <p:cNvPr id="11" name="Rectangle 10"/>
          <p:cNvSpPr/>
          <p:nvPr/>
        </p:nvSpPr>
        <p:spPr>
          <a:xfrm flipV="1">
            <a:off x="2438400" y="990600"/>
            <a:ext cx="4419600" cy="923330"/>
          </a:xfrm>
          <a:prstGeom prst="rect">
            <a:avLst/>
          </a:prstGeom>
        </p:spPr>
        <p:txBody>
          <a:bodyPr wrap="square">
            <a:spAutoFit/>
          </a:bodyPr>
          <a:lstStyle/>
          <a:p>
            <a:endParaRPr lang="en-US" b="1" dirty="0">
              <a:solidFill>
                <a:srgbClr val="C00000"/>
              </a:solidFill>
              <a:latin typeface="Times New Roman" pitchFamily="18" charset="0"/>
              <a:cs typeface="Times New Roman" pitchFamily="18" charset="0"/>
            </a:endParaRPr>
          </a:p>
          <a:p>
            <a:endParaRPr lang="en-US" b="1" dirty="0">
              <a:solidFill>
                <a:srgbClr val="C00000"/>
              </a:solidFill>
              <a:latin typeface="Times New Roman" pitchFamily="18" charset="0"/>
              <a:cs typeface="Times New Roman" pitchFamily="18" charset="0"/>
            </a:endParaRPr>
          </a:p>
          <a:p>
            <a:r>
              <a:rPr lang="en-US" b="1" dirty="0">
                <a:solidFill>
                  <a:srgbClr val="C00000"/>
                </a:solidFill>
                <a:latin typeface="Times New Roman" pitchFamily="18" charset="0"/>
                <a:cs typeface="Times New Roman" pitchFamily="18" charset="0"/>
              </a:rPr>
              <a:t>                     </a:t>
            </a:r>
            <a:endParaRPr lang="en-US" dirty="0"/>
          </a:p>
        </p:txBody>
      </p:sp>
      <p:sp>
        <p:nvSpPr>
          <p:cNvPr id="16" name="Rectangle 15"/>
          <p:cNvSpPr/>
          <p:nvPr/>
        </p:nvSpPr>
        <p:spPr>
          <a:xfrm>
            <a:off x="5747821" y="3763961"/>
            <a:ext cx="3200400" cy="2031325"/>
          </a:xfrm>
          <a:prstGeom prst="rect">
            <a:avLst/>
          </a:prstGeom>
        </p:spPr>
        <p:txBody>
          <a:bodyPr wrap="square">
            <a:spAutoFit/>
          </a:bodyPr>
          <a:lstStyle/>
          <a:p>
            <a:pPr algn="ctr"/>
            <a:r>
              <a:rPr lang="en-US" b="1" dirty="0">
                <a:solidFill>
                  <a:schemeClr val="bg2">
                    <a:lumMod val="25000"/>
                  </a:schemeClr>
                </a:solidFill>
                <a:latin typeface="Bookman Old Style" panose="02050604050505020204" pitchFamily="18" charset="0"/>
                <a:ea typeface="+mj-ea"/>
                <a:cs typeface="Times New Roman" pitchFamily="18" charset="0"/>
              </a:rPr>
              <a:t>Under The Guidance Of</a:t>
            </a:r>
          </a:p>
          <a:p>
            <a:pPr algn="ctr"/>
            <a:endParaRPr lang="en-US"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rPr>
              <a:t>Dr CHANDRAKALA B M</a:t>
            </a:r>
            <a:endParaRPr lang="en-IN" dirty="0">
              <a:solidFill>
                <a:schemeClr val="tx2">
                  <a:lumMod val="75000"/>
                </a:schemeClr>
              </a:solidFill>
              <a:latin typeface="Bookman Old Style" panose="02050604050505020204" pitchFamily="18" charset="0"/>
            </a:endParaRPr>
          </a:p>
          <a:p>
            <a:pPr algn="ctr"/>
            <a:r>
              <a:rPr lang="en-IN" dirty="0">
                <a:solidFill>
                  <a:schemeClr val="tx2">
                    <a:lumMod val="75000"/>
                  </a:schemeClr>
                </a:solidFill>
                <a:latin typeface="Bookman Old Style" panose="02050604050505020204" pitchFamily="18" charset="0"/>
              </a:rPr>
              <a:t>Associate Professor</a:t>
            </a:r>
          </a:p>
          <a:p>
            <a:pPr algn="ctr"/>
            <a:r>
              <a:rPr lang="en-US" dirty="0">
                <a:solidFill>
                  <a:schemeClr val="tx2">
                    <a:lumMod val="75000"/>
                  </a:schemeClr>
                </a:solidFill>
                <a:latin typeface="Bookman Old Style" panose="02050604050505020204" pitchFamily="18" charset="0"/>
              </a:rPr>
              <a:t>Dept. of Information Science and Engineering</a:t>
            </a:r>
            <a:endParaRPr lang="en-IN"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rPr>
              <a:t>DSCE, Bangalore</a:t>
            </a:r>
            <a:endParaRPr lang="en-US" dirty="0">
              <a:solidFill>
                <a:srgbClr val="00B050"/>
              </a:solidFill>
              <a:latin typeface="Bookman Old Style" panose="02050604050505020204" pitchFamily="18" charset="0"/>
            </a:endParaRPr>
          </a:p>
        </p:txBody>
      </p:sp>
      <p:sp>
        <p:nvSpPr>
          <p:cNvPr id="13" name="Slide Number Placeholder 12"/>
          <p:cNvSpPr>
            <a:spLocks noGrp="1"/>
          </p:cNvSpPr>
          <p:nvPr>
            <p:ph type="sldNum" sz="quarter" idx="12"/>
          </p:nvPr>
        </p:nvSpPr>
        <p:spPr>
          <a:xfrm>
            <a:off x="6608806" y="6248400"/>
            <a:ext cx="2133600" cy="365125"/>
          </a:xfrm>
        </p:spPr>
        <p:txBody>
          <a:bodyPr/>
          <a:lstStyle/>
          <a:p>
            <a:fld id="{91633C72-83B3-42C9-A21C-3AA8D54D20E0}" type="slidenum">
              <a:rPr lang="en-US" sz="1400" smtClean="0">
                <a:solidFill>
                  <a:schemeClr val="tx1"/>
                </a:solidFill>
              </a:rPr>
              <a:pPr/>
              <a:t>1</a:t>
            </a:fld>
            <a:endParaRPr lang="en-US" sz="1400" dirty="0">
              <a:solidFill>
                <a:schemeClr val="tx1"/>
              </a:solidFill>
            </a:endParaRPr>
          </a:p>
        </p:txBody>
      </p:sp>
      <p:cxnSp>
        <p:nvCxnSpPr>
          <p:cNvPr id="15" name="Straight Connector 14"/>
          <p:cNvCxnSpPr/>
          <p:nvPr/>
        </p:nvCxnSpPr>
        <p:spPr>
          <a:xfrm>
            <a:off x="0" y="990600"/>
            <a:ext cx="9144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90325"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914400" y="1219200"/>
            <a:ext cx="7696200" cy="523220"/>
          </a:xfrm>
          <a:prstGeom prst="rect">
            <a:avLst/>
          </a:prstGeom>
          <a:noFill/>
        </p:spPr>
        <p:txBody>
          <a:bodyPr wrap="square" rtlCol="0">
            <a:spAutoFit/>
          </a:bodyPr>
          <a:lstStyle/>
          <a:p>
            <a:pPr algn="ctr"/>
            <a:r>
              <a:rPr lang="en-IN" sz="2800" b="1" dirty="0">
                <a:latin typeface="Bookman Old Style" panose="02050604050505020204" pitchFamily="18" charset="0"/>
              </a:rPr>
              <a:t>MINI-PROJECT PHASE - 1</a:t>
            </a:r>
          </a:p>
        </p:txBody>
      </p:sp>
      <p:pic>
        <p:nvPicPr>
          <p:cNvPr id="1026" name="Picture 2"/>
          <p:cNvPicPr>
            <a:picLocks noChangeAspect="1" noChangeArrowheads="1"/>
          </p:cNvPicPr>
          <p:nvPr/>
        </p:nvPicPr>
        <p:blipFill>
          <a:blip r:embed="rId3"/>
          <a:srcRect/>
          <a:stretch>
            <a:fillRect/>
          </a:stretch>
        </p:blipFill>
        <p:spPr bwMode="auto">
          <a:xfrm>
            <a:off x="1219200" y="228600"/>
            <a:ext cx="7191375" cy="571500"/>
          </a:xfrm>
          <a:prstGeom prst="rect">
            <a:avLst/>
          </a:prstGeom>
          <a:noFill/>
          <a:ln w="9525">
            <a:noFill/>
            <a:miter lim="800000"/>
            <a:headEnd/>
            <a:tailEnd/>
          </a:ln>
          <a:effec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METHODOLGY</a:t>
            </a:r>
            <a:endParaRPr lang="en-IN"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Project flow:</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Before casting the vote, a voter must register his fingerprint to verify his vote is a valid one or not.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After registering the fingerprints of different voters, the voting process is conducted further.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Voters upon arriving at the ballot stations will form a queue outside the entry gate controlled by a servo motor.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voter enters the ballot room, places his fingerprint on the fingerprint module to identify his details and if it matches with the details given during registration, he is further allowed to cast his vote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Candidate options are given to the voter, and he is allowed to vote for the candidate whom he decides to cast his vote for.</a:t>
            </a: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10</a:t>
            </a:fld>
            <a:endParaRPr lang="en-US"/>
          </a:p>
        </p:txBody>
      </p:sp>
    </p:spTree>
    <p:extLst>
      <p:ext uri="{BB962C8B-B14F-4D97-AF65-F5344CB8AC3E}">
        <p14:creationId xmlns:p14="http://schemas.microsoft.com/office/powerpoint/2010/main" val="94517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IMPLEMENTATION</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2000" dirty="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Enroll</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int count=0; </a:t>
            </a:r>
          </a:p>
          <a:p>
            <a:pPr marL="0" indent="0">
              <a:buNone/>
            </a:pPr>
            <a:r>
              <a:rPr lang="en-IN" sz="2000" dirty="0" err="1">
                <a:latin typeface="Times New Roman" panose="02020603050405020304" pitchFamily="18" charset="0"/>
                <a:cs typeface="Times New Roman" panose="02020603050405020304" pitchFamily="18" charset="0"/>
              </a:rPr>
              <a:t>lcd.clear</a:t>
            </a:r>
            <a:r>
              <a:rPr lang="en-IN" sz="2000" dirty="0">
                <a:latin typeface="Times New Roman" panose="02020603050405020304" pitchFamily="18" charset="0"/>
                <a:cs typeface="Times New Roman" panose="02020603050405020304" pitchFamily="18" charset="0"/>
              </a:rPr>
              <a:t>();  </a:t>
            </a:r>
          </a:p>
          <a:p>
            <a:pPr marL="0" indent="0">
              <a:buNone/>
            </a:pPr>
            <a:r>
              <a:rPr lang="en-IN" sz="2000" dirty="0" err="1">
                <a:latin typeface="Times New Roman" panose="02020603050405020304" pitchFamily="18" charset="0"/>
                <a:cs typeface="Times New Roman" panose="02020603050405020304" pitchFamily="18" charset="0"/>
              </a:rPr>
              <a:t>lcd.print</a:t>
            </a:r>
            <a:r>
              <a:rPr lang="en-IN" sz="2000" dirty="0">
                <a:latin typeface="Times New Roman" panose="02020603050405020304" pitchFamily="18" charset="0"/>
                <a:cs typeface="Times New Roman" panose="02020603050405020304" pitchFamily="18" charset="0"/>
              </a:rPr>
              <a:t>("Enter Finger ID:");     </a:t>
            </a:r>
          </a:p>
          <a:p>
            <a:pPr marL="0" indent="0">
              <a:buNone/>
            </a:pPr>
            <a:r>
              <a:rPr lang="en-IN" sz="2000" dirty="0">
                <a:latin typeface="Times New Roman" panose="02020603050405020304" pitchFamily="18" charset="0"/>
                <a:cs typeface="Times New Roman" panose="02020603050405020304" pitchFamily="18" charset="0"/>
              </a:rPr>
              <a:t>while(1) {    </a:t>
            </a:r>
          </a:p>
          <a:p>
            <a:pPr marL="0" indent="0">
              <a:buNone/>
            </a:pPr>
            <a:r>
              <a:rPr lang="en-IN" sz="2000" dirty="0" err="1">
                <a:latin typeface="Times New Roman" panose="02020603050405020304" pitchFamily="18" charset="0"/>
                <a:cs typeface="Times New Roman" panose="02020603050405020304" pitchFamily="18" charset="0"/>
              </a:rPr>
              <a:t>lcd.setCursor</a:t>
            </a:r>
            <a:r>
              <a:rPr lang="en-IN" sz="2000" dirty="0">
                <a:latin typeface="Times New Roman" panose="02020603050405020304" pitchFamily="18" charset="0"/>
                <a:cs typeface="Times New Roman" panose="02020603050405020304" pitchFamily="18" charset="0"/>
              </a:rPr>
              <a:t>(0,1);     </a:t>
            </a:r>
          </a:p>
          <a:p>
            <a:pPr marL="0" indent="0">
              <a:buNone/>
            </a:pPr>
            <a:r>
              <a:rPr lang="en-IN" sz="2000" dirty="0" err="1">
                <a:latin typeface="Times New Roman" panose="02020603050405020304" pitchFamily="18" charset="0"/>
                <a:cs typeface="Times New Roman" panose="02020603050405020304" pitchFamily="18" charset="0"/>
              </a:rPr>
              <a:t>lcd.print</a:t>
            </a:r>
            <a:r>
              <a:rPr lang="en-IN" sz="2000" dirty="0">
                <a:latin typeface="Times New Roman" panose="02020603050405020304" pitchFamily="18" charset="0"/>
                <a:cs typeface="Times New Roman" panose="02020603050405020304" pitchFamily="18" charset="0"/>
              </a:rPr>
              <a:t>(count);     </a:t>
            </a:r>
          </a:p>
          <a:p>
            <a:pPr marL="0" indent="0">
              <a:buNone/>
            </a:pPr>
            <a:r>
              <a:rPr lang="en-IN" sz="2000" dirty="0">
                <a:latin typeface="Times New Roman" panose="02020603050405020304" pitchFamily="18" charset="0"/>
                <a:cs typeface="Times New Roman" panose="02020603050405020304" pitchFamily="18" charset="0"/>
              </a:rPr>
              <a:t>if(</a:t>
            </a:r>
            <a:r>
              <a:rPr lang="en-IN" sz="2000" dirty="0" err="1">
                <a:latin typeface="Times New Roman" panose="02020603050405020304" pitchFamily="18" charset="0"/>
                <a:cs typeface="Times New Roman" panose="02020603050405020304" pitchFamily="18" charset="0"/>
              </a:rPr>
              <a:t>digitalRead</a:t>
            </a:r>
            <a:r>
              <a:rPr lang="en-IN" sz="2000" dirty="0">
                <a:latin typeface="Times New Roman" panose="02020603050405020304" pitchFamily="18" charset="0"/>
                <a:cs typeface="Times New Roman" panose="02020603050405020304" pitchFamily="18" charset="0"/>
              </a:rPr>
              <a:t>(up) == 0) {</a:t>
            </a:r>
          </a:p>
          <a:p>
            <a:pPr marL="0" indent="0">
              <a:buNone/>
            </a:pPr>
            <a:r>
              <a:rPr lang="en-IN" sz="2000" dirty="0">
                <a:latin typeface="Times New Roman" panose="02020603050405020304" pitchFamily="18" charset="0"/>
                <a:cs typeface="Times New Roman" panose="02020603050405020304" pitchFamily="18" charset="0"/>
              </a:rPr>
              <a:t>      count++;       </a:t>
            </a:r>
          </a:p>
          <a:p>
            <a:pPr marL="0" indent="0">
              <a:buNone/>
            </a:pPr>
            <a:r>
              <a:rPr lang="en-IN" sz="2000" dirty="0">
                <a:latin typeface="Times New Roman" panose="02020603050405020304" pitchFamily="18" charset="0"/>
                <a:cs typeface="Times New Roman" panose="02020603050405020304" pitchFamily="18" charset="0"/>
              </a:rPr>
              <a:t>if(count&gt;25)      </a:t>
            </a:r>
          </a:p>
          <a:p>
            <a:pPr marL="0" indent="0">
              <a:buNone/>
            </a:pPr>
            <a:r>
              <a:rPr lang="en-IN" sz="2000" dirty="0">
                <a:latin typeface="Times New Roman" panose="02020603050405020304" pitchFamily="18" charset="0"/>
                <a:cs typeface="Times New Roman" panose="02020603050405020304" pitchFamily="18" charset="0"/>
              </a:rPr>
              <a:t> count=0;</a:t>
            </a:r>
          </a:p>
          <a:p>
            <a:pPr marL="0" indent="0">
              <a:buNone/>
            </a:pPr>
            <a:r>
              <a:rPr lang="en-IN" sz="2000" dirty="0">
                <a:latin typeface="Times New Roman" panose="02020603050405020304" pitchFamily="18" charset="0"/>
                <a:cs typeface="Times New Roman" panose="02020603050405020304" pitchFamily="18" charset="0"/>
              </a:rPr>
              <a:t>delay(500);</a:t>
            </a:r>
          </a:p>
          <a:p>
            <a:pPr marL="0" indent="0">
              <a:buNone/>
            </a:pPr>
            <a:r>
              <a:rPr lang="en-IN" sz="2000"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11</a:t>
            </a:fld>
            <a:endParaRPr lang="en-US"/>
          </a:p>
        </p:txBody>
      </p:sp>
    </p:spTree>
    <p:extLst>
      <p:ext uri="{BB962C8B-B14F-4D97-AF65-F5344CB8AC3E}">
        <p14:creationId xmlns:p14="http://schemas.microsoft.com/office/powerpoint/2010/main" val="130068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8FC9-9CD5-7B2A-3D07-2A42D1A1FC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A4C4315C-5BB9-1AD9-71D0-3FEF81F53BF1}"/>
              </a:ext>
            </a:extLst>
          </p:cNvPr>
          <p:cNvSpPr>
            <a:spLocks noGrp="1"/>
          </p:cNvSpPr>
          <p:nvPr>
            <p:ph idx="1"/>
          </p:nvPr>
        </p:nvSpPr>
        <p:spPr/>
        <p:txBody>
          <a:bodyPr>
            <a:normAutofit fontScale="77500" lnSpcReduction="20000"/>
          </a:bodyPr>
          <a:lstStyle/>
          <a:p>
            <a:pPr marL="0" indent="0">
              <a:buNone/>
            </a:pPr>
            <a:r>
              <a:rPr lang="en-US" sz="2000" dirty="0">
                <a:latin typeface="Times New Roman" panose="02020603050405020304" pitchFamily="18" charset="0"/>
                <a:cs typeface="Times New Roman" panose="02020603050405020304" pitchFamily="18" charset="0"/>
              </a:rPr>
              <a:t>else if(</a:t>
            </a:r>
            <a:r>
              <a:rPr lang="en-US" sz="2000" dirty="0" err="1">
                <a:latin typeface="Times New Roman" panose="02020603050405020304" pitchFamily="18" charset="0"/>
                <a:cs typeface="Times New Roman" panose="02020603050405020304" pitchFamily="18" charset="0"/>
              </a:rPr>
              <a:t>digitalRead</a:t>
            </a:r>
            <a:r>
              <a:rPr lang="en-US" sz="2000" dirty="0">
                <a:latin typeface="Times New Roman" panose="02020603050405020304" pitchFamily="18" charset="0"/>
                <a:cs typeface="Times New Roman" panose="02020603050405020304" pitchFamily="18" charset="0"/>
              </a:rPr>
              <a:t>(down) == 0) {       </a:t>
            </a:r>
          </a:p>
          <a:p>
            <a:pPr marL="0" indent="0">
              <a:buNone/>
            </a:pPr>
            <a:r>
              <a:rPr lang="en-US" sz="2000" dirty="0">
                <a:latin typeface="Times New Roman" panose="02020603050405020304" pitchFamily="18" charset="0"/>
                <a:cs typeface="Times New Roman" panose="02020603050405020304" pitchFamily="18" charset="0"/>
              </a:rPr>
              <a:t>count--;      </a:t>
            </a:r>
          </a:p>
          <a:p>
            <a:pPr marL="0" indent="0">
              <a:buNone/>
            </a:pPr>
            <a:r>
              <a:rPr lang="en-US" sz="2000" dirty="0">
                <a:latin typeface="Times New Roman" panose="02020603050405020304" pitchFamily="18" charset="0"/>
                <a:cs typeface="Times New Roman" panose="02020603050405020304" pitchFamily="18" charset="0"/>
              </a:rPr>
              <a:t> if(count&lt;0)</a:t>
            </a:r>
          </a:p>
          <a:p>
            <a:pPr marL="0" indent="0">
              <a:buNone/>
            </a:pPr>
            <a:r>
              <a:rPr lang="en-US" sz="2000" dirty="0">
                <a:latin typeface="Times New Roman" panose="02020603050405020304" pitchFamily="18" charset="0"/>
                <a:cs typeface="Times New Roman" panose="02020603050405020304" pitchFamily="18" charset="0"/>
              </a:rPr>
              <a:t>count=25;       </a:t>
            </a:r>
          </a:p>
          <a:p>
            <a:pPr marL="0" indent="0">
              <a:buNone/>
            </a:pPr>
            <a:r>
              <a:rPr lang="en-US" sz="2000" dirty="0">
                <a:latin typeface="Times New Roman" panose="02020603050405020304" pitchFamily="18" charset="0"/>
                <a:cs typeface="Times New Roman" panose="02020603050405020304" pitchFamily="18" charset="0"/>
              </a:rPr>
              <a:t>delay(500);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else if(</a:t>
            </a:r>
            <a:r>
              <a:rPr lang="en-US" sz="2000" dirty="0" err="1">
                <a:latin typeface="Times New Roman" panose="02020603050405020304" pitchFamily="18" charset="0"/>
                <a:cs typeface="Times New Roman" panose="02020603050405020304" pitchFamily="18" charset="0"/>
              </a:rPr>
              <a:t>digitalRead</a:t>
            </a:r>
            <a:r>
              <a:rPr lang="en-US" sz="2000" dirty="0">
                <a:latin typeface="Times New Roman" panose="02020603050405020304" pitchFamily="18" charset="0"/>
                <a:cs typeface="Times New Roman" panose="02020603050405020304" pitchFamily="18" charset="0"/>
              </a:rPr>
              <a:t>(del) == 0) {          </a:t>
            </a:r>
          </a:p>
          <a:p>
            <a:pPr marL="0" indent="0">
              <a:buNone/>
            </a:pPr>
            <a:r>
              <a:rPr lang="en-US" sz="2000" dirty="0">
                <a:latin typeface="Times New Roman" panose="02020603050405020304" pitchFamily="18" charset="0"/>
                <a:cs typeface="Times New Roman" panose="02020603050405020304" pitchFamily="18" charset="0"/>
              </a:rPr>
              <a:t>id=count;          </a:t>
            </a:r>
          </a:p>
          <a:p>
            <a:pPr marL="0" indent="0">
              <a:buNone/>
            </a:pPr>
            <a:r>
              <a:rPr lang="en-US" sz="2000" dirty="0" err="1">
                <a:latin typeface="Times New Roman" panose="02020603050405020304" pitchFamily="18" charset="0"/>
                <a:cs typeface="Times New Roman" panose="02020603050405020304" pitchFamily="18" charset="0"/>
              </a:rPr>
              <a:t>getFingerprintEnroll</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for(int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=0;i&lt;</a:t>
            </a:r>
            <a:r>
              <a:rPr lang="en-US" sz="2000" dirty="0" err="1">
                <a:latin typeface="Times New Roman" panose="02020603050405020304" pitchFamily="18" charset="0"/>
                <a:cs typeface="Times New Roman" panose="02020603050405020304" pitchFamily="18" charset="0"/>
              </a:rPr>
              <a:t>records;i</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if(</a:t>
            </a:r>
            <a:r>
              <a:rPr lang="en-IN" sz="2000" dirty="0" err="1">
                <a:latin typeface="Times New Roman" panose="02020603050405020304" pitchFamily="18" charset="0"/>
                <a:cs typeface="Times New Roman" panose="02020603050405020304" pitchFamily="18" charset="0"/>
              </a:rPr>
              <a:t>EEPROM.read</a:t>
            </a:r>
            <a:r>
              <a:rPr lang="en-IN" sz="2000" dirty="0">
                <a:latin typeface="Times New Roman" panose="02020603050405020304" pitchFamily="18" charset="0"/>
                <a:cs typeface="Times New Roman" panose="02020603050405020304" pitchFamily="18" charset="0"/>
              </a:rPr>
              <a:t>(i+10) == 0xff){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EEPROM.write</a:t>
            </a:r>
            <a:r>
              <a:rPr lang="en-IN" sz="2000" dirty="0">
                <a:latin typeface="Times New Roman" panose="02020603050405020304" pitchFamily="18" charset="0"/>
                <a:cs typeface="Times New Roman" panose="02020603050405020304" pitchFamily="18" charset="0"/>
              </a:rPr>
              <a:t>(i+10, id); </a:t>
            </a:r>
          </a:p>
          <a:p>
            <a:pPr marL="0" indent="0">
              <a:buNone/>
            </a:pPr>
            <a:r>
              <a:rPr lang="en-IN" sz="2000" dirty="0">
                <a:latin typeface="Times New Roman" panose="02020603050405020304" pitchFamily="18" charset="0"/>
                <a:cs typeface="Times New Roman" panose="02020603050405020304" pitchFamily="18" charset="0"/>
              </a:rPr>
              <a:t>             break;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return;     </a:t>
            </a:r>
          </a:p>
          <a:p>
            <a:pPr marL="0" indent="0">
              <a:buNone/>
            </a:pPr>
            <a:r>
              <a:rPr lang="en-US" sz="2000" dirty="0">
                <a:latin typeface="Times New Roman" panose="02020603050405020304" pitchFamily="18" charset="0"/>
                <a:cs typeface="Times New Roman" panose="02020603050405020304" pitchFamily="18" charset="0"/>
              </a:rPr>
              <a:t>else if(</a:t>
            </a:r>
            <a:r>
              <a:rPr lang="en-US" sz="2000" dirty="0" err="1">
                <a:latin typeface="Times New Roman" panose="02020603050405020304" pitchFamily="18" charset="0"/>
                <a:cs typeface="Times New Roman" panose="02020603050405020304" pitchFamily="18" charset="0"/>
              </a:rPr>
              <a:t>digitalRead</a:t>
            </a:r>
            <a:r>
              <a:rPr lang="en-US" sz="2000" dirty="0">
                <a:latin typeface="Times New Roman" panose="02020603050405020304" pitchFamily="18" charset="0"/>
                <a:cs typeface="Times New Roman" panose="02020603050405020304" pitchFamily="18" charset="0"/>
              </a:rPr>
              <a:t>(enroll) == 0) </a:t>
            </a:r>
          </a:p>
          <a:p>
            <a:pPr marL="0" indent="0">
              <a:buNone/>
            </a:pPr>
            <a:r>
              <a:rPr lang="en-US" sz="2000" dirty="0">
                <a:latin typeface="Times New Roman" panose="02020603050405020304" pitchFamily="18" charset="0"/>
                <a:cs typeface="Times New Roman" panose="02020603050405020304" pitchFamily="18" charset="0"/>
              </a:rPr>
              <a:t>              return;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AD70316-41BB-98FB-05EB-22AE71A1F6E5}"/>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CA8FCC9C-7FE0-4F19-F913-EBA9FCF9AFA5}"/>
              </a:ext>
            </a:extLst>
          </p:cNvPr>
          <p:cNvSpPr>
            <a:spLocks noGrp="1"/>
          </p:cNvSpPr>
          <p:nvPr>
            <p:ph type="sldNum" sz="quarter" idx="12"/>
          </p:nvPr>
        </p:nvSpPr>
        <p:spPr/>
        <p:txBody>
          <a:bodyPr/>
          <a:lstStyle/>
          <a:p>
            <a:fld id="{91633C72-83B3-42C9-A21C-3AA8D54D20E0}" type="slidenum">
              <a:rPr lang="en-US" smtClean="0"/>
              <a:pPr/>
              <a:t>12</a:t>
            </a:fld>
            <a:endParaRPr lang="en-US"/>
          </a:p>
        </p:txBody>
      </p:sp>
    </p:spTree>
    <p:extLst>
      <p:ext uri="{BB962C8B-B14F-4D97-AF65-F5344CB8AC3E}">
        <p14:creationId xmlns:p14="http://schemas.microsoft.com/office/powerpoint/2010/main" val="101595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RESULTS AND CONCLUSION</a:t>
            </a:r>
            <a:br>
              <a:rPr lang="en-IN" dirty="0"/>
            </a:br>
            <a:endParaRPr lang="en-IN" dirty="0"/>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In  this project we have used LCD to indicate the status of the voting system.</a:t>
            </a:r>
          </a:p>
          <a:p>
            <a:pPr marL="0" indent="0">
              <a:buNone/>
            </a:pPr>
            <a:r>
              <a:rPr lang="en-IN" sz="2000" u="sng" dirty="0">
                <a:latin typeface="Times New Roman" panose="02020603050405020304" pitchFamily="18" charset="0"/>
                <a:cs typeface="Times New Roman" panose="02020603050405020304" pitchFamily="18" charset="0"/>
              </a:rPr>
              <a:t>Step 1:Enrolling of the fingerprints.</a:t>
            </a: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endParaRPr lang="en-IN" sz="2000" u="sng"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13</a:t>
            </a:fld>
            <a:endParaRPr lang="en-US"/>
          </a:p>
        </p:txBody>
      </p:sp>
      <p:pic>
        <p:nvPicPr>
          <p:cNvPr id="7" name="Picture 6">
            <a:extLst>
              <a:ext uri="{FF2B5EF4-FFF2-40B4-BE49-F238E27FC236}">
                <a16:creationId xmlns:a16="http://schemas.microsoft.com/office/drawing/2014/main" id="{FA41C8DA-7A2F-7388-BDAA-50247733E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2895600"/>
            <a:ext cx="5143500" cy="3413125"/>
          </a:xfrm>
          <a:prstGeom prst="rect">
            <a:avLst/>
          </a:prstGeom>
        </p:spPr>
      </p:pic>
    </p:spTree>
    <p:extLst>
      <p:ext uri="{BB962C8B-B14F-4D97-AF65-F5344CB8AC3E}">
        <p14:creationId xmlns:p14="http://schemas.microsoft.com/office/powerpoint/2010/main" val="18229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64DF-0E43-2FFA-30EF-E959CFAD6C6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72466533-68CD-28E2-87D2-532C56460539}"/>
              </a:ext>
            </a:extLst>
          </p:cNvPr>
          <p:cNvSpPr>
            <a:spLocks noGrp="1"/>
          </p:cNvSpPr>
          <p:nvPr>
            <p:ph idx="1"/>
          </p:nvPr>
        </p:nvSpPr>
        <p:spPr/>
        <p:txBody>
          <a:bodyPr>
            <a:normAutofit/>
          </a:bodyPr>
          <a:lstStyle/>
          <a:p>
            <a:r>
              <a:rPr lang="en-IN" sz="2000" u="sng" dirty="0">
                <a:latin typeface="Times New Roman" panose="02020603050405020304" pitchFamily="18" charset="0"/>
                <a:cs typeface="Times New Roman" panose="02020603050405020304" pitchFamily="18" charset="0"/>
              </a:rPr>
              <a:t>Step 2:The voter’s identity will be checked by the fingerprints before casting the votes.</a:t>
            </a:r>
          </a:p>
          <a:p>
            <a:r>
              <a:rPr lang="en-IN" sz="2000" u="sng" dirty="0">
                <a:latin typeface="Times New Roman" panose="02020603050405020304" pitchFamily="18" charset="0"/>
                <a:cs typeface="Times New Roman" panose="02020603050405020304" pitchFamily="18" charset="0"/>
              </a:rPr>
              <a:t>CASE 1: </a:t>
            </a:r>
            <a:r>
              <a:rPr lang="en-IN" sz="2000" dirty="0">
                <a:latin typeface="Times New Roman" panose="02020603050405020304" pitchFamily="18" charset="0"/>
                <a:cs typeface="Times New Roman" panose="02020603050405020304" pitchFamily="18" charset="0"/>
              </a:rPr>
              <a:t>If voter has enrolled before casting his vote.</a:t>
            </a: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endParaRPr lang="en-IN" sz="2000" u="sng" dirty="0">
              <a:latin typeface="Times New Roman" panose="02020603050405020304" pitchFamily="18" charset="0"/>
              <a:cs typeface="Times New Roman" panose="02020603050405020304" pitchFamily="18" charset="0"/>
            </a:endParaRPr>
          </a:p>
          <a:p>
            <a:pPr marL="0" indent="0">
              <a:buNone/>
            </a:pPr>
            <a:r>
              <a:rPr lang="en-IN" sz="2000" u="sng"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FFFD1CFF-C6E7-7E3E-9B96-5696D469B948}"/>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20CDD452-A65B-9078-4988-0A9C49D5E6BA}"/>
              </a:ext>
            </a:extLst>
          </p:cNvPr>
          <p:cNvSpPr>
            <a:spLocks noGrp="1"/>
          </p:cNvSpPr>
          <p:nvPr>
            <p:ph type="sldNum" sz="quarter" idx="12"/>
          </p:nvPr>
        </p:nvSpPr>
        <p:spPr/>
        <p:txBody>
          <a:bodyPr/>
          <a:lstStyle/>
          <a:p>
            <a:fld id="{91633C72-83B3-42C9-A21C-3AA8D54D20E0}" type="slidenum">
              <a:rPr lang="en-US" smtClean="0"/>
              <a:pPr/>
              <a:t>14</a:t>
            </a:fld>
            <a:endParaRPr lang="en-US"/>
          </a:p>
        </p:txBody>
      </p:sp>
      <p:pic>
        <p:nvPicPr>
          <p:cNvPr id="7" name="Picture 6">
            <a:extLst>
              <a:ext uri="{FF2B5EF4-FFF2-40B4-BE49-F238E27FC236}">
                <a16:creationId xmlns:a16="http://schemas.microsoft.com/office/drawing/2014/main" id="{617760C3-2031-1C36-5869-DB0E0F164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694" y="3048000"/>
            <a:ext cx="5662612" cy="2819400"/>
          </a:xfrm>
          <a:prstGeom prst="rect">
            <a:avLst/>
          </a:prstGeom>
        </p:spPr>
      </p:pic>
    </p:spTree>
    <p:extLst>
      <p:ext uri="{BB962C8B-B14F-4D97-AF65-F5344CB8AC3E}">
        <p14:creationId xmlns:p14="http://schemas.microsoft.com/office/powerpoint/2010/main" val="127730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5E81-EE20-46D4-0ECA-03603B8F49CF}"/>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RESULTS AND DOCUMENTATION</a:t>
            </a:r>
          </a:p>
        </p:txBody>
      </p:sp>
      <p:sp>
        <p:nvSpPr>
          <p:cNvPr id="3" name="Content Placeholder 2">
            <a:extLst>
              <a:ext uri="{FF2B5EF4-FFF2-40B4-BE49-F238E27FC236}">
                <a16:creationId xmlns:a16="http://schemas.microsoft.com/office/drawing/2014/main" id="{473596CB-BFA4-3203-3EA1-E4134FD8A61F}"/>
              </a:ext>
            </a:extLst>
          </p:cNvPr>
          <p:cNvSpPr>
            <a:spLocks noGrp="1"/>
          </p:cNvSpPr>
          <p:nvPr>
            <p:ph idx="1"/>
          </p:nvPr>
        </p:nvSpPr>
        <p:spPr/>
        <p:txBody>
          <a:bodyPr>
            <a:normAutofit/>
          </a:bodyPr>
          <a:lstStyle/>
          <a:p>
            <a:pPr marL="0" indent="0">
              <a:buNone/>
            </a:pPr>
            <a:r>
              <a:rPr lang="en-IN" sz="2000" u="sng" dirty="0">
                <a:latin typeface="Times New Roman" panose="02020603050405020304" pitchFamily="18" charset="0"/>
                <a:cs typeface="Times New Roman" panose="02020603050405020304" pitchFamily="18" charset="0"/>
              </a:rPr>
              <a:t>CASE 2</a:t>
            </a:r>
            <a:r>
              <a:rPr lang="en-IN" sz="2000" dirty="0">
                <a:latin typeface="Times New Roman" panose="02020603050405020304" pitchFamily="18" charset="0"/>
                <a:cs typeface="Times New Roman" panose="02020603050405020304" pitchFamily="18" charset="0"/>
              </a:rPr>
              <a:t>: If voter has not enrolled before casting his vote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AD513B2-7A4E-1112-0E20-4BA8BDF99A81}"/>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69017D8E-6E90-02DF-5113-87C85735EE40}"/>
              </a:ext>
            </a:extLst>
          </p:cNvPr>
          <p:cNvSpPr>
            <a:spLocks noGrp="1"/>
          </p:cNvSpPr>
          <p:nvPr>
            <p:ph type="sldNum" sz="quarter" idx="12"/>
          </p:nvPr>
        </p:nvSpPr>
        <p:spPr/>
        <p:txBody>
          <a:bodyPr/>
          <a:lstStyle/>
          <a:p>
            <a:fld id="{91633C72-83B3-42C9-A21C-3AA8D54D20E0}" type="slidenum">
              <a:rPr lang="en-US" smtClean="0"/>
              <a:pPr/>
              <a:t>15</a:t>
            </a:fld>
            <a:endParaRPr lang="en-US"/>
          </a:p>
        </p:txBody>
      </p:sp>
      <p:pic>
        <p:nvPicPr>
          <p:cNvPr id="7" name="Picture 6">
            <a:extLst>
              <a:ext uri="{FF2B5EF4-FFF2-40B4-BE49-F238E27FC236}">
                <a16:creationId xmlns:a16="http://schemas.microsoft.com/office/drawing/2014/main" id="{B4C52ECC-6DD9-195C-A1AC-6D5A332B7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32036"/>
            <a:ext cx="7239000" cy="3382964"/>
          </a:xfrm>
          <a:prstGeom prst="rect">
            <a:avLst/>
          </a:prstGeom>
        </p:spPr>
      </p:pic>
    </p:spTree>
    <p:extLst>
      <p:ext uri="{BB962C8B-B14F-4D97-AF65-F5344CB8AC3E}">
        <p14:creationId xmlns:p14="http://schemas.microsoft.com/office/powerpoint/2010/main" val="207502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sz="3200" dirty="0">
                <a:latin typeface="Times New Roman" panose="02020603050405020304" pitchFamily="18" charset="0"/>
                <a:cs typeface="Times New Roman" panose="02020603050405020304" pitchFamily="18" charset="0"/>
              </a:rPr>
              <a:t>Research papers: 1. </a:t>
            </a:r>
            <a:r>
              <a:rPr lang="en-IN" sz="3200" dirty="0" err="1">
                <a:latin typeface="Times New Roman" panose="02020603050405020304" pitchFamily="18" charset="0"/>
                <a:cs typeface="Times New Roman" panose="02020603050405020304" pitchFamily="18" charset="0"/>
              </a:rPr>
              <a:t>Rudrappa</a:t>
            </a:r>
            <a:r>
              <a:rPr lang="en-IN" sz="3200" dirty="0">
                <a:latin typeface="Times New Roman" panose="02020603050405020304" pitchFamily="18" charset="0"/>
                <a:cs typeface="Times New Roman" panose="02020603050405020304" pitchFamily="18" charset="0"/>
              </a:rPr>
              <a:t> B. Gujanatti1 , Shivaram N. Tolanur2 ,</a:t>
            </a:r>
            <a:r>
              <a:rPr lang="en-IN" sz="3200" dirty="0" err="1">
                <a:latin typeface="Times New Roman" panose="02020603050405020304" pitchFamily="18" charset="0"/>
                <a:cs typeface="Times New Roman" panose="02020603050405020304" pitchFamily="18" charset="0"/>
              </a:rPr>
              <a:t>Murughendra</a:t>
            </a:r>
            <a:r>
              <a:rPr lang="en-IN" sz="3200" dirty="0">
                <a:latin typeface="Times New Roman" panose="02020603050405020304" pitchFamily="18" charset="0"/>
                <a:cs typeface="Times New Roman" panose="02020603050405020304" pitchFamily="18" charset="0"/>
              </a:rPr>
              <a:t> S. Nemagoud3 , Shanta S. Reddy4 , </a:t>
            </a:r>
            <a:r>
              <a:rPr lang="en-IN" sz="3200" dirty="0" err="1">
                <a:latin typeface="Times New Roman" panose="02020603050405020304" pitchFamily="18" charset="0"/>
                <a:cs typeface="Times New Roman" panose="02020603050405020304" pitchFamily="18" charset="0"/>
              </a:rPr>
              <a:t>Sangameshwar</a:t>
            </a:r>
            <a:r>
              <a:rPr lang="en-IN" sz="3200" dirty="0">
                <a:latin typeface="Times New Roman" panose="02020603050405020304" pitchFamily="18" charset="0"/>
                <a:cs typeface="Times New Roman" panose="02020603050405020304" pitchFamily="18" charset="0"/>
              </a:rPr>
              <a:t> Neelagund5 , Assistant Professor 1 ,Electronics and Communication Department K. L. E. </a:t>
            </a:r>
            <a:r>
              <a:rPr lang="en-IN" sz="3200" dirty="0" err="1">
                <a:latin typeface="Times New Roman" panose="02020603050405020304" pitchFamily="18" charset="0"/>
                <a:cs typeface="Times New Roman" panose="02020603050405020304" pitchFamily="18" charset="0"/>
              </a:rPr>
              <a:t>Dr.</a:t>
            </a:r>
            <a:r>
              <a:rPr lang="en-IN" sz="3200" dirty="0">
                <a:latin typeface="Times New Roman" panose="02020603050405020304" pitchFamily="18" charset="0"/>
                <a:cs typeface="Times New Roman" panose="02020603050405020304" pitchFamily="18" charset="0"/>
              </a:rPr>
              <a:t> MSSCET, Belgaum, India1,2,3,4,5, International Journal of Engineering Research &amp; Technology (IJERT) ISSN: 2278-0181 IJERTV4IS050948, Vol. 4 Issue 05, May- 2015 -“A Finger Print based Voting System”. Available: </a:t>
            </a:r>
            <a:r>
              <a:rPr lang="en-IN" sz="3200" b="1" dirty="0">
                <a:latin typeface="Times New Roman" panose="02020603050405020304" pitchFamily="18" charset="0"/>
                <a:cs typeface="Times New Roman" panose="02020603050405020304" pitchFamily="18" charset="0"/>
              </a:rPr>
              <a:t>https://www.ijert.org/research/a-finger-print-based-voting-system-IJERTV4IS050948</a:t>
            </a:r>
          </a:p>
          <a:p>
            <a:pPr algn="just"/>
            <a:r>
              <a:rPr lang="en-IN" sz="3200" dirty="0">
                <a:latin typeface="Times New Roman" panose="02020603050405020304" pitchFamily="18" charset="0"/>
                <a:cs typeface="Times New Roman" panose="02020603050405020304" pitchFamily="18" charset="0"/>
              </a:rPr>
              <a:t> 2. Khadija Hasta1 ,Aditya Date2 ,Aparna Shrivastava3 ,Prajakta Jhade4 , S. N. Shelke5 , Computer Engineering (SPPU), Pune, India1,2,3,4,5 , Published in 2019 International Conference on Advances in Computing, Communication and Control (ICAC3). -“Fingerprint Based Secured Voting”. Available: </a:t>
            </a:r>
            <a:r>
              <a:rPr lang="en-IN" sz="3200" b="1" dirty="0">
                <a:latin typeface="Times New Roman" panose="02020603050405020304" pitchFamily="18" charset="0"/>
                <a:cs typeface="Times New Roman" panose="02020603050405020304" pitchFamily="18" charset="0"/>
              </a:rPr>
              <a:t>https://ieeexplore.ieee.org/document/9036777</a:t>
            </a: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16</a:t>
            </a:fld>
            <a:endParaRPr lang="en-US"/>
          </a:p>
        </p:txBody>
      </p:sp>
    </p:spTree>
    <p:extLst>
      <p:ext uri="{BB962C8B-B14F-4D97-AF65-F5344CB8AC3E}">
        <p14:creationId xmlns:p14="http://schemas.microsoft.com/office/powerpoint/2010/main" val="105519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EC03-5D11-2966-CE73-1C2A2C6B1370}"/>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9A52EAF-3EAB-6FA2-DB38-09A93D91E8B3}"/>
              </a:ext>
            </a:extLst>
          </p:cNvPr>
          <p:cNvSpPr>
            <a:spLocks noGrp="1"/>
          </p:cNvSpPr>
          <p:nvPr>
            <p:ph idx="1"/>
          </p:nvPr>
        </p:nvSpPr>
        <p:spPr/>
        <p:txBody>
          <a:bodyPr>
            <a:normAutofit fontScale="62500" lnSpcReduction="20000"/>
          </a:bodyPr>
          <a:lstStyle/>
          <a:p>
            <a:pPr marL="0" indent="0" algn="just">
              <a:buNone/>
            </a:pPr>
            <a:r>
              <a:rPr lang="en-IN" sz="3200" dirty="0">
                <a:latin typeface="Times New Roman" panose="02020603050405020304" pitchFamily="18" charset="0"/>
                <a:cs typeface="Times New Roman" panose="02020603050405020304" pitchFamily="18" charset="0"/>
              </a:rPr>
              <a:t>3. Mohammed Khasawneh1,Mohammad Malkawi2,Omar Al-Jarrah3,Laith Barakat4,Thaier S.Hayajneh5,Munzer.S.Ebaid6, College of Engineering, University of Illinois, Urbana- Champaign,Urbana,IL,USA1,AIM Wireless2, Jordan University of Science and Technology, Irbid, Jordan3,4,School of Information Systems, University of Pittsburgh, Pittsburgh, PA, USA5, King Abdullah </a:t>
            </a:r>
            <a:r>
              <a:rPr lang="en-IN" sz="3200" dirty="0" err="1">
                <a:latin typeface="Times New Roman" panose="02020603050405020304" pitchFamily="18" charset="0"/>
                <a:cs typeface="Times New Roman" panose="02020603050405020304" pitchFamily="18" charset="0"/>
              </a:rPr>
              <a:t>IIDesign</a:t>
            </a:r>
            <a:r>
              <a:rPr lang="en-IN" sz="3200" dirty="0">
                <a:latin typeface="Times New Roman" panose="02020603050405020304" pitchFamily="18" charset="0"/>
                <a:cs typeface="Times New Roman" panose="02020603050405020304" pitchFamily="18" charset="0"/>
              </a:rPr>
              <a:t> and Development Bureau, Amman, Jordan6,Published in 2008 5th International Symposium on Mechatronics and Its</a:t>
            </a:r>
          </a:p>
          <a:p>
            <a:pPr marL="0" indent="0" algn="just">
              <a:buNone/>
            </a:pPr>
            <a:r>
              <a:rPr lang="en-IN" sz="3200" dirty="0">
                <a:latin typeface="Times New Roman" panose="02020603050405020304" pitchFamily="18" charset="0"/>
                <a:cs typeface="Times New Roman" panose="02020603050405020304" pitchFamily="18" charset="0"/>
              </a:rPr>
              <a:t>Applications -“A biometric-secure e-voting system for election processes”.</a:t>
            </a:r>
          </a:p>
          <a:p>
            <a:pPr marL="0" indent="0" algn="just">
              <a:buNone/>
            </a:pPr>
            <a:r>
              <a:rPr lang="en-IN" sz="3200" dirty="0">
                <a:latin typeface="Times New Roman" panose="02020603050405020304" pitchFamily="18" charset="0"/>
                <a:cs typeface="Times New Roman" panose="02020603050405020304" pitchFamily="18" charset="0"/>
              </a:rPr>
              <a:t>Available: </a:t>
            </a:r>
            <a:r>
              <a:rPr lang="en-IN" sz="3200" b="1" dirty="0">
                <a:latin typeface="Times New Roman" panose="02020603050405020304" pitchFamily="18" charset="0"/>
                <a:cs typeface="Times New Roman" panose="02020603050405020304" pitchFamily="18" charset="0"/>
              </a:rPr>
              <a:t>https://ieeexplore.ieee.org/document/4648818</a:t>
            </a:r>
          </a:p>
          <a:p>
            <a:pPr marL="0" indent="0" algn="just">
              <a:buNone/>
            </a:pPr>
            <a:r>
              <a:rPr lang="en-IN" sz="3200" dirty="0">
                <a:latin typeface="Times New Roman" panose="02020603050405020304" pitchFamily="18" charset="0"/>
                <a:cs typeface="Times New Roman" panose="02020603050405020304" pitchFamily="18" charset="0"/>
              </a:rPr>
              <a:t>4. Oluwatosin </a:t>
            </a:r>
            <a:r>
              <a:rPr lang="en-IN" sz="3200" dirty="0" err="1">
                <a:latin typeface="Times New Roman" panose="02020603050405020304" pitchFamily="18" charset="0"/>
                <a:cs typeface="Times New Roman" panose="02020603050405020304" pitchFamily="18" charset="0"/>
              </a:rPr>
              <a:t>Adesua</a:t>
            </a:r>
            <a:r>
              <a:rPr lang="en-IN" sz="3200" dirty="0">
                <a:latin typeface="Times New Roman" panose="02020603050405020304" pitchFamily="18" charset="0"/>
                <a:cs typeface="Times New Roman" panose="02020603050405020304" pitchFamily="18" charset="0"/>
              </a:rPr>
              <a:t>, University of Ibadan, March 2015, Thesis for: B.Sc. (Hons) -“Online voting system with biometric authentication for </a:t>
            </a:r>
            <a:r>
              <a:rPr lang="en-IN" sz="3200" dirty="0" err="1">
                <a:latin typeface="Times New Roman" panose="02020603050405020304" pitchFamily="18" charset="0"/>
                <a:cs typeface="Times New Roman" panose="02020603050405020304" pitchFamily="18" charset="0"/>
              </a:rPr>
              <a:t>ui</a:t>
            </a:r>
            <a:r>
              <a:rPr lang="en-IN" sz="3200" dirty="0">
                <a:latin typeface="Times New Roman" panose="02020603050405020304" pitchFamily="18" charset="0"/>
                <a:cs typeface="Times New Roman" panose="02020603050405020304" pitchFamily="18" charset="0"/>
              </a:rPr>
              <a:t> elections”.</a:t>
            </a:r>
          </a:p>
          <a:p>
            <a:pPr marL="0" indent="0" algn="just">
              <a:buNone/>
            </a:pPr>
            <a:r>
              <a:rPr lang="en-IN" sz="3200" dirty="0" err="1">
                <a:latin typeface="Times New Roman" panose="02020603050405020304" pitchFamily="18" charset="0"/>
                <a:cs typeface="Times New Roman" panose="02020603050405020304" pitchFamily="18" charset="0"/>
              </a:rPr>
              <a:t>Available:</a:t>
            </a:r>
            <a:r>
              <a:rPr lang="en-IN" sz="3200" b="1" dirty="0" err="1">
                <a:latin typeface="Times New Roman" panose="02020603050405020304" pitchFamily="18" charset="0"/>
                <a:cs typeface="Times New Roman" panose="02020603050405020304" pitchFamily="18" charset="0"/>
              </a:rPr>
              <a:t>https</a:t>
            </a:r>
            <a:r>
              <a:rPr lang="en-IN" sz="3200" b="1" dirty="0">
                <a:latin typeface="Times New Roman" panose="02020603050405020304" pitchFamily="18" charset="0"/>
                <a:cs typeface="Times New Roman" panose="02020603050405020304" pitchFamily="18" charset="0"/>
              </a:rPr>
              <a:t>://www.researchgate.net/publication/310597883_ONLINE_VOTING_SYSTEM_ WITH_BIOMETRIC_AUTHENTICATION_FOR_UI_E</a:t>
            </a:r>
            <a:r>
              <a:rPr lang="en-IN" b="1" dirty="0"/>
              <a:t>LECTIONS</a:t>
            </a:r>
          </a:p>
          <a:p>
            <a:endParaRPr lang="en-IN" dirty="0"/>
          </a:p>
        </p:txBody>
      </p:sp>
      <p:sp>
        <p:nvSpPr>
          <p:cNvPr id="4" name="Footer Placeholder 3">
            <a:extLst>
              <a:ext uri="{FF2B5EF4-FFF2-40B4-BE49-F238E27FC236}">
                <a16:creationId xmlns:a16="http://schemas.microsoft.com/office/drawing/2014/main" id="{6C6C7353-487F-A3B1-E2A4-A827EC91F2F0}"/>
              </a:ext>
            </a:extLst>
          </p:cNvPr>
          <p:cNvSpPr>
            <a:spLocks noGrp="1"/>
          </p:cNvSpPr>
          <p:nvPr>
            <p:ph type="ftr" sz="quarter" idx="11"/>
          </p:nvPr>
        </p:nvSpPr>
        <p:spPr/>
        <p:txBody>
          <a:bodyPr/>
          <a:lstStyle/>
          <a:p>
            <a:r>
              <a:rPr lang="en-US"/>
              <a:t>Department of ISE, DSCE</a:t>
            </a:r>
          </a:p>
        </p:txBody>
      </p:sp>
      <p:sp>
        <p:nvSpPr>
          <p:cNvPr id="5" name="Slide Number Placeholder 4">
            <a:extLst>
              <a:ext uri="{FF2B5EF4-FFF2-40B4-BE49-F238E27FC236}">
                <a16:creationId xmlns:a16="http://schemas.microsoft.com/office/drawing/2014/main" id="{E4EDFDBA-6A6D-8C8E-CC71-9DC61E63701D}"/>
              </a:ext>
            </a:extLst>
          </p:cNvPr>
          <p:cNvSpPr>
            <a:spLocks noGrp="1"/>
          </p:cNvSpPr>
          <p:nvPr>
            <p:ph type="sldNum" sz="quarter" idx="12"/>
          </p:nvPr>
        </p:nvSpPr>
        <p:spPr/>
        <p:txBody>
          <a:bodyPr/>
          <a:lstStyle/>
          <a:p>
            <a:fld id="{91633C72-83B3-42C9-A21C-3AA8D54D20E0}" type="slidenum">
              <a:rPr lang="en-US" smtClean="0"/>
              <a:pPr/>
              <a:t>17</a:t>
            </a:fld>
            <a:endParaRPr lang="en-US"/>
          </a:p>
        </p:txBody>
      </p:sp>
    </p:spTree>
    <p:extLst>
      <p:ext uri="{BB962C8B-B14F-4D97-AF65-F5344CB8AC3E}">
        <p14:creationId xmlns:p14="http://schemas.microsoft.com/office/powerpoint/2010/main" val="318173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pic>
        <p:nvPicPr>
          <p:cNvPr id="7" name="Content Placeholder 6">
            <a:extLst>
              <a:ext uri="{FF2B5EF4-FFF2-40B4-BE49-F238E27FC236}">
                <a16:creationId xmlns:a16="http://schemas.microsoft.com/office/drawing/2014/main" id="{CF8601D5-05CC-9A5B-C511-5E6BE1966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18640"/>
            <a:ext cx="8229600" cy="4089082"/>
          </a:xfrm>
        </p:spPr>
      </p:pic>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18</a:t>
            </a:fld>
            <a:endParaRPr lang="en-US"/>
          </a:p>
        </p:txBody>
      </p:sp>
    </p:spTree>
    <p:extLst>
      <p:ext uri="{BB962C8B-B14F-4D97-AF65-F5344CB8AC3E}">
        <p14:creationId xmlns:p14="http://schemas.microsoft.com/office/powerpoint/2010/main" val="331956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19</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36342" y="12192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4F96438E-8ABE-4349-82E7-4B2CF2556A2C}"/>
              </a:ext>
            </a:extLst>
          </p:cNvPr>
          <p:cNvSpPr txBox="1"/>
          <p:nvPr/>
        </p:nvSpPr>
        <p:spPr>
          <a:xfrm>
            <a:off x="1711196" y="3048000"/>
            <a:ext cx="5721607" cy="2308324"/>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7200" b="1" dirty="0">
                <a:solidFill>
                  <a:schemeClr val="accent3">
                    <a:lumMod val="50000"/>
                  </a:schemeClr>
                </a:solidFill>
                <a:latin typeface="Bookman Old Style" panose="02050604050505020204" pitchFamily="18" charset="0"/>
                <a:ea typeface="Cambria Math" panose="02040503050406030204" pitchFamily="18" charset="0"/>
              </a:rPr>
              <a:t>THANK  YOU</a:t>
            </a:r>
          </a:p>
        </p:txBody>
      </p:sp>
      <p:sp>
        <p:nvSpPr>
          <p:cNvPr id="9" name="Content Placeholder 8"/>
          <p:cNvSpPr>
            <a:spLocks noGrp="1"/>
          </p:cNvSpPr>
          <p:nvPr>
            <p:ph idx="1"/>
          </p:nvPr>
        </p:nvSpPr>
        <p:spPr/>
        <p:txBody>
          <a:bodyPr/>
          <a:lstStyle/>
          <a:p>
            <a:endParaRPr lang="en-US" dirty="0"/>
          </a:p>
        </p:txBody>
      </p:sp>
    </p:spTree>
    <p:extLst>
      <p:ext uri="{BB962C8B-B14F-4D97-AF65-F5344CB8AC3E}">
        <p14:creationId xmlns:p14="http://schemas.microsoft.com/office/powerpoint/2010/main" val="3447765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52A85-7543-413C-A1A1-E31FA629290B}"/>
              </a:ext>
            </a:extLst>
          </p:cNvPr>
          <p:cNvSpPr>
            <a:spLocks noGrp="1"/>
          </p:cNvSpPr>
          <p:nvPr>
            <p:ph type="ftr" sz="quarter" idx="11"/>
          </p:nvPr>
        </p:nvSpPr>
        <p:spPr/>
        <p:txBody>
          <a:bodyPr/>
          <a:lstStyle/>
          <a:p>
            <a:r>
              <a:rPr lang="en-US" dirty="0">
                <a:latin typeface="Bookman Old Style" panose="02050604050505020204" pitchFamily="18" charset="0"/>
              </a:rPr>
              <a:t>Department of ISE, DSCE</a:t>
            </a:r>
          </a:p>
        </p:txBody>
      </p:sp>
      <p:sp>
        <p:nvSpPr>
          <p:cNvPr id="5" name="Slide Number Placeholder 4">
            <a:extLst>
              <a:ext uri="{FF2B5EF4-FFF2-40B4-BE49-F238E27FC236}">
                <a16:creationId xmlns:a16="http://schemas.microsoft.com/office/drawing/2014/main" id="{B1AE7DB6-9729-46AB-8668-6C79564A5989}"/>
              </a:ext>
            </a:extLst>
          </p:cNvPr>
          <p:cNvSpPr>
            <a:spLocks noGrp="1"/>
          </p:cNvSpPr>
          <p:nvPr>
            <p:ph type="sldNum" sz="quarter" idx="12"/>
          </p:nvPr>
        </p:nvSpPr>
        <p:spPr/>
        <p:txBody>
          <a:bodyPr/>
          <a:lstStyle/>
          <a:p>
            <a:fld id="{91633C72-83B3-42C9-A21C-3AA8D54D20E0}" type="slidenum">
              <a:rPr lang="en-US" smtClean="0"/>
              <a:pPr/>
              <a:t>2</a:t>
            </a:fld>
            <a:endParaRPr lang="en-US"/>
          </a:p>
        </p:txBody>
      </p:sp>
      <p:cxnSp>
        <p:nvCxnSpPr>
          <p:cNvPr id="6" name="Straight Connector 5">
            <a:extLst>
              <a:ext uri="{FF2B5EF4-FFF2-40B4-BE49-F238E27FC236}">
                <a16:creationId xmlns:a16="http://schemas.microsoft.com/office/drawing/2014/main" id="{4909D3A5-993A-435D-9E4D-B5E1E612E40C}"/>
              </a:ext>
            </a:extLst>
          </p:cNvPr>
          <p:cNvCxnSpPr/>
          <p:nvPr/>
        </p:nvCxnSpPr>
        <p:spPr>
          <a:xfrm rot="5400000">
            <a:off x="-2781300" y="3429000"/>
            <a:ext cx="6477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77855103-2C06-4C8A-B463-40A83415DE72}"/>
              </a:ext>
            </a:extLst>
          </p:cNvPr>
          <p:cNvCxnSpPr/>
          <p:nvPr/>
        </p:nvCxnSpPr>
        <p:spPr>
          <a:xfrm>
            <a:off x="0" y="1066800"/>
            <a:ext cx="9144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1358A04D-490F-4CCD-B622-3308AD0C03F5}"/>
              </a:ext>
            </a:extLst>
          </p:cNvPr>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itchFamily="18" charset="0"/>
              </a:rPr>
              <a:t> ABSTRACT</a:t>
            </a:r>
            <a:endParaRPr lang="en-IN" sz="3200" b="1" dirty="0">
              <a:solidFill>
                <a:schemeClr val="accent1">
                  <a:lumMod val="75000"/>
                </a:schemeClr>
              </a:solidFill>
              <a:latin typeface="Bookman Old Style" panose="02050604050505020204" pitchFamily="18" charset="0"/>
              <a:cs typeface="Times New Roman" pitchFamily="18" charset="0"/>
            </a:endParaRPr>
          </a:p>
        </p:txBody>
      </p:sp>
      <p:sp>
        <p:nvSpPr>
          <p:cNvPr id="11" name="Content Placeholder 10"/>
          <p:cNvSpPr>
            <a:spLocks noGrp="1"/>
          </p:cNvSpPr>
          <p:nvPr>
            <p:ph idx="1"/>
          </p:nvPr>
        </p:nvSpPr>
        <p:spPr>
          <a:xfrm>
            <a:off x="457200" y="2133603"/>
            <a:ext cx="8229600" cy="411479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 proposed solution to address the inefficiency and vulnerabilities in India's current voting system is the development of an online, biometric fingerprint-based voting machine. This system eliminates the need for voters to carry identification cards, as their fingerprints serve as identification at the polling booth. The fingerprint reader acquires the voter's fingerprint and verifies it with pre-stored data during registration. If the data matches, the person is allowed to cast their vote manually using push buttons. The system ensures anonymity by assigning each user a unique and random ID, ensuring no connection to their personal details. The interface is designed to be user-friendly and simple, prioritizing visual representation of data and basic functionalities.</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4019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CONTENTS</a:t>
            </a:r>
            <a:endParaRPr lang="en-IN" sz="3600" dirty="0"/>
          </a:p>
        </p:txBody>
      </p:sp>
      <p:sp>
        <p:nvSpPr>
          <p:cNvPr id="3" name="Content Placeholder 2"/>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Introduction</a:t>
            </a:r>
          </a:p>
          <a:p>
            <a:r>
              <a:rPr lang="en-US" sz="1600" dirty="0">
                <a:latin typeface="Times New Roman" panose="02020603050405020304" pitchFamily="18" charset="0"/>
                <a:cs typeface="Times New Roman" panose="02020603050405020304" pitchFamily="18" charset="0"/>
              </a:rPr>
              <a:t>Literature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Proposed Technique</a:t>
            </a:r>
          </a:p>
          <a:p>
            <a:r>
              <a:rPr lang="en-US" sz="1600" dirty="0">
                <a:latin typeface="Times New Roman" panose="02020603050405020304" pitchFamily="18" charset="0"/>
                <a:cs typeface="Times New Roman" panose="02020603050405020304" pitchFamily="18" charset="0"/>
              </a:rPr>
              <a:t>Requirements</a:t>
            </a:r>
          </a:p>
          <a:p>
            <a:r>
              <a:rPr lang="en-US" sz="1600" dirty="0">
                <a:latin typeface="Times New Roman" panose="02020603050405020304" pitchFamily="18" charset="0"/>
                <a:cs typeface="Times New Roman" panose="02020603050405020304" pitchFamily="18" charset="0"/>
              </a:rPr>
              <a:t>System Design.</a:t>
            </a:r>
            <a:endParaRPr lang="en-IN"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1600" dirty="0">
                <a:latin typeface="Times New Roman" panose="02020603050405020304" pitchFamily="18" charset="0"/>
                <a:cs typeface="Times New Roman" panose="02020603050405020304" pitchFamily="18" charset="0"/>
              </a:rPr>
              <a:t>Existing system</a:t>
            </a:r>
            <a:endParaRPr lang="en-IN"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1600" dirty="0">
                <a:latin typeface="Times New Roman" panose="02020603050405020304" pitchFamily="18" charset="0"/>
                <a:cs typeface="Times New Roman" panose="02020603050405020304" pitchFamily="18" charset="0"/>
              </a:rPr>
              <a:t> Proposed system</a:t>
            </a:r>
            <a:endParaRPr lang="en-IN" sz="1600" dirty="0">
              <a:latin typeface="Times New Roman" panose="02020603050405020304" pitchFamily="18" charset="0"/>
              <a:cs typeface="Times New Roman" panose="02020603050405020304" pitchFamily="18" charset="0"/>
            </a:endParaRPr>
          </a:p>
          <a:p>
            <a:pPr lvl="1">
              <a:buFont typeface="Wingdings" pitchFamily="2" charset="2"/>
              <a:buChar char="Ø"/>
            </a:pPr>
            <a:r>
              <a:rPr lang="en-US" sz="1600" dirty="0">
                <a:latin typeface="Times New Roman" panose="02020603050405020304" pitchFamily="18" charset="0"/>
                <a:cs typeface="Times New Roman" panose="02020603050405020304" pitchFamily="18" charset="0"/>
              </a:rPr>
              <a:t>System Architecture</a:t>
            </a:r>
          </a:p>
          <a:p>
            <a:pPr lvl="1">
              <a:buFont typeface="Wingdings" pitchFamily="2" charset="2"/>
              <a:buChar char="Ø"/>
            </a:pPr>
            <a:r>
              <a:rPr lang="en-US" sz="1600" dirty="0">
                <a:latin typeface="Times New Roman" panose="02020603050405020304" pitchFamily="18" charset="0"/>
                <a:cs typeface="Times New Roman" panose="02020603050405020304" pitchFamily="18" charset="0"/>
              </a:rPr>
              <a:t>Flow chart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Implementation</a:t>
            </a:r>
          </a:p>
          <a:p>
            <a:r>
              <a:rPr lang="en-US" sz="1600" dirty="0">
                <a:latin typeface="Times New Roman" panose="02020603050405020304" pitchFamily="18" charset="0"/>
                <a:cs typeface="Times New Roman" panose="02020603050405020304" pitchFamily="18" charset="0"/>
              </a:rPr>
              <a:t>Results &amp;  Conclusions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References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Demo</a:t>
            </a:r>
            <a:endParaRPr lang="en-IN" sz="1600" dirty="0">
              <a:latin typeface="Times New Roman" panose="02020603050405020304" pitchFamily="18" charset="0"/>
              <a:cs typeface="Times New Roman" panose="02020603050405020304" pitchFamily="18" charset="0"/>
            </a:endParaRPr>
          </a:p>
          <a:p>
            <a:pPr marL="0" indent="0">
              <a:buNone/>
            </a:pPr>
            <a:endParaRPr lang="en-IN" sz="1400" dirty="0"/>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3</a:t>
            </a:fld>
            <a:endParaRPr lang="en-US"/>
          </a:p>
        </p:txBody>
      </p:sp>
    </p:spTree>
    <p:extLst>
      <p:ext uri="{BB962C8B-B14F-4D97-AF65-F5344CB8AC3E}">
        <p14:creationId xmlns:p14="http://schemas.microsoft.com/office/powerpoint/2010/main" val="129880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Biometrics is a technology that uses biological data, such as fingerprints, to authenticate individuals. Fingerprint scanning has become a widely used method for identification, particularly in law enforcement. In our project, we utilize fingerprint scanners for voter identification in order to enhance the accuracy and security of the voting process. Each individual's fingerprint is unique, minimizing errors and preventing illegal or repeated voting. By creating a database of voter fingerprints and implementing accurate coding, this fingerprint-based Electronic Voting Machine (EVM) system aims to ensure fair and rigging-free elections, while also streamlining the voting process and reducing costs.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4</a:t>
            </a:fld>
            <a:endParaRPr lang="en-US"/>
          </a:p>
        </p:txBody>
      </p:sp>
    </p:spTree>
    <p:extLst>
      <p:ext uri="{BB962C8B-B14F-4D97-AF65-F5344CB8AC3E}">
        <p14:creationId xmlns:p14="http://schemas.microsoft.com/office/powerpoint/2010/main" val="112527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a:t>
            </a:r>
            <a:br>
              <a:rPr lang="en-US" dirty="0"/>
            </a:br>
            <a:endParaRPr lang="en-IN" dirty="0"/>
          </a:p>
        </p:txBody>
      </p:sp>
      <p:sp>
        <p:nvSpPr>
          <p:cNvPr id="3" name="Content Placeholder 2"/>
          <p:cNvSpPr>
            <a:spLocks noGrp="1"/>
          </p:cNvSpPr>
          <p:nvPr>
            <p:ph idx="1"/>
          </p:nvPr>
        </p:nvSpPr>
        <p:spPr/>
        <p:txBody>
          <a:bodyPr>
            <a:normAutofit lnSpcReduction="10000"/>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survey of various research papers, we have gained insights into different aspects of developing a fingerprint-based biometric voting machine.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paper [1] explains the working principle of the fingerprint sensor and its potential for detecting fraud in Electronic Voting Machines (EVMs).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Another paper [2] explores the use of Internet of Things (IoT) in building such a system, highlighting the interconnectivity of devices and the associated risks. Additionally, a paper [3] proposes storing fingerprints in a database, providing immediate notifications of casted votes for transparency, and delivering prompt election results.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Furthermore, another paper [4] suggests using fingerprint sensors to input data without duplication and enabling online voting from the comfort of one's location. These studies contribute valuable insights to the development of an efficient and secure fingerprint-based voting system.</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5</a:t>
            </a:fld>
            <a:endParaRPr lang="en-US"/>
          </a:p>
        </p:txBody>
      </p:sp>
    </p:spTree>
    <p:extLst>
      <p:ext uri="{BB962C8B-B14F-4D97-AF65-F5344CB8AC3E}">
        <p14:creationId xmlns:p14="http://schemas.microsoft.com/office/powerpoint/2010/main" val="231709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STATEMENT</a:t>
            </a:r>
            <a:br>
              <a:rPr lang="en-US" dirty="0"/>
            </a:br>
            <a:endParaRPr lang="en-IN"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existing voting system in India is plagued by inefficiency and vulnerabilities in voter authentication. Relying solely on voter ID cards, which can be easily faked, poses significant security risks. Additionally, manual identity verification processes require a substantial workforce. The system lacks real-time monitoring of Electronic Voting Machines (EVMs), leading to delays, and the manual vote counting process is time-consuming. These issues highlight the need for a more secure and efficient voting system that automates authentication, reduces the risk of fraud, and ensures faster and accurate vote counting</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6</a:t>
            </a:fld>
            <a:endParaRPr lang="en-US"/>
          </a:p>
        </p:txBody>
      </p:sp>
    </p:spTree>
    <p:extLst>
      <p:ext uri="{BB962C8B-B14F-4D97-AF65-F5344CB8AC3E}">
        <p14:creationId xmlns:p14="http://schemas.microsoft.com/office/powerpoint/2010/main" val="287328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TECHNIQUE</a:t>
            </a:r>
            <a:endParaRPr lang="en-IN" dirty="0"/>
          </a:p>
        </p:txBody>
      </p:sp>
      <p:sp>
        <p:nvSpPr>
          <p:cNvPr id="3" name="Content Placeholder 2"/>
          <p:cNvSpPr>
            <a:spLocks noGrp="1"/>
          </p:cNvSpPr>
          <p:nvPr>
            <p:ph idx="1"/>
          </p:nvPr>
        </p:nvSpPr>
        <p:spPr/>
        <p:txBody>
          <a:bodyPr>
            <a:noAutofit/>
          </a:bodyPr>
          <a:lstStyle/>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The proposed fingerprint-based fraud detection voting system combines biometric fingerprint authentication with advanced fraud detection techniques. Eligible voters enroll their fingerprints, which are securely stored in a database. At the voting booth, voters' fingerprints are scanned and compared against the stored records for authentication. Fraud detection techniques, such as real-time monitoring and machine learning algorithms, are used to identify suspicious activities and anomalies. The system includes auditing and verification mechanisms to ensure the integrity of the voting process, logging all activities and conducting independent audits. Strong security measures are implemented to protect the fingerprint data and the overall system. This system provides a reliable and secure method of voter authentication, minimizing the risk of fraudulent activities and ensuring the fairness and accuracy of the voting process</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7</a:t>
            </a:fld>
            <a:endParaRPr lang="en-US"/>
          </a:p>
        </p:txBody>
      </p:sp>
    </p:spTree>
    <p:extLst>
      <p:ext uri="{BB962C8B-B14F-4D97-AF65-F5344CB8AC3E}">
        <p14:creationId xmlns:p14="http://schemas.microsoft.com/office/powerpoint/2010/main" val="317254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br>
              <a:rPr lang="en-US" dirty="0"/>
            </a:br>
            <a:endParaRPr lang="en-IN" dirty="0"/>
          </a:p>
        </p:txBody>
      </p:sp>
      <p:sp>
        <p:nvSpPr>
          <p:cNvPr id="3" name="Content Placeholder 2"/>
          <p:cNvSpPr>
            <a:spLocks noGrp="1"/>
          </p:cNvSpPr>
          <p:nvPr>
            <p:ph idx="1"/>
          </p:nvPr>
        </p:nvSpPr>
        <p:spPr/>
        <p:txBody>
          <a:bodyPr>
            <a:normAutofit lnSpcReduction="10000"/>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DETAILS OF HARDWARE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Power Supply : 12V DC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Micro controller : Arduino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DC Motor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RS 232 converter : MAX 232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Finger print reader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DETAILS OF SOFTWARE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Arduino Suite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Programming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8</a:t>
            </a:fld>
            <a:endParaRPr lang="en-US"/>
          </a:p>
        </p:txBody>
      </p:sp>
    </p:spTree>
    <p:extLst>
      <p:ext uri="{BB962C8B-B14F-4D97-AF65-F5344CB8AC3E}">
        <p14:creationId xmlns:p14="http://schemas.microsoft.com/office/powerpoint/2010/main" val="424887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3" name="Content Placeholder 2"/>
          <p:cNvSpPr>
            <a:spLocks noGrp="1"/>
          </p:cNvSpPr>
          <p:nvPr>
            <p:ph idx="1"/>
          </p:nvPr>
        </p:nvSpPr>
        <p:spPr/>
        <p:txBody>
          <a:bodyPr>
            <a:normAutofit fontScale="85000" lnSpcReduction="10000"/>
          </a:bodyPr>
          <a:lstStyle/>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4.1 Existing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for fingerprint-based fraud detection in a voting system might involve traditional paper-based voting methods where individuals cast their votes by marking their preferences on paper ballots. This system typically relies on manual verification processes, such as signature verification or ID checks, to detect fraudulent activities. However, these methods are susceptible to human errors and can be easily manipulated, leading to potential voting fraud.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Proposed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is a fingerprint-based fraud detection voting system that leverages biometric technology to enhance the security and integrity of the voting process. In this system, each eligible voter's fingerprint is enrolled and stored in a database before the election. During the voting process, voters' fingerprints are captured and compared against the enrolled fingerprints to verify their identity and eligibility to vote.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ISE, DSCE</a:t>
            </a:r>
          </a:p>
        </p:txBody>
      </p:sp>
      <p:sp>
        <p:nvSpPr>
          <p:cNvPr id="5" name="Slide Number Placeholder 4"/>
          <p:cNvSpPr>
            <a:spLocks noGrp="1"/>
          </p:cNvSpPr>
          <p:nvPr>
            <p:ph type="sldNum" sz="quarter" idx="12"/>
          </p:nvPr>
        </p:nvSpPr>
        <p:spPr/>
        <p:txBody>
          <a:bodyPr/>
          <a:lstStyle/>
          <a:p>
            <a:fld id="{91633C72-83B3-42C9-A21C-3AA8D54D20E0}" type="slidenum">
              <a:rPr lang="en-US" smtClean="0"/>
              <a:pPr/>
              <a:t>9</a:t>
            </a:fld>
            <a:endParaRPr lang="en-US"/>
          </a:p>
        </p:txBody>
      </p:sp>
    </p:spTree>
    <p:extLst>
      <p:ext uri="{BB962C8B-B14F-4D97-AF65-F5344CB8AC3E}">
        <p14:creationId xmlns:p14="http://schemas.microsoft.com/office/powerpoint/2010/main" val="258705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2060</TotalTime>
  <Words>1759</Words>
  <Application>Microsoft Office PowerPoint</Application>
  <PresentationFormat>On-screen Show (4:3)</PresentationFormat>
  <Paragraphs>166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Times New Roman</vt:lpstr>
      <vt:lpstr>Wingdings</vt:lpstr>
      <vt:lpstr>Office Theme</vt:lpstr>
      <vt:lpstr>                       MINI-PROJECT TITLE                 </vt:lpstr>
      <vt:lpstr>PowerPoint Presentation</vt:lpstr>
      <vt:lpstr>CONTENTS</vt:lpstr>
      <vt:lpstr>INTRODUCTION </vt:lpstr>
      <vt:lpstr>LITERATURE SURVEY </vt:lpstr>
      <vt:lpstr>PROBLEM STATEMENT </vt:lpstr>
      <vt:lpstr>PROPOSED TECHNIQUE</vt:lpstr>
      <vt:lpstr>REQUIREMENTS </vt:lpstr>
      <vt:lpstr>SYSTEM DESIGN</vt:lpstr>
      <vt:lpstr>METHODOLGY</vt:lpstr>
      <vt:lpstr>IMPLEMENTATION </vt:lpstr>
      <vt:lpstr>IMPLEMENTATION</vt:lpstr>
      <vt:lpstr> RESULTS AND CONCLUSION </vt:lpstr>
      <vt:lpstr>RESULTS AND DISCUSSION</vt:lpstr>
      <vt:lpstr>RESULTS AND DOCUMENTATION</vt:lpstr>
      <vt:lpstr>REFERENCES </vt:lpstr>
      <vt:lpstr>REFERENCES</vt:lpstr>
      <vt:lpstr>DEMO</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 Use only Bookman old style for presentation</dc:title>
  <dc:creator>kiran</dc:creator>
  <cp:lastModifiedBy>themeti30@outlook.com</cp:lastModifiedBy>
  <cp:revision>293</cp:revision>
  <dcterms:created xsi:type="dcterms:W3CDTF">2015-02-09T06:04:43Z</dcterms:created>
  <dcterms:modified xsi:type="dcterms:W3CDTF">2023-06-22T07:27:48Z</dcterms:modified>
</cp:coreProperties>
</file>