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1" r:id="rId5"/>
    <p:sldId id="270" r:id="rId6"/>
    <p:sldId id="276" r:id="rId7"/>
    <p:sldId id="304" r:id="rId8"/>
    <p:sldId id="303" r:id="rId9"/>
    <p:sldId id="300" r:id="rId10"/>
    <p:sldId id="302" r:id="rId11"/>
    <p:sldId id="289" r:id="rId12"/>
    <p:sldId id="290" r:id="rId13"/>
    <p:sldId id="293" r:id="rId14"/>
    <p:sldId id="292" r:id="rId15"/>
    <p:sldId id="291" r:id="rId16"/>
    <p:sldId id="294" r:id="rId17"/>
    <p:sldId id="295" r:id="rId18"/>
    <p:sldId id="296" r:id="rId19"/>
    <p:sldId id="297" r:id="rId20"/>
    <p:sldId id="299" r:id="rId21"/>
    <p:sldId id="298" r:id="rId22"/>
    <p:sldId id="301" r:id="rId23"/>
    <p:sldId id="280" r:id="rId24"/>
    <p:sldId id="285"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pixabay.com/en/computer-user-icon-peolpe-avatar-1331579/"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wallpaperflare.com/search?wallpaper=statistic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devopedia.org/exploratory-data-analysi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pixabay.com/en/dollar-money-profit-revenue-29479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748905" cy="2523768"/>
          </a:xfrm>
          <a:prstGeom prst="rect">
            <a:avLst/>
          </a:prstGeom>
          <a:solidFill>
            <a:srgbClr val="3B3B3B"/>
          </a:solidFill>
        </p:spPr>
        <p:txBody>
          <a:bodyPr wrap="none" rtlCol="0">
            <a:spAutoFit/>
          </a:bodyPr>
          <a:lstStyle/>
          <a:p>
            <a:r>
              <a:rPr lang="en-US" sz="6600" b="1" dirty="0">
                <a:solidFill>
                  <a:srgbClr val="FF6600"/>
                </a:solidFill>
              </a:rPr>
              <a:t>EXPLORATORY DATA ANALYSIS</a:t>
            </a:r>
          </a:p>
          <a:p>
            <a:r>
              <a:rPr lang="en-US" sz="3200" b="1" dirty="0">
                <a:solidFill>
                  <a:schemeClr val="bg1"/>
                </a:solidFill>
                <a:latin typeface="Aptos" panose="020B0004020202020204" pitchFamily="34" charset="0"/>
              </a:rPr>
              <a:t>G2M INSIGHT FOR CAB INVESTMENT</a:t>
            </a:r>
            <a:endParaRPr lang="en-US" sz="4000" b="1" dirty="0">
              <a:solidFill>
                <a:schemeClr val="bg1"/>
              </a:solidFill>
              <a:latin typeface="Aptos" panose="020B0004020202020204" pitchFamily="34" charset="0"/>
            </a:endParaRPr>
          </a:p>
          <a:p>
            <a:endParaRPr lang="en-US" sz="4000" dirty="0"/>
          </a:p>
          <a:p>
            <a:r>
              <a:rPr lang="en-US" sz="2000" b="1" dirty="0">
                <a:solidFill>
                  <a:schemeClr val="bg1"/>
                </a:solidFill>
                <a:latin typeface="Aptos" panose="020B0004020202020204" pitchFamily="34" charset="0"/>
              </a:rPr>
              <a:t>18</a:t>
            </a:r>
            <a:r>
              <a:rPr lang="en-US" sz="2000" b="1" baseline="30000" dirty="0">
                <a:solidFill>
                  <a:schemeClr val="bg1"/>
                </a:solidFill>
                <a:latin typeface="Aptos" panose="020B0004020202020204" pitchFamily="34" charset="0"/>
              </a:rPr>
              <a:t>TH</a:t>
            </a:r>
            <a:r>
              <a:rPr lang="en-US" sz="2000" b="1" dirty="0">
                <a:solidFill>
                  <a:schemeClr val="bg1"/>
                </a:solidFill>
                <a:latin typeface="Aptos" panose="020B0004020202020204" pitchFamily="34" charset="0"/>
              </a:rPr>
              <a:t> OF APRIL 2024</a:t>
            </a:r>
            <a:endParaRPr lang="en-US" sz="2800" b="1" dirty="0">
              <a:solidFill>
                <a:schemeClr val="bg1"/>
              </a:solidFill>
              <a:latin typeface="Aptos" panose="020B00040202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3" y="1509712"/>
            <a:ext cx="6858000" cy="3838576"/>
          </a:xfrm>
          <a:solidFill>
            <a:srgbClr val="3B3B3B"/>
          </a:solidFill>
        </p:spPr>
        <p:txBody>
          <a:bodyPr vert="vert270" anchor="t" anchorCtr="0">
            <a:normAutofit/>
          </a:bodyPr>
          <a:lstStyle/>
          <a:p>
            <a:pPr algn="l"/>
            <a:br>
              <a:rPr lang="en-US" sz="2800" b="1" dirty="0">
                <a:solidFill>
                  <a:srgbClr val="FF6600"/>
                </a:solidFill>
              </a:rPr>
            </a:br>
            <a:r>
              <a:rPr lang="en-US" sz="2000" b="1" dirty="0">
                <a:solidFill>
                  <a:srgbClr val="FF6600"/>
                </a:solidFill>
              </a:rPr>
              <a:t> </a:t>
            </a: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endParaRPr lang="en-US" sz="2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5" name="Picture 4">
            <a:extLst>
              <a:ext uri="{FF2B5EF4-FFF2-40B4-BE49-F238E27FC236}">
                <a16:creationId xmlns:a16="http://schemas.microsoft.com/office/drawing/2014/main" id="{6567590F-127F-3BC6-6025-1461A5447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7143"/>
            <a:ext cx="8353424" cy="6858000"/>
          </a:xfrm>
          <a:prstGeom prst="rect">
            <a:avLst/>
          </a:prstGeom>
        </p:spPr>
      </p:pic>
      <p:sp>
        <p:nvSpPr>
          <p:cNvPr id="9" name="Subtitle 5">
            <a:extLst>
              <a:ext uri="{FF2B5EF4-FFF2-40B4-BE49-F238E27FC236}">
                <a16:creationId xmlns:a16="http://schemas.microsoft.com/office/drawing/2014/main" id="{9029DCB0-17B9-0238-3AF2-42028DC1C462}"/>
              </a:ext>
            </a:extLst>
          </p:cNvPr>
          <p:cNvSpPr txBox="1">
            <a:spLocks/>
          </p:cNvSpPr>
          <p:nvPr/>
        </p:nvSpPr>
        <p:spPr>
          <a:xfrm>
            <a:off x="104776" y="104777"/>
            <a:ext cx="3581399" cy="65912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solidFill>
                  <a:srgbClr val="FF6600"/>
                </a:solidFill>
              </a:rPr>
              <a:t>PROFIT BY QUARTERS</a:t>
            </a:r>
            <a:endParaRPr lang="en-US" sz="2800" dirty="0">
              <a:solidFill>
                <a:srgbClr val="FF6600"/>
              </a:solidFill>
            </a:endParaRPr>
          </a:p>
          <a:p>
            <a:pPr marL="342900" indent="-342900" algn="just">
              <a:buFont typeface="Arial" panose="020B0604020202020204" pitchFamily="34" charset="0"/>
              <a:buChar char="•"/>
            </a:pPr>
            <a:r>
              <a:rPr lang="en-US" sz="1900" dirty="0">
                <a:solidFill>
                  <a:srgbClr val="FF6600"/>
                </a:solidFill>
              </a:rPr>
              <a:t>Analysis showcased a rise in profit for in the forth quarter of every year analyzed for both cab companies.</a:t>
            </a:r>
          </a:p>
          <a:p>
            <a:pPr marL="342900" indent="-342900" algn="just">
              <a:buFont typeface="Arial" panose="020B0604020202020204" pitchFamily="34" charset="0"/>
              <a:buChar char="•"/>
            </a:pPr>
            <a:r>
              <a:rPr lang="en-US" sz="1900" dirty="0">
                <a:solidFill>
                  <a:srgbClr val="FF6600"/>
                </a:solidFill>
              </a:rPr>
              <a:t>There exist a (80-95)% difference in profit figures for both companies with the Yellow cab company making more profits.</a:t>
            </a:r>
          </a:p>
          <a:p>
            <a:pPr marL="342900" indent="-342900" algn="just">
              <a:buFont typeface="Arial" panose="020B0604020202020204" pitchFamily="34" charset="0"/>
              <a:buChar char="•"/>
            </a:pPr>
            <a:r>
              <a:rPr lang="en-US" sz="1900" dirty="0">
                <a:solidFill>
                  <a:srgbClr val="FF6600"/>
                </a:solidFill>
              </a:rPr>
              <a:t>A decline in profit figures in the 3</a:t>
            </a:r>
            <a:r>
              <a:rPr lang="en-US" sz="1900" baseline="30000" dirty="0">
                <a:solidFill>
                  <a:srgbClr val="FF6600"/>
                </a:solidFill>
              </a:rPr>
              <a:t>rd</a:t>
            </a:r>
            <a:r>
              <a:rPr lang="en-US" sz="1900" dirty="0">
                <a:solidFill>
                  <a:srgbClr val="FF6600"/>
                </a:solidFill>
              </a:rPr>
              <a:t> Quarter which recovers in the 4</a:t>
            </a:r>
            <a:r>
              <a:rPr lang="en-US" sz="1900" baseline="30000" dirty="0">
                <a:solidFill>
                  <a:srgbClr val="FF6600"/>
                </a:solidFill>
              </a:rPr>
              <a:t>th</a:t>
            </a:r>
            <a:r>
              <a:rPr lang="en-US" sz="1900" dirty="0">
                <a:solidFill>
                  <a:srgbClr val="FF6600"/>
                </a:solidFill>
              </a:rPr>
              <a:t> Quarter for every year for the Yellow cab company. </a:t>
            </a:r>
          </a:p>
          <a:p>
            <a:pPr marL="342900" indent="-342900" algn="just">
              <a:buFont typeface="Arial" panose="020B0604020202020204" pitchFamily="34" charset="0"/>
              <a:buChar char="•"/>
            </a:pPr>
            <a:r>
              <a:rPr lang="en-US" sz="1900" dirty="0">
                <a:solidFill>
                  <a:srgbClr val="FF6600"/>
                </a:solidFill>
              </a:rPr>
              <a:t>The Pink cab company registered the lowest profit in the 2</a:t>
            </a:r>
            <a:r>
              <a:rPr lang="en-US" sz="1900" baseline="30000" dirty="0">
                <a:solidFill>
                  <a:srgbClr val="FF6600"/>
                </a:solidFill>
              </a:rPr>
              <a:t>nd</a:t>
            </a:r>
            <a:r>
              <a:rPr lang="en-US" sz="1900" dirty="0">
                <a:solidFill>
                  <a:srgbClr val="FF6600"/>
                </a:solidFill>
              </a:rPr>
              <a:t> Quarter of each year which recovers in the 3</a:t>
            </a:r>
            <a:r>
              <a:rPr lang="en-US" sz="1900" baseline="30000" dirty="0">
                <a:solidFill>
                  <a:srgbClr val="FF6600"/>
                </a:solidFill>
              </a:rPr>
              <a:t>rd</a:t>
            </a:r>
            <a:r>
              <a:rPr lang="en-US" sz="1900" dirty="0">
                <a:solidFill>
                  <a:srgbClr val="FF6600"/>
                </a:solidFill>
              </a:rPr>
              <a:t> and 4</a:t>
            </a:r>
            <a:r>
              <a:rPr lang="en-US" sz="1900" baseline="30000" dirty="0">
                <a:solidFill>
                  <a:srgbClr val="FF6600"/>
                </a:solidFill>
              </a:rPr>
              <a:t>th</a:t>
            </a:r>
            <a:r>
              <a:rPr lang="en-US" sz="1900" dirty="0">
                <a:solidFill>
                  <a:srgbClr val="FF6600"/>
                </a:solidFill>
              </a:rPr>
              <a:t> Quarter  </a:t>
            </a:r>
          </a:p>
          <a:p>
            <a:pPr marL="342900" indent="-342900" algn="just">
              <a:buFont typeface="Arial" panose="020B0604020202020204" pitchFamily="34" charset="0"/>
              <a:buChar char="•"/>
            </a:pPr>
            <a:endParaRPr lang="en-US" sz="20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31523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PROFIT BY CITY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10" name="Picture 9">
            <a:extLst>
              <a:ext uri="{FF2B5EF4-FFF2-40B4-BE49-F238E27FC236}">
                <a16:creationId xmlns:a16="http://schemas.microsoft.com/office/drawing/2014/main" id="{8C4A3492-D129-DAD4-1ED6-A18FFBE39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2"/>
            <a:ext cx="8353425" cy="6858001"/>
          </a:xfrm>
          <a:prstGeom prst="rect">
            <a:avLst/>
          </a:prstGeom>
        </p:spPr>
      </p:pic>
      <p:sp>
        <p:nvSpPr>
          <p:cNvPr id="11" name="Subtitle 5">
            <a:extLst>
              <a:ext uri="{FF2B5EF4-FFF2-40B4-BE49-F238E27FC236}">
                <a16:creationId xmlns:a16="http://schemas.microsoft.com/office/drawing/2014/main" id="{00817F8A-C8DC-05FE-42BA-70DC21B9DE05}"/>
              </a:ext>
            </a:extLst>
          </p:cNvPr>
          <p:cNvSpPr txBox="1">
            <a:spLocks/>
          </p:cNvSpPr>
          <p:nvPr/>
        </p:nvSpPr>
        <p:spPr>
          <a:xfrm>
            <a:off x="128587" y="466725"/>
            <a:ext cx="3581399" cy="6296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The Yellow cab company had the highest average profit for Eighteen (18) of the Nineteen (19) cities analyzed.</a:t>
            </a:r>
          </a:p>
          <a:p>
            <a:pPr marL="342900" indent="-342900" algn="just">
              <a:buFont typeface="Arial" panose="020B0604020202020204" pitchFamily="34" charset="0"/>
              <a:buChar char="•"/>
            </a:pPr>
            <a:r>
              <a:rPr lang="en-US" sz="1900" dirty="0">
                <a:solidFill>
                  <a:srgbClr val="FF6600"/>
                </a:solidFill>
              </a:rPr>
              <a:t>The Pink cab company only had a slightly higher profit average-wise in Tucson Arizona.</a:t>
            </a:r>
          </a:p>
          <a:p>
            <a:pPr algn="just"/>
            <a:endParaRPr lang="en-US" sz="1900" dirty="0">
              <a:solidFill>
                <a:srgbClr val="FF6600"/>
              </a:solidFill>
            </a:endParaRPr>
          </a:p>
          <a:p>
            <a:pPr marL="342900" indent="-342900" algn="just">
              <a:buFont typeface="Arial" panose="020B0604020202020204" pitchFamily="34" charset="0"/>
              <a:buChar char="•"/>
            </a:pPr>
            <a:endParaRPr lang="en-US" sz="1900" dirty="0">
              <a:solidFill>
                <a:srgbClr val="FF6600"/>
              </a:solidFill>
            </a:endParaRPr>
          </a:p>
          <a:p>
            <a:pPr algn="just"/>
            <a:endParaRPr lang="en-US" sz="20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332374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INCOME-PROFIT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5" name="Picture 4">
            <a:extLst>
              <a:ext uri="{FF2B5EF4-FFF2-40B4-BE49-F238E27FC236}">
                <a16:creationId xmlns:a16="http://schemas.microsoft.com/office/drawing/2014/main" id="{0579673E-8A3A-20F9-5888-69147129E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0"/>
            <a:ext cx="8353426" cy="6857999"/>
          </a:xfrm>
          <a:prstGeom prst="rect">
            <a:avLst/>
          </a:prstGeom>
        </p:spPr>
      </p:pic>
      <p:sp>
        <p:nvSpPr>
          <p:cNvPr id="3" name="Subtitle 5">
            <a:extLst>
              <a:ext uri="{FF2B5EF4-FFF2-40B4-BE49-F238E27FC236}">
                <a16:creationId xmlns:a16="http://schemas.microsoft.com/office/drawing/2014/main" id="{E6AB6645-FC4D-0147-DB14-57DAA985EE45}"/>
              </a:ext>
            </a:extLst>
          </p:cNvPr>
          <p:cNvSpPr txBox="1">
            <a:spLocks/>
          </p:cNvSpPr>
          <p:nvPr/>
        </p:nvSpPr>
        <p:spPr>
          <a:xfrm>
            <a:off x="128587" y="514350"/>
            <a:ext cx="3581399" cy="6248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Highest profit figures ensued from users who made between 10k-20k followed by users who made less than 10k monthly.</a:t>
            </a:r>
          </a:p>
          <a:p>
            <a:pPr marL="342900" indent="-342900" algn="just">
              <a:buFont typeface="Arial" panose="020B0604020202020204" pitchFamily="34" charset="0"/>
              <a:buChar char="•"/>
            </a:pPr>
            <a:r>
              <a:rPr lang="en-US" sz="1900" dirty="0">
                <a:solidFill>
                  <a:srgbClr val="FF6600"/>
                </a:solidFill>
              </a:rPr>
              <a:t>The lowest profit were from high income individuals.</a:t>
            </a:r>
          </a:p>
          <a:p>
            <a:pPr marL="342900" indent="-342900" algn="just">
              <a:buFont typeface="Arial" panose="020B0604020202020204" pitchFamily="34" charset="0"/>
              <a:buChar char="•"/>
            </a:pPr>
            <a:r>
              <a:rPr lang="en-US" sz="1900" dirty="0">
                <a:solidFill>
                  <a:srgbClr val="FF6600"/>
                </a:solidFill>
              </a:rPr>
              <a:t>The Yellow cab company had higher profits across all income earning categories. </a:t>
            </a:r>
          </a:p>
          <a:p>
            <a:pPr algn="just"/>
            <a:endParaRPr lang="en-US" sz="20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3309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PROFIT BY DISTANCE COVERED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5" name="Picture 4">
            <a:extLst>
              <a:ext uri="{FF2B5EF4-FFF2-40B4-BE49-F238E27FC236}">
                <a16:creationId xmlns:a16="http://schemas.microsoft.com/office/drawing/2014/main" id="{C020D593-F719-4618-7767-F22E53489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0"/>
            <a:ext cx="8353424" cy="6858000"/>
          </a:xfrm>
          <a:prstGeom prst="rect">
            <a:avLst/>
          </a:prstGeom>
        </p:spPr>
      </p:pic>
      <p:sp>
        <p:nvSpPr>
          <p:cNvPr id="3" name="Subtitle 5">
            <a:extLst>
              <a:ext uri="{FF2B5EF4-FFF2-40B4-BE49-F238E27FC236}">
                <a16:creationId xmlns:a16="http://schemas.microsoft.com/office/drawing/2014/main" id="{0DC88CF5-3CAE-60A9-65CE-1FB71E58C63E}"/>
              </a:ext>
            </a:extLst>
          </p:cNvPr>
          <p:cNvSpPr txBox="1">
            <a:spLocks/>
          </p:cNvSpPr>
          <p:nvPr/>
        </p:nvSpPr>
        <p:spPr>
          <a:xfrm>
            <a:off x="128587" y="905069"/>
            <a:ext cx="3581399" cy="58576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Analysis showed that both companies had relatively similar distance travelled on a average.</a:t>
            </a:r>
          </a:p>
          <a:p>
            <a:pPr marL="342900" indent="-342900" algn="just">
              <a:buFont typeface="Arial" panose="020B0604020202020204" pitchFamily="34" charset="0"/>
              <a:buChar char="•"/>
            </a:pPr>
            <a:r>
              <a:rPr lang="en-US" sz="1900" dirty="0">
                <a:solidFill>
                  <a:srgbClr val="FF6600"/>
                </a:solidFill>
              </a:rPr>
              <a:t>While the Yellow cab company had a cumulative distance covered of over 6000k Kilometers, the Pink company recorded a little less than 2000k kilometers.</a:t>
            </a:r>
          </a:p>
          <a:p>
            <a:pPr marL="342900" indent="-342900" algn="just">
              <a:buFont typeface="Arial" panose="020B0604020202020204" pitchFamily="34" charset="0"/>
              <a:buChar char="•"/>
            </a:pPr>
            <a:r>
              <a:rPr lang="en-US" sz="1900" dirty="0">
                <a:solidFill>
                  <a:srgbClr val="FF6600"/>
                </a:solidFill>
              </a:rPr>
              <a:t>Yellow cab made far more profit than their counterpart by average and total distanced covered.</a:t>
            </a:r>
            <a:endParaRPr lang="en-US" sz="20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177640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PROFIT BY AGE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5" name="Picture 4">
            <a:extLst>
              <a:ext uri="{FF2B5EF4-FFF2-40B4-BE49-F238E27FC236}">
                <a16:creationId xmlns:a16="http://schemas.microsoft.com/office/drawing/2014/main" id="{6D5F1600-37BF-97F4-A23A-AFCCA4497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1"/>
            <a:ext cx="8353424" cy="6858001"/>
          </a:xfrm>
          <a:prstGeom prst="rect">
            <a:avLst/>
          </a:prstGeom>
        </p:spPr>
      </p:pic>
      <p:sp>
        <p:nvSpPr>
          <p:cNvPr id="3" name="Subtitle 5">
            <a:extLst>
              <a:ext uri="{FF2B5EF4-FFF2-40B4-BE49-F238E27FC236}">
                <a16:creationId xmlns:a16="http://schemas.microsoft.com/office/drawing/2014/main" id="{BE3D6B2C-6164-C068-FA83-878C7B768E91}"/>
              </a:ext>
            </a:extLst>
          </p:cNvPr>
          <p:cNvSpPr txBox="1">
            <a:spLocks/>
          </p:cNvSpPr>
          <p:nvPr/>
        </p:nvSpPr>
        <p:spPr>
          <a:xfrm>
            <a:off x="128587" y="699797"/>
            <a:ext cx="3581399" cy="6062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Age was divided into six (6) different categories with a minimum age of 18 and a maximum of 65. </a:t>
            </a:r>
          </a:p>
          <a:p>
            <a:pPr marL="342900" indent="-342900" algn="just">
              <a:buFont typeface="Arial" panose="020B0604020202020204" pitchFamily="34" charset="0"/>
              <a:buChar char="•"/>
            </a:pPr>
            <a:r>
              <a:rPr lang="en-US" sz="1900" dirty="0">
                <a:solidFill>
                  <a:srgbClr val="FF6600"/>
                </a:solidFill>
              </a:rPr>
              <a:t>The highest profit figures was recorded for ages 20-30, then for ages 30-40. </a:t>
            </a:r>
          </a:p>
          <a:p>
            <a:pPr marL="342900" indent="-342900" algn="just">
              <a:buFont typeface="Arial" panose="020B0604020202020204" pitchFamily="34" charset="0"/>
              <a:buChar char="•"/>
            </a:pPr>
            <a:r>
              <a:rPr lang="en-US" sz="1900" dirty="0">
                <a:solidFill>
                  <a:srgbClr val="FF6600"/>
                </a:solidFill>
              </a:rPr>
              <a:t>For each age category, the Yellow cab company dominated the market with profit earnings up to 80% more than their counterparts.</a:t>
            </a:r>
            <a:endParaRPr lang="en-US" sz="2000" dirty="0">
              <a:solidFill>
                <a:srgbClr val="FF6600"/>
              </a:solidFill>
            </a:endParaRPr>
          </a:p>
        </p:txBody>
      </p:sp>
    </p:spTree>
    <p:extLst>
      <p:ext uri="{BB962C8B-B14F-4D97-AF65-F5344CB8AC3E}">
        <p14:creationId xmlns:p14="http://schemas.microsoft.com/office/powerpoint/2010/main" val="236078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PROFIT-GENDER RELATIONSHIP</a:t>
            </a:r>
            <a:br>
              <a:rPr lang="en-US" sz="2400" b="1" u="sng" dirty="0">
                <a:solidFill>
                  <a:srgbClr val="FF6600"/>
                </a:solidFill>
                <a:latin typeface="+mn-lt"/>
              </a:rPr>
            </a:br>
            <a:endParaRPr lang="en-US" sz="2400" b="1" u="sng" dirty="0">
              <a:solidFill>
                <a:srgbClr val="FF6600"/>
              </a:solidFill>
              <a:latin typeface="+mn-l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5" name="Picture 4">
            <a:extLst>
              <a:ext uri="{FF2B5EF4-FFF2-40B4-BE49-F238E27FC236}">
                <a16:creationId xmlns:a16="http://schemas.microsoft.com/office/drawing/2014/main" id="{0FDE9562-EE39-7B13-6310-10599A0F8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0"/>
            <a:ext cx="8353425" cy="6858000"/>
          </a:xfrm>
          <a:prstGeom prst="rect">
            <a:avLst/>
          </a:prstGeom>
        </p:spPr>
      </p:pic>
      <p:sp>
        <p:nvSpPr>
          <p:cNvPr id="3" name="Subtitle 5">
            <a:extLst>
              <a:ext uri="{FF2B5EF4-FFF2-40B4-BE49-F238E27FC236}">
                <a16:creationId xmlns:a16="http://schemas.microsoft.com/office/drawing/2014/main" id="{C44F5092-59A6-91FF-2CBE-C0EEA10398C5}"/>
              </a:ext>
            </a:extLst>
          </p:cNvPr>
          <p:cNvSpPr txBox="1">
            <a:spLocks/>
          </p:cNvSpPr>
          <p:nvPr/>
        </p:nvSpPr>
        <p:spPr>
          <a:xfrm>
            <a:off x="128587" y="1007705"/>
            <a:ext cx="3581399" cy="5755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Overall, more profit were generated from male trips.</a:t>
            </a:r>
          </a:p>
          <a:p>
            <a:pPr marL="342900" indent="-342900" algn="just">
              <a:buFont typeface="Arial" panose="020B0604020202020204" pitchFamily="34" charset="0"/>
              <a:buChar char="•"/>
            </a:pPr>
            <a:r>
              <a:rPr lang="en-US" sz="1900" dirty="0">
                <a:solidFill>
                  <a:srgbClr val="FF6600"/>
                </a:solidFill>
              </a:rPr>
              <a:t>While there was a 33% profit difference between male and female trips for Pink cab trips, there was a 30% difference for Yellow cab trips</a:t>
            </a:r>
          </a:p>
          <a:p>
            <a:pPr marL="342900" indent="-342900" algn="just">
              <a:buFont typeface="Arial" panose="020B0604020202020204" pitchFamily="34" charset="0"/>
              <a:buChar char="•"/>
            </a:pPr>
            <a:r>
              <a:rPr lang="en-US" sz="1900" dirty="0">
                <a:solidFill>
                  <a:srgbClr val="FF6600"/>
                </a:solidFill>
              </a:rPr>
              <a:t>A 16 million difference in profit was realized by the yellow cab company for the three (3) years analyzed for female trips. Male trips generated a 23 million difference between both companies.</a:t>
            </a:r>
            <a:endParaRPr lang="en-US" sz="2000" dirty="0">
              <a:solidFill>
                <a:srgbClr val="FF6600"/>
              </a:solidFill>
            </a:endParaRPr>
          </a:p>
        </p:txBody>
      </p:sp>
    </p:spTree>
    <p:extLst>
      <p:ext uri="{BB962C8B-B14F-4D97-AF65-F5344CB8AC3E}">
        <p14:creationId xmlns:p14="http://schemas.microsoft.com/office/powerpoint/2010/main" val="367933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lstStyle/>
          <a:p>
            <a:br>
              <a:rPr lang="en-US" b="1" dirty="0">
                <a:solidFill>
                  <a:srgbClr val="FF6600"/>
                </a:solidFill>
                <a:latin typeface="+mn-lt"/>
              </a:rPr>
            </a:br>
            <a:br>
              <a:rPr lang="en-US" b="1" dirty="0">
                <a:solidFill>
                  <a:srgbClr val="FF6600"/>
                </a:solidFill>
                <a:latin typeface="+mn-lt"/>
              </a:rPr>
            </a:br>
            <a:br>
              <a:rPr lang="en-US" b="1" dirty="0">
                <a:solidFill>
                  <a:srgbClr val="FF6600"/>
                </a:solidFill>
                <a:latin typeface="+mn-lt"/>
              </a:rPr>
            </a:br>
            <a:r>
              <a:rPr lang="en-US" b="1" dirty="0">
                <a:solidFill>
                  <a:srgbClr val="FF6600"/>
                </a:solidFill>
                <a:latin typeface="+mn-lt"/>
              </a:rPr>
              <a:t>USER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2" name="Picture 11">
            <a:extLst>
              <a:ext uri="{FF2B5EF4-FFF2-40B4-BE49-F238E27FC236}">
                <a16:creationId xmlns:a16="http://schemas.microsoft.com/office/drawing/2014/main" id="{34C0DB7C-24D7-5C84-FE74-4A8038AF227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38574" y="-2"/>
            <a:ext cx="8353425" cy="6858002"/>
          </a:xfrm>
          <a:prstGeom prst="rect">
            <a:avLst/>
          </a:prstGeom>
        </p:spPr>
      </p:pic>
    </p:spTree>
    <p:extLst>
      <p:ext uri="{BB962C8B-B14F-4D97-AF65-F5344CB8AC3E}">
        <p14:creationId xmlns:p14="http://schemas.microsoft.com/office/powerpoint/2010/main" val="118428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USERS-YEAR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5" name="Picture 4">
            <a:extLst>
              <a:ext uri="{FF2B5EF4-FFF2-40B4-BE49-F238E27FC236}">
                <a16:creationId xmlns:a16="http://schemas.microsoft.com/office/drawing/2014/main" id="{AC714C66-3014-303B-B86A-0DE6CA2BB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0"/>
            <a:ext cx="8353425" cy="6857999"/>
          </a:xfrm>
          <a:prstGeom prst="rect">
            <a:avLst/>
          </a:prstGeom>
        </p:spPr>
      </p:pic>
      <p:sp>
        <p:nvSpPr>
          <p:cNvPr id="3" name="Subtitle 5">
            <a:extLst>
              <a:ext uri="{FF2B5EF4-FFF2-40B4-BE49-F238E27FC236}">
                <a16:creationId xmlns:a16="http://schemas.microsoft.com/office/drawing/2014/main" id="{38730081-4AA0-B113-0578-CC1669BB52F4}"/>
              </a:ext>
            </a:extLst>
          </p:cNvPr>
          <p:cNvSpPr txBox="1">
            <a:spLocks/>
          </p:cNvSpPr>
          <p:nvPr/>
        </p:nvSpPr>
        <p:spPr>
          <a:xfrm>
            <a:off x="128587" y="699797"/>
            <a:ext cx="3581399" cy="6062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Similar pattern was noticed for both companies. There was a steady increase in the number of users for each year from the 1</a:t>
            </a:r>
            <a:r>
              <a:rPr lang="en-US" sz="1900" baseline="30000" dirty="0">
                <a:solidFill>
                  <a:srgbClr val="FF6600"/>
                </a:solidFill>
              </a:rPr>
              <a:t>st</a:t>
            </a:r>
            <a:r>
              <a:rPr lang="en-US" sz="1900" dirty="0">
                <a:solidFill>
                  <a:srgbClr val="FF6600"/>
                </a:solidFill>
              </a:rPr>
              <a:t> quarter till the 4</a:t>
            </a:r>
            <a:r>
              <a:rPr lang="en-US" sz="1900" baseline="30000" dirty="0">
                <a:solidFill>
                  <a:srgbClr val="FF6600"/>
                </a:solidFill>
              </a:rPr>
              <a:t>th</a:t>
            </a:r>
            <a:r>
              <a:rPr lang="en-US" sz="1900" dirty="0">
                <a:solidFill>
                  <a:srgbClr val="FF6600"/>
                </a:solidFill>
              </a:rPr>
              <a:t> quarter followed by a sharp decline in the 1</a:t>
            </a:r>
            <a:r>
              <a:rPr lang="en-US" sz="1900" baseline="30000" dirty="0">
                <a:solidFill>
                  <a:srgbClr val="FF6600"/>
                </a:solidFill>
              </a:rPr>
              <a:t>st</a:t>
            </a:r>
            <a:r>
              <a:rPr lang="en-US" sz="1900" dirty="0">
                <a:solidFill>
                  <a:srgbClr val="FF6600"/>
                </a:solidFill>
              </a:rPr>
              <a:t> quarter of the following year.</a:t>
            </a:r>
          </a:p>
          <a:p>
            <a:pPr marL="342900" indent="-342900" algn="just">
              <a:buFont typeface="Arial" panose="020B0604020202020204" pitchFamily="34" charset="0"/>
              <a:buChar char="•"/>
            </a:pPr>
            <a:r>
              <a:rPr lang="en-US" sz="1900" dirty="0">
                <a:solidFill>
                  <a:srgbClr val="FF6600"/>
                </a:solidFill>
              </a:rPr>
              <a:t>An exception to the above was noticed for the Yellow cab company with a  slight further decline in the 2</a:t>
            </a:r>
            <a:r>
              <a:rPr lang="en-US" sz="1900" baseline="30000" dirty="0">
                <a:solidFill>
                  <a:srgbClr val="FF6600"/>
                </a:solidFill>
              </a:rPr>
              <a:t>nd</a:t>
            </a:r>
            <a:r>
              <a:rPr lang="en-US" sz="1900" dirty="0">
                <a:solidFill>
                  <a:srgbClr val="FF6600"/>
                </a:solidFill>
              </a:rPr>
              <a:t> quarter of 2018.</a:t>
            </a:r>
          </a:p>
          <a:p>
            <a:pPr marL="342900" indent="-342900" algn="just">
              <a:buFont typeface="Arial" panose="020B0604020202020204" pitchFamily="34" charset="0"/>
              <a:buChar char="•"/>
            </a:pPr>
            <a:r>
              <a:rPr lang="en-US" sz="1900" dirty="0">
                <a:solidFill>
                  <a:srgbClr val="FF6600"/>
                </a:solidFill>
              </a:rPr>
              <a:t>There exist a (66-76)% difference in the number of users for both companies with the Yellow cab company used by more persons.</a:t>
            </a:r>
          </a:p>
          <a:p>
            <a:pPr marL="342900" indent="-342900" algn="just">
              <a:buFont typeface="Arial" panose="020B0604020202020204" pitchFamily="34" charset="0"/>
              <a:buChar char="•"/>
            </a:pPr>
            <a:endParaRPr lang="en-US" sz="19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165270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CITY-WISE USERS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3" name="Picture 2">
            <a:extLst>
              <a:ext uri="{FF2B5EF4-FFF2-40B4-BE49-F238E27FC236}">
                <a16:creationId xmlns:a16="http://schemas.microsoft.com/office/drawing/2014/main" id="{61EA3FD0-5F57-38C7-64FD-FEC81BFBA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4" y="0"/>
            <a:ext cx="8353425" cy="6858000"/>
          </a:xfrm>
          <a:prstGeom prst="rect">
            <a:avLst/>
          </a:prstGeom>
        </p:spPr>
      </p:pic>
      <p:sp>
        <p:nvSpPr>
          <p:cNvPr id="7" name="Subtitle 5">
            <a:extLst>
              <a:ext uri="{FF2B5EF4-FFF2-40B4-BE49-F238E27FC236}">
                <a16:creationId xmlns:a16="http://schemas.microsoft.com/office/drawing/2014/main" id="{B90A7917-262E-6274-FAE0-54A792A32CD4}"/>
              </a:ext>
            </a:extLst>
          </p:cNvPr>
          <p:cNvSpPr txBox="1">
            <a:spLocks/>
          </p:cNvSpPr>
          <p:nvPr/>
        </p:nvSpPr>
        <p:spPr>
          <a:xfrm>
            <a:off x="128587" y="699797"/>
            <a:ext cx="3581399" cy="6062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Analysis showcasing top ten user cities revealed that seven (7) of those cities had at least 65% more users for the yellow cab company.</a:t>
            </a:r>
          </a:p>
          <a:p>
            <a:pPr marL="342900" indent="-342900" algn="just">
              <a:buFont typeface="Arial" panose="020B0604020202020204" pitchFamily="34" charset="0"/>
              <a:buChar char="•"/>
            </a:pPr>
            <a:r>
              <a:rPr lang="en-US" sz="1900" dirty="0">
                <a:solidFill>
                  <a:srgbClr val="FF6600"/>
                </a:solidFill>
              </a:rPr>
              <a:t>San Diego had more Pink cab  users.</a:t>
            </a:r>
          </a:p>
          <a:p>
            <a:pPr algn="just"/>
            <a:r>
              <a:rPr lang="en-US" sz="1900" dirty="0">
                <a:solidFill>
                  <a:srgbClr val="FF6600"/>
                </a:solidFill>
              </a:rPr>
              <a:t>  </a:t>
            </a: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951646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RETURNING CUSTOMERS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sp>
        <p:nvSpPr>
          <p:cNvPr id="3" name="Subtitle 5">
            <a:extLst>
              <a:ext uri="{FF2B5EF4-FFF2-40B4-BE49-F238E27FC236}">
                <a16:creationId xmlns:a16="http://schemas.microsoft.com/office/drawing/2014/main" id="{0F09B018-D1DC-D2A6-AAE5-93078550EC29}"/>
              </a:ext>
            </a:extLst>
          </p:cNvPr>
          <p:cNvSpPr txBox="1">
            <a:spLocks/>
          </p:cNvSpPr>
          <p:nvPr/>
        </p:nvSpPr>
        <p:spPr>
          <a:xfrm>
            <a:off x="128587" y="615820"/>
            <a:ext cx="3581399" cy="61469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sz="19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pic>
        <p:nvPicPr>
          <p:cNvPr id="8" name="Picture 7">
            <a:extLst>
              <a:ext uri="{FF2B5EF4-FFF2-40B4-BE49-F238E27FC236}">
                <a16:creationId xmlns:a16="http://schemas.microsoft.com/office/drawing/2014/main" id="{3646EAF2-298E-4AC0-C7DE-97416D299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2" y="-2"/>
            <a:ext cx="8353427" cy="6858002"/>
          </a:xfrm>
          <a:prstGeom prst="rect">
            <a:avLst/>
          </a:prstGeom>
        </p:spPr>
      </p:pic>
      <p:sp>
        <p:nvSpPr>
          <p:cNvPr id="9" name="Subtitle 5">
            <a:extLst>
              <a:ext uri="{FF2B5EF4-FFF2-40B4-BE49-F238E27FC236}">
                <a16:creationId xmlns:a16="http://schemas.microsoft.com/office/drawing/2014/main" id="{89BDE473-9549-4EB2-75CA-368FAC3B3844}"/>
              </a:ext>
            </a:extLst>
          </p:cNvPr>
          <p:cNvSpPr txBox="1">
            <a:spLocks/>
          </p:cNvSpPr>
          <p:nvPr/>
        </p:nvSpPr>
        <p:spPr>
          <a:xfrm>
            <a:off x="128587" y="699797"/>
            <a:ext cx="3581399" cy="6062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By analyzing the overall top 20 users, it was revealed that on an average, returning users took yellow cabs 5 times more than they took pink cabs.</a:t>
            </a:r>
          </a:p>
          <a:p>
            <a:pPr algn="just"/>
            <a:endParaRPr lang="en-US" sz="1900" dirty="0">
              <a:solidFill>
                <a:srgbClr val="FF6600"/>
              </a:solidFill>
            </a:endParaRPr>
          </a:p>
          <a:p>
            <a:pPr algn="just"/>
            <a:r>
              <a:rPr lang="en-US" sz="1900" dirty="0">
                <a:solidFill>
                  <a:srgbClr val="FF6600"/>
                </a:solidFill>
              </a:rPr>
              <a:t>  </a:t>
            </a: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327403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mn-lt"/>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USERS-AGE DISTRIBUTION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9" name="Picture 8">
            <a:extLst>
              <a:ext uri="{FF2B5EF4-FFF2-40B4-BE49-F238E27FC236}">
                <a16:creationId xmlns:a16="http://schemas.microsoft.com/office/drawing/2014/main" id="{4266D142-1A9C-279F-B5B1-BCF884D81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5" y="-2"/>
            <a:ext cx="8353424" cy="6858001"/>
          </a:xfrm>
          <a:prstGeom prst="rect">
            <a:avLst/>
          </a:prstGeom>
        </p:spPr>
      </p:pic>
      <p:sp>
        <p:nvSpPr>
          <p:cNvPr id="3" name="Subtitle 5">
            <a:extLst>
              <a:ext uri="{FF2B5EF4-FFF2-40B4-BE49-F238E27FC236}">
                <a16:creationId xmlns:a16="http://schemas.microsoft.com/office/drawing/2014/main" id="{6DE77842-165C-6A64-B0D9-25A4BA9D323A}"/>
              </a:ext>
            </a:extLst>
          </p:cNvPr>
          <p:cNvSpPr txBox="1">
            <a:spLocks/>
          </p:cNvSpPr>
          <p:nvPr/>
        </p:nvSpPr>
        <p:spPr>
          <a:xfrm>
            <a:off x="128587" y="811763"/>
            <a:ext cx="3581399" cy="5950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The highest number of users ensued from ages 20-30, then for ages 30-40. </a:t>
            </a:r>
          </a:p>
          <a:p>
            <a:pPr marL="342900" indent="-342900" algn="just">
              <a:buFont typeface="Arial" panose="020B0604020202020204" pitchFamily="34" charset="0"/>
              <a:buChar char="•"/>
            </a:pPr>
            <a:r>
              <a:rPr lang="en-US" sz="1900" dirty="0">
                <a:solidFill>
                  <a:srgbClr val="FF6600"/>
                </a:solidFill>
              </a:rPr>
              <a:t>For each age category, the Yellow cab company dominated the market with more number of users than their counterparts.</a:t>
            </a:r>
            <a:endParaRPr lang="en-US" sz="2000" dirty="0">
              <a:solidFill>
                <a:srgbClr val="FF6600"/>
              </a:solidFill>
            </a:endParaRPr>
          </a:p>
        </p:txBody>
      </p:sp>
    </p:spTree>
    <p:extLst>
      <p:ext uri="{BB962C8B-B14F-4D97-AF65-F5344CB8AC3E}">
        <p14:creationId xmlns:p14="http://schemas.microsoft.com/office/powerpoint/2010/main" val="339896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normAutofit/>
          </a:bodyPr>
          <a:lstStyle/>
          <a:p>
            <a:r>
              <a:rPr lang="en-US" sz="2400" b="1" u="sng" dirty="0">
                <a:solidFill>
                  <a:srgbClr val="FF6600"/>
                </a:solidFill>
                <a:latin typeface="+mn-lt"/>
              </a:rPr>
              <a:t>USERS-GENDER DISTRIBUTION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7" name="Picture 6">
            <a:extLst>
              <a:ext uri="{FF2B5EF4-FFF2-40B4-BE49-F238E27FC236}">
                <a16:creationId xmlns:a16="http://schemas.microsoft.com/office/drawing/2014/main" id="{663C1282-7F51-9F81-DFE2-10B82EB54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4" y="0"/>
            <a:ext cx="8353425" cy="6858000"/>
          </a:xfrm>
          <a:prstGeom prst="rect">
            <a:avLst/>
          </a:prstGeom>
        </p:spPr>
      </p:pic>
      <p:sp>
        <p:nvSpPr>
          <p:cNvPr id="3" name="Subtitle 5">
            <a:extLst>
              <a:ext uri="{FF2B5EF4-FFF2-40B4-BE49-F238E27FC236}">
                <a16:creationId xmlns:a16="http://schemas.microsoft.com/office/drawing/2014/main" id="{B7B30A4D-05F4-683C-C037-BC8DAE3CDF2B}"/>
              </a:ext>
            </a:extLst>
          </p:cNvPr>
          <p:cNvSpPr txBox="1">
            <a:spLocks/>
          </p:cNvSpPr>
          <p:nvPr/>
        </p:nvSpPr>
        <p:spPr>
          <a:xfrm>
            <a:off x="128587" y="1026367"/>
            <a:ext cx="3581399" cy="57363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dirty="0">
                <a:solidFill>
                  <a:srgbClr val="FF6600"/>
                </a:solidFill>
              </a:rPr>
              <a:t>Slight difference exist between the genders for the two companies.</a:t>
            </a:r>
          </a:p>
          <a:p>
            <a:pPr marL="342900" indent="-342900" algn="just">
              <a:buFont typeface="Arial" panose="020B0604020202020204" pitchFamily="34" charset="0"/>
              <a:buChar char="•"/>
            </a:pPr>
            <a:r>
              <a:rPr lang="en-US" sz="1900" dirty="0">
                <a:solidFill>
                  <a:srgbClr val="FF6600"/>
                </a:solidFill>
              </a:rPr>
              <a:t>Major difference was obvious for the same gender of the different companies. </a:t>
            </a:r>
          </a:p>
          <a:p>
            <a:pPr marL="342900" indent="-342900" algn="just">
              <a:buFont typeface="Arial" panose="020B0604020202020204" pitchFamily="34" charset="0"/>
              <a:buChar char="•"/>
            </a:pPr>
            <a:r>
              <a:rPr lang="en-US" sz="1900" dirty="0">
                <a:solidFill>
                  <a:srgbClr val="FF6600"/>
                </a:solidFill>
              </a:rPr>
              <a:t>Overall, Yellow cab company has more male and female users. </a:t>
            </a:r>
          </a:p>
          <a:p>
            <a:pPr algn="just"/>
            <a:endParaRPr lang="en-US" sz="1900" dirty="0">
              <a:solidFill>
                <a:srgbClr val="FF6600"/>
              </a:solidFill>
            </a:endParaRPr>
          </a:p>
          <a:p>
            <a:pPr algn="just"/>
            <a:r>
              <a:rPr lang="en-US" sz="1900" dirty="0">
                <a:solidFill>
                  <a:srgbClr val="FF6600"/>
                </a:solidFill>
              </a:rPr>
              <a:t>  </a:t>
            </a: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335070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3" y="1509712"/>
            <a:ext cx="6858000" cy="3838576"/>
          </a:xfrm>
          <a:solidFill>
            <a:srgbClr val="3B3B3B"/>
          </a:solidFill>
        </p:spPr>
        <p:txBody>
          <a:bodyPr vert="vert270" anchor="t" anchorCtr="0"/>
          <a:lstStyle/>
          <a:p>
            <a:br>
              <a:rPr lang="en-US" b="1" dirty="0">
                <a:solidFill>
                  <a:srgbClr val="FF6600"/>
                </a:solidFill>
                <a:latin typeface="+mn-lt"/>
              </a:rPr>
            </a:br>
            <a:br>
              <a:rPr lang="en-US" b="1" dirty="0">
                <a:solidFill>
                  <a:srgbClr val="FF6600"/>
                </a:solidFill>
                <a:latin typeface="+mn-lt"/>
              </a:rPr>
            </a:br>
            <a:br>
              <a:rPr lang="en-US" b="1" dirty="0">
                <a:solidFill>
                  <a:srgbClr val="FF6600"/>
                </a:solidFill>
                <a:latin typeface="+mn-lt"/>
              </a:rPr>
            </a:br>
            <a:r>
              <a:rPr lang="en-US" b="1" dirty="0">
                <a:solidFill>
                  <a:srgbClr val="FF6600"/>
                </a:solidFill>
                <a:latin typeface="+mn-lt"/>
              </a:rPr>
              <a:t>PROFIT &amp; USERS FORECAST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B61491D5-5AA5-931F-AB15-9E8207FF56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38575" y="0"/>
            <a:ext cx="8353425" cy="6858000"/>
          </a:xfrm>
          <a:prstGeom prst="rect">
            <a:avLst/>
          </a:prstGeom>
        </p:spPr>
      </p:pic>
    </p:spTree>
    <p:extLst>
      <p:ext uri="{BB962C8B-B14F-4D97-AF65-F5344CB8AC3E}">
        <p14:creationId xmlns:p14="http://schemas.microsoft.com/office/powerpoint/2010/main" val="171122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433389" y="433388"/>
            <a:ext cx="6858002" cy="5991226"/>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16711"/>
            <a:ext cx="5558973" cy="5471613"/>
          </a:xfrm>
        </p:spPr>
        <p:txBody>
          <a:bodyPr>
            <a:normAutofit/>
          </a:bodyPr>
          <a:lstStyle/>
          <a:p>
            <a:endParaRPr lang="en-US" sz="6600" dirty="0">
              <a:solidFill>
                <a:srgbClr val="FF6600"/>
              </a:solidFill>
            </a:endParaRPr>
          </a:p>
        </p:txBody>
      </p:sp>
      <p:pic>
        <p:nvPicPr>
          <p:cNvPr id="5" name="Picture 4">
            <a:extLst>
              <a:ext uri="{FF2B5EF4-FFF2-40B4-BE49-F238E27FC236}">
                <a16:creationId xmlns:a16="http://schemas.microsoft.com/office/drawing/2014/main" id="{0CCBEFCF-55C3-2A87-F9AB-D2FBFE6ED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225" y="0"/>
            <a:ext cx="6200774" cy="6858000"/>
          </a:xfrm>
          <a:prstGeom prst="rect">
            <a:avLst/>
          </a:prstGeom>
        </p:spPr>
      </p:pic>
      <p:pic>
        <p:nvPicPr>
          <p:cNvPr id="10" name="Picture 9">
            <a:extLst>
              <a:ext uri="{FF2B5EF4-FFF2-40B4-BE49-F238E27FC236}">
                <a16:creationId xmlns:a16="http://schemas.microsoft.com/office/drawing/2014/main" id="{C972FD6F-DFBE-58B6-90E8-38B227225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
            <a:ext cx="5991225" cy="6858002"/>
          </a:xfrm>
          <a:prstGeom prst="rect">
            <a:avLst/>
          </a:prstGeom>
        </p:spPr>
      </p:pic>
    </p:spTree>
    <p:extLst>
      <p:ext uri="{BB962C8B-B14F-4D97-AF65-F5344CB8AC3E}">
        <p14:creationId xmlns:p14="http://schemas.microsoft.com/office/powerpoint/2010/main" val="3444993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4800" b="1" dirty="0">
                <a:solidFill>
                  <a:srgbClr val="FF6600"/>
                </a:solidFill>
                <a:latin typeface="+mn-lt"/>
              </a:rPr>
            </a:br>
            <a:br>
              <a:rPr lang="en-US" sz="4800" b="1" dirty="0">
                <a:solidFill>
                  <a:srgbClr val="FF6600"/>
                </a:solidFill>
                <a:latin typeface="+mn-lt"/>
              </a:rPr>
            </a:br>
            <a:br>
              <a:rPr lang="en-US" sz="4800" b="1" dirty="0">
                <a:solidFill>
                  <a:srgbClr val="FF6600"/>
                </a:solidFill>
                <a:latin typeface="+mn-lt"/>
              </a:rPr>
            </a:br>
            <a:br>
              <a:rPr lang="en-US" sz="4800" b="1" dirty="0">
                <a:solidFill>
                  <a:srgbClr val="FF6600"/>
                </a:solidFill>
                <a:latin typeface="+mn-lt"/>
              </a:rPr>
            </a:br>
            <a:r>
              <a:rPr lang="en-US" sz="4800" b="1" dirty="0">
                <a:solidFill>
                  <a:srgbClr val="FF6600"/>
                </a:solidFill>
                <a:latin typeface="+mn-lt"/>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733142" y="1"/>
            <a:ext cx="6458858" cy="6858000"/>
          </a:xfrm>
        </p:spPr>
        <p:txBody>
          <a:bodyPr>
            <a:normAutofit/>
          </a:bodyPr>
          <a:lstStyle/>
          <a:p>
            <a:pPr algn="just">
              <a:lnSpc>
                <a:spcPct val="150000"/>
              </a:lnSpc>
            </a:pPr>
            <a:r>
              <a:rPr lang="en-US" dirty="0">
                <a:solidFill>
                  <a:srgbClr val="FF6600"/>
                </a:solidFill>
              </a:rPr>
              <a:t>Based on analysis done, it was revealed that the Yellow cab company not only made more profits but also had higher number of users across the different categories analyzed. </a:t>
            </a:r>
          </a:p>
          <a:p>
            <a:pPr algn="just">
              <a:lnSpc>
                <a:spcPct val="150000"/>
              </a:lnSpc>
            </a:pPr>
            <a:r>
              <a:rPr lang="en-US" dirty="0">
                <a:solidFill>
                  <a:srgbClr val="FF6600"/>
                </a:solidFill>
              </a:rPr>
              <a:t>Categories include yearly profit and number of users, profit and number of users per city, profit and customer preference across income groups, profit and number of users across different age groups </a:t>
            </a:r>
            <a:r>
              <a:rPr lang="en-US" dirty="0" err="1">
                <a:solidFill>
                  <a:srgbClr val="FF6600"/>
                </a:solidFill>
              </a:rPr>
              <a:t>e.t.c</a:t>
            </a:r>
            <a:r>
              <a:rPr lang="en-US" dirty="0">
                <a:solidFill>
                  <a:srgbClr val="FF6600"/>
                </a:solidFill>
              </a:rPr>
              <a:t>.</a:t>
            </a:r>
          </a:p>
          <a:p>
            <a:pPr algn="just">
              <a:lnSpc>
                <a:spcPct val="150000"/>
              </a:lnSpc>
            </a:pPr>
            <a:r>
              <a:rPr lang="en-US" dirty="0">
                <a:solidFill>
                  <a:srgbClr val="FF6600"/>
                </a:solidFill>
              </a:rPr>
              <a:t>Its safe to say that the </a:t>
            </a:r>
            <a:r>
              <a:rPr lang="en-US" sz="2800" u="sng" dirty="0"/>
              <a:t>better investment choice is the Yellow cab company</a:t>
            </a:r>
            <a:endParaRPr lang="en-US" u="sng" dirty="0"/>
          </a:p>
        </p:txBody>
      </p:sp>
    </p:spTree>
    <p:extLst>
      <p:ext uri="{BB962C8B-B14F-4D97-AF65-F5344CB8AC3E}">
        <p14:creationId xmlns:p14="http://schemas.microsoft.com/office/powerpoint/2010/main" val="3847670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endParaRPr lang="en-US" sz="4800" b="1" dirty="0">
              <a:solidFill>
                <a:srgbClr val="FF6600"/>
              </a:solidFill>
              <a:latin typeface="+mn-l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733142" y="1"/>
            <a:ext cx="6458858" cy="6858000"/>
          </a:xfrm>
        </p:spPr>
        <p:txBody>
          <a:bodyPr>
            <a:normAutofit/>
          </a:bodyPr>
          <a:lstStyle/>
          <a:p>
            <a:pPr algn="just">
              <a:lnSpc>
                <a:spcPct val="150000"/>
              </a:lnSpc>
            </a:pPr>
            <a:endParaRPr lang="en-US" sz="6600" dirty="0">
              <a:solidFill>
                <a:srgbClr val="FF6600"/>
              </a:solidFill>
            </a:endParaRPr>
          </a:p>
          <a:p>
            <a:pPr algn="just">
              <a:lnSpc>
                <a:spcPct val="150000"/>
              </a:lnSpc>
            </a:pPr>
            <a:r>
              <a:rPr lang="en-US" sz="6600" dirty="0">
                <a:solidFill>
                  <a:srgbClr val="FF6600"/>
                </a:solidFill>
              </a:rPr>
              <a:t>     </a:t>
            </a:r>
          </a:p>
          <a:p>
            <a:pPr algn="just">
              <a:lnSpc>
                <a:spcPct val="150000"/>
              </a:lnSpc>
            </a:pPr>
            <a:r>
              <a:rPr lang="en-US" sz="6600" dirty="0">
                <a:solidFill>
                  <a:srgbClr val="FF6600"/>
                </a:solidFill>
              </a:rPr>
              <a:t>      THANK YOU</a:t>
            </a:r>
            <a:endParaRPr lang="en-US" u="sng" dirty="0"/>
          </a:p>
        </p:txBody>
      </p:sp>
    </p:spTree>
    <p:extLst>
      <p:ext uri="{BB962C8B-B14F-4D97-AF65-F5344CB8AC3E}">
        <p14:creationId xmlns:p14="http://schemas.microsoft.com/office/powerpoint/2010/main" val="426582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latin typeface="+mn-lt"/>
              </a:rPr>
              <a:t>EXECUTIVE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198408"/>
            <a:ext cx="5558973" cy="5665363"/>
          </a:xfrm>
        </p:spPr>
        <p:txBody>
          <a:bodyPr>
            <a:normAutofit fontScale="85000" lnSpcReduction="10000"/>
          </a:bodyPr>
          <a:lstStyle/>
          <a:p>
            <a:pPr algn="just">
              <a:lnSpc>
                <a:spcPct val="150000"/>
              </a:lnSpc>
            </a:pPr>
            <a:r>
              <a:rPr lang="en-US" sz="1800" dirty="0">
                <a:solidFill>
                  <a:schemeClr val="accent2">
                    <a:lumMod val="75000"/>
                  </a:schemeClr>
                </a:solidFill>
              </a:rPr>
              <a:t>The US cab industry is at the cornerstone of transportation services throughout the different cities of the country, serving millions of persons on a daily basis. It is known for its widespread availability, adherence to road safety rules and regulated pricing. </a:t>
            </a:r>
          </a:p>
          <a:p>
            <a:pPr algn="just">
              <a:lnSpc>
                <a:spcPct val="150000"/>
              </a:lnSpc>
            </a:pPr>
            <a:r>
              <a:rPr lang="en-US" sz="1800" b="0" i="0" dirty="0">
                <a:solidFill>
                  <a:schemeClr val="accent2">
                    <a:lumMod val="75000"/>
                  </a:schemeClr>
                </a:solidFill>
                <a:effectLst/>
                <a:highlight>
                  <a:srgbClr val="FFFFFF"/>
                </a:highlight>
                <a:latin typeface="Arial" panose="020B0604020202020204" pitchFamily="34" charset="0"/>
              </a:rPr>
              <a:t>As of 2012 the total number of taxi cab drivers in the United States is 233,900 and the expected percent job increase over the next 10 years is 16% which ties directly to profit/revenue generation.</a:t>
            </a:r>
          </a:p>
          <a:p>
            <a:pPr algn="just">
              <a:lnSpc>
                <a:spcPct val="150000"/>
              </a:lnSpc>
            </a:pPr>
            <a:r>
              <a:rPr lang="en-US" sz="1800" dirty="0">
                <a:solidFill>
                  <a:schemeClr val="accent2">
                    <a:lumMod val="75000"/>
                  </a:schemeClr>
                </a:solidFill>
                <a:highlight>
                  <a:srgbClr val="FFFFFF"/>
                </a:highlight>
                <a:latin typeface="Arial" panose="020B0604020202020204" pitchFamily="34" charset="0"/>
              </a:rPr>
              <a:t>In the light of this, there exists an investment opportunity for individuals or firms willing to capitalize in this expected boom in profit.</a:t>
            </a:r>
          </a:p>
          <a:p>
            <a:pPr algn="just">
              <a:lnSpc>
                <a:spcPct val="150000"/>
              </a:lnSpc>
            </a:pPr>
            <a:r>
              <a:rPr lang="en-US" sz="1800" dirty="0">
                <a:solidFill>
                  <a:schemeClr val="accent2">
                    <a:lumMod val="75000"/>
                  </a:schemeClr>
                </a:solidFill>
                <a:highlight>
                  <a:srgbClr val="FFFFFF"/>
                </a:highlight>
                <a:latin typeface="Arial" panose="020B0604020202020204" pitchFamily="34" charset="0"/>
              </a:rPr>
              <a:t>Our Client, XYZ, a private </a:t>
            </a:r>
            <a:r>
              <a:rPr lang="en-US" sz="1800" b="0" i="0" dirty="0">
                <a:solidFill>
                  <a:schemeClr val="accent2">
                    <a:lumMod val="75000"/>
                  </a:schemeClr>
                </a:solidFill>
                <a:effectLst/>
                <a:highlight>
                  <a:srgbClr val="FFFFFF"/>
                </a:highlight>
                <a:latin typeface="Lato Extended"/>
              </a:rPr>
              <a:t>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1800" dirty="0">
              <a:solidFill>
                <a:schemeClr val="accent2">
                  <a:lumMod val="75000"/>
                </a:schemeClr>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b="1" dirty="0">
                <a:solidFill>
                  <a:srgbClr val="FF6600"/>
                </a:solidFill>
                <a:latin typeface="+mn-lt"/>
              </a:rPr>
              <a:t>PROBLEM STATEMENT</a:t>
            </a:r>
            <a:endParaRPr lang="en-US" b="1" dirty="0">
              <a:solidFill>
                <a:srgbClr val="FF6600"/>
              </a:solidFill>
              <a:latin typeface="+mn-l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90833"/>
            <a:ext cx="5558973" cy="5885680"/>
          </a:xfrm>
        </p:spPr>
        <p:txBody>
          <a:bodyPr>
            <a:normAutofit/>
          </a:bodyPr>
          <a:lstStyle/>
          <a:p>
            <a:endParaRPr lang="en-US" sz="1900" dirty="0">
              <a:solidFill>
                <a:srgbClr val="FF6600"/>
              </a:solidFill>
            </a:endParaRPr>
          </a:p>
          <a:p>
            <a:pPr algn="just"/>
            <a:r>
              <a:rPr lang="en-US" sz="1800" b="0" strike="noStrike" spc="-1" dirty="0">
                <a:solidFill>
                  <a:schemeClr val="accent2">
                    <a:lumMod val="75000"/>
                  </a:schemeClr>
                </a:solidFill>
                <a:latin typeface="Calibri"/>
              </a:rPr>
              <a:t>As the Data analyst in charge of this project, the </a:t>
            </a:r>
            <a:r>
              <a:rPr lang="en-US" sz="1800" spc="-1" dirty="0">
                <a:solidFill>
                  <a:schemeClr val="accent2">
                    <a:lumMod val="75000"/>
                  </a:schemeClr>
                </a:solidFill>
                <a:latin typeface="Calibri"/>
              </a:rPr>
              <a:t>objective of the project remains to </a:t>
            </a:r>
            <a:r>
              <a:rPr lang="en-US" sz="2000" i="1" u="sng" spc="-1" dirty="0">
                <a:latin typeface="Calibri"/>
              </a:rPr>
              <a:t>p</a:t>
            </a:r>
            <a:r>
              <a:rPr lang="en-US" sz="2000" b="0" i="1" u="sng" strike="noStrike" spc="-1" dirty="0">
                <a:latin typeface="Calibri"/>
              </a:rPr>
              <a:t>rovide actionable insights to help XYZ firm in identifying the right company for making investment</a:t>
            </a:r>
            <a:r>
              <a:rPr lang="en-US" sz="2000" b="0" strike="noStrike" spc="-1" dirty="0">
                <a:latin typeface="Calibri"/>
              </a:rPr>
              <a:t> </a:t>
            </a:r>
            <a:r>
              <a:rPr lang="en-US" sz="1800" b="0" strike="noStrike" spc="-1" dirty="0">
                <a:solidFill>
                  <a:schemeClr val="accent2">
                    <a:lumMod val="75000"/>
                  </a:schemeClr>
                </a:solidFill>
                <a:latin typeface="Calibri"/>
              </a:rPr>
              <a:t>through the use of exploratory data analysi</a:t>
            </a:r>
            <a:r>
              <a:rPr lang="en-US" sz="1800" spc="-1" dirty="0">
                <a:solidFill>
                  <a:schemeClr val="accent2">
                    <a:lumMod val="75000"/>
                  </a:schemeClr>
                </a:solidFill>
                <a:latin typeface="Calibri"/>
              </a:rPr>
              <a:t>s</a:t>
            </a:r>
            <a:endParaRPr lang="en-US" sz="1800" b="0" strike="noStrike" spc="-1" dirty="0">
              <a:solidFill>
                <a:schemeClr val="accent2">
                  <a:lumMod val="75000"/>
                </a:schemeClr>
              </a:solidFill>
              <a:latin typeface="Calibri"/>
            </a:endParaRPr>
          </a:p>
          <a:p>
            <a:endParaRPr lang="en-US" sz="6600" dirty="0">
              <a:solidFill>
                <a:srgbClr val="FF6600"/>
              </a:solidFill>
            </a:endParaRPr>
          </a:p>
        </p:txBody>
      </p:sp>
    </p:spTree>
    <p:extLst>
      <p:ext uri="{BB962C8B-B14F-4D97-AF65-F5344CB8AC3E}">
        <p14:creationId xmlns:p14="http://schemas.microsoft.com/office/powerpoint/2010/main" val="347862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latin typeface="+mn-lt"/>
              </a:rPr>
            </a:br>
            <a:br>
              <a:rPr lang="en-US" b="1" dirty="0">
                <a:solidFill>
                  <a:srgbClr val="FF6600"/>
                </a:solidFill>
                <a:latin typeface="+mn-lt"/>
              </a:rPr>
            </a:br>
            <a:br>
              <a:rPr lang="en-US" b="1" dirty="0">
                <a:solidFill>
                  <a:srgbClr val="FF6600"/>
                </a:solidFill>
                <a:latin typeface="+mn-lt"/>
              </a:rPr>
            </a:br>
            <a:r>
              <a:rPr lang="en-US" b="1" dirty="0">
                <a:solidFill>
                  <a:srgbClr val="FF6600"/>
                </a:solidFill>
                <a:latin typeface="+mn-lt"/>
              </a:rPr>
              <a:t>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733142" y="1"/>
            <a:ext cx="6458858" cy="6858000"/>
          </a:xfrm>
        </p:spPr>
        <p:txBody>
          <a:bodyPr>
            <a:normAutofit/>
          </a:bodyPr>
          <a:lstStyle/>
          <a:p>
            <a:pPr algn="just"/>
            <a:r>
              <a:rPr lang="en-US" dirty="0">
                <a:solidFill>
                  <a:srgbClr val="FF6600"/>
                </a:solidFill>
              </a:rPr>
              <a:t>After obtaining the datasets to be used, the following approach was necessary</a:t>
            </a:r>
          </a:p>
          <a:p>
            <a:pPr marL="342900" indent="-342900" algn="just">
              <a:buFont typeface="Arial" panose="020B0604020202020204" pitchFamily="34" charset="0"/>
              <a:buChar char="•"/>
            </a:pPr>
            <a:r>
              <a:rPr lang="en-US" dirty="0">
                <a:solidFill>
                  <a:srgbClr val="FF6600"/>
                </a:solidFill>
              </a:rPr>
              <a:t>Source documentation review</a:t>
            </a:r>
          </a:p>
          <a:p>
            <a:pPr marL="342900" indent="-342900" algn="just">
              <a:buFont typeface="Arial" panose="020B0604020202020204" pitchFamily="34" charset="0"/>
              <a:buChar char="•"/>
            </a:pPr>
            <a:r>
              <a:rPr lang="en-US" dirty="0">
                <a:solidFill>
                  <a:srgbClr val="FF6600"/>
                </a:solidFill>
              </a:rPr>
              <a:t>Exploratory Data Analysis (Profit &amp; Users)</a:t>
            </a:r>
          </a:p>
          <a:p>
            <a:pPr marL="342900" indent="-342900" algn="just">
              <a:buFont typeface="Arial" panose="020B0604020202020204" pitchFamily="34" charset="0"/>
              <a:buChar char="•"/>
            </a:pPr>
            <a:r>
              <a:rPr lang="en-US" dirty="0">
                <a:solidFill>
                  <a:srgbClr val="FF6600"/>
                </a:solidFill>
              </a:rPr>
              <a:t>Profit &amp; Users Forecast</a:t>
            </a:r>
          </a:p>
          <a:p>
            <a:pPr marL="342900" indent="-342900" algn="just">
              <a:buFont typeface="Arial" panose="020B0604020202020204" pitchFamily="34" charset="0"/>
              <a:buChar char="•"/>
            </a:pPr>
            <a:r>
              <a:rPr lang="en-US" dirty="0">
                <a:solidFill>
                  <a:srgbClr val="FF6600"/>
                </a:solidFill>
              </a:rPr>
              <a:t>Recommendations </a:t>
            </a:r>
          </a:p>
          <a:p>
            <a:pPr marL="342900" indent="-342900">
              <a:buFont typeface="Arial" panose="020B0604020202020204" pitchFamily="34" charset="0"/>
              <a:buChar char="•"/>
            </a:pPr>
            <a:endParaRPr lang="en-US" sz="1900" dirty="0">
              <a:solidFill>
                <a:srgbClr val="FF6600"/>
              </a:solidFill>
            </a:endParaRPr>
          </a:p>
          <a:p>
            <a:endParaRPr lang="en-US" sz="6600" dirty="0">
              <a:solidFill>
                <a:srgbClr val="FF6600"/>
              </a:solidFill>
            </a:endParaRPr>
          </a:p>
        </p:txBody>
      </p:sp>
    </p:spTree>
    <p:extLst>
      <p:ext uri="{BB962C8B-B14F-4D97-AF65-F5344CB8AC3E}">
        <p14:creationId xmlns:p14="http://schemas.microsoft.com/office/powerpoint/2010/main" val="242036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3" y="1509712"/>
            <a:ext cx="6858000" cy="3838576"/>
          </a:xfrm>
          <a:solidFill>
            <a:srgbClr val="3B3B3B"/>
          </a:solidFill>
        </p:spPr>
        <p:txBody>
          <a:bodyPr vert="vert270" anchor="t" anchorCtr="0">
            <a:normAutofit/>
          </a:bodyPr>
          <a:lstStyle/>
          <a:p>
            <a:pPr algn="l"/>
            <a:br>
              <a:rPr lang="en-US" sz="2800" b="1" dirty="0">
                <a:solidFill>
                  <a:srgbClr val="FF6600"/>
                </a:solidFill>
              </a:rPr>
            </a:br>
            <a:r>
              <a:rPr lang="en-US" sz="2000" b="1" dirty="0">
                <a:solidFill>
                  <a:srgbClr val="FF6600"/>
                </a:solidFill>
              </a:rPr>
              <a:t> </a:t>
            </a: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endParaRPr lang="en-US" sz="2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838576" y="0"/>
            <a:ext cx="8353424" cy="6858000"/>
          </a:xfrm>
        </p:spPr>
        <p:txBody>
          <a:bodyPr>
            <a:normAutofit/>
          </a:bodyPr>
          <a:lstStyle/>
          <a:p>
            <a:pPr algn="just"/>
            <a:r>
              <a:rPr lang="en-US" sz="2800" dirty="0">
                <a:solidFill>
                  <a:srgbClr val="FF6600"/>
                </a:solidFill>
              </a:rPr>
              <a:t>The dataset contains four different csv files. These datasets were combined in the 'all_data.csv' file after reviewing.</a:t>
            </a:r>
            <a:endParaRPr lang="tr-TR" sz="2800" dirty="0">
              <a:solidFill>
                <a:srgbClr val="FF6600"/>
              </a:solidFill>
            </a:endParaRPr>
          </a:p>
          <a:p>
            <a:pPr algn="just"/>
            <a:r>
              <a:rPr lang="en-US" sz="2800" dirty="0">
                <a:solidFill>
                  <a:srgbClr val="FF6600"/>
                </a:solidFill>
              </a:rPr>
              <a:t>Cab_Data.csv </a:t>
            </a:r>
            <a:r>
              <a:rPr lang="tr-TR" sz="2800" dirty="0">
                <a:solidFill>
                  <a:srgbClr val="FF6600"/>
                </a:solidFill>
              </a:rPr>
              <a:t>: T</a:t>
            </a:r>
            <a:r>
              <a:rPr lang="en-US" sz="2800" dirty="0">
                <a:solidFill>
                  <a:srgbClr val="FF6600"/>
                </a:solidFill>
              </a:rPr>
              <a:t>his file includes details of</a:t>
            </a:r>
            <a:r>
              <a:rPr lang="tr-TR" sz="2800" dirty="0">
                <a:solidFill>
                  <a:srgbClr val="FF6600"/>
                </a:solidFill>
              </a:rPr>
              <a:t> </a:t>
            </a:r>
            <a:r>
              <a:rPr lang="en-US" sz="2800" dirty="0">
                <a:solidFill>
                  <a:srgbClr val="FF6600"/>
                </a:solidFill>
              </a:rPr>
              <a:t>transactions for 2 cab companies</a:t>
            </a:r>
            <a:r>
              <a:rPr lang="tr-TR" sz="2800" dirty="0">
                <a:solidFill>
                  <a:srgbClr val="FF6600"/>
                </a:solidFill>
              </a:rPr>
              <a:t> (9 features).</a:t>
            </a:r>
            <a:endParaRPr lang="en-US" sz="2800" dirty="0">
              <a:solidFill>
                <a:srgbClr val="FF6600"/>
              </a:solidFill>
            </a:endParaRPr>
          </a:p>
          <a:p>
            <a:pPr algn="just"/>
            <a:r>
              <a:rPr lang="en-US" sz="2800" dirty="0">
                <a:solidFill>
                  <a:srgbClr val="FF6600"/>
                </a:solidFill>
              </a:rPr>
              <a:t>Customer_ID.csv </a:t>
            </a:r>
            <a:r>
              <a:rPr lang="tr-TR" sz="2800" dirty="0">
                <a:solidFill>
                  <a:srgbClr val="FF6600"/>
                </a:solidFill>
              </a:rPr>
              <a:t>:</a:t>
            </a:r>
            <a:r>
              <a:rPr lang="en-US" sz="2800" dirty="0">
                <a:solidFill>
                  <a:srgbClr val="FF6600"/>
                </a:solidFill>
              </a:rPr>
              <a:t> </a:t>
            </a:r>
            <a:r>
              <a:rPr lang="tr-TR" sz="2800" dirty="0">
                <a:solidFill>
                  <a:srgbClr val="FF6600"/>
                </a:solidFill>
              </a:rPr>
              <a:t>T</a:t>
            </a:r>
            <a:r>
              <a:rPr lang="en-US" sz="2800" dirty="0">
                <a:solidFill>
                  <a:srgbClr val="FF6600"/>
                </a:solidFill>
              </a:rPr>
              <a:t>his is a mapping table</a:t>
            </a:r>
            <a:r>
              <a:rPr lang="tr-TR" sz="2800" dirty="0">
                <a:solidFill>
                  <a:srgbClr val="FF6600"/>
                </a:solidFill>
              </a:rPr>
              <a:t> </a:t>
            </a:r>
            <a:r>
              <a:rPr lang="en-US" sz="2800" dirty="0">
                <a:solidFill>
                  <a:srgbClr val="FF6600"/>
                </a:solidFill>
              </a:rPr>
              <a:t>that contains a unique identifier that links</a:t>
            </a:r>
            <a:r>
              <a:rPr lang="tr-TR" sz="2800" dirty="0">
                <a:solidFill>
                  <a:srgbClr val="FF6600"/>
                </a:solidFill>
              </a:rPr>
              <a:t> </a:t>
            </a:r>
            <a:r>
              <a:rPr lang="en-US" sz="2800" dirty="0">
                <a:solidFill>
                  <a:srgbClr val="FF6600"/>
                </a:solidFill>
              </a:rPr>
              <a:t>the customer’s demographic details</a:t>
            </a:r>
            <a:r>
              <a:rPr lang="tr-TR" sz="2800" dirty="0">
                <a:solidFill>
                  <a:srgbClr val="FF6600"/>
                </a:solidFill>
              </a:rPr>
              <a:t> (4 features).</a:t>
            </a:r>
            <a:endParaRPr lang="en-US" sz="2800" dirty="0">
              <a:solidFill>
                <a:srgbClr val="FF6600"/>
              </a:solidFill>
            </a:endParaRPr>
          </a:p>
          <a:p>
            <a:pPr algn="just"/>
            <a:r>
              <a:rPr lang="en-US" sz="2800" dirty="0">
                <a:solidFill>
                  <a:srgbClr val="FF6600"/>
                </a:solidFill>
              </a:rPr>
              <a:t>Transaction_ID.csv </a:t>
            </a:r>
            <a:r>
              <a:rPr lang="tr-TR" sz="2800" dirty="0">
                <a:solidFill>
                  <a:srgbClr val="FF6600"/>
                </a:solidFill>
              </a:rPr>
              <a:t>: T</a:t>
            </a:r>
            <a:r>
              <a:rPr lang="en-US" sz="2800" dirty="0">
                <a:solidFill>
                  <a:srgbClr val="FF6600"/>
                </a:solidFill>
              </a:rPr>
              <a:t>his is a mapping table</a:t>
            </a:r>
            <a:r>
              <a:rPr lang="tr-TR" sz="2800" dirty="0">
                <a:solidFill>
                  <a:srgbClr val="FF6600"/>
                </a:solidFill>
              </a:rPr>
              <a:t> </a:t>
            </a:r>
            <a:r>
              <a:rPr lang="en-US" sz="2800" dirty="0">
                <a:solidFill>
                  <a:srgbClr val="FF6600"/>
                </a:solidFill>
              </a:rPr>
              <a:t>that contains transaction to customer</a:t>
            </a:r>
            <a:r>
              <a:rPr lang="tr-TR" sz="2800" dirty="0">
                <a:solidFill>
                  <a:srgbClr val="FF6600"/>
                </a:solidFill>
              </a:rPr>
              <a:t> </a:t>
            </a:r>
            <a:r>
              <a:rPr lang="en-US" sz="2800" dirty="0">
                <a:solidFill>
                  <a:srgbClr val="FF6600"/>
                </a:solidFill>
              </a:rPr>
              <a:t>mapping and payment mode</a:t>
            </a:r>
            <a:r>
              <a:rPr lang="tr-TR" sz="2800" dirty="0">
                <a:solidFill>
                  <a:srgbClr val="FF6600"/>
                </a:solidFill>
              </a:rPr>
              <a:t> (3 features).</a:t>
            </a:r>
            <a:endParaRPr lang="en-US" sz="2800" dirty="0">
              <a:solidFill>
                <a:srgbClr val="FF6600"/>
              </a:solidFill>
            </a:endParaRPr>
          </a:p>
          <a:p>
            <a:pPr algn="just"/>
            <a:r>
              <a:rPr lang="en-US" sz="2800" dirty="0">
                <a:solidFill>
                  <a:srgbClr val="FF6600"/>
                </a:solidFill>
              </a:rPr>
              <a:t> City.csv</a:t>
            </a:r>
            <a:r>
              <a:rPr lang="tr-TR" sz="2800" dirty="0">
                <a:solidFill>
                  <a:srgbClr val="FF6600"/>
                </a:solidFill>
              </a:rPr>
              <a:t>: T</a:t>
            </a:r>
            <a:r>
              <a:rPr lang="en-US" sz="2800" dirty="0">
                <a:solidFill>
                  <a:srgbClr val="FF6600"/>
                </a:solidFill>
              </a:rPr>
              <a:t>his file contains a list of US cities,</a:t>
            </a:r>
            <a:r>
              <a:rPr lang="tr-TR" sz="2800" dirty="0">
                <a:solidFill>
                  <a:srgbClr val="FF6600"/>
                </a:solidFill>
              </a:rPr>
              <a:t> </a:t>
            </a:r>
            <a:r>
              <a:rPr lang="en-US" sz="2800" dirty="0">
                <a:solidFill>
                  <a:srgbClr val="FF6600"/>
                </a:solidFill>
              </a:rPr>
              <a:t>their population, and the number of cab</a:t>
            </a:r>
            <a:r>
              <a:rPr lang="tr-TR" sz="2800" dirty="0">
                <a:solidFill>
                  <a:srgbClr val="FF6600"/>
                </a:solidFill>
              </a:rPr>
              <a:t> </a:t>
            </a:r>
            <a:r>
              <a:rPr lang="en-US" sz="2800" dirty="0">
                <a:solidFill>
                  <a:srgbClr val="FF6600"/>
                </a:solidFill>
              </a:rPr>
              <a:t>users</a:t>
            </a:r>
            <a:r>
              <a:rPr lang="tr-TR" sz="2800" dirty="0">
                <a:solidFill>
                  <a:srgbClr val="FF6600"/>
                </a:solidFill>
              </a:rPr>
              <a:t> (3 features).</a:t>
            </a:r>
          </a:p>
          <a:p>
            <a:endParaRPr lang="en-US" sz="6600" dirty="0">
              <a:solidFill>
                <a:srgbClr val="FF6600"/>
              </a:solidFill>
            </a:endParaRPr>
          </a:p>
        </p:txBody>
      </p:sp>
      <p:sp>
        <p:nvSpPr>
          <p:cNvPr id="9" name="Subtitle 5">
            <a:extLst>
              <a:ext uri="{FF2B5EF4-FFF2-40B4-BE49-F238E27FC236}">
                <a16:creationId xmlns:a16="http://schemas.microsoft.com/office/drawing/2014/main" id="{9029DCB0-17B9-0238-3AF2-42028DC1C462}"/>
              </a:ext>
            </a:extLst>
          </p:cNvPr>
          <p:cNvSpPr txBox="1">
            <a:spLocks/>
          </p:cNvSpPr>
          <p:nvPr/>
        </p:nvSpPr>
        <p:spPr>
          <a:xfrm>
            <a:off x="104776" y="104777"/>
            <a:ext cx="3581399" cy="65912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u="sng" dirty="0">
              <a:solidFill>
                <a:srgbClr val="FF6600"/>
              </a:solidFill>
            </a:endParaRPr>
          </a:p>
          <a:p>
            <a:endParaRPr lang="en-US" b="1" u="sng" dirty="0">
              <a:solidFill>
                <a:srgbClr val="FF6600"/>
              </a:solidFill>
            </a:endParaRPr>
          </a:p>
          <a:p>
            <a:endParaRPr lang="en-US" sz="3200" b="1" dirty="0">
              <a:solidFill>
                <a:srgbClr val="FF6600"/>
              </a:solidFill>
            </a:endParaRPr>
          </a:p>
          <a:p>
            <a:endParaRPr lang="en-US" sz="3200" b="1" dirty="0">
              <a:solidFill>
                <a:srgbClr val="FF6600"/>
              </a:solidFill>
            </a:endParaRPr>
          </a:p>
          <a:p>
            <a:r>
              <a:rPr lang="en-US" sz="3200" b="1" dirty="0">
                <a:solidFill>
                  <a:srgbClr val="FF6600"/>
                </a:solidFill>
              </a:rPr>
              <a:t>SOURCE DOCUMENTATION REVIEW</a:t>
            </a:r>
            <a:endParaRPr lang="en-US" sz="32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137668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3" y="1509712"/>
            <a:ext cx="6858000" cy="3838576"/>
          </a:xfrm>
          <a:solidFill>
            <a:srgbClr val="3B3B3B"/>
          </a:solidFill>
        </p:spPr>
        <p:txBody>
          <a:bodyPr vert="vert270" anchor="t" anchorCtr="0">
            <a:normAutofit/>
          </a:bodyPr>
          <a:lstStyle/>
          <a:p>
            <a:pPr algn="l"/>
            <a:br>
              <a:rPr lang="en-US" sz="2800" b="1" dirty="0">
                <a:solidFill>
                  <a:srgbClr val="FF6600"/>
                </a:solidFill>
              </a:rPr>
            </a:br>
            <a:r>
              <a:rPr lang="en-US" sz="2000" b="1" dirty="0">
                <a:solidFill>
                  <a:srgbClr val="FF6600"/>
                </a:solidFill>
              </a:rPr>
              <a:t> </a:t>
            </a: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endParaRPr lang="en-US" sz="2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838576" y="0"/>
            <a:ext cx="8353424" cy="6858000"/>
          </a:xfrm>
        </p:spPr>
        <p:txBody>
          <a:bodyPr>
            <a:normAutofit/>
          </a:bodyPr>
          <a:lstStyle/>
          <a:p>
            <a:pPr algn="just"/>
            <a:r>
              <a:rPr lang="en-US" b="1" u="sng" dirty="0">
                <a:solidFill>
                  <a:srgbClr val="FF6600"/>
                </a:solidFill>
              </a:rPr>
              <a:t>ASSUMPTIONS</a:t>
            </a:r>
          </a:p>
          <a:p>
            <a:pPr marL="457200" indent="-457200" algn="just">
              <a:buFont typeface="Arial" panose="020B0604020202020204" pitchFamily="34" charset="0"/>
              <a:buChar char="•"/>
            </a:pPr>
            <a:r>
              <a:rPr lang="en-US" sz="2000" dirty="0">
                <a:solidFill>
                  <a:srgbClr val="FF6600"/>
                </a:solidFill>
              </a:rPr>
              <a:t>Outliers are present in </a:t>
            </a:r>
            <a:r>
              <a:rPr lang="en-US" sz="2000" dirty="0" err="1">
                <a:solidFill>
                  <a:srgbClr val="FF6600"/>
                </a:solidFill>
              </a:rPr>
              <a:t>Price_Charged</a:t>
            </a:r>
            <a:r>
              <a:rPr lang="en-US" sz="2000" dirty="0">
                <a:solidFill>
                  <a:srgbClr val="FF6600"/>
                </a:solidFill>
              </a:rPr>
              <a:t> feature but due to</a:t>
            </a:r>
          </a:p>
          <a:p>
            <a:pPr algn="just"/>
            <a:r>
              <a:rPr lang="en-US" sz="2000" dirty="0">
                <a:solidFill>
                  <a:srgbClr val="FF6600"/>
                </a:solidFill>
              </a:rPr>
              <a:t>unavailability of trip duration details ,we are not treating this as outlier.</a:t>
            </a:r>
          </a:p>
          <a:p>
            <a:pPr marL="457200" indent="-457200" algn="just">
              <a:buFont typeface="Arial" panose="020B0604020202020204" pitchFamily="34" charset="0"/>
              <a:buChar char="•"/>
            </a:pPr>
            <a:r>
              <a:rPr lang="en-US" sz="2000" dirty="0">
                <a:solidFill>
                  <a:srgbClr val="FF6600"/>
                </a:solidFill>
              </a:rPr>
              <a:t>Profit was calculated using </a:t>
            </a:r>
            <a:r>
              <a:rPr lang="en-US" sz="2000" dirty="0" err="1">
                <a:solidFill>
                  <a:srgbClr val="FF6600"/>
                </a:solidFill>
              </a:rPr>
              <a:t>Price_Charged</a:t>
            </a:r>
            <a:r>
              <a:rPr lang="en-US" sz="2000" dirty="0">
                <a:solidFill>
                  <a:srgbClr val="FF6600"/>
                </a:solidFill>
              </a:rPr>
              <a:t> and </a:t>
            </a:r>
            <a:r>
              <a:rPr lang="en-US" sz="2000" dirty="0" err="1">
                <a:solidFill>
                  <a:srgbClr val="FF6600"/>
                </a:solidFill>
              </a:rPr>
              <a:t>Cost_of_Trip</a:t>
            </a:r>
            <a:r>
              <a:rPr lang="en-US" sz="2000" dirty="0">
                <a:solidFill>
                  <a:srgbClr val="FF6600"/>
                </a:solidFill>
              </a:rPr>
              <a:t>.</a:t>
            </a:r>
          </a:p>
          <a:p>
            <a:pPr marL="457200" indent="-457200" algn="just">
              <a:buFont typeface="Arial" panose="020B0604020202020204" pitchFamily="34" charset="0"/>
              <a:buChar char="•"/>
            </a:pPr>
            <a:r>
              <a:rPr lang="en-US" sz="2000" dirty="0">
                <a:solidFill>
                  <a:srgbClr val="FF6600"/>
                </a:solidFill>
              </a:rPr>
              <a:t>Users feature of city dataset is treated as number of cab users in the city. we have assumed that this can be other cab users as well(including Yellow and Pink cab).</a:t>
            </a:r>
          </a:p>
          <a:p>
            <a:pPr marL="457200" indent="-457200" algn="just">
              <a:buFont typeface="Arial" panose="020B0604020202020204" pitchFamily="34" charset="0"/>
              <a:buChar char="•"/>
            </a:pPr>
            <a:endParaRPr lang="en-US" sz="2200" dirty="0">
              <a:solidFill>
                <a:srgbClr val="FF6600"/>
              </a:solidFill>
            </a:endParaRPr>
          </a:p>
          <a:p>
            <a:pPr algn="just"/>
            <a:r>
              <a:rPr lang="en-US" b="1" u="sng" dirty="0">
                <a:solidFill>
                  <a:srgbClr val="FF6600"/>
                </a:solidFill>
              </a:rPr>
              <a:t>LIMITATION</a:t>
            </a:r>
          </a:p>
          <a:p>
            <a:pPr algn="just"/>
            <a:r>
              <a:rPr lang="en-US" sz="2000" dirty="0">
                <a:solidFill>
                  <a:srgbClr val="FF6600"/>
                </a:solidFill>
              </a:rPr>
              <a:t>Information about the number of cabs owned by each company wasn’t given. The availability of that information would led to a more accurate result.</a:t>
            </a:r>
          </a:p>
          <a:p>
            <a:pPr algn="just"/>
            <a:endParaRPr lang="en-US" sz="2200" dirty="0">
              <a:solidFill>
                <a:srgbClr val="FF6600"/>
              </a:solidFill>
            </a:endParaRPr>
          </a:p>
          <a:p>
            <a:pPr algn="just"/>
            <a:r>
              <a:rPr lang="en-US" b="1" u="sng" dirty="0">
                <a:solidFill>
                  <a:srgbClr val="FF6600"/>
                </a:solidFill>
              </a:rPr>
              <a:t>ANALYSIS</a:t>
            </a:r>
          </a:p>
          <a:p>
            <a:pPr algn="just"/>
            <a:r>
              <a:rPr lang="en-US" sz="2000" dirty="0">
                <a:solidFill>
                  <a:srgbClr val="FF6600"/>
                </a:solidFill>
              </a:rPr>
              <a:t>Analysis was based on two key metrics</a:t>
            </a:r>
          </a:p>
          <a:p>
            <a:pPr marL="514350" indent="-514350" algn="just">
              <a:buFont typeface="+mj-lt"/>
              <a:buAutoNum type="arabicPeriod"/>
            </a:pPr>
            <a:r>
              <a:rPr lang="en-US" sz="2000" dirty="0">
                <a:solidFill>
                  <a:srgbClr val="FF6600"/>
                </a:solidFill>
              </a:rPr>
              <a:t>Profit</a:t>
            </a:r>
          </a:p>
          <a:p>
            <a:pPr marL="514350" indent="-514350" algn="just">
              <a:buFont typeface="+mj-lt"/>
              <a:buAutoNum type="arabicPeriod"/>
            </a:pPr>
            <a:r>
              <a:rPr lang="en-US" sz="2000" dirty="0">
                <a:solidFill>
                  <a:srgbClr val="FF6600"/>
                </a:solidFill>
              </a:rPr>
              <a:t>Number of Users/Customer base </a:t>
            </a:r>
            <a:r>
              <a:rPr lang="en-US" sz="2000" dirty="0" err="1">
                <a:solidFill>
                  <a:srgbClr val="FF6600"/>
                </a:solidFill>
              </a:rPr>
              <a:t>i.e</a:t>
            </a:r>
            <a:r>
              <a:rPr lang="en-US" sz="2000" dirty="0">
                <a:solidFill>
                  <a:srgbClr val="FF6600"/>
                </a:solidFill>
              </a:rPr>
              <a:t> Users</a:t>
            </a:r>
            <a:r>
              <a:rPr lang="tr-TR" sz="2000" dirty="0">
                <a:solidFill>
                  <a:srgbClr val="FF6600"/>
                </a:solidFill>
              </a:rPr>
              <a:t>.</a:t>
            </a:r>
          </a:p>
          <a:p>
            <a:endParaRPr lang="en-US" sz="6600" dirty="0">
              <a:solidFill>
                <a:srgbClr val="FF6600"/>
              </a:solidFill>
            </a:endParaRPr>
          </a:p>
        </p:txBody>
      </p:sp>
      <p:sp>
        <p:nvSpPr>
          <p:cNvPr id="9" name="Subtitle 5">
            <a:extLst>
              <a:ext uri="{FF2B5EF4-FFF2-40B4-BE49-F238E27FC236}">
                <a16:creationId xmlns:a16="http://schemas.microsoft.com/office/drawing/2014/main" id="{9029DCB0-17B9-0238-3AF2-42028DC1C462}"/>
              </a:ext>
            </a:extLst>
          </p:cNvPr>
          <p:cNvSpPr txBox="1">
            <a:spLocks/>
          </p:cNvSpPr>
          <p:nvPr/>
        </p:nvSpPr>
        <p:spPr>
          <a:xfrm>
            <a:off x="104776" y="104777"/>
            <a:ext cx="3581399" cy="65912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u="sng" dirty="0">
              <a:solidFill>
                <a:srgbClr val="FF6600"/>
              </a:solidFill>
            </a:endParaRPr>
          </a:p>
          <a:p>
            <a:endParaRPr lang="en-US" b="1" u="sng" dirty="0">
              <a:solidFill>
                <a:srgbClr val="FF6600"/>
              </a:solidFill>
            </a:endParaRPr>
          </a:p>
          <a:p>
            <a:endParaRPr lang="en-US" sz="3200" b="1" dirty="0">
              <a:solidFill>
                <a:srgbClr val="FF6600"/>
              </a:solidFill>
            </a:endParaRPr>
          </a:p>
          <a:p>
            <a:endParaRPr lang="en-US" sz="3200" b="1" dirty="0">
              <a:solidFill>
                <a:srgbClr val="FF6600"/>
              </a:solidFill>
            </a:endParaRPr>
          </a:p>
          <a:p>
            <a:r>
              <a:rPr lang="en-US" sz="3200" b="1" dirty="0">
                <a:solidFill>
                  <a:srgbClr val="FF6600"/>
                </a:solidFill>
              </a:rPr>
              <a:t>SOURCE DOCUMENTATION REVIEW</a:t>
            </a:r>
            <a:endParaRPr lang="en-US" sz="32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spTree>
    <p:extLst>
      <p:ext uri="{BB962C8B-B14F-4D97-AF65-F5344CB8AC3E}">
        <p14:creationId xmlns:p14="http://schemas.microsoft.com/office/powerpoint/2010/main" val="125333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3" y="1509712"/>
            <a:ext cx="6858000" cy="3838576"/>
          </a:xfrm>
          <a:solidFill>
            <a:srgbClr val="3B3B3B"/>
          </a:solidFill>
        </p:spPr>
        <p:txBody>
          <a:bodyPr vert="vert270" anchor="t" anchorCtr="0">
            <a:normAutofit/>
          </a:bodyPr>
          <a:lstStyle/>
          <a:p>
            <a:pPr algn="l"/>
            <a:br>
              <a:rPr lang="en-US" sz="2800" b="1" dirty="0">
                <a:solidFill>
                  <a:srgbClr val="FF6600"/>
                </a:solidFill>
              </a:rPr>
            </a:br>
            <a:r>
              <a:rPr lang="en-US" sz="2000" b="1" dirty="0">
                <a:solidFill>
                  <a:srgbClr val="FF6600"/>
                </a:solidFill>
              </a:rPr>
              <a:t> </a:t>
            </a: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br>
              <a:rPr lang="en-US" sz="2000" b="1" dirty="0">
                <a:solidFill>
                  <a:srgbClr val="FF6600"/>
                </a:solidFill>
              </a:rPr>
            </a:br>
            <a:endParaRPr lang="en-US" sz="2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Subtitle 5">
            <a:extLst>
              <a:ext uri="{FF2B5EF4-FFF2-40B4-BE49-F238E27FC236}">
                <a16:creationId xmlns:a16="http://schemas.microsoft.com/office/drawing/2014/main" id="{9029DCB0-17B9-0238-3AF2-42028DC1C462}"/>
              </a:ext>
            </a:extLst>
          </p:cNvPr>
          <p:cNvSpPr txBox="1">
            <a:spLocks/>
          </p:cNvSpPr>
          <p:nvPr/>
        </p:nvSpPr>
        <p:spPr>
          <a:xfrm>
            <a:off x="104776" y="104777"/>
            <a:ext cx="3581399" cy="65912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u="sng" dirty="0">
              <a:solidFill>
                <a:srgbClr val="FF6600"/>
              </a:solidFill>
            </a:endParaRPr>
          </a:p>
          <a:p>
            <a:endParaRPr lang="en-US" b="1" u="sng" dirty="0">
              <a:solidFill>
                <a:srgbClr val="FF6600"/>
              </a:solidFill>
            </a:endParaRPr>
          </a:p>
          <a:p>
            <a:endParaRPr lang="en-US" sz="3200" b="1" dirty="0">
              <a:solidFill>
                <a:srgbClr val="FF6600"/>
              </a:solidFill>
            </a:endParaRPr>
          </a:p>
          <a:p>
            <a:r>
              <a:rPr lang="en-US" sz="4400" b="1" dirty="0">
                <a:solidFill>
                  <a:srgbClr val="FF6600"/>
                </a:solidFill>
              </a:rPr>
              <a:t>EXPLORATORY</a:t>
            </a:r>
          </a:p>
          <a:p>
            <a:r>
              <a:rPr lang="en-US" sz="4400" b="1" dirty="0">
                <a:solidFill>
                  <a:srgbClr val="FF6600"/>
                </a:solidFill>
              </a:rPr>
              <a:t>DATA </a:t>
            </a:r>
          </a:p>
          <a:p>
            <a:r>
              <a:rPr lang="en-US" sz="4400" b="1" dirty="0">
                <a:solidFill>
                  <a:srgbClr val="FF6600"/>
                </a:solidFill>
              </a:rPr>
              <a:t>ANALYSIS</a:t>
            </a:r>
          </a:p>
          <a:p>
            <a:r>
              <a:rPr lang="en-US" sz="4400" b="1" dirty="0">
                <a:solidFill>
                  <a:srgbClr val="FF6600"/>
                </a:solidFill>
              </a:rPr>
              <a:t>(PROFIT &amp; USERS)</a:t>
            </a:r>
            <a:endParaRPr lang="en-US" sz="4400" dirty="0">
              <a:solidFill>
                <a:srgbClr val="FF6600"/>
              </a:solidFill>
            </a:endParaRPr>
          </a:p>
          <a:p>
            <a:pPr marL="342900" indent="-342900" algn="just">
              <a:buFont typeface="Arial" panose="020B0604020202020204" pitchFamily="34" charset="0"/>
              <a:buChar char="•"/>
            </a:pPr>
            <a:endParaRPr lang="en-US" sz="2000" dirty="0">
              <a:solidFill>
                <a:srgbClr val="FF6600"/>
              </a:solidFill>
            </a:endParaRPr>
          </a:p>
        </p:txBody>
      </p:sp>
      <p:pic>
        <p:nvPicPr>
          <p:cNvPr id="5" name="Picture 4">
            <a:extLst>
              <a:ext uri="{FF2B5EF4-FFF2-40B4-BE49-F238E27FC236}">
                <a16:creationId xmlns:a16="http://schemas.microsoft.com/office/drawing/2014/main" id="{66D88F14-E58F-66A9-5CE4-7B77E968F5A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38574" y="-4"/>
            <a:ext cx="8353425" cy="6858001"/>
          </a:xfrm>
          <a:prstGeom prst="rect">
            <a:avLst/>
          </a:prstGeom>
        </p:spPr>
      </p:pic>
      <p:sp>
        <p:nvSpPr>
          <p:cNvPr id="7" name="TextBox 6">
            <a:extLst>
              <a:ext uri="{FF2B5EF4-FFF2-40B4-BE49-F238E27FC236}">
                <a16:creationId xmlns:a16="http://schemas.microsoft.com/office/drawing/2014/main" id="{0BA895D3-3438-37D6-E5A7-A04BB9EA5C74}"/>
              </a:ext>
            </a:extLst>
          </p:cNvPr>
          <p:cNvSpPr txBox="1"/>
          <p:nvPr/>
        </p:nvSpPr>
        <p:spPr>
          <a:xfrm>
            <a:off x="-1749424" y="9278775"/>
            <a:ext cx="11176000" cy="230832"/>
          </a:xfrm>
          <a:prstGeom prst="rect">
            <a:avLst/>
          </a:prstGeom>
          <a:noFill/>
        </p:spPr>
        <p:txBody>
          <a:bodyPr wrap="square" rtlCol="0">
            <a:spAutoFit/>
          </a:bodyPr>
          <a:lstStyle/>
          <a:p>
            <a:r>
              <a:rPr lang="en-US" sz="900">
                <a:hlinkClick r:id="rId4" tooltip="https://devopedia.org/exploratory-data-analysis"/>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320724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9714" y="1509713"/>
            <a:ext cx="6858002" cy="3838576"/>
          </a:xfrm>
          <a:solidFill>
            <a:srgbClr val="3B3B3B"/>
          </a:solidFill>
        </p:spPr>
        <p:txBody>
          <a:bodyPr vert="vert270" anchor="t" anchorCtr="0"/>
          <a:lstStyle/>
          <a:p>
            <a:br>
              <a:rPr lang="en-US" b="1" dirty="0">
                <a:solidFill>
                  <a:srgbClr val="FF6600"/>
                </a:solidFill>
                <a:latin typeface="+mn-lt"/>
              </a:rPr>
            </a:br>
            <a:br>
              <a:rPr lang="en-US" b="1" dirty="0">
                <a:solidFill>
                  <a:srgbClr val="FF6600"/>
                </a:solidFill>
                <a:latin typeface="+mn-lt"/>
              </a:rPr>
            </a:br>
            <a:br>
              <a:rPr lang="en-US" b="1" dirty="0">
                <a:solidFill>
                  <a:srgbClr val="FF6600"/>
                </a:solidFill>
                <a:latin typeface="+mn-lt"/>
              </a:rPr>
            </a:br>
            <a:r>
              <a:rPr lang="en-US" b="1" dirty="0">
                <a:solidFill>
                  <a:srgbClr val="FF6600"/>
                </a:solidFill>
                <a:latin typeface="+mn-lt"/>
              </a:rPr>
              <a:t>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4F4821AF-410B-6F61-5CB9-95CF7EA7407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38574" y="0"/>
            <a:ext cx="8353425" cy="6858000"/>
          </a:xfrm>
          <a:prstGeom prst="rect">
            <a:avLst/>
          </a:prstGeom>
        </p:spPr>
      </p:pic>
    </p:spTree>
    <p:extLst>
      <p:ext uri="{BB962C8B-B14F-4D97-AF65-F5344CB8AC3E}">
        <p14:creationId xmlns:p14="http://schemas.microsoft.com/office/powerpoint/2010/main" val="2943985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3660</TotalTime>
  <Words>1343</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Calibri</vt:lpstr>
      <vt:lpstr>Calibri Light</vt:lpstr>
      <vt:lpstr>Lato Extended</vt:lpstr>
      <vt:lpstr>Office Theme</vt:lpstr>
      <vt:lpstr>PowerPoint Presentation</vt:lpstr>
      <vt:lpstr>   AGENDA</vt:lpstr>
      <vt:lpstr>   EXECUTIVE SUMMARY</vt:lpstr>
      <vt:lpstr>   PROBLEM STATEMENT</vt:lpstr>
      <vt:lpstr>   APPROACH</vt:lpstr>
      <vt:lpstr>              </vt:lpstr>
      <vt:lpstr>              </vt:lpstr>
      <vt:lpstr>              </vt:lpstr>
      <vt:lpstr>   PROFIT ANALYSIS</vt:lpstr>
      <vt:lpstr>              </vt:lpstr>
      <vt:lpstr>PROFIT BY CITY</vt:lpstr>
      <vt:lpstr>INCOME-PROFIT ANALYSIS</vt:lpstr>
      <vt:lpstr>PROFIT BY DISTANCE COVERED</vt:lpstr>
      <vt:lpstr>PROFIT BY AGE</vt:lpstr>
      <vt:lpstr>PROFIT-GENDER RELATIONSHIP </vt:lpstr>
      <vt:lpstr>   USER ANALYSIS</vt:lpstr>
      <vt:lpstr>USERS-YEAR ANALYSIS</vt:lpstr>
      <vt:lpstr>CITY-WISE USERS</vt:lpstr>
      <vt:lpstr>RETURNING CUSTOMERS</vt:lpstr>
      <vt:lpstr>USERS-AGE DISTRIBUTION</vt:lpstr>
      <vt:lpstr>USERS-GENDER DISTRIBUTION</vt:lpstr>
      <vt:lpstr>   PROFIT &amp; USERS FORECAST</vt:lpstr>
      <vt:lpstr>PowerPoint Presentation</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Onifade</dc:creator>
  <cp:lastModifiedBy>Michael Onifade</cp:lastModifiedBy>
  <cp:revision>8</cp:revision>
  <dcterms:created xsi:type="dcterms:W3CDTF">2024-04-18T18:20:24Z</dcterms:created>
  <dcterms:modified xsi:type="dcterms:W3CDTF">2024-04-21T07:22:31Z</dcterms:modified>
</cp:coreProperties>
</file>