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26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4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5143500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 /><Relationship Id="rId43" Type="http://schemas.openxmlformats.org/officeDocument/2006/relationships/tableStyles" Target="tableStyles.xml" /><Relationship Id="rId4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;n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4;n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3" Type="http://schemas.openxmlformats.org/officeDocument/2006/relationships/hyperlink" Target="https://chrome.google.com/webstore/detail/slides-timer/nfhjdkmpebifdelclimjfaackjhiglpc/related" TargetMode="Externa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3" Type="http://schemas.openxmlformats.org/officeDocument/2006/relationships/hyperlink" Target="https://chrome.google.com/webstore/detail/slides-timer/nfhjdkmpebifdelclimjfaackjhiglpc/related" TargetMode="Externa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2;gd54964b370_0_108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273;gd54964b370_0_108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81;g13b2f5c962f_0_58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82;g13b2f5c962f_0_58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89;g13b2f5c962f_0_70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90;g13b2f5c962f_0_70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8;g13b2f5c962f_0_78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99;g13b2f5c962f_0_78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06;g13b2f5c962f_0_86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07;g13b2f5c962f_0_86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3;g123292ca0de_0_1820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54;g123292ca0de_0_1820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5;g123292ca0de_0_1017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16;g123292ca0de_0_1017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3;g13b2f5c962f_0_9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24;g13b2f5c962f_0_9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2;g13a98810515_0_29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33;g13a98810515_0_29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3" tooltip="https://chrome.google.com/webstore/detail/slides-timer/nfhjdkmpebifdelclimjfaackjhiglpc/related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9;g13a98810515_0_35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40;g13a98810515_0_35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3" tooltip="https://chrome.google.com/webstore/detail/slides-timer/nfhjdkmpebifdelclimjfaackjhiglpc/related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47;g13b2f5c962f_0_17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48;g13b2f5c962f_0_17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5;g13b2f5c962f_0_32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56;g13b2f5c962f_0_32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4;g13b2f5c962f_0_40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65;g13b2f5c962f_0_40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2;g13b2f5c962f_0_50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73;g13b2f5c962f_0_50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2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 Титульник" preserve="0" showMasterPhAnim="0" userDrawn="1">
  <p:cSld name="TITLE_1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2;p1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077910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3;p1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4;p1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55;p14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9 Отбивка" preserve="0" showMasterPhAnim="0" userDrawn="1">
  <p:cSld name="TITLE_1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97;p2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4949025" y="6714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8;p2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2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23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101;p23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0 Отбивка" preserve="0" showMasterPhAnim="0" userDrawn="1">
  <p:cSld name="TITLE_1_1_2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3;p2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4254156" y="0"/>
            <a:ext cx="48898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4;p2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2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06;p24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7;p24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1 Отбивка" preserve="0" showMasterPhAnim="0" userDrawn="1">
  <p:cSld name="TITLE_1_1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9;p2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0;p2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11;p25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12;p25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25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2 Отбивка " preserve="0" showMasterPhAnim="0" userDrawn="1">
  <p:cSld name="TITLE_1_1_1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15;p2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2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17;p2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18;p26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9;p26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2 Отбивка  (без графики)" preserve="0" showMasterPhAnim="0" userDrawn="1">
  <p:cSld name="TITLE_1_1_1_1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1;p2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2;p2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23;p2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4;p27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4 Пустой слайд" preserve="0" showMasterPhAnim="0" userDrawn="1">
  <p:cSld name="1_Title slide 5_2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26;p2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7;p2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4 Пустой слайд 1" preserve="0" showMasterPhAnim="0" userDrawn="1">
  <p:cSld name="1_Title slide 5_2_1_5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9;p2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6 Заголовок + текст" preserve="0" showMasterPhAnim="0" userDrawn="1">
  <p:cSld name="1_Title slide 5_2_1_4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1;p3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2;p30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33;p3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4;p30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6 Заголовок + текст в два столбца" preserve="0" showMasterPhAnim="0" userDrawn="1">
  <p:cSld name="1_Title slide 5_2_1_4_2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6;p3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7;p31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8;p31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39;p3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0;p31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7 Заголовок в две строки + текст " preserve="0" showMasterPhAnim="0" userDrawn="1">
  <p:cSld name="1_Title slide 5_2_1_4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2;p3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3;p3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44;p32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p32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2 Титульник" preserve="0" showMasterPhAnim="0" userDrawn="1">
  <p:cSld name="TITLE_1_4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7;p1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8;p1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9;p15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60;p15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4 Что будет на уроке - 1 вариант" preserve="0" showMasterPhAnim="0" userDrawn="1">
  <p:cSld name="1_Title slide 5_2_1_2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7;p3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8;p3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9;p3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0;p33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51;p3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52;p33" hidden="0"/>
          <p:cNvSpPr>
            <a:spLocks noAdjustHandles="0" noChangeArrowheads="0"/>
          </p:cNvSpPr>
          <p:nvPr isPhoto="0" userDrawn="0">
            <p:ph type="subTitle" idx="5" hasCustomPrompt="0"/>
          </p:nvPr>
        </p:nvSpPr>
        <p:spPr bwMode="auto"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53;p3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54;p33" hidden="0"/>
          <p:cNvSpPr>
            <a:spLocks noAdjustHandles="0" noChangeArrowheads="0"/>
          </p:cNvSpPr>
          <p:nvPr isPhoto="0" userDrawn="0">
            <p:ph type="subTitle" idx="7" hasCustomPrompt="0"/>
          </p:nvPr>
        </p:nvSpPr>
        <p:spPr bwMode="auto"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55;p33" hidden="0"/>
          <p:cNvSpPr>
            <a:spLocks noAdjustHandles="0" noChangeArrowheads="0"/>
          </p:cNvSpPr>
          <p:nvPr isPhoto="0" userDrawn="0">
            <p:ph type="body" idx="8" hasCustomPrompt="0"/>
          </p:nvPr>
        </p:nvSpPr>
        <p:spPr bwMode="auto"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56;p33" hidden="0"/>
          <p:cNvSpPr>
            <a:spLocks noAdjustHandles="0" noChangeArrowheads="0"/>
          </p:cNvSpPr>
          <p:nvPr isPhoto="0" userDrawn="0">
            <p:ph type="subTitle" idx="9" hasCustomPrompt="0"/>
          </p:nvPr>
        </p:nvSpPr>
        <p:spPr bwMode="auto"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57;p33" hidden="0"/>
          <p:cNvSpPr>
            <a:spLocks noAdjustHandles="0" noChangeArrowheads="0"/>
          </p:cNvSpPr>
          <p:nvPr isPhoto="0" userDrawn="0">
            <p:ph type="body" idx="13" hasCustomPrompt="0"/>
          </p:nvPr>
        </p:nvSpPr>
        <p:spPr bwMode="auto"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8;p33" hidden="0"/>
          <p:cNvSpPr>
            <a:spLocks noAdjustHandles="0" noChangeArrowheads="0"/>
          </p:cNvSpPr>
          <p:nvPr isPhoto="0" userDrawn="0">
            <p:ph type="subTitle" idx="14" hasCustomPrompt="0"/>
          </p:nvPr>
        </p:nvSpPr>
        <p:spPr bwMode="auto"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59;p33" hidden="0"/>
          <p:cNvSpPr>
            <a:spLocks noAdjustHandles="0" noChangeArrowheads="0"/>
          </p:cNvSpPr>
          <p:nvPr isPhoto="0" userDrawn="0">
            <p:ph type="body" idx="15" hasCustomPrompt="0"/>
          </p:nvPr>
        </p:nvSpPr>
        <p:spPr bwMode="auto"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160;p3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61;p33" hidden="0"/>
          <p:cNvSpPr>
            <a:spLocks noAdjustHandles="0" noChangeArrowheads="0"/>
          </p:cNvSpPr>
          <p:nvPr isPhoto="0" userDrawn="0">
            <p:ph type="subTitle" idx="16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5 Что будет на уроке - 2 вариант " preserve="0" showMasterPhAnim="0" userDrawn="1">
  <p:cSld name="1_Title slide 5_2_1_2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3;p3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4;p3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65;p34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66;p3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67;p34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68;p3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69;p34" hidden="0"/>
          <p:cNvSpPr>
            <a:spLocks noAdjustHandles="0" noChangeArrowheads="0"/>
          </p:cNvSpPr>
          <p:nvPr isPhoto="0" userDrawn="0">
            <p:ph type="subTitle" idx="6" hasCustomPrompt="0"/>
          </p:nvPr>
        </p:nvSpPr>
        <p:spPr bwMode="auto"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70;p34" hidden="0"/>
          <p:cNvSpPr>
            <a:spLocks noAdjustHandles="0" noChangeArrowheads="0"/>
          </p:cNvSpPr>
          <p:nvPr isPhoto="0" userDrawn="0">
            <p:ph type="body" idx="7" hasCustomPrompt="0"/>
          </p:nvPr>
        </p:nvSpPr>
        <p:spPr bwMode="auto"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71;p34" hidden="0"/>
          <p:cNvSpPr>
            <a:spLocks noAdjustHandles="0" noChangeArrowheads="0"/>
          </p:cNvSpPr>
          <p:nvPr isPhoto="0" userDrawn="0">
            <p:ph type="subTitle" idx="8" hasCustomPrompt="0"/>
          </p:nvPr>
        </p:nvSpPr>
        <p:spPr bwMode="auto"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72;p34" hidden="0"/>
          <p:cNvSpPr>
            <a:spLocks noAdjustHandles="0" noChangeArrowheads="0"/>
          </p:cNvSpPr>
          <p:nvPr isPhoto="0" userDrawn="0">
            <p:ph type="body" idx="9" hasCustomPrompt="0"/>
          </p:nvPr>
        </p:nvSpPr>
        <p:spPr bwMode="auto"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73;p34" hidden="0"/>
          <p:cNvSpPr>
            <a:spLocks noAdjustHandles="0" noChangeArrowheads="0"/>
          </p:cNvSpPr>
          <p:nvPr isPhoto="0" userDrawn="0">
            <p:ph type="subTitle" idx="13" hasCustomPrompt="0"/>
          </p:nvPr>
        </p:nvSpPr>
        <p:spPr bwMode="auto"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74;p34" hidden="0"/>
          <p:cNvSpPr>
            <a:spLocks noAdjustHandles="0" noChangeArrowheads="0"/>
          </p:cNvSpPr>
          <p:nvPr isPhoto="0" userDrawn="0">
            <p:ph type="body" idx="14" hasCustomPrompt="0"/>
          </p:nvPr>
        </p:nvSpPr>
        <p:spPr bwMode="auto"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75;p34" hidden="0"/>
          <p:cNvSpPr>
            <a:spLocks noAdjustHandles="0" noChangeArrowheads="0"/>
          </p:cNvSpPr>
          <p:nvPr isPhoto="0" userDrawn="0">
            <p:ph type="subTitle" idx="15" hasCustomPrompt="0"/>
          </p:nvPr>
        </p:nvSpPr>
        <p:spPr bwMode="auto"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176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7;p34" hidden="0"/>
          <p:cNvSpPr>
            <a:spLocks noAdjustHandles="0" noChangeArrowheads="0"/>
          </p:cNvSpPr>
          <p:nvPr isPhoto="0" userDrawn="0">
            <p:ph type="subTitle" idx="16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6 Слайд знакомства - инфа о преподавателе" preserve="0" showMasterPhAnim="0" userDrawn="1">
  <p:cSld name="1_Title slide 5_2_1_2_1_1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9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80;p35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81;p35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82;p3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3;p35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4;p35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Конец презентации (благодарность)" preserve="0" showMasterPhAnim="0" userDrawn="1">
  <p:cSld name="CUSTOM_1_1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86;p3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533250" y="2230975"/>
            <a:ext cx="1168074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7;p36" hidden="0"/>
          <p:cNvSpPr>
            <a:spLocks noAdjustHandles="0" noChangeArrowheads="0"/>
          </p:cNvSpPr>
          <p:nvPr isPhoto="0" userDrawn="0"/>
        </p:nvSpPr>
        <p:spPr bwMode="auto">
          <a:xfrm>
            <a:off x="2006849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6" name="Google Shape;188;p36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3 Для цитат" preserve="0" showMasterPhAnim="0" userDrawn="1">
  <p:cSld name="CUSTOM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90;p3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1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2;p3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7 Заголовок в две строки + текст  1 1" preserve="0" showMasterPhAnim="0" userDrawn="1">
  <p:cSld name="1_Title slide 5_2_1_4_1_1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4;p3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5;p38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6;p38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97;p38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98;p38" hidden="0"/>
          <p:cNvSpPr>
            <a:spLocks noAdjustHandles="0" noChangeArrowheads="0"/>
          </p:cNvSpPr>
          <p:nvPr isPhoto="0" userDrawn="0">
            <p:ph type="subTitle" idx="5" hasCustomPrompt="0"/>
          </p:nvPr>
        </p:nvSpPr>
        <p:spPr bwMode="auto"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99;p38" hidden="0"/>
          <p:cNvSpPr>
            <a:spLocks noAdjustHandles="0" noChangeArrowheads="0"/>
          </p:cNvSpPr>
          <p:nvPr isPhoto="0" userDrawn="0">
            <p:ph type="subTitle" idx="6" hasCustomPrompt="0"/>
          </p:nvPr>
        </p:nvSpPr>
        <p:spPr bwMode="auto"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00;p38" hidden="0"/>
          <p:cNvSpPr>
            <a:spLocks noAdjustHandles="0" noChangeArrowheads="0"/>
          </p:cNvSpPr>
          <p:nvPr isPhoto="0" userDrawn="0">
            <p:ph type="subTitle" idx="7" hasCustomPrompt="0"/>
          </p:nvPr>
        </p:nvSpPr>
        <p:spPr bwMode="auto"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01;p38" hidden="0"/>
          <p:cNvSpPr>
            <a:spLocks noAdjustHandles="0" noChangeArrowheads="0"/>
          </p:cNvSpPr>
          <p:nvPr isPhoto="0" userDrawn="0">
            <p:ph type="subTitle" idx="8" hasCustomPrompt="0"/>
          </p:nvPr>
        </p:nvSpPr>
        <p:spPr bwMode="auto"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02;p38" hidden="0"/>
          <p:cNvSpPr>
            <a:spLocks noAdjustHandles="0" noChangeArrowheads="0"/>
          </p:cNvSpPr>
          <p:nvPr isPhoto="0" userDrawn="0">
            <p:ph type="subTitle" idx="9" hasCustomPrompt="0"/>
          </p:nvPr>
        </p:nvSpPr>
        <p:spPr bwMode="auto"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03;p38" hidden="0"/>
          <p:cNvSpPr>
            <a:spLocks noAdjustHandles="0" noChangeArrowheads="0"/>
          </p:cNvSpPr>
          <p:nvPr isPhoto="0" userDrawn="0">
            <p:ph type="subTitle" idx="13" hasCustomPrompt="0"/>
          </p:nvPr>
        </p:nvSpPr>
        <p:spPr bwMode="auto"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04;p3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5" name="Google Shape;205;p3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7 Заголовок в две строки + текст  1 1 1" preserve="0" showMasterPhAnim="0" userDrawn="1">
  <p:cSld name="1_Title slide 5_2_1_4_1_1_1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7;p3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08;p3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9;p39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10;p39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11;p39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12;p39" hidden="0"/>
          <p:cNvSpPr>
            <a:spLocks noAdjustHandles="0" noChangeArrowheads="0"/>
          </p:cNvSpPr>
          <p:nvPr isPhoto="0" userDrawn="0">
            <p:ph type="subTitle" idx="5" hasCustomPrompt="0"/>
          </p:nvPr>
        </p:nvSpPr>
        <p:spPr bwMode="auto"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13;p39" hidden="0"/>
          <p:cNvSpPr>
            <a:spLocks noAdjustHandles="0" noChangeArrowheads="0"/>
          </p:cNvSpPr>
          <p:nvPr isPhoto="0" userDrawn="0">
            <p:ph type="subTitle" idx="6" hasCustomPrompt="0"/>
          </p:nvPr>
        </p:nvSpPr>
        <p:spPr bwMode="auto"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14;p39" hidden="0"/>
          <p:cNvSpPr>
            <a:spLocks noAdjustHandles="0" noChangeArrowheads="0"/>
          </p:cNvSpPr>
          <p:nvPr isPhoto="0" userDrawn="0">
            <p:ph type="subTitle" idx="7" hasCustomPrompt="0"/>
          </p:nvPr>
        </p:nvSpPr>
        <p:spPr bwMode="auto"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15;p39" hidden="0"/>
          <p:cNvSpPr>
            <a:spLocks noAdjustHandles="0" noChangeArrowheads="0"/>
          </p:cNvSpPr>
          <p:nvPr isPhoto="0" userDrawn="0">
            <p:ph type="subTitle" idx="8" hasCustomPrompt="0"/>
          </p:nvPr>
        </p:nvSpPr>
        <p:spPr bwMode="auto"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16;p39" hidden="0"/>
          <p:cNvSpPr>
            <a:spLocks noAdjustHandles="0" noChangeArrowheads="0"/>
          </p:cNvSpPr>
          <p:nvPr isPhoto="0" userDrawn="0">
            <p:ph type="subTitle" idx="9" hasCustomPrompt="0"/>
          </p:nvPr>
        </p:nvSpPr>
        <p:spPr bwMode="auto"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17;p39" hidden="0"/>
          <p:cNvSpPr>
            <a:spLocks noAdjustHandles="0" noChangeArrowheads="0"/>
          </p:cNvSpPr>
          <p:nvPr isPhoto="0" userDrawn="0">
            <p:ph type="subTitle" idx="13" hasCustomPrompt="0"/>
          </p:nvPr>
        </p:nvSpPr>
        <p:spPr bwMode="auto"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218;p39" hidden="0"/>
          <p:cNvSpPr>
            <a:spLocks noAdjustHandles="0" noChangeArrowheads="0"/>
          </p:cNvSpPr>
          <p:nvPr isPhoto="0" userDrawn="0">
            <p:ph type="subTitle" idx="14" hasCustomPrompt="0"/>
          </p:nvPr>
        </p:nvSpPr>
        <p:spPr bwMode="auto"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219;p39" hidden="0"/>
          <p:cNvSpPr>
            <a:spLocks noAdjustHandles="0" noChangeArrowheads="0"/>
          </p:cNvSpPr>
          <p:nvPr isPhoto="0" userDrawn="0">
            <p:ph type="subTitle" idx="15" hasCustomPrompt="0"/>
          </p:nvPr>
        </p:nvSpPr>
        <p:spPr bwMode="auto"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220;p39" hidden="0"/>
          <p:cNvSpPr>
            <a:spLocks noAdjustHandles="0" noChangeArrowheads="0"/>
          </p:cNvSpPr>
          <p:nvPr isPhoto="0" userDrawn="0">
            <p:ph type="subTitle" idx="16" hasCustomPrompt="0"/>
          </p:nvPr>
        </p:nvSpPr>
        <p:spPr bwMode="auto"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221;p39" hidden="0"/>
          <p:cNvSpPr>
            <a:spLocks noAdjustHandles="0" noChangeArrowheads="0"/>
          </p:cNvSpPr>
          <p:nvPr isPhoto="0" userDrawn="0">
            <p:ph type="subTitle" idx="17" hasCustomPrompt="0"/>
          </p:nvPr>
        </p:nvSpPr>
        <p:spPr bwMode="auto"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222;p39" hidden="0"/>
          <p:cNvSpPr>
            <a:spLocks noAdjustHandles="0" noChangeArrowheads="0"/>
          </p:cNvSpPr>
          <p:nvPr isPhoto="0" userDrawn="0">
            <p:ph type="subTitle" idx="18" hasCustomPrompt="0"/>
          </p:nvPr>
        </p:nvSpPr>
        <p:spPr bwMode="auto"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23;p39" hidden="0"/>
          <p:cNvSpPr>
            <a:spLocks noAdjustHandles="0" noChangeArrowheads="0"/>
          </p:cNvSpPr>
          <p:nvPr isPhoto="0" userDrawn="0">
            <p:ph type="subTitle" idx="19" hasCustomPrompt="0"/>
          </p:nvPr>
        </p:nvSpPr>
        <p:spPr bwMode="auto"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24;p39" hidden="0"/>
          <p:cNvSpPr>
            <a:spLocks noAdjustHandles="0" noChangeArrowheads="0"/>
          </p:cNvSpPr>
          <p:nvPr isPhoto="0" userDrawn="0">
            <p:ph type="subTitle" idx="20" hasCustomPrompt="0"/>
          </p:nvPr>
        </p:nvSpPr>
        <p:spPr bwMode="auto"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5;p39" hidden="0"/>
          <p:cNvSpPr>
            <a:spLocks noAdjustHandles="0" noChangeArrowheads="0"/>
          </p:cNvSpPr>
          <p:nvPr isPhoto="0" userDrawn="0">
            <p:ph type="subTitle" idx="21" hasCustomPrompt="0"/>
          </p:nvPr>
        </p:nvSpPr>
        <p:spPr bwMode="auto"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26;p39" hidden="0"/>
          <p:cNvSpPr>
            <a:spLocks noAdjustHandles="0" noChangeArrowheads="0"/>
          </p:cNvSpPr>
          <p:nvPr isPhoto="0" userDrawn="0">
            <p:ph type="subTitle" idx="22" hasCustomPrompt="0"/>
          </p:nvPr>
        </p:nvSpPr>
        <p:spPr bwMode="auto"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27;p39" hidden="0"/>
          <p:cNvSpPr>
            <a:spLocks noAdjustHandles="0" noChangeArrowheads="0"/>
          </p:cNvSpPr>
          <p:nvPr isPhoto="0" userDrawn="0">
            <p:ph type="subTitle" idx="23" hasCustomPrompt="0"/>
          </p:nvPr>
        </p:nvSpPr>
        <p:spPr bwMode="auto"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25" name="Google Shape;228;p3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29;p39" hidden="0"/>
          <p:cNvSpPr>
            <a:spLocks noAdjustHandles="0" noChangeArrowheads="0"/>
          </p:cNvSpPr>
          <p:nvPr isPhoto="0" userDrawn="0">
            <p:ph type="subTitle" idx="24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7 Заголовок в две строки + текст  1 1 1 1" preserve="0" showMasterPhAnim="0" userDrawn="1">
  <p:cSld name="1_Title slide 5_2_1_4_1_1_1_1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1;p4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32;p40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33;p40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34;p40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35;p40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36;p40" hidden="0"/>
          <p:cNvSpPr>
            <a:spLocks noAdjustHandles="0" noChangeArrowheads="0"/>
          </p:cNvSpPr>
          <p:nvPr isPhoto="0" userDrawn="0">
            <p:ph type="subTitle" idx="5" hasCustomPrompt="0"/>
          </p:nvPr>
        </p:nvSpPr>
        <p:spPr bwMode="auto"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37;p40" hidden="0"/>
          <p:cNvSpPr>
            <a:spLocks noAdjustHandles="0" noChangeArrowheads="0"/>
          </p:cNvSpPr>
          <p:nvPr isPhoto="0" userDrawn="0">
            <p:ph type="subTitle" idx="6" hasCustomPrompt="0"/>
          </p:nvPr>
        </p:nvSpPr>
        <p:spPr bwMode="auto"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38;p40" hidden="0"/>
          <p:cNvSpPr>
            <a:spLocks noAdjustHandles="0" noChangeArrowheads="0"/>
          </p:cNvSpPr>
          <p:nvPr isPhoto="0" userDrawn="0">
            <p:ph type="subTitle" idx="7" hasCustomPrompt="0"/>
          </p:nvPr>
        </p:nvSpPr>
        <p:spPr bwMode="auto"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39;p40" hidden="0"/>
          <p:cNvSpPr>
            <a:spLocks noAdjustHandles="0" noChangeArrowheads="0"/>
          </p:cNvSpPr>
          <p:nvPr isPhoto="0" userDrawn="0">
            <p:ph type="subTitle" idx="8" hasCustomPrompt="0"/>
          </p:nvPr>
        </p:nvSpPr>
        <p:spPr bwMode="auto"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3" name="Google Shape;240;p4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41;p40" hidden="0"/>
          <p:cNvSpPr>
            <a:spLocks noAdjustHandles="0" noChangeArrowheads="0"/>
          </p:cNvSpPr>
          <p:nvPr isPhoto="0" userDrawn="0">
            <p:ph type="subTitle" idx="9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7 Заголовок в две строки + текст  1 1 1 1 1" preserve="0" showMasterPhAnim="0" userDrawn="1">
  <p:cSld name="1_Title slide 5_2_1_4_1_1_1_1_1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3;p4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44;p41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45;p41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46;p41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47;p41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48;p41" hidden="0"/>
          <p:cNvSpPr>
            <a:spLocks noAdjustHandles="0" noChangeArrowheads="0"/>
          </p:cNvSpPr>
          <p:nvPr isPhoto="0" userDrawn="0">
            <p:ph type="subTitle" idx="5" hasCustomPrompt="0"/>
          </p:nvPr>
        </p:nvSpPr>
        <p:spPr bwMode="auto"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49;p41" hidden="0"/>
          <p:cNvSpPr>
            <a:spLocks noAdjustHandles="0" noChangeArrowheads="0"/>
          </p:cNvSpPr>
          <p:nvPr isPhoto="0" userDrawn="0">
            <p:ph type="subTitle" idx="6" hasCustomPrompt="0"/>
          </p:nvPr>
        </p:nvSpPr>
        <p:spPr bwMode="auto"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50;p41" hidden="0"/>
          <p:cNvSpPr>
            <a:spLocks noAdjustHandles="0" noChangeArrowheads="0"/>
          </p:cNvSpPr>
          <p:nvPr isPhoto="0" userDrawn="0">
            <p:ph type="subTitle" idx="7" hasCustomPrompt="0"/>
          </p:nvPr>
        </p:nvSpPr>
        <p:spPr bwMode="auto"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51;p41" hidden="0"/>
          <p:cNvSpPr>
            <a:spLocks noAdjustHandles="0" noChangeArrowheads="0"/>
          </p:cNvSpPr>
          <p:nvPr isPhoto="0" userDrawn="0">
            <p:ph type="subTitle" idx="8" hasCustomPrompt="0"/>
          </p:nvPr>
        </p:nvSpPr>
        <p:spPr bwMode="auto"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52;p41" hidden="0"/>
          <p:cNvSpPr>
            <a:spLocks noAdjustHandles="0" noChangeArrowheads="0"/>
          </p:cNvSpPr>
          <p:nvPr isPhoto="0" userDrawn="0">
            <p:ph type="subTitle" idx="9" hasCustomPrompt="0"/>
          </p:nvPr>
        </p:nvSpPr>
        <p:spPr bwMode="auto"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53;p41" hidden="0"/>
          <p:cNvSpPr>
            <a:spLocks noAdjustHandles="0" noChangeArrowheads="0"/>
          </p:cNvSpPr>
          <p:nvPr isPhoto="0" userDrawn="0">
            <p:ph type="subTitle" idx="13" hasCustomPrompt="0"/>
          </p:nvPr>
        </p:nvSpPr>
        <p:spPr bwMode="auto"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254;p41" hidden="0"/>
          <p:cNvSpPr>
            <a:spLocks noAdjustHandles="0" noChangeArrowheads="0"/>
          </p:cNvSpPr>
          <p:nvPr isPhoto="0" userDrawn="0">
            <p:ph type="subTitle" idx="14" hasCustomPrompt="0"/>
          </p:nvPr>
        </p:nvSpPr>
        <p:spPr bwMode="auto"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255;p41" hidden="0"/>
          <p:cNvSpPr>
            <a:spLocks noAdjustHandles="0" noChangeArrowheads="0"/>
          </p:cNvSpPr>
          <p:nvPr isPhoto="0" userDrawn="0">
            <p:ph type="subTitle" idx="15" hasCustomPrompt="0"/>
          </p:nvPr>
        </p:nvSpPr>
        <p:spPr bwMode="auto"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256;p4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57;p41" hidden="0"/>
          <p:cNvSpPr>
            <a:spLocks noAdjustHandles="0" noChangeArrowheads="0"/>
          </p:cNvSpPr>
          <p:nvPr isPhoto="0" userDrawn="0">
            <p:ph type="subTitle" idx="16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4 Пустой слайд 10" preserve="0" showMasterPhAnim="0" userDrawn="1">
  <p:cSld name="1_Title slide 5_2_1_1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4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260;p42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3 Титульник" preserve="0" showMasterPhAnim="0" userDrawn="1">
  <p:cSld name="TITLE_1_3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2;p1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4;p1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65;p16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4 Пустой слайд 9" preserve="0" showMasterPhAnim="0" userDrawn="1">
  <p:cSld name="1_Title slide 5_2_1_10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2;p4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263;p4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2_Карточка преподавателя" preserve="0" showMasterPhAnim="0" userDrawn="1">
  <p:cSld name="1_Title slide 5_2_1_2_1_1_1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66;p4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67;p44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68;p4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269;p4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70;p44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 Титульник" preserve="0" showMasterPhAnim="0" userDrawn="1">
  <p:cSld name="TITLE_1_2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7;p1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8;p1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9;p1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70;p17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5 Титульник" preserve="0" showMasterPhAnim="0" userDrawn="1">
  <p:cSld name="TITLE_1_2_1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2;p1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3;p1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4;p1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75;p18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6 Титульник" preserve="0" showMasterPhAnim="0" userDrawn="1">
  <p:cSld name="TITLE_1_2_1_1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7;p1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8;p19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9;p1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0;p1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81;p19" hidden="0"/>
          <p:cNvPicPr/>
          <p:nvPr isPhoto="0" userDrawn="0"/>
        </p:nvPicPr>
        <p:blipFill>
          <a:blip r:embed="rId4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7 Титульник" preserve="0" showMasterPhAnim="0" userDrawn="1">
  <p:cSld name="TITLE_1_2_1_1_1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83;p2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4;p2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20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86;p20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8 Титульник" preserve="0" showMasterPhAnim="0" userDrawn="1">
  <p:cSld name="TITLE_1_2_1_1_1_1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88;p2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9;p2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21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91;p21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 Пустой титульник, вставь справа иллюстрацию по теме" preserve="0" showMasterPhAnim="0" userDrawn="1">
  <p:cSld name="TITLE_1_2_1_1_1_1_1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2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2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95;p22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9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9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0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MpAdHAl727fO3oW32NO4FpSRhUBUfjfS" TargetMode="Externa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MpAdHAl727fO3oW32NO4FpSRhUBUfjfS" TargetMode="Externa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2.png"/><Relationship Id="rId3" Type="http://schemas.openxmlformats.org/officeDocument/2006/relationships/hyperlink" Target="https://www.kaggle.com/datasets/ionaskel/laptop-prices" TargetMode="Externa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2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2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5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12700" marR="1181099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Семинар 4</a:t>
            </a:r>
            <a:endParaRPr/>
          </a:p>
        </p:txBody>
      </p:sp>
      <p:sp>
        <p:nvSpPr>
          <p:cNvPr id="5" name="Google Shape;276;p45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None/>
              <a:defRPr/>
            </a:pPr>
            <a:r>
              <a:rPr lang="ru"/>
              <a:t>Визуальный анализ данных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6" name="Google Shape;277;p45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1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Scatter 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Line 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Bar 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Box plot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42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Что за график изображен</a:t>
            </a:r>
            <a:r>
              <a:rPr lang="ru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43;p54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34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345;p5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024975" y="720000"/>
            <a:ext cx="3193250" cy="26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0;p55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Scatter 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Line 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Bar 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Box plot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51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Что за график изображен?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52;p55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pic>
        <p:nvPicPr>
          <p:cNvPr id="7" name="Google Shape;353;p5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024975" y="720000"/>
            <a:ext cx="3193250" cy="26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8;p5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Медиана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Мода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Среднее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59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Что находится в середине ящика с усами?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60;p56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361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6;p5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Медиана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Мода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Среднее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67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Что находится в середине ящика с усами?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68;p57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3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heatmap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boxplot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jointplot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Всё перечисленное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74;p5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Зависимость к</a:t>
            </a:r>
            <a:r>
              <a:rPr lang="ru">
                <a:solidFill>
                  <a:schemeClr val="dk1"/>
                </a:solidFill>
              </a:rPr>
              <a:t>атегориального и вещественного признаков лучше анализировать с помощью?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75;p58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376;p5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1;p5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heatmap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boxplot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jointplot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Всё перечисленное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82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Зависимость категориального и вещественного признаков лучше анализировать с помощью?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83;p59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8;p60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Да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Нет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89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Между признаками есть прямая линейная связь?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90;p60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391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392;p6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512596" y="971746"/>
            <a:ext cx="3145625" cy="31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7;p61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Да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Нет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9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Между признаками есть прямая линейная связь?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99;p61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pic>
        <p:nvPicPr>
          <p:cNvPr id="7" name="Google Shape;400;p6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512596" y="971746"/>
            <a:ext cx="3145625" cy="31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05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Ваши вопросы?</a:t>
            </a:r>
            <a:endParaRPr/>
          </a:p>
        </p:txBody>
      </p:sp>
      <p:sp>
        <p:nvSpPr>
          <p:cNvPr id="5" name="Google Shape;406;p6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3633900"/>
            <a:ext cx="8064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000">
                <a:solidFill>
                  <a:schemeClr val="dk2"/>
                </a:solidFill>
              </a:rPr>
              <a:t>Визуальный анализ данных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" name="Google Shape;407;p62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2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Практика</a:t>
            </a:r>
            <a:endParaRPr/>
          </a:p>
        </p:txBody>
      </p:sp>
      <p:sp>
        <p:nvSpPr>
          <p:cNvPr id="5" name="Google Shape;413;p6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68000" y="3600600"/>
            <a:ext cx="5400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000">
                <a:solidFill>
                  <a:schemeClr val="dk2"/>
                </a:solidFill>
              </a:rPr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Цели семинара №15:</a:t>
            </a:r>
            <a:endParaRPr/>
          </a:p>
        </p:txBody>
      </p:sp>
      <p:sp>
        <p:nvSpPr>
          <p:cNvPr id="5" name="Google Shape;283;p4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6400" y="1260000"/>
            <a:ext cx="5408399" cy="8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>
                <a:solidFill>
                  <a:schemeClr val="dk1"/>
                </a:solidFill>
              </a:rPr>
              <a:t>Познакомиться с видами графиков</a:t>
            </a:r>
            <a:endParaRPr>
              <a:solidFill>
                <a:schemeClr val="dk1"/>
              </a:solidFill>
            </a:endParaRPr>
          </a:p>
          <a:p>
            <a: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>
                <a:solidFill>
                  <a:schemeClr val="dk1"/>
                </a:solidFill>
              </a:rPr>
              <a:t>Научиться строить и интерпретировать графики</a:t>
            </a:r>
            <a:endParaRPr>
              <a:solidFill>
                <a:schemeClr val="dk1"/>
              </a:solidFill>
            </a:endParaRPr>
          </a:p>
          <a:p>
            <a: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>
                <a:solidFill>
                  <a:schemeClr val="dk1"/>
                </a:solidFill>
              </a:rPr>
              <a:t>Рассмотреть визуальный анализ данных</a:t>
            </a:r>
            <a:endParaRPr>
              <a:solidFill>
                <a:schemeClr val="dk1"/>
              </a:solidFill>
            </a:endParaRPr>
          </a:p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>
                <a:solidFill>
                  <a:schemeClr val="dk1"/>
                </a:solidFill>
              </a:rPr>
              <a:t>Понять, как можно анализировать геоданные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" name="Google Shape;284;p4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85;p46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8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1.</a:t>
            </a:r>
            <a:endParaRPr/>
          </a:p>
        </p:txBody>
      </p:sp>
      <p:sp>
        <p:nvSpPr>
          <p:cNvPr id="5" name="Google Shape;419;p6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Скачать данные по ссылке</a:t>
            </a:r>
            <a:r>
              <a:rPr lang="ru" sz="1100" u="sng">
                <a:solidFill>
                  <a:schemeClr val="dk1"/>
                </a:solidFill>
                <a:latin typeface="Arial"/>
                <a:ea typeface="Arial"/>
                <a:cs typeface="Arial"/>
                <a:hlinkClick r:id="rId3" tooltip="https://drive.google.com/file/d/1MpAdHAl727fO3oW32NO4FpSRhUBUfjfS"/>
              </a:rPr>
              <a:t> </a:t>
            </a: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3" tooltip="https://drive.google.com/file/d/1MpAdHAl727fO3oW32NO4FpSRhUBUfjfS"/>
              </a:rPr>
              <a:t>https://drive.google.com/file/d/1MpAdHAl727fO3oW32NO4FpSRhUBUfjfS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Считать данные с помощью pandas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Вывести на экран первые 5 строк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1.1 Изучите количество памяти с помощью matplotlib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1.2 Изучите стоимость ноутбуков с помощью matplotlib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1.3 Изучите вес ноутбуков с помощью matplotlib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Назовите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именование оси x и оси 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  <p:sp>
        <p:nvSpPr>
          <p:cNvPr id="6" name="Google Shape;420;p64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421;p64" hidden="0"/>
          <p:cNvSpPr/>
          <p:nvPr isPhoto="0" userDrawn="0"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10</a:t>
            </a: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6;p6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1.</a:t>
            </a:r>
            <a:endParaRPr/>
          </a:p>
        </p:txBody>
      </p:sp>
      <p:sp>
        <p:nvSpPr>
          <p:cNvPr id="5" name="Google Shape;427;p65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Скачать данные по ссылке</a:t>
            </a:r>
            <a:r>
              <a:rPr lang="ru" sz="1100" u="sng">
                <a:solidFill>
                  <a:schemeClr val="dk1"/>
                </a:solidFill>
                <a:latin typeface="Arial"/>
                <a:ea typeface="Arial"/>
                <a:cs typeface="Arial"/>
                <a:hlinkClick r:id="rId3" tooltip="https://drive.google.com/file/d/1MpAdHAl727fO3oW32NO4FpSRhUBUfjfS"/>
              </a:rPr>
              <a:t> </a:t>
            </a: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3" tooltip="https://drive.google.com/file/d/1MpAdHAl727fO3oW32NO4FpSRhUBUfjfS"/>
              </a:rPr>
              <a:t>https://drive.google.com/file/d/1MpAdHAl727fO3oW32NO4FpSRhUBUfjfS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Считать данные с помощью pandas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Вывести на экран первые 5 строк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1.1 Изучите количество памяти с помощью matplotlib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1.2 Изучите стоимость ноутбуков с помощью matplotlib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1.3 Изучите вес ноутбуков с помощью matplotlib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Назовите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именование оси x и оси 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  <p:sp>
        <p:nvSpPr>
          <p:cNvPr id="6" name="Google Shape;428;p65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429;p65" hidden="0"/>
          <p:cNvSpPr/>
          <p:nvPr isPhoto="0" userDrawn="0"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8" name="Google Shape;430;p65" hidden="0"/>
          <p:cNvSpPr>
            <a:spLocks noAdjustHandles="0" noChangeArrowheads="0"/>
          </p:cNvSpPr>
          <p:nvPr isPhoto="0" userDrawn="0"/>
        </p:nvSpPr>
        <p:spPr bwMode="auto">
          <a:xfrm>
            <a:off x="5320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&lt;&lt;10:00-&gt;&gt;</a:t>
            </a:r>
            <a:endParaRPr sz="60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5;p66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pic>
        <p:nvPicPr>
          <p:cNvPr id="5" name="Google Shape;436;p66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3675270" y="1234500"/>
            <a:ext cx="1793454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37;p6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2360250" y="758775"/>
            <a:ext cx="40635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42;p6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1357600" y="3306074"/>
            <a:ext cx="80640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accent1"/>
                </a:solidFill>
                <a:latin typeface="IBM Plex Sans SemiBold"/>
                <a:ea typeface="IBM Plex Sans SemiBold"/>
                <a:cs typeface="IBM Plex Sans SemiBold"/>
              </a:rPr>
              <a:t>&lt;&lt;5:00-&gt;&gt;</a:t>
            </a:r>
            <a:endParaRPr sz="6000">
              <a:solidFill>
                <a:schemeClr val="accen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5" name="Google Shape;443;p67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pic>
        <p:nvPicPr>
          <p:cNvPr id="6" name="Google Shape;444;p67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3675270" y="1234500"/>
            <a:ext cx="1793454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45;p6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2360250" y="758775"/>
            <a:ext cx="40635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0;p6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2.</a:t>
            </a:r>
            <a:endParaRPr/>
          </a:p>
        </p:txBody>
      </p:sp>
      <p:sp>
        <p:nvSpPr>
          <p:cNvPr id="5" name="Google Shape;451;p6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2.1 Изучите распределение типов носителя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2.2 Изучите распределение компаний производителей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2.3 Изучите распределение операционной системы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2.4 Изучите распределение компаний производителей CPU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452;p68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453;p68" hidden="0"/>
          <p:cNvSpPr/>
          <p:nvPr isPhoto="0" userDrawn="0"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8;p6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2.</a:t>
            </a:r>
            <a:endParaRPr/>
          </a:p>
        </p:txBody>
      </p:sp>
      <p:sp>
        <p:nvSpPr>
          <p:cNvPr id="5" name="Google Shape;459;p6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2.1 Изучите распределение типов носителя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2.2 Изучите распределение компаний производителей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2.3 Изучите распределение операционной системы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2.4 Изучите распределение компаний производителей CPU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460;p69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461;p69" hidden="0"/>
          <p:cNvSpPr/>
          <p:nvPr isPhoto="0" userDrawn="0"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8" name="Google Shape;462;p69" hidden="0"/>
          <p:cNvSpPr>
            <a:spLocks noAdjustHandles="0" noChangeArrowheads="0"/>
          </p:cNvSpPr>
          <p:nvPr isPhoto="0" userDrawn="0"/>
        </p:nvSpPr>
        <p:spPr bwMode="auto">
          <a:xfrm>
            <a:off x="5320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&lt;&lt;10:00-&gt;&gt;</a:t>
            </a:r>
            <a:endParaRPr sz="60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7;p7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3.</a:t>
            </a:r>
            <a:endParaRPr/>
          </a:p>
        </p:txBody>
      </p:sp>
      <p:sp>
        <p:nvSpPr>
          <p:cNvPr id="5" name="Google Shape;468;p70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</a:rPr>
              <a:t>Изучите взаимосвязь компаний производителей ноутбуков и компаний производителей процессоров, используя сложенную или многорядовую столбчатую диаграмму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</a:rPr>
              <a:t>Процессоры от Samsung не изучайте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3.1 Постройте график в абсолютных величинах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40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3.2 Постройте график в относительных величинах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469;p70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470;p70" hidden="0"/>
          <p:cNvSpPr/>
          <p:nvPr isPhoto="0" userDrawn="0"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5;p7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3.</a:t>
            </a:r>
            <a:endParaRPr/>
          </a:p>
        </p:txBody>
      </p:sp>
      <p:sp>
        <p:nvSpPr>
          <p:cNvPr id="5" name="Google Shape;476;p71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</a:rPr>
              <a:t>Изучите взаимосвязь компаний производителей ноутбуков и компаний производителей процессоров, используя сложенную или многорядовую столбчатую диаграмму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</a:rPr>
              <a:t>Процессоры от Samsung не изучайте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3.1 Постройте график в абсолютных величинах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40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3.2 Постройте график в относительных величинах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477;p71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478;p71" hidden="0"/>
          <p:cNvSpPr/>
          <p:nvPr isPhoto="0" userDrawn="0"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8" name="Google Shape;479;p71" hidden="0"/>
          <p:cNvSpPr>
            <a:spLocks noAdjustHandles="0" noChangeArrowheads="0"/>
          </p:cNvSpPr>
          <p:nvPr isPhoto="0" userDrawn="0"/>
        </p:nvSpPr>
        <p:spPr bwMode="auto">
          <a:xfrm>
            <a:off x="5320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&lt;&lt;10:00-&gt;&gt;</a:t>
            </a:r>
            <a:endParaRPr sz="60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84;p7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4.</a:t>
            </a:r>
            <a:endParaRPr/>
          </a:p>
        </p:txBody>
      </p:sp>
      <p:sp>
        <p:nvSpPr>
          <p:cNvPr id="5" name="Google Shape;485;p7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4.1 Изучите взаимосвязь стоимости ноутбука и компании производителя процессора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4.2 Изучите взаимосвязь стоимости ноутбука и типа носителя памяти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4.3 Изучите взаимосвязь стоимости ноутбука и кол-ва оперативной памяти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4.4 Изучите взаимосвязь стоимости ноутбука и компании производителя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Назовите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именование оси x и оси 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486;p72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487;p72" hidden="0"/>
          <p:cNvSpPr/>
          <p:nvPr isPhoto="0" userDrawn="0"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2;p7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4.</a:t>
            </a:r>
            <a:endParaRPr/>
          </a:p>
        </p:txBody>
      </p:sp>
      <p:sp>
        <p:nvSpPr>
          <p:cNvPr id="5" name="Google Shape;493;p7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4.1 Изучите взаимосвязь стоимости ноутбука и компании производителя процессора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4.2 Изучите взаимосвязь стоимости ноутбука и типа носителя памяти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4.3 Изучите взаимосвязь стоимости ноутбука и кол-ва оперативной памяти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4.4 Изучите взаимосвязь стоимости ноутбука и компании производителя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Назовите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именование оси x и оси 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494;p73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495;p73" hidden="0"/>
          <p:cNvSpPr/>
          <p:nvPr isPhoto="0" userDrawn="0"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8" name="Google Shape;496;p73" hidden="0"/>
          <p:cNvSpPr>
            <a:spLocks noAdjustHandles="0" noChangeArrowheads="0"/>
          </p:cNvSpPr>
          <p:nvPr isPhoto="0" userDrawn="0"/>
        </p:nvSpPr>
        <p:spPr bwMode="auto">
          <a:xfrm>
            <a:off x="5320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&lt;&lt;10:00-&gt;&gt;</a:t>
            </a:r>
            <a:endParaRPr sz="60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0;p4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latin typeface="IBM Plex Sans"/>
                <a:ea typeface="IBM Plex Sans"/>
                <a:cs typeface="IBM Plex Sans"/>
              </a:rPr>
              <a:t>Викторина</a:t>
            </a:r>
            <a:endParaRPr/>
          </a:p>
        </p:txBody>
      </p:sp>
      <p:sp>
        <p:nvSpPr>
          <p:cNvPr id="5" name="Google Shape;291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Минутка самопроверки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01;p7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5*.</a:t>
            </a:r>
            <a:endParaRPr/>
          </a:p>
        </p:txBody>
      </p:sp>
      <p:sp>
        <p:nvSpPr>
          <p:cNvPr id="5" name="Google Shape;502;p7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Постройте матрицу корреляций для таблицы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503;p74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504;p74" hidden="0"/>
          <p:cNvSpPr/>
          <p:nvPr isPhoto="0" userDrawn="0"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</a:t>
            </a: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09;p7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5*.</a:t>
            </a:r>
            <a:endParaRPr/>
          </a:p>
        </p:txBody>
      </p:sp>
      <p:sp>
        <p:nvSpPr>
          <p:cNvPr id="5" name="Google Shape;510;p75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Постройте матрицу корреляций для таблицы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511;p75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512;p75" hidden="0"/>
          <p:cNvSpPr/>
          <p:nvPr isPhoto="0" userDrawn="0"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8" name="Google Shape;513;p75" hidden="0"/>
          <p:cNvSpPr>
            <a:spLocks noAdjustHandles="0" noChangeArrowheads="0"/>
          </p:cNvSpPr>
          <p:nvPr isPhoto="0" userDrawn="0"/>
        </p:nvSpPr>
        <p:spPr bwMode="auto">
          <a:xfrm>
            <a:off x="50157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&lt;&lt;5:00-&gt;&gt;</a:t>
            </a:r>
            <a:endParaRPr sz="60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8;p7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Ваши вопросы?</a:t>
            </a:r>
            <a:endParaRPr/>
          </a:p>
        </p:txBody>
      </p:sp>
      <p:sp>
        <p:nvSpPr>
          <p:cNvPr id="5" name="Google Shape;519;p7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3633900"/>
            <a:ext cx="8064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6" name="Google Shape;520;p76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25;p7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latin typeface="IBM Plex Sans"/>
                <a:ea typeface="IBM Plex Sans"/>
                <a:cs typeface="IBM Plex Sans"/>
              </a:rPr>
              <a:t>Домашнее задание</a:t>
            </a:r>
            <a:endParaRPr/>
          </a:p>
        </p:txBody>
      </p:sp>
      <p:sp>
        <p:nvSpPr>
          <p:cNvPr id="5" name="Google Shape;526;p7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1;p7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1</a:t>
            </a:r>
            <a:endParaRPr/>
          </a:p>
        </p:txBody>
      </p:sp>
      <p:pic>
        <p:nvPicPr>
          <p:cNvPr id="5" name="Google Shape;532;p7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33;p78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534;p7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8200" y="1393350"/>
            <a:ext cx="4641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1.1. Скачать данные по ссылке</a:t>
            </a:r>
            <a:r>
              <a:rPr lang="ru" sz="1300" b="1" u="sng">
                <a:solidFill>
                  <a:schemeClr val="dk1"/>
                </a:solidFill>
                <a:latin typeface="Arial"/>
                <a:ea typeface="Arial"/>
                <a:cs typeface="Arial"/>
                <a:hlinkClick r:id="rId3" tooltip="https://www.kaggle.com/datasets/ionaskel/laptop-prices"/>
              </a:rPr>
              <a:t> </a:t>
            </a:r>
            <a:r>
              <a:rPr lang="ru" sz="1300" b="1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3" tooltip="https://www.kaggle.com/datasets/ionaskel/laptop-prices"/>
              </a:rPr>
              <a:t>https://www.kaggle.com/datasets/ionaskel/laptop-prices</a:t>
            </a:r>
            <a:endParaRPr sz="1300" b="1" u="sng">
              <a:solidFill>
                <a:schemeClr val="hlink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1.2 Изучите стоимости недвижимости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1.3 Изучите распределение квадратуры жилой площади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1.4 Изучите распределение года постройки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Google Shape;535;p7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6400" y="3393600"/>
            <a:ext cx="3135600" cy="16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Назовите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именование оси x и оси 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40;p7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2</a:t>
            </a:r>
            <a:endParaRPr/>
          </a:p>
        </p:txBody>
      </p:sp>
      <p:pic>
        <p:nvPicPr>
          <p:cNvPr id="5" name="Google Shape;541;p7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42;p79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543;p7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2.1 Изучите распределение домов от наличия вида на набережную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2.2 Изучите распределение этажей домов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2.3 Изучите распределение состояния домов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48;p8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3</a:t>
            </a:r>
            <a:endParaRPr/>
          </a:p>
        </p:txBody>
      </p:sp>
      <p:pic>
        <p:nvPicPr>
          <p:cNvPr id="5" name="Google Shape;549;p8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50;p80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551;p80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Исследуйте, какие характеристики недвижимости влияют на стоимость недвижимости, с применением не менее 5 диаграмм из урока.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</a:rPr>
              <a:t>Анализ сделайте в формате storytelling: дополнить каждый график письменными выводами и наблюдениями.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6;p4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title(title of the chart)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plt.title(title of the chart)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plt.title("title of the chart")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title("title of the chart")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297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Чтобы добавить заголовок, какой командой нужно воспользоваться</a:t>
            </a:r>
            <a:r>
              <a:rPr lang="ru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298;p48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299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4;p4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title(title of the chart)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plt.title(title of the chart)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plt.title("title of the chart")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title("title of the chart")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05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Чтобы добавить заголовок, какой командой нужно воспользоваться?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06;p49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1;p50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plt.xticks(rotation=30)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plt.xlabel(rotation=30)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xticks(rotation=30)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xlabel(rotation=30)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12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повернуть наименование тиков на оси X</a:t>
            </a:r>
            <a:r>
              <a:rPr lang="ru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13;p50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314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9;p51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plt.xticks(rotation=30)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plt.xlabel(rotation=30)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xticks(rotation=30)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xlabel(rotation=30)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20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повернуть наименование тиков на оси X?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21;p51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6;p5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Гистограммы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Столбчатой диаграммы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Круговой диаграммы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Точечной диаграммы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27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Категориальные признаки лучше анализировать с помощью</a:t>
            </a:r>
            <a:r>
              <a:rPr lang="ru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28;p52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329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4;p5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Гистограммы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Столбчатой диаграммы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Круговой диаграммы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Точечной диаграммы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35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Категориальные признаки лучше анализировать с помощью?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36;p53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R7-Office/6.1.0.54</Application>
  <PresentationFormat>On-screen Show (4:3)</PresentationFormat>
  <Paragraphs>0</Paragraphs>
  <Slides>37</Slides>
  <Notes>37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