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906000" cy="6858000" type="A4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5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9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3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2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91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93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7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76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09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2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9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51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049B8FF8-72D1-4211-9C55-914C0DE8F221}"/>
              </a:ext>
            </a:extLst>
          </p:cNvPr>
          <p:cNvGrpSpPr/>
          <p:nvPr/>
        </p:nvGrpSpPr>
        <p:grpSpPr>
          <a:xfrm>
            <a:off x="131367" y="1559574"/>
            <a:ext cx="4653992" cy="2327914"/>
            <a:chOff x="395892" y="3338589"/>
            <a:chExt cx="7596261" cy="379962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C02A3F5-85E5-4394-96B6-C29D13019F90}"/>
                </a:ext>
              </a:extLst>
            </p:cNvPr>
            <p:cNvGrpSpPr/>
            <p:nvPr/>
          </p:nvGrpSpPr>
          <p:grpSpPr>
            <a:xfrm>
              <a:off x="395892" y="3338589"/>
              <a:ext cx="7596261" cy="3799629"/>
              <a:chOff x="338742" y="3222721"/>
              <a:chExt cx="7596261" cy="3799629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8ECA91-587F-494D-862A-92286759AC3F}"/>
                  </a:ext>
                </a:extLst>
              </p:cNvPr>
              <p:cNvSpPr/>
              <p:nvPr/>
            </p:nvSpPr>
            <p:spPr>
              <a:xfrm>
                <a:off x="546347" y="3424879"/>
                <a:ext cx="7388656" cy="3597471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27269" tIns="0" rIns="101815" bIns="0" anchor="t"/>
              <a:lstStyle/>
              <a:p>
                <a:pPr marL="127269" indent="-127269">
                  <a:lnSpc>
                    <a:spcPct val="150000"/>
                  </a:lnSpc>
                  <a:spcAft>
                    <a:spcPts val="566"/>
                  </a:spcAft>
                  <a:buClr>
                    <a:srgbClr val="969696"/>
                  </a:buClr>
                  <a:buFont typeface="Wingdings" pitchFamily="2" charset="2"/>
                  <a:buChar char="§"/>
                </a:pPr>
                <a:endParaRPr lang="en-US" altLang="ko-KR" dirty="0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EAB0EABC-B78B-4C0E-A488-F9A2A34AE7A3}"/>
                  </a:ext>
                </a:extLst>
              </p:cNvPr>
              <p:cNvGrpSpPr/>
              <p:nvPr/>
            </p:nvGrpSpPr>
            <p:grpSpPr>
              <a:xfrm>
                <a:off x="338742" y="3222721"/>
                <a:ext cx="4461833" cy="785997"/>
                <a:chOff x="338742" y="3222721"/>
                <a:chExt cx="4461833" cy="785997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4207E07C-522A-4D9E-9A8A-46104EA6F4F5}"/>
                    </a:ext>
                  </a:extLst>
                </p:cNvPr>
                <p:cNvGrpSpPr/>
                <p:nvPr/>
              </p:nvGrpSpPr>
              <p:grpSpPr>
                <a:xfrm>
                  <a:off x="338742" y="3223911"/>
                  <a:ext cx="2248187" cy="784807"/>
                  <a:chOff x="479093" y="4437809"/>
                  <a:chExt cx="3179674" cy="1109975"/>
                </a:xfrm>
              </p:grpSpPr>
              <p:sp>
                <p:nvSpPr>
                  <p:cNvPr id="22" name="직각 삼각형 21">
                    <a:extLst>
                      <a:ext uri="{FF2B5EF4-FFF2-40B4-BE49-F238E27FC236}">
                        <a16:creationId xmlns:a16="http://schemas.microsoft.com/office/drawing/2014/main" id="{145C85CC-620A-4A64-81BE-C61CE1BC31A0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6619" y="5315559"/>
                    <a:ext cx="204701" cy="259749"/>
                  </a:xfrm>
                  <a:prstGeom prst="rtTriangl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1273" b="1">
                      <a:latin typeface="+mj-lt"/>
                    </a:endParaRPr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428FAD3D-E0EE-45AA-B1FE-CA57C28A67B3}"/>
                      </a:ext>
                    </a:extLst>
                  </p:cNvPr>
                  <p:cNvSpPr/>
                  <p:nvPr/>
                </p:nvSpPr>
                <p:spPr>
                  <a:xfrm>
                    <a:off x="479093" y="4437809"/>
                    <a:ext cx="3179674" cy="900001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27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latinLnBrk="0"/>
                    <a:r>
                      <a:rPr lang="en-US" altLang="ko-KR" sz="1400" dirty="0">
                        <a:solidFill>
                          <a:srgbClr val="FFFFFF"/>
                        </a:solidFill>
                        <a:effectLst>
                          <a:outerShdw blurRad="381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HY견고딕" panose="02030600000101010101" pitchFamily="18" charset="-127"/>
                      </a:rPr>
                      <a:t>Motivation</a:t>
                    </a:r>
                    <a:endParaRPr lang="ko-KR" altLang="ko-KR" sz="1400" dirty="0"/>
                  </a:p>
                </p:txBody>
              </p:sp>
            </p:grpSp>
            <p:sp>
              <p:nvSpPr>
                <p:cNvPr id="21" name="Rectangle 313">
                  <a:extLst>
                    <a:ext uri="{FF2B5EF4-FFF2-40B4-BE49-F238E27FC236}">
                      <a16:creationId xmlns:a16="http://schemas.microsoft.com/office/drawing/2014/main" id="{5F205065-E78E-4E46-926A-E8D847962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669" y="3222721"/>
                  <a:ext cx="3974906" cy="625576"/>
                </a:xfrm>
                <a:prstGeom prst="rect">
                  <a:avLst/>
                </a:prstGeom>
                <a:noFill/>
                <a:ln w="635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88630" tIns="44315" rIns="88630" bIns="44315" anchor="ctr"/>
                <a:lstStyle/>
                <a:p>
                  <a:pPr algn="ctr" defTabSz="2992207">
                    <a:buClr>
                      <a:schemeClr val="accent2"/>
                    </a:buClr>
                    <a:defRPr/>
                  </a:pPr>
                  <a:endPara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HY견고딕" panose="02030600000101010101" pitchFamily="18" charset="-127"/>
                  </a:endParaRPr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5651E5-EB3D-4848-9BAE-F04B8BEC2C30}"/>
                </a:ext>
              </a:extLst>
            </p:cNvPr>
            <p:cNvSpPr txBox="1"/>
            <p:nvPr/>
          </p:nvSpPr>
          <p:spPr>
            <a:xfrm>
              <a:off x="792606" y="4086385"/>
              <a:ext cx="7012988" cy="261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71" indent="-285771" algn="just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Deep </a:t>
              </a:r>
              <a:r>
                <a:rPr lang="en-US" altLang="ko-KR" sz="1400" dirty="0"/>
                <a:t>learning has been successfully applied to </a:t>
              </a:r>
              <a:r>
                <a:rPr lang="en-US" altLang="ko-KR" sz="1400" dirty="0" smtClean="0"/>
                <a:t>approximate a </a:t>
              </a:r>
              <a:r>
                <a:rPr lang="en-US" altLang="ko-KR" sz="1400" dirty="0"/>
                <a:t>complex many-to-one function well when </a:t>
              </a:r>
              <a:r>
                <a:rPr lang="en-US" altLang="ko-KR" sz="1400" dirty="0" smtClean="0"/>
                <a:t>a large </a:t>
              </a:r>
              <a:r>
                <a:rPr lang="en-US" altLang="ko-KR" sz="1400" dirty="0"/>
                <a:t>amount of training data is </a:t>
              </a:r>
              <a:r>
                <a:rPr lang="en-US" altLang="ko-KR" sz="1400" dirty="0" smtClean="0"/>
                <a:t>provided.</a:t>
              </a:r>
            </a:p>
            <a:p>
              <a:pPr marL="285771" indent="-285771" algn="just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However, it </a:t>
              </a:r>
              <a:r>
                <a:rPr lang="en-US" altLang="ko-KR" sz="1400" dirty="0"/>
                <a:t>is still challenging to model complex</a:t>
              </a:r>
            </a:p>
            <a:p>
              <a:pPr marL="285771" indent="-285771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structured output representations that effectively perform probabilistic inference</a:t>
              </a:r>
            </a:p>
            <a:p>
              <a:pPr marL="285771" indent="-285771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and make diverse predictions.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57E8036-3206-4E94-8DD0-28204F00B77F}"/>
              </a:ext>
            </a:extLst>
          </p:cNvPr>
          <p:cNvSpPr txBox="1"/>
          <p:nvPr/>
        </p:nvSpPr>
        <p:spPr>
          <a:xfrm>
            <a:off x="237397" y="241497"/>
            <a:ext cx="94312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b="1" dirty="0" smtClean="0">
                <a:latin typeface="Bahnschrift SemiLight" panose="020B0502040204020203" pitchFamily="34" charset="0"/>
              </a:rPr>
              <a:t>Unsupervised Learning for Face Image to Cartoon Image Translation</a:t>
            </a:r>
            <a:endParaRPr lang="ko-KR" altLang="en-US" sz="2100" b="1" dirty="0">
              <a:latin typeface="Bahnschrift SemiLigh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A8E074-1707-44FF-BF88-D4BDA7E468E5}"/>
              </a:ext>
            </a:extLst>
          </p:cNvPr>
          <p:cNvSpPr txBox="1"/>
          <p:nvPr/>
        </p:nvSpPr>
        <p:spPr>
          <a:xfrm>
            <a:off x="3706109" y="1082330"/>
            <a:ext cx="2606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Bahnschrift SemiLight" panose="020B0502040204020203" pitchFamily="34" charset="0"/>
                <a:cs typeface="Times New Roman" panose="02020603050405020304" pitchFamily="18" charset="0"/>
              </a:rPr>
              <a:t>Naver</a:t>
            </a:r>
            <a:r>
              <a:rPr lang="en-US" altLang="ko-KR" sz="14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 Webtoon Corp.</a:t>
            </a:r>
            <a:endParaRPr lang="ko-KR" altLang="en-US" sz="14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0660A7D-3D23-421A-8AF7-5B51CEAC7ADE}"/>
              </a:ext>
            </a:extLst>
          </p:cNvPr>
          <p:cNvGrpSpPr/>
          <p:nvPr/>
        </p:nvGrpSpPr>
        <p:grpSpPr>
          <a:xfrm>
            <a:off x="3826324" y="752412"/>
            <a:ext cx="2365876" cy="307777"/>
            <a:chOff x="4260011" y="746263"/>
            <a:chExt cx="2365876" cy="30777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EB66705-A501-489F-80F5-339A0D4DC291}"/>
                </a:ext>
              </a:extLst>
            </p:cNvPr>
            <p:cNvSpPr/>
            <p:nvPr/>
          </p:nvSpPr>
          <p:spPr>
            <a:xfrm>
              <a:off x="4260011" y="746263"/>
              <a:ext cx="8803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Bahnschrift SemiLight" panose="020B0502040204020203" pitchFamily="34" charset="0"/>
                  <a:cs typeface="Times New Roman" panose="02020603050405020304" pitchFamily="18" charset="0"/>
                </a:rPr>
                <a:t>Min Ki Jo</a:t>
              </a:r>
              <a:endParaRPr lang="ko-KR" altLang="en-US" sz="1400" dirty="0">
                <a:latin typeface="Bahnschrift SemiLight" panose="020B0502040204020203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5B219FD-0550-40D2-A763-6460D7CFF0E5}"/>
                </a:ext>
              </a:extLst>
            </p:cNvPr>
            <p:cNvSpPr/>
            <p:nvPr/>
          </p:nvSpPr>
          <p:spPr>
            <a:xfrm>
              <a:off x="5389651" y="746263"/>
              <a:ext cx="12362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Bahnschrift SemiLight" panose="020B0502040204020203" pitchFamily="34" charset="0"/>
                  <a:cs typeface="Times New Roman" panose="02020603050405020304" pitchFamily="18" charset="0"/>
                </a:rPr>
                <a:t>Ga Young Lee</a:t>
              </a:r>
              <a:endParaRPr lang="ko-KR" altLang="en-US" sz="1400" dirty="0">
                <a:latin typeface="Bahnschrift SemiLight" panose="020B0502040204020203" pitchFamily="34" charset="0"/>
              </a:endParaRPr>
            </a:p>
          </p:txBody>
        </p:sp>
      </p:grpSp>
      <p:pic>
        <p:nvPicPr>
          <p:cNvPr id="1028" name="Picture 4" descr="Naver Webtoonì ëí ì´ë¯¸ì§ ê²ìê²°ê³¼">
            <a:extLst>
              <a:ext uri="{FF2B5EF4-FFF2-40B4-BE49-F238E27FC236}">
                <a16:creationId xmlns:a16="http://schemas.microsoft.com/office/drawing/2014/main" id="{132D785D-4769-4175-A176-6DC4710B9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679" y="686566"/>
            <a:ext cx="1525838" cy="7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9B8FF8-72D1-4211-9C55-914C0DE8F221}"/>
              </a:ext>
            </a:extLst>
          </p:cNvPr>
          <p:cNvGrpSpPr/>
          <p:nvPr/>
        </p:nvGrpSpPr>
        <p:grpSpPr>
          <a:xfrm>
            <a:off x="131366" y="4062788"/>
            <a:ext cx="4653993" cy="2655192"/>
            <a:chOff x="395891" y="3338589"/>
            <a:chExt cx="7596262" cy="4333814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C02A3F5-85E5-4394-96B6-C29D13019F90}"/>
                </a:ext>
              </a:extLst>
            </p:cNvPr>
            <p:cNvGrpSpPr/>
            <p:nvPr/>
          </p:nvGrpSpPr>
          <p:grpSpPr>
            <a:xfrm>
              <a:off x="395891" y="3338589"/>
              <a:ext cx="7596262" cy="4333814"/>
              <a:chOff x="338741" y="3222721"/>
              <a:chExt cx="7596262" cy="4333814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58ECA91-587F-494D-862A-92286759AC3F}"/>
                  </a:ext>
                </a:extLst>
              </p:cNvPr>
              <p:cNvSpPr/>
              <p:nvPr/>
            </p:nvSpPr>
            <p:spPr>
              <a:xfrm>
                <a:off x="546347" y="3424879"/>
                <a:ext cx="7388656" cy="413165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27269" tIns="0" rIns="101815" bIns="0" anchor="t"/>
              <a:lstStyle/>
              <a:p>
                <a:pPr marL="127269" indent="-127269">
                  <a:lnSpc>
                    <a:spcPct val="150000"/>
                  </a:lnSpc>
                  <a:spcAft>
                    <a:spcPts val="566"/>
                  </a:spcAft>
                  <a:buClr>
                    <a:srgbClr val="969696"/>
                  </a:buClr>
                  <a:buFont typeface="Wingdings" pitchFamily="2" charset="2"/>
                  <a:buChar char="§"/>
                </a:pPr>
                <a:endParaRPr lang="en-US" altLang="ko-KR" dirty="0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EAB0EABC-B78B-4C0E-A488-F9A2A34AE7A3}"/>
                  </a:ext>
                </a:extLst>
              </p:cNvPr>
              <p:cNvGrpSpPr/>
              <p:nvPr/>
            </p:nvGrpSpPr>
            <p:grpSpPr>
              <a:xfrm>
                <a:off x="338741" y="3222721"/>
                <a:ext cx="4461834" cy="785997"/>
                <a:chOff x="338741" y="3222721"/>
                <a:chExt cx="4461834" cy="785997"/>
              </a:xfrm>
            </p:grpSpPr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4207E07C-522A-4D9E-9A8A-46104EA6F4F5}"/>
                    </a:ext>
                  </a:extLst>
                </p:cNvPr>
                <p:cNvGrpSpPr/>
                <p:nvPr/>
              </p:nvGrpSpPr>
              <p:grpSpPr>
                <a:xfrm>
                  <a:off x="338741" y="3223911"/>
                  <a:ext cx="2248188" cy="784807"/>
                  <a:chOff x="479091" y="4437809"/>
                  <a:chExt cx="3179676" cy="1109975"/>
                </a:xfrm>
              </p:grpSpPr>
              <p:sp>
                <p:nvSpPr>
                  <p:cNvPr id="46" name="직각 삼각형 45">
                    <a:extLst>
                      <a:ext uri="{FF2B5EF4-FFF2-40B4-BE49-F238E27FC236}">
                        <a16:creationId xmlns:a16="http://schemas.microsoft.com/office/drawing/2014/main" id="{145C85CC-620A-4A64-81BE-C61CE1BC31A0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6619" y="5315559"/>
                    <a:ext cx="204701" cy="259749"/>
                  </a:xfrm>
                  <a:prstGeom prst="rtTriangl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1273" b="1">
                      <a:latin typeface="+mj-lt"/>
                    </a:endParaRPr>
                  </a:p>
                </p:txBody>
              </p:sp>
              <p:sp>
                <p:nvSpPr>
                  <p:cNvPr id="47" name="직사각형 46">
                    <a:extLst>
                      <a:ext uri="{FF2B5EF4-FFF2-40B4-BE49-F238E27FC236}">
                        <a16:creationId xmlns:a16="http://schemas.microsoft.com/office/drawing/2014/main" id="{428FAD3D-E0EE-45AA-B1FE-CA57C28A67B3}"/>
                      </a:ext>
                    </a:extLst>
                  </p:cNvPr>
                  <p:cNvSpPr/>
                  <p:nvPr/>
                </p:nvSpPr>
                <p:spPr>
                  <a:xfrm>
                    <a:off x="479091" y="4437809"/>
                    <a:ext cx="3179676" cy="900001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27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latinLnBrk="0"/>
                    <a:r>
                      <a:rPr lang="en-US" altLang="ko-KR" sz="14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HY견고딕" panose="02030600000101010101" pitchFamily="18" charset="-127"/>
                      </a:rPr>
                      <a:t>Key Idea</a:t>
                    </a:r>
                    <a:endParaRPr lang="ko-KR" altLang="ko-KR" sz="1400" dirty="0"/>
                  </a:p>
                </p:txBody>
              </p:sp>
            </p:grpSp>
            <p:sp>
              <p:nvSpPr>
                <p:cNvPr id="45" name="Rectangle 313">
                  <a:extLst>
                    <a:ext uri="{FF2B5EF4-FFF2-40B4-BE49-F238E27FC236}">
                      <a16:creationId xmlns:a16="http://schemas.microsoft.com/office/drawing/2014/main" id="{5F205065-E78E-4E46-926A-E8D847962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669" y="3222721"/>
                  <a:ext cx="3974906" cy="625576"/>
                </a:xfrm>
                <a:prstGeom prst="rect">
                  <a:avLst/>
                </a:prstGeom>
                <a:noFill/>
                <a:ln w="635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88630" tIns="44315" rIns="88630" bIns="44315" anchor="ctr"/>
                <a:lstStyle/>
                <a:p>
                  <a:pPr algn="ctr" defTabSz="2992207">
                    <a:buClr>
                      <a:schemeClr val="accent2"/>
                    </a:buClr>
                    <a:defRPr/>
                  </a:pPr>
                  <a:endPara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HY견고딕" panose="02030600000101010101" pitchFamily="18" charset="-127"/>
                  </a:endParaRPr>
                </a:p>
              </p:txBody>
            </p: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5651E5-EB3D-4848-9BAE-F04B8BEC2C30}"/>
                </a:ext>
              </a:extLst>
            </p:cNvPr>
            <p:cNvSpPr txBox="1"/>
            <p:nvPr/>
          </p:nvSpPr>
          <p:spPr>
            <a:xfrm>
              <a:off x="2474660" y="4320209"/>
              <a:ext cx="4766127" cy="2260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71" indent="-285771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The chest X-rays, similar to other radiographs, are high-texture quality images of which the color depth it is very heavy to handle at least 1024×1024 size of these images. 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49B8FF8-72D1-4211-9C55-914C0DE8F221}"/>
              </a:ext>
            </a:extLst>
          </p:cNvPr>
          <p:cNvGrpSpPr/>
          <p:nvPr/>
        </p:nvGrpSpPr>
        <p:grpSpPr>
          <a:xfrm>
            <a:off x="4953000" y="1559574"/>
            <a:ext cx="4792981" cy="5158406"/>
            <a:chOff x="395891" y="3338589"/>
            <a:chExt cx="7823119" cy="8419567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02A3F5-85E5-4394-96B6-C29D13019F90}"/>
                </a:ext>
              </a:extLst>
            </p:cNvPr>
            <p:cNvGrpSpPr/>
            <p:nvPr/>
          </p:nvGrpSpPr>
          <p:grpSpPr>
            <a:xfrm>
              <a:off x="395891" y="3338589"/>
              <a:ext cx="7823119" cy="8419567"/>
              <a:chOff x="338741" y="3222721"/>
              <a:chExt cx="7823119" cy="841956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58ECA91-587F-494D-862A-92286759AC3F}"/>
                  </a:ext>
                </a:extLst>
              </p:cNvPr>
              <p:cNvSpPr/>
              <p:nvPr/>
            </p:nvSpPr>
            <p:spPr>
              <a:xfrm>
                <a:off x="546349" y="3424879"/>
                <a:ext cx="7615511" cy="8217409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27269" tIns="0" rIns="101815" bIns="0" anchor="t"/>
              <a:lstStyle/>
              <a:p>
                <a:pPr marL="127269" indent="-127269">
                  <a:lnSpc>
                    <a:spcPct val="150000"/>
                  </a:lnSpc>
                  <a:spcAft>
                    <a:spcPts val="566"/>
                  </a:spcAft>
                  <a:buClr>
                    <a:srgbClr val="969696"/>
                  </a:buClr>
                  <a:buFont typeface="Wingdings" pitchFamily="2" charset="2"/>
                  <a:buChar char="§"/>
                </a:pPr>
                <a:endParaRPr lang="en-US" altLang="ko-KR" dirty="0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EAB0EABC-B78B-4C0E-A488-F9A2A34AE7A3}"/>
                  </a:ext>
                </a:extLst>
              </p:cNvPr>
              <p:cNvGrpSpPr/>
              <p:nvPr/>
            </p:nvGrpSpPr>
            <p:grpSpPr>
              <a:xfrm>
                <a:off x="338741" y="3222721"/>
                <a:ext cx="4461834" cy="785997"/>
                <a:chOff x="338741" y="3222721"/>
                <a:chExt cx="4461834" cy="785997"/>
              </a:xfrm>
            </p:grpSpPr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4207E07C-522A-4D9E-9A8A-46104EA6F4F5}"/>
                    </a:ext>
                  </a:extLst>
                </p:cNvPr>
                <p:cNvGrpSpPr/>
                <p:nvPr/>
              </p:nvGrpSpPr>
              <p:grpSpPr>
                <a:xfrm>
                  <a:off x="338741" y="3223911"/>
                  <a:ext cx="3621356" cy="784807"/>
                  <a:chOff x="479091" y="4437809"/>
                  <a:chExt cx="5121786" cy="1109975"/>
                </a:xfrm>
              </p:grpSpPr>
              <p:sp>
                <p:nvSpPr>
                  <p:cNvPr id="64" name="직각 삼각형 63">
                    <a:extLst>
                      <a:ext uri="{FF2B5EF4-FFF2-40B4-BE49-F238E27FC236}">
                        <a16:creationId xmlns:a16="http://schemas.microsoft.com/office/drawing/2014/main" id="{145C85CC-620A-4A64-81BE-C61CE1BC31A0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6619" y="5315559"/>
                    <a:ext cx="204701" cy="259749"/>
                  </a:xfrm>
                  <a:prstGeom prst="rtTriangl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1273" b="1">
                      <a:latin typeface="+mj-lt"/>
                    </a:endParaRPr>
                  </a:p>
                </p:txBody>
              </p:sp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428FAD3D-E0EE-45AA-B1FE-CA57C28A67B3}"/>
                      </a:ext>
                    </a:extLst>
                  </p:cNvPr>
                  <p:cNvSpPr/>
                  <p:nvPr/>
                </p:nvSpPr>
                <p:spPr>
                  <a:xfrm>
                    <a:off x="479091" y="4437809"/>
                    <a:ext cx="5121786" cy="900001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27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latinLnBrk="0"/>
                    <a:r>
                      <a:rPr lang="en-US" altLang="ko-KR" sz="14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HY견고딕" panose="02030600000101010101" pitchFamily="18" charset="-127"/>
                      </a:rPr>
                      <a:t>Data Description</a:t>
                    </a:r>
                    <a:endParaRPr lang="ko-KR" altLang="ko-KR" sz="1400" dirty="0"/>
                  </a:p>
                </p:txBody>
              </p:sp>
            </p:grpSp>
            <p:sp>
              <p:nvSpPr>
                <p:cNvPr id="63" name="Rectangle 313">
                  <a:extLst>
                    <a:ext uri="{FF2B5EF4-FFF2-40B4-BE49-F238E27FC236}">
                      <a16:creationId xmlns:a16="http://schemas.microsoft.com/office/drawing/2014/main" id="{5F205065-E78E-4E46-926A-E8D847962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669" y="3222721"/>
                  <a:ext cx="3974906" cy="625576"/>
                </a:xfrm>
                <a:prstGeom prst="rect">
                  <a:avLst/>
                </a:prstGeom>
                <a:noFill/>
                <a:ln w="635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88630" tIns="44315" rIns="88630" bIns="44315" anchor="ctr"/>
                <a:lstStyle/>
                <a:p>
                  <a:pPr algn="ctr" defTabSz="2992207">
                    <a:buClr>
                      <a:schemeClr val="accent2"/>
                    </a:buClr>
                    <a:defRPr/>
                  </a:pPr>
                  <a:endPara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HY견고딕" panose="02030600000101010101" pitchFamily="18" charset="-127"/>
                  </a:endParaRPr>
                </a:p>
              </p:txBody>
            </p:sp>
          </p:grp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5651E5-EB3D-4848-9BAE-F04B8BEC2C30}"/>
                </a:ext>
              </a:extLst>
            </p:cNvPr>
            <p:cNvSpPr txBox="1"/>
            <p:nvPr/>
          </p:nvSpPr>
          <p:spPr>
            <a:xfrm>
              <a:off x="2474660" y="4320209"/>
              <a:ext cx="4766127" cy="2260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71" indent="-285771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The chest X-rays, similar to other radiographs, are high-texture quality images of which the color depth it is very heavy to handle at least 1024×1024 size of these images.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4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5185" t="23926" r="30741" b="18000"/>
          <a:stretch/>
        </p:blipFill>
        <p:spPr>
          <a:xfrm>
            <a:off x="5643845" y="466298"/>
            <a:ext cx="3759675" cy="2523617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049B8FF8-72D1-4211-9C55-914C0DE8F221}"/>
              </a:ext>
            </a:extLst>
          </p:cNvPr>
          <p:cNvGrpSpPr/>
          <p:nvPr/>
        </p:nvGrpSpPr>
        <p:grpSpPr>
          <a:xfrm>
            <a:off x="175260" y="142254"/>
            <a:ext cx="4792981" cy="6540486"/>
            <a:chOff x="395891" y="3338589"/>
            <a:chExt cx="7823119" cy="1067540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C02A3F5-85E5-4394-96B6-C29D13019F90}"/>
                </a:ext>
              </a:extLst>
            </p:cNvPr>
            <p:cNvGrpSpPr/>
            <p:nvPr/>
          </p:nvGrpSpPr>
          <p:grpSpPr>
            <a:xfrm>
              <a:off x="395891" y="3338589"/>
              <a:ext cx="7823119" cy="10675400"/>
              <a:chOff x="338741" y="3222721"/>
              <a:chExt cx="7823119" cy="1067540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58ECA91-587F-494D-862A-92286759AC3F}"/>
                  </a:ext>
                </a:extLst>
              </p:cNvPr>
              <p:cNvSpPr/>
              <p:nvPr/>
            </p:nvSpPr>
            <p:spPr>
              <a:xfrm>
                <a:off x="546349" y="3424879"/>
                <a:ext cx="7615511" cy="10473242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27269" tIns="0" rIns="101815" bIns="0" anchor="t"/>
              <a:lstStyle/>
              <a:p>
                <a:pPr marL="127269" indent="-127269">
                  <a:lnSpc>
                    <a:spcPct val="150000"/>
                  </a:lnSpc>
                  <a:spcAft>
                    <a:spcPts val="566"/>
                  </a:spcAft>
                  <a:buClr>
                    <a:srgbClr val="969696"/>
                  </a:buClr>
                  <a:buFont typeface="Wingdings" pitchFamily="2" charset="2"/>
                  <a:buChar char="§"/>
                </a:pPr>
                <a:endParaRPr lang="en-US" altLang="ko-KR" dirty="0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EAB0EABC-B78B-4C0E-A488-F9A2A34AE7A3}"/>
                  </a:ext>
                </a:extLst>
              </p:cNvPr>
              <p:cNvGrpSpPr/>
              <p:nvPr/>
            </p:nvGrpSpPr>
            <p:grpSpPr>
              <a:xfrm>
                <a:off x="338741" y="3222721"/>
                <a:ext cx="4461834" cy="785997"/>
                <a:chOff x="338741" y="3222721"/>
                <a:chExt cx="4461834" cy="785997"/>
              </a:xfrm>
            </p:grpSpPr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4207E07C-522A-4D9E-9A8A-46104EA6F4F5}"/>
                    </a:ext>
                  </a:extLst>
                </p:cNvPr>
                <p:cNvGrpSpPr/>
                <p:nvPr/>
              </p:nvGrpSpPr>
              <p:grpSpPr>
                <a:xfrm>
                  <a:off x="338741" y="3223911"/>
                  <a:ext cx="2213855" cy="784807"/>
                  <a:chOff x="479091" y="4437809"/>
                  <a:chExt cx="3131118" cy="1109975"/>
                </a:xfrm>
              </p:grpSpPr>
              <p:sp>
                <p:nvSpPr>
                  <p:cNvPr id="52" name="직각 삼각형 51">
                    <a:extLst>
                      <a:ext uri="{FF2B5EF4-FFF2-40B4-BE49-F238E27FC236}">
                        <a16:creationId xmlns:a16="http://schemas.microsoft.com/office/drawing/2014/main" id="{145C85CC-620A-4A64-81BE-C61CE1BC31A0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6619" y="5315559"/>
                    <a:ext cx="204701" cy="259749"/>
                  </a:xfrm>
                  <a:prstGeom prst="rtTriangl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1273" b="1">
                      <a:latin typeface="+mj-lt"/>
                    </a:endParaRPr>
                  </a:p>
                </p:txBody>
              </p:sp>
              <p:sp>
                <p:nvSpPr>
                  <p:cNvPr id="53" name="직사각형 52">
                    <a:extLst>
                      <a:ext uri="{FF2B5EF4-FFF2-40B4-BE49-F238E27FC236}">
                        <a16:creationId xmlns:a16="http://schemas.microsoft.com/office/drawing/2014/main" id="{428FAD3D-E0EE-45AA-B1FE-CA57C28A67B3}"/>
                      </a:ext>
                    </a:extLst>
                  </p:cNvPr>
                  <p:cNvSpPr/>
                  <p:nvPr/>
                </p:nvSpPr>
                <p:spPr>
                  <a:xfrm>
                    <a:off x="479091" y="4437809"/>
                    <a:ext cx="3131118" cy="900001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27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latinLnBrk="0"/>
                    <a:r>
                      <a:rPr lang="en-US" altLang="ko-KR" sz="14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HY견고딕" panose="02030600000101010101" pitchFamily="18" charset="-127"/>
                      </a:rPr>
                      <a:t>Baseline</a:t>
                    </a:r>
                    <a:endParaRPr lang="ko-KR" altLang="ko-KR" sz="1400" dirty="0"/>
                  </a:p>
                </p:txBody>
              </p:sp>
            </p:grpSp>
            <p:sp>
              <p:nvSpPr>
                <p:cNvPr id="51" name="Rectangle 313">
                  <a:extLst>
                    <a:ext uri="{FF2B5EF4-FFF2-40B4-BE49-F238E27FC236}">
                      <a16:creationId xmlns:a16="http://schemas.microsoft.com/office/drawing/2014/main" id="{5F205065-E78E-4E46-926A-E8D847962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669" y="3222721"/>
                  <a:ext cx="3974906" cy="625576"/>
                </a:xfrm>
                <a:prstGeom prst="rect">
                  <a:avLst/>
                </a:prstGeom>
                <a:noFill/>
                <a:ln w="635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88630" tIns="44315" rIns="88630" bIns="44315" anchor="ctr"/>
                <a:lstStyle/>
                <a:p>
                  <a:pPr algn="ctr" defTabSz="2992207">
                    <a:buClr>
                      <a:schemeClr val="accent2"/>
                    </a:buClr>
                    <a:defRPr/>
                  </a:pPr>
                  <a:endPara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HY견고딕" panose="02030600000101010101" pitchFamily="18" charset="-127"/>
                  </a:endParaRPr>
                </a:p>
              </p:txBody>
            </p:sp>
          </p:grp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5651E5-EB3D-4848-9BAE-F04B8BEC2C30}"/>
                </a:ext>
              </a:extLst>
            </p:cNvPr>
            <p:cNvSpPr txBox="1"/>
            <p:nvPr/>
          </p:nvSpPr>
          <p:spPr>
            <a:xfrm>
              <a:off x="875770" y="7102671"/>
              <a:ext cx="7108114" cy="1557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71" indent="-285771" algn="just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Embedding model  </a:t>
              </a:r>
              <a:r>
                <a:rPr lang="en-US" altLang="ko-KR" sz="1400" dirty="0"/>
                <a:t>mapping from single input to </a:t>
              </a:r>
              <a:r>
                <a:rPr lang="en-US" altLang="ko-KR" sz="1400" dirty="0" smtClean="0"/>
                <a:t>many possible outputs. Currently, our model learn the function that directly map the image to tags(multiple attributes). </a:t>
              </a:r>
              <a:endParaRPr lang="en-US" altLang="ko-KR" sz="14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49B8FF8-72D1-4211-9C55-914C0DE8F221}"/>
              </a:ext>
            </a:extLst>
          </p:cNvPr>
          <p:cNvGrpSpPr/>
          <p:nvPr/>
        </p:nvGrpSpPr>
        <p:grpSpPr>
          <a:xfrm>
            <a:off x="5139372" y="142254"/>
            <a:ext cx="4645759" cy="6540486"/>
            <a:chOff x="395891" y="3338589"/>
            <a:chExt cx="7823119" cy="1067540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6C02A3F5-85E5-4394-96B6-C29D13019F90}"/>
                </a:ext>
              </a:extLst>
            </p:cNvPr>
            <p:cNvGrpSpPr/>
            <p:nvPr/>
          </p:nvGrpSpPr>
          <p:grpSpPr>
            <a:xfrm>
              <a:off x="395891" y="3338589"/>
              <a:ext cx="7823119" cy="10675403"/>
              <a:chOff x="338741" y="3222721"/>
              <a:chExt cx="7823119" cy="10675403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158ECA91-587F-494D-862A-92286759AC3F}"/>
                  </a:ext>
                </a:extLst>
              </p:cNvPr>
              <p:cNvSpPr/>
              <p:nvPr/>
            </p:nvSpPr>
            <p:spPr>
              <a:xfrm>
                <a:off x="546349" y="3424879"/>
                <a:ext cx="7615511" cy="10473245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27269" tIns="0" rIns="101815" bIns="0" anchor="t"/>
              <a:lstStyle/>
              <a:p>
                <a:pPr marL="127269" indent="-127269">
                  <a:lnSpc>
                    <a:spcPct val="150000"/>
                  </a:lnSpc>
                  <a:spcAft>
                    <a:spcPts val="566"/>
                  </a:spcAft>
                  <a:buClr>
                    <a:srgbClr val="969696"/>
                  </a:buClr>
                  <a:buFont typeface="Wingdings" pitchFamily="2" charset="2"/>
                  <a:buChar char="§"/>
                </a:pPr>
                <a:endParaRPr lang="en-US" altLang="ko-KR" dirty="0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EAB0EABC-B78B-4C0E-A488-F9A2A34AE7A3}"/>
                  </a:ext>
                </a:extLst>
              </p:cNvPr>
              <p:cNvGrpSpPr/>
              <p:nvPr/>
            </p:nvGrpSpPr>
            <p:grpSpPr>
              <a:xfrm>
                <a:off x="338741" y="3222721"/>
                <a:ext cx="4461834" cy="785997"/>
                <a:chOff x="338741" y="3222721"/>
                <a:chExt cx="4461834" cy="785997"/>
              </a:xfrm>
            </p:grpSpPr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4207E07C-522A-4D9E-9A8A-46104EA6F4F5}"/>
                    </a:ext>
                  </a:extLst>
                </p:cNvPr>
                <p:cNvGrpSpPr/>
                <p:nvPr/>
              </p:nvGrpSpPr>
              <p:grpSpPr>
                <a:xfrm>
                  <a:off x="338741" y="3223911"/>
                  <a:ext cx="3848212" cy="784807"/>
                  <a:chOff x="479091" y="4437809"/>
                  <a:chExt cx="5442636" cy="1109975"/>
                </a:xfrm>
              </p:grpSpPr>
              <p:sp>
                <p:nvSpPr>
                  <p:cNvPr id="71" name="직각 삼각형 70">
                    <a:extLst>
                      <a:ext uri="{FF2B5EF4-FFF2-40B4-BE49-F238E27FC236}">
                        <a16:creationId xmlns:a16="http://schemas.microsoft.com/office/drawing/2014/main" id="{145C85CC-620A-4A64-81BE-C61CE1BC31A0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6619" y="5315559"/>
                    <a:ext cx="204701" cy="259749"/>
                  </a:xfrm>
                  <a:prstGeom prst="rtTriangl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1273" b="1">
                      <a:latin typeface="+mj-lt"/>
                    </a:endParaRPr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428FAD3D-E0EE-45AA-B1FE-CA57C28A67B3}"/>
                      </a:ext>
                    </a:extLst>
                  </p:cNvPr>
                  <p:cNvSpPr/>
                  <p:nvPr/>
                </p:nvSpPr>
                <p:spPr>
                  <a:xfrm>
                    <a:off x="479091" y="4437809"/>
                    <a:ext cx="5442636" cy="900001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27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latinLnBrk="0"/>
                    <a:r>
                      <a:rPr lang="en-US" altLang="ko-KR" sz="14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HY견고딕" panose="02030600000101010101" pitchFamily="18" charset="-127"/>
                      </a:rPr>
                      <a:t>Experiment Results </a:t>
                    </a:r>
                    <a:endParaRPr lang="ko-KR" altLang="ko-KR" sz="1400" dirty="0"/>
                  </a:p>
                </p:txBody>
              </p:sp>
            </p:grpSp>
            <p:sp>
              <p:nvSpPr>
                <p:cNvPr id="70" name="Rectangle 313">
                  <a:extLst>
                    <a:ext uri="{FF2B5EF4-FFF2-40B4-BE49-F238E27FC236}">
                      <a16:creationId xmlns:a16="http://schemas.microsoft.com/office/drawing/2014/main" id="{5F205065-E78E-4E46-926A-E8D847962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669" y="3222721"/>
                  <a:ext cx="3974906" cy="625576"/>
                </a:xfrm>
                <a:prstGeom prst="rect">
                  <a:avLst/>
                </a:prstGeom>
                <a:noFill/>
                <a:ln w="635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88630" tIns="44315" rIns="88630" bIns="44315" anchor="ctr"/>
                <a:lstStyle/>
                <a:p>
                  <a:pPr algn="ctr" defTabSz="2992207">
                    <a:buClr>
                      <a:schemeClr val="accent2"/>
                    </a:buClr>
                    <a:defRPr/>
                  </a:pPr>
                  <a:endPara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HY견고딕" panose="02030600000101010101" pitchFamily="18" charset="-127"/>
                  </a:endParaRPr>
                </a:p>
              </p:txBody>
            </p: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55651E5-EB3D-4848-9BAE-F04B8BEC2C30}"/>
                </a:ext>
              </a:extLst>
            </p:cNvPr>
            <p:cNvSpPr txBox="1"/>
            <p:nvPr/>
          </p:nvSpPr>
          <p:spPr>
            <a:xfrm>
              <a:off x="882817" y="7805967"/>
              <a:ext cx="7056156" cy="1908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71" indent="-285771" algn="just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Current model works well when every attributes are independent each other, but the tags in </a:t>
              </a:r>
              <a:r>
                <a:rPr lang="en-US" altLang="ko-KR" sz="1400" dirty="0" smtClean="0"/>
                <a:t>our problem has a correlation. Thus, we can apply the method for the hierarchical multi attribute classification problem.</a:t>
              </a:r>
              <a:endParaRPr lang="en-US" altLang="ko-KR" sz="1400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032802" y="1941476"/>
            <a:ext cx="179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Embedding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b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(Tags)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428534" y="4316856"/>
            <a:ext cx="2502219" cy="2365884"/>
            <a:chOff x="5580236" y="926902"/>
            <a:chExt cx="2502219" cy="236588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l="5717" t="21699" r="46972" b="9828"/>
            <a:stretch/>
          </p:blipFill>
          <p:spPr>
            <a:xfrm>
              <a:off x="5580236" y="926902"/>
              <a:ext cx="2426487" cy="219486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7789032" y="2958425"/>
              <a:ext cx="293423" cy="3343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9323" y="642926"/>
            <a:ext cx="3770008" cy="1487581"/>
            <a:chOff x="839323" y="642926"/>
            <a:chExt cx="3770008" cy="1487581"/>
          </a:xfrm>
        </p:grpSpPr>
        <p:sp>
          <p:nvSpPr>
            <p:cNvPr id="84" name="직사각형 83"/>
            <p:cNvSpPr/>
            <p:nvPr/>
          </p:nvSpPr>
          <p:spPr>
            <a:xfrm>
              <a:off x="839323" y="642926"/>
              <a:ext cx="115062" cy="14875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822558" y="743605"/>
              <a:ext cx="115062" cy="12862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86" name="사다리꼴 85"/>
            <p:cNvSpPr/>
            <p:nvPr/>
          </p:nvSpPr>
          <p:spPr>
            <a:xfrm rot="5400000">
              <a:off x="634623" y="1062846"/>
              <a:ext cx="1487581" cy="647741"/>
            </a:xfrm>
            <a:prstGeom prst="trapezoid">
              <a:avLst>
                <a:gd name="adj" fmla="val 15484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사다리꼴 86"/>
            <p:cNvSpPr/>
            <p:nvPr/>
          </p:nvSpPr>
          <p:spPr>
            <a:xfrm rot="5400000">
              <a:off x="1747054" y="1062846"/>
              <a:ext cx="1286223" cy="647741"/>
            </a:xfrm>
            <a:prstGeom prst="trapezoid">
              <a:avLst>
                <a:gd name="adj" fmla="val 15484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857722" y="836065"/>
              <a:ext cx="115062" cy="11054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4"/>
            <a:srcRect l="16867" t="42279" r="47048" b="19794"/>
            <a:stretch/>
          </p:blipFill>
          <p:spPr>
            <a:xfrm>
              <a:off x="3258689" y="943103"/>
              <a:ext cx="1350642" cy="887225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1171466" y="1125105"/>
              <a:ext cx="413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43294" y="1186660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782177" y="2119922"/>
            <a:ext cx="1230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Feature </a:t>
            </a:r>
            <a:br>
              <a:rPr lang="en-US" altLang="ko-KR" sz="105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Extractor</a:t>
            </a:r>
            <a:endParaRPr lang="ko-KR" alt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95403" y="2130506"/>
            <a:ext cx="978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</a:p>
          <a:p>
            <a:pPr algn="ctr"/>
            <a:r>
              <a:rPr lang="en-US" altLang="ko-KR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endParaRPr lang="ko-KR" alt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55651E5-EB3D-4848-9BAE-F04B8BEC2C30}"/>
              </a:ext>
            </a:extLst>
          </p:cNvPr>
          <p:cNvSpPr txBox="1"/>
          <p:nvPr/>
        </p:nvSpPr>
        <p:spPr>
          <a:xfrm>
            <a:off x="349374" y="5584777"/>
            <a:ext cx="4474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71" indent="-285771" algn="just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Current model perform well for usual cases, but some times the network takes trivial strategy. We can improve this by adding pre-trained feature extractor so it gets better representation for the image data.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6029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1723</TotalTime>
  <Words>244</Words>
  <Application>Microsoft Office PowerPoint</Application>
  <PresentationFormat>A4 용지(210x297mm)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HY견고딕</vt:lpstr>
      <vt:lpstr>맑은 고딕</vt:lpstr>
      <vt:lpstr>Arial</vt:lpstr>
      <vt:lpstr>Arial Black</vt:lpstr>
      <vt:lpstr>Bahnschrift SemiLight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DongYul</dc:creator>
  <cp:lastModifiedBy>Windows 사용자</cp:lastModifiedBy>
  <cp:revision>15</cp:revision>
  <cp:lastPrinted>2018-07-20T07:26:49Z</cp:lastPrinted>
  <dcterms:created xsi:type="dcterms:W3CDTF">2018-07-20T04:50:02Z</dcterms:created>
  <dcterms:modified xsi:type="dcterms:W3CDTF">2018-07-21T10:31:07Z</dcterms:modified>
</cp:coreProperties>
</file>