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5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3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2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6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9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2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9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1A8AB-F819-4C8B-A92F-DB3E6DD38E82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131366" y="1638276"/>
            <a:ext cx="4653993" cy="2412796"/>
            <a:chOff x="395891" y="3338589"/>
            <a:chExt cx="7596261" cy="393817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1" y="3338589"/>
              <a:ext cx="7596261" cy="3938175"/>
              <a:chOff x="338741" y="3222721"/>
              <a:chExt cx="7596261" cy="393817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7" y="3612196"/>
                <a:ext cx="7388655" cy="3548700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ctr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1" y="3222721"/>
                <a:ext cx="4461834" cy="785999"/>
                <a:chOff x="338741" y="3222721"/>
                <a:chExt cx="4461834" cy="785999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1" y="3375702"/>
                  <a:ext cx="2521809" cy="633018"/>
                  <a:chOff x="479091" y="4652489"/>
                  <a:chExt cx="3566664" cy="895295"/>
                </a:xfrm>
              </p:grpSpPr>
              <p:sp>
                <p:nvSpPr>
                  <p:cNvPr id="22" name="직각 삼각형 21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1" y="4652489"/>
                    <a:ext cx="3566664" cy="685319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Motivation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21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688715" y="4278748"/>
              <a:ext cx="7239231" cy="26122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Deep </a:t>
              </a:r>
              <a:r>
                <a:rPr lang="en-US" altLang="ko-KR" sz="1400" dirty="0"/>
                <a:t>learning has been successfully applied to </a:t>
              </a:r>
              <a:r>
                <a:rPr lang="en-US" altLang="ko-KR" sz="1400" dirty="0" smtClean="0"/>
                <a:t>approximate a </a:t>
              </a:r>
              <a:r>
                <a:rPr lang="en-US" altLang="ko-KR" sz="1400" dirty="0"/>
                <a:t>complex many-to-one function well when </a:t>
              </a:r>
              <a:r>
                <a:rPr lang="en-US" altLang="ko-KR" sz="1400" dirty="0" smtClean="0"/>
                <a:t>a large </a:t>
              </a:r>
              <a:r>
                <a:rPr lang="en-US" altLang="ko-KR" sz="1400" dirty="0"/>
                <a:t>amount of training data is </a:t>
              </a:r>
              <a:r>
                <a:rPr lang="en-US" altLang="ko-KR" sz="1400" dirty="0" smtClean="0"/>
                <a:t>provided.</a:t>
              </a:r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However, it </a:t>
              </a:r>
              <a:r>
                <a:rPr lang="en-US" altLang="ko-KR" sz="1400" dirty="0"/>
                <a:t>is still challenging to model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complex structured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output representations that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effectively make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diverse predictions</a:t>
              </a:r>
              <a:r>
                <a:rPr lang="en-US" altLang="ko-KR" sz="1400" dirty="0" smtClean="0"/>
                <a:t>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57E8036-3206-4E94-8DD0-28204F00B77F}"/>
              </a:ext>
            </a:extLst>
          </p:cNvPr>
          <p:cNvSpPr txBox="1"/>
          <p:nvPr/>
        </p:nvSpPr>
        <p:spPr>
          <a:xfrm>
            <a:off x="237397" y="241497"/>
            <a:ext cx="94312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latin typeface="Bahnschrift SemiLight" panose="020B0502040204020203" pitchFamily="34" charset="0"/>
              </a:rPr>
              <a:t>Efficient Tag Estimation on Cartoon using Deep Hierarchical Attribute Learning</a:t>
            </a:r>
            <a:endParaRPr lang="ko-KR" altLang="en-US" sz="2100" b="1" dirty="0">
              <a:latin typeface="Bahnschrift Semi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A8E074-1707-44FF-BF88-D4BDA7E468E5}"/>
              </a:ext>
            </a:extLst>
          </p:cNvPr>
          <p:cNvSpPr txBox="1"/>
          <p:nvPr/>
        </p:nvSpPr>
        <p:spPr>
          <a:xfrm>
            <a:off x="3452734" y="1082330"/>
            <a:ext cx="2606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latin typeface="Bahnschrift SemiLight" panose="020B0502040204020203" pitchFamily="34" charset="0"/>
                <a:cs typeface="Times New Roman" panose="02020603050405020304" pitchFamily="18" charset="0"/>
              </a:rPr>
              <a:t>Naver</a:t>
            </a:r>
            <a:r>
              <a:rPr lang="en-US" altLang="ko-KR" sz="1400" b="1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latin typeface="Bahnschrift SemiLight" panose="020B0502040204020203" pitchFamily="34" charset="0"/>
                <a:cs typeface="Times New Roman" panose="02020603050405020304" pitchFamily="18" charset="0"/>
              </a:rPr>
              <a:t>Webtoon</a:t>
            </a:r>
            <a:r>
              <a:rPr lang="en-US" altLang="ko-KR" sz="1400" b="1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smtClean="0">
                <a:latin typeface="Bahnschrift SemiLight" panose="020B0502040204020203" pitchFamily="34" charset="0"/>
                <a:cs typeface="Times New Roman" panose="02020603050405020304" pitchFamily="18" charset="0"/>
              </a:rPr>
              <a:t>Corporation</a:t>
            </a:r>
            <a:endParaRPr lang="ko-KR" altLang="en-US" sz="1400" b="1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660A7D-3D23-421A-8AF7-5B51CEAC7ADE}"/>
              </a:ext>
            </a:extLst>
          </p:cNvPr>
          <p:cNvGrpSpPr/>
          <p:nvPr/>
        </p:nvGrpSpPr>
        <p:grpSpPr>
          <a:xfrm>
            <a:off x="2894729" y="746263"/>
            <a:ext cx="3731158" cy="307777"/>
            <a:chOff x="2894729" y="746263"/>
            <a:chExt cx="3731158" cy="30777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3549C2A-9E74-4606-AAA5-DB72DA44ABDC}"/>
                </a:ext>
              </a:extLst>
            </p:cNvPr>
            <p:cNvSpPr/>
            <p:nvPr/>
          </p:nvSpPr>
          <p:spPr>
            <a:xfrm>
              <a:off x="2894729" y="746263"/>
              <a:ext cx="11160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Bahnschrift SemiLight" panose="020B0502040204020203" pitchFamily="34" charset="0"/>
                  <a:cs typeface="Times New Roman" panose="02020603050405020304" pitchFamily="18" charset="0"/>
                </a:rPr>
                <a:t>Dong Yul Oh</a:t>
              </a:r>
              <a:endParaRPr lang="ko-KR" altLang="en-US" sz="14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EB66705-A501-489F-80F5-339A0D4DC291}"/>
                </a:ext>
              </a:extLst>
            </p:cNvPr>
            <p:cNvSpPr/>
            <p:nvPr/>
          </p:nvSpPr>
          <p:spPr>
            <a:xfrm>
              <a:off x="4260011" y="746263"/>
              <a:ext cx="880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Bahnschrift SemiLight" panose="020B0502040204020203" pitchFamily="34" charset="0"/>
                  <a:cs typeface="Times New Roman" panose="02020603050405020304" pitchFamily="18" charset="0"/>
                </a:rPr>
                <a:t>Min Ki Jo</a:t>
              </a:r>
              <a:endParaRPr lang="ko-KR" altLang="en-US" sz="14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B219FD-0550-40D2-A763-6460D7CFF0E5}"/>
                </a:ext>
              </a:extLst>
            </p:cNvPr>
            <p:cNvSpPr/>
            <p:nvPr/>
          </p:nvSpPr>
          <p:spPr>
            <a:xfrm>
              <a:off x="5389651" y="746263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Bahnschrift SemiLight" panose="020B0502040204020203" pitchFamily="34" charset="0"/>
                  <a:cs typeface="Times New Roman" panose="02020603050405020304" pitchFamily="18" charset="0"/>
                </a:rPr>
                <a:t>Ga Young Lee</a:t>
              </a:r>
              <a:endParaRPr lang="ko-KR" altLang="en-US" sz="1400" dirty="0">
                <a:latin typeface="Bahnschrift SemiLight" panose="020B0502040204020203" pitchFamily="34" charset="0"/>
              </a:endParaRPr>
            </a:p>
          </p:txBody>
        </p:sp>
      </p:grpSp>
      <p:pic>
        <p:nvPicPr>
          <p:cNvPr id="1028" name="Picture 4" descr="Naver Webtoonì ëí ì´ë¯¸ì§ ê²ìê²°ê³¼">
            <a:extLst>
              <a:ext uri="{FF2B5EF4-FFF2-40B4-BE49-F238E27FC236}">
                <a16:creationId xmlns:a16="http://schemas.microsoft.com/office/drawing/2014/main" id="{132D785D-4769-4175-A176-6DC4710B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79" y="686566"/>
            <a:ext cx="1525838" cy="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5044347" y="1638276"/>
            <a:ext cx="4653994" cy="4945404"/>
            <a:chOff x="395890" y="3338589"/>
            <a:chExt cx="7596263" cy="807190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0" y="3338589"/>
              <a:ext cx="7596263" cy="8071906"/>
              <a:chOff x="338740" y="3222721"/>
              <a:chExt cx="7596263" cy="807190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6" y="3612196"/>
                <a:ext cx="7388657" cy="7682431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0" y="3222721"/>
                <a:ext cx="4461835" cy="785999"/>
                <a:chOff x="338740" y="3222721"/>
                <a:chExt cx="4461835" cy="785999"/>
              </a:xfrm>
            </p:grpSpPr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0" y="3375702"/>
                  <a:ext cx="3444095" cy="633018"/>
                  <a:chOff x="479089" y="4652489"/>
                  <a:chExt cx="4871080" cy="895295"/>
                </a:xfrm>
              </p:grpSpPr>
              <p:sp>
                <p:nvSpPr>
                  <p:cNvPr id="73" name="직각 삼각형 72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89" y="4652489"/>
                    <a:ext cx="4871080" cy="685319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Data Description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72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751823" y="4278748"/>
              <a:ext cx="7092004" cy="693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DANBOORU2017: A Large-Scale Crowdsourced and Tagged Anime Illustration </a:t>
              </a:r>
              <a:r>
                <a:rPr lang="en-US" altLang="ko-KR" sz="1400" dirty="0" smtClean="0"/>
                <a:t>Dataset</a:t>
              </a:r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2,233,928 </a:t>
              </a:r>
              <a:r>
                <a:rPr lang="en-US" altLang="ko-KR" sz="1400" dirty="0"/>
                <a:t>images with 77,565,442 tags are uploaded and tagged by users</a:t>
              </a:r>
              <a:r>
                <a:rPr lang="en-US" altLang="ko-KR" sz="1400" dirty="0" smtClean="0"/>
                <a:t>.</a:t>
              </a:r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endParaRPr lang="en-US" altLang="ko-KR" sz="16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The </a:t>
              </a:r>
              <a:r>
                <a:rPr lang="en-US" altLang="ko-KR" sz="1400" dirty="0"/>
                <a:t>top </a:t>
              </a:r>
              <a:r>
                <a:rPr lang="en-US" altLang="ko-KR" sz="1400" dirty="0" smtClean="0"/>
                <a:t>9 </a:t>
              </a:r>
              <a:r>
                <a:rPr lang="en-US" altLang="ko-KR" sz="1400" dirty="0"/>
                <a:t>tags are </a:t>
              </a:r>
              <a:r>
                <a:rPr lang="en-US" altLang="ko-KR" sz="1400" i="1" dirty="0"/>
                <a:t>1girl, solo, </a:t>
              </a:r>
              <a:r>
                <a:rPr lang="en-US" altLang="ko-KR" sz="1400" i="1" dirty="0" smtClean="0"/>
                <a:t>long hair</a:t>
              </a:r>
              <a:r>
                <a:rPr lang="en-US" altLang="ko-KR" sz="1400" i="1" dirty="0"/>
                <a:t>, </a:t>
              </a:r>
              <a:r>
                <a:rPr lang="en-US" altLang="ko-KR" sz="1400" i="1" dirty="0" err="1"/>
                <a:t>highres</a:t>
              </a:r>
              <a:r>
                <a:rPr lang="en-US" altLang="ko-KR" sz="1400" i="1" dirty="0"/>
                <a:t>, breasts, blush, </a:t>
              </a:r>
              <a:r>
                <a:rPr lang="en-US" altLang="ko-KR" sz="1400" i="1" dirty="0" smtClean="0"/>
                <a:t>short hair</a:t>
              </a:r>
              <a:r>
                <a:rPr lang="en-US" altLang="ko-KR" sz="1400" i="1" dirty="0"/>
                <a:t>, smile, </a:t>
              </a:r>
              <a:r>
                <a:rPr lang="en-US" altLang="ko-KR" sz="1400" i="1" dirty="0" smtClean="0"/>
                <a:t>multiple girls.</a:t>
              </a:r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i="1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The number of unique tags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is 333,333 and the average number of tags per image is 26.</a:t>
              </a:r>
              <a:endParaRPr lang="en-US" altLang="ko-KR" sz="140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131366" y="4236480"/>
            <a:ext cx="4653993" cy="2347200"/>
            <a:chOff x="395891" y="3338589"/>
            <a:chExt cx="7596262" cy="3831104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1" y="3338589"/>
              <a:ext cx="7596262" cy="3831104"/>
              <a:chOff x="338741" y="3222721"/>
              <a:chExt cx="7596262" cy="3831104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7" y="3612195"/>
                <a:ext cx="7388656" cy="3441630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1" y="3222721"/>
                <a:ext cx="4461834" cy="785999"/>
                <a:chOff x="338741" y="3222721"/>
                <a:chExt cx="4461834" cy="785999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1" y="3375702"/>
                  <a:ext cx="2521809" cy="633018"/>
                  <a:chOff x="479091" y="4652489"/>
                  <a:chExt cx="3566664" cy="895295"/>
                </a:xfrm>
              </p:grpSpPr>
              <p:sp>
                <p:nvSpPr>
                  <p:cNvPr id="82" name="직각 삼각형 81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1" y="4652489"/>
                    <a:ext cx="3566664" cy="685319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Main Idea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81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688715" y="4254829"/>
              <a:ext cx="7239231" cy="261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Separate given labels into high-levels and low-levels of which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a hierarchical structure high-level labels includes sub-labels</a:t>
              </a:r>
              <a:r>
                <a:rPr lang="en-US" altLang="ko-KR" sz="1400" b="1" dirty="0" smtClean="0"/>
                <a:t>.</a:t>
              </a:r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The high-level label classification can </a:t>
              </a:r>
              <a:r>
                <a:rPr lang="en-US" altLang="ko-KR" sz="1400" dirty="0"/>
                <a:t>be more </a:t>
              </a:r>
              <a:r>
                <a:rPr lang="en-US" altLang="ko-KR" sz="1400" dirty="0" smtClean="0"/>
                <a:t>reliable, but easier than lower one. This provides a perceptual </a:t>
              </a:r>
              <a:r>
                <a:rPr lang="en-US" altLang="ko-KR" sz="1400" dirty="0"/>
                <a:t>guideline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similar with fine-grained classification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</p:txBody>
        </p:sp>
      </p:grpSp>
      <p:pic>
        <p:nvPicPr>
          <p:cNvPr id="1026" name="Picture 2" descr="https://www.gwern.net/images/danbooru2017-512px-samples.jp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" t="50185" r="40473" b="20122"/>
          <a:stretch/>
        </p:blipFill>
        <p:spPr bwMode="auto">
          <a:xfrm>
            <a:off x="5700929" y="3423351"/>
            <a:ext cx="3468024" cy="17658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5044347" y="152072"/>
            <a:ext cx="4653994" cy="4692455"/>
            <a:chOff x="395890" y="3338589"/>
            <a:chExt cx="7596263" cy="7659042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0" y="3338589"/>
              <a:ext cx="7596263" cy="7659042"/>
              <a:chOff x="338740" y="3222721"/>
              <a:chExt cx="7596263" cy="7659042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6" y="3612196"/>
                <a:ext cx="7388657" cy="7269567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0" y="3222721"/>
                <a:ext cx="4461835" cy="785999"/>
                <a:chOff x="338740" y="3222721"/>
                <a:chExt cx="4461835" cy="785999"/>
              </a:xfrm>
            </p:grpSpPr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0" y="3375702"/>
                  <a:ext cx="2870702" cy="633018"/>
                  <a:chOff x="479089" y="4652489"/>
                  <a:chExt cx="4060114" cy="895295"/>
                </a:xfrm>
              </p:grpSpPr>
              <p:sp>
                <p:nvSpPr>
                  <p:cNvPr id="73" name="직각 삼각형 72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89" y="4652489"/>
                    <a:ext cx="4060114" cy="685319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Current Plan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72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751823" y="4089127"/>
              <a:ext cx="7092004" cy="6832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Previous approach considers every </a:t>
              </a:r>
              <a:r>
                <a:rPr lang="en-US" altLang="ko-KR" sz="1400" dirty="0"/>
                <a:t>attributes are independent each </a:t>
              </a:r>
              <a:r>
                <a:rPr lang="en-US" altLang="ko-KR" sz="1400" dirty="0" smtClean="0"/>
                <a:t>other.</a:t>
              </a:r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400" dirty="0" smtClean="0"/>
            </a:p>
            <a:p>
              <a:endParaRPr lang="en-US" altLang="ko-KR" sz="14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However, </a:t>
              </a:r>
              <a:r>
                <a:rPr lang="en-US" altLang="ko-KR" sz="1400" dirty="0"/>
                <a:t>the tags in </a:t>
              </a:r>
              <a:r>
                <a:rPr lang="en-US" altLang="ko-KR" sz="1400" dirty="0" err="1" smtClean="0"/>
                <a:t>Danbooru</a:t>
              </a:r>
              <a:r>
                <a:rPr lang="en-US" altLang="ko-KR" sz="1400" dirty="0" smtClean="0"/>
                <a:t> has </a:t>
              </a:r>
              <a:r>
                <a:rPr lang="en-US" altLang="ko-KR" sz="1400" dirty="0"/>
                <a:t>a </a:t>
              </a:r>
              <a:r>
                <a:rPr lang="en-US" altLang="ko-KR" sz="1400" dirty="0" smtClean="0"/>
                <a:t>correlation. We will apply the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hierarchical multi-attribute learning that considers inter-dependencies among labels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2171" y="773962"/>
            <a:ext cx="3851366" cy="1827981"/>
            <a:chOff x="782177" y="642926"/>
            <a:chExt cx="4042010" cy="1918467"/>
          </a:xfrm>
        </p:grpSpPr>
        <p:sp>
          <p:nvSpPr>
            <p:cNvPr id="38" name="TextBox 37"/>
            <p:cNvSpPr txBox="1"/>
            <p:nvPr/>
          </p:nvSpPr>
          <p:spPr>
            <a:xfrm>
              <a:off x="3032802" y="1941476"/>
              <a:ext cx="17913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Embedding Space</a:t>
              </a:r>
              <a:br>
                <a:rPr lang="en-US" altLang="ko-K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ko-K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(Tags)</a:t>
              </a:r>
              <a:endParaRPr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839323" y="642926"/>
              <a:ext cx="3770008" cy="1487581"/>
              <a:chOff x="839323" y="642926"/>
              <a:chExt cx="3770008" cy="1487581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839323" y="642926"/>
                <a:ext cx="115062" cy="14875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822558" y="743605"/>
                <a:ext cx="115062" cy="128622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44" name="사다리꼴 43"/>
              <p:cNvSpPr/>
              <p:nvPr/>
            </p:nvSpPr>
            <p:spPr>
              <a:xfrm rot="5400000">
                <a:off x="634623" y="1062846"/>
                <a:ext cx="1487581" cy="647741"/>
              </a:xfrm>
              <a:prstGeom prst="trapezoid">
                <a:avLst>
                  <a:gd name="adj" fmla="val 15484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5400000">
                <a:off x="1747054" y="1062846"/>
                <a:ext cx="1286223" cy="647741"/>
              </a:xfrm>
              <a:prstGeom prst="trapezoid">
                <a:avLst>
                  <a:gd name="adj" fmla="val 15484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857722" y="836065"/>
                <a:ext cx="115062" cy="110541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/>
              <a:srcRect l="16867" t="42279" r="47048" b="19794"/>
              <a:stretch/>
            </p:blipFill>
            <p:spPr>
              <a:xfrm>
                <a:off x="3258689" y="943103"/>
                <a:ext cx="1350642" cy="887225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171466" y="1125105"/>
                <a:ext cx="4138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43294" y="1186660"/>
                <a:ext cx="301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82177" y="2119922"/>
              <a:ext cx="12309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Image Feature </a:t>
              </a:r>
              <a:br>
                <a:rPr lang="en-US" altLang="ko-KR" sz="1050" dirty="0" smtClean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ko-KR" sz="105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Extractor</a:t>
              </a:r>
              <a:endParaRPr lang="ko-KR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95403" y="2130506"/>
              <a:ext cx="9781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Embedding</a:t>
              </a:r>
            </a:p>
            <a:p>
              <a:pPr algn="ctr"/>
              <a:r>
                <a:rPr lang="en-US" altLang="ko-KR" sz="105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Matrix</a:t>
              </a:r>
              <a:endParaRPr lang="ko-KR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31365" y="152072"/>
            <a:ext cx="4653994" cy="6459659"/>
            <a:chOff x="131365" y="152072"/>
            <a:chExt cx="4653994" cy="645965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49B8FF8-72D1-4211-9C55-914C0DE8F221}"/>
                </a:ext>
              </a:extLst>
            </p:cNvPr>
            <p:cNvGrpSpPr/>
            <p:nvPr/>
          </p:nvGrpSpPr>
          <p:grpSpPr>
            <a:xfrm>
              <a:off x="131365" y="152072"/>
              <a:ext cx="4653994" cy="6459659"/>
              <a:chOff x="395890" y="3338589"/>
              <a:chExt cx="7596263" cy="10543479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C02A3F5-85E5-4394-96B6-C29D13019F90}"/>
                  </a:ext>
                </a:extLst>
              </p:cNvPr>
              <p:cNvGrpSpPr/>
              <p:nvPr/>
            </p:nvGrpSpPr>
            <p:grpSpPr>
              <a:xfrm>
                <a:off x="395890" y="3338589"/>
                <a:ext cx="7596263" cy="10543479"/>
                <a:chOff x="338740" y="3222721"/>
                <a:chExt cx="7596263" cy="10543479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158ECA91-587F-494D-862A-92286759AC3F}"/>
                    </a:ext>
                  </a:extLst>
                </p:cNvPr>
                <p:cNvSpPr/>
                <p:nvPr/>
              </p:nvSpPr>
              <p:spPr>
                <a:xfrm>
                  <a:off x="546346" y="3612196"/>
                  <a:ext cx="7388657" cy="10154004"/>
                </a:xfrm>
                <a:prstGeom prst="rect">
                  <a:avLst/>
                </a:prstGeom>
                <a:noFill/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127269" tIns="0" rIns="101815" bIns="0" anchor="t"/>
                <a:lstStyle/>
                <a:p>
                  <a:pPr marL="127269" indent="-127269">
                    <a:lnSpc>
                      <a:spcPct val="150000"/>
                    </a:lnSpc>
                    <a:spcAft>
                      <a:spcPts val="566"/>
                    </a:spcAft>
                    <a:buClr>
                      <a:srgbClr val="969696"/>
                    </a:buClr>
                    <a:buFont typeface="Wingdings" pitchFamily="2" charset="2"/>
                    <a:buChar char="§"/>
                  </a:pPr>
                  <a:endParaRPr lang="en-US" altLang="ko-KR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EAB0EABC-B78B-4C0E-A488-F9A2A34AE7A3}"/>
                    </a:ext>
                  </a:extLst>
                </p:cNvPr>
                <p:cNvGrpSpPr/>
                <p:nvPr/>
              </p:nvGrpSpPr>
              <p:grpSpPr>
                <a:xfrm>
                  <a:off x="338740" y="3222721"/>
                  <a:ext cx="4461835" cy="786000"/>
                  <a:chOff x="338740" y="3222721"/>
                  <a:chExt cx="4461835" cy="786000"/>
                </a:xfrm>
              </p:grpSpPr>
              <p:grpSp>
                <p:nvGrpSpPr>
                  <p:cNvPr id="91" name="그룹 90">
                    <a:extLst>
                      <a:ext uri="{FF2B5EF4-FFF2-40B4-BE49-F238E27FC236}">
                        <a16:creationId xmlns:a16="http://schemas.microsoft.com/office/drawing/2014/main" id="{4207E07C-522A-4D9E-9A8A-46104EA6F4F5}"/>
                      </a:ext>
                    </a:extLst>
                  </p:cNvPr>
                  <p:cNvGrpSpPr/>
                  <p:nvPr/>
                </p:nvGrpSpPr>
                <p:grpSpPr>
                  <a:xfrm>
                    <a:off x="338740" y="3375700"/>
                    <a:ext cx="2316842" cy="633021"/>
                    <a:chOff x="479090" y="4652485"/>
                    <a:chExt cx="3276775" cy="895299"/>
                  </a:xfrm>
                </p:grpSpPr>
                <p:sp>
                  <p:nvSpPr>
                    <p:cNvPr id="93" name="직각 삼각형 92">
                      <a:extLst>
                        <a:ext uri="{FF2B5EF4-FFF2-40B4-BE49-F238E27FC236}">
                          <a16:creationId xmlns:a16="http://schemas.microsoft.com/office/drawing/2014/main" id="{145C85CC-620A-4A64-81BE-C61CE1BC31A0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506619" y="5315559"/>
                      <a:ext cx="204701" cy="259749"/>
                    </a:xfrm>
                    <a:prstGeom prst="rtTriangl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273" b="1">
                        <a:latin typeface="+mj-lt"/>
                      </a:endParaRPr>
                    </a:p>
                  </p:txBody>
                </p:sp>
                <p:sp>
                  <p:nvSpPr>
                    <p:cNvPr id="94" name="직사각형 93">
                      <a:extLst>
                        <a:ext uri="{FF2B5EF4-FFF2-40B4-BE49-F238E27FC236}">
                          <a16:creationId xmlns:a16="http://schemas.microsoft.com/office/drawing/2014/main" id="{428FAD3D-E0EE-45AA-B1FE-CA57C28A6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090" y="4652485"/>
                      <a:ext cx="3276775" cy="685318"/>
                    </a:xfrm>
                    <a:prstGeom prst="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>
                      <a:bevelT w="12700" h="127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latinLnBrk="0"/>
                      <a:r>
                        <a:rPr lang="en-US" altLang="ko-KR" sz="1400" dirty="0" smtClean="0">
                          <a:solidFill>
                            <a:srgbClr val="FFFFFF"/>
                          </a:solidFill>
                          <a:effectLst>
                            <a:outerShdw blurRad="381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HY견고딕" panose="02030600000101010101" pitchFamily="18" charset="-127"/>
                        </a:rPr>
                        <a:t>Baseline</a:t>
                      </a:r>
                      <a:endParaRPr lang="ko-KR" altLang="ko-KR" sz="1400" dirty="0"/>
                    </a:p>
                  </p:txBody>
                </p:sp>
              </p:grpSp>
              <p:sp>
                <p:nvSpPr>
                  <p:cNvPr id="92" name="Rectangle 313">
                    <a:extLst>
                      <a:ext uri="{FF2B5EF4-FFF2-40B4-BE49-F238E27FC236}">
                        <a16:creationId xmlns:a16="http://schemas.microsoft.com/office/drawing/2014/main" id="{5F205065-E78E-4E46-926A-E8D847962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669" y="3222721"/>
                    <a:ext cx="3974906" cy="625576"/>
                  </a:xfrm>
                  <a:prstGeom prst="rect">
                    <a:avLst/>
                  </a:prstGeom>
                  <a:noFill/>
                  <a:ln w="635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88630" tIns="44315" rIns="88630" bIns="44315" anchor="ctr"/>
                  <a:lstStyle/>
                  <a:p>
                    <a:pPr algn="ctr" defTabSz="2992207">
                      <a:buClr>
                        <a:schemeClr val="accent2"/>
                      </a:buClr>
                      <a:defRPr/>
                    </a:pPr>
                    <a:endParaRPr lang="en-US" altLang="ko-KR" sz="2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  <a:ea typeface="HY견고딕" panose="02030600000101010101" pitchFamily="18" charset="-127"/>
                    </a:endParaRPr>
                  </a:p>
                </p:txBody>
              </p:sp>
            </p:grp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55651E5-EB3D-4848-9BAE-F04B8BEC2C30}"/>
                  </a:ext>
                </a:extLst>
              </p:cNvPr>
              <p:cNvSpPr txBox="1"/>
              <p:nvPr/>
            </p:nvSpPr>
            <p:spPr>
              <a:xfrm>
                <a:off x="751823" y="7519872"/>
                <a:ext cx="7092004" cy="61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71" indent="-285771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/>
                  <a:t>Embedding </a:t>
                </a:r>
                <a:r>
                  <a:rPr lang="en-US" altLang="ko-KR" sz="1400" dirty="0"/>
                  <a:t>model </a:t>
                </a:r>
                <a:r>
                  <a:rPr lang="en-US" altLang="ko-KR" sz="1400" dirty="0" smtClean="0"/>
                  <a:t>that maps </a:t>
                </a:r>
                <a:r>
                  <a:rPr lang="en-US" altLang="ko-KR" sz="1400" dirty="0"/>
                  <a:t>from single input to many possible outputs. </a:t>
                </a:r>
                <a:r>
                  <a:rPr lang="en-US" altLang="ko-KR" sz="1400" dirty="0" smtClean="0"/>
                  <a:t>Current model 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</a:rPr>
                  <a:t>directly learn this mapping (the 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image to 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</a:rPr>
                  <a:t>multiple 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attributes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sz="1400" dirty="0" smtClean="0"/>
                  <a:t>.</a:t>
                </a:r>
              </a:p>
              <a:p>
                <a:pPr marL="285771" indent="-285771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71" indent="-285771">
                  <a:buFont typeface="Arial" panose="020B0604020202020204" pitchFamily="34" charset="0"/>
                  <a:buChar char="•"/>
                </a:pPr>
                <a:endParaRPr lang="en-US" altLang="ko-KR" sz="1400" dirty="0" smtClean="0"/>
              </a:p>
              <a:p>
                <a:pPr marL="285771" indent="-285771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71" indent="-285771">
                  <a:buFont typeface="Arial" panose="020B0604020202020204" pitchFamily="34" charset="0"/>
                  <a:buChar char="•"/>
                </a:pPr>
                <a:endParaRPr lang="en-US" altLang="ko-KR" sz="1400" dirty="0" smtClean="0"/>
              </a:p>
              <a:p>
                <a:pPr marL="285771" indent="-285771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71" indent="-285771">
                  <a:buFont typeface="Arial" panose="020B0604020202020204" pitchFamily="34" charset="0"/>
                  <a:buChar char="•"/>
                </a:pPr>
                <a:endParaRPr lang="en-US" altLang="ko-KR" sz="1400" dirty="0" smtClean="0"/>
              </a:p>
              <a:p>
                <a:pPr marL="285771" indent="-285771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71" indent="-285771">
                  <a:buFont typeface="Arial" panose="020B0604020202020204" pitchFamily="34" charset="0"/>
                  <a:buChar char="•"/>
                </a:pPr>
                <a:endParaRPr lang="en-US" altLang="ko-KR" sz="1400" dirty="0" smtClean="0"/>
              </a:p>
              <a:p>
                <a:pPr marL="285771" indent="-285771">
                  <a:buFont typeface="Arial" panose="020B0604020202020204" pitchFamily="34" charset="0"/>
                  <a:buChar char="•"/>
                </a:pPr>
                <a:endParaRPr lang="en-US" altLang="ko-KR" sz="1400" dirty="0" smtClean="0"/>
              </a:p>
              <a:p>
                <a:endParaRPr lang="en-US" altLang="ko-KR" sz="1600" dirty="0"/>
              </a:p>
              <a:p>
                <a:pPr marL="285771" indent="-285771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/>
                  <a:t>It works well in usual </a:t>
                </a:r>
                <a:r>
                  <a:rPr lang="en-US" altLang="ko-KR" sz="1400" dirty="0"/>
                  <a:t>cases, but 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</a:rPr>
                  <a:t>suffers from trivial strategy such as visual tendency</a:t>
                </a:r>
                <a:r>
                  <a:rPr lang="en-US" altLang="ko-KR" sz="1400" dirty="0" smtClean="0"/>
                  <a:t>. We </a:t>
                </a:r>
                <a:r>
                  <a:rPr lang="en-US" altLang="ko-KR" sz="1400" dirty="0"/>
                  <a:t>can </a:t>
                </a:r>
                <a:r>
                  <a:rPr lang="en-US" altLang="ko-KR" sz="1400" dirty="0" smtClean="0"/>
                  <a:t>improve this with pre-trained </a:t>
                </a:r>
                <a:r>
                  <a:rPr lang="en-US" altLang="ko-KR" sz="1400" dirty="0"/>
                  <a:t>feature </a:t>
                </a:r>
                <a:r>
                  <a:rPr lang="en-US" altLang="ko-KR" sz="1400" dirty="0" smtClean="0"/>
                  <a:t>extractor on other similar domains for better representations.</a:t>
                </a:r>
                <a:endParaRPr lang="en-US" altLang="ko-KR" sz="1400" dirty="0"/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3" t="8119" r="3826" b="8273"/>
            <a:stretch/>
          </p:blipFill>
          <p:spPr>
            <a:xfrm>
              <a:off x="652171" y="3571371"/>
              <a:ext cx="1842347" cy="183581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15" t="3738" r="3475" b="8415"/>
            <a:stretch/>
          </p:blipFill>
          <p:spPr>
            <a:xfrm>
              <a:off x="2654103" y="3574405"/>
              <a:ext cx="1828786" cy="1832779"/>
            </a:xfrm>
            <a:prstGeom prst="rect">
              <a:avLst/>
            </a:prstGeom>
          </p:spPr>
        </p:pic>
      </p:grp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rcRect l="15185" t="23926" r="30741" b="18000"/>
          <a:stretch/>
        </p:blipFill>
        <p:spPr>
          <a:xfrm>
            <a:off x="5262416" y="1087721"/>
            <a:ext cx="4371936" cy="2934587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5044347" y="4960623"/>
            <a:ext cx="4653994" cy="1651108"/>
            <a:chOff x="395890" y="3338589"/>
            <a:chExt cx="7596263" cy="2694945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0" y="3338589"/>
              <a:ext cx="7596263" cy="2694945"/>
              <a:chOff x="338740" y="3222721"/>
              <a:chExt cx="7596263" cy="2694945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6" y="3612196"/>
                <a:ext cx="7388657" cy="2305470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0" y="3222721"/>
                <a:ext cx="4461835" cy="785999"/>
                <a:chOff x="338740" y="3222721"/>
                <a:chExt cx="4461835" cy="785999"/>
              </a:xfrm>
            </p:grpSpPr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0" y="3375702"/>
                  <a:ext cx="2870702" cy="633018"/>
                  <a:chOff x="479089" y="4652489"/>
                  <a:chExt cx="4060114" cy="895295"/>
                </a:xfrm>
              </p:grpSpPr>
              <p:sp>
                <p:nvSpPr>
                  <p:cNvPr id="106" name="직각 삼각형 105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89" y="4652489"/>
                    <a:ext cx="4060114" cy="685319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Reference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105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751823" y="4050356"/>
              <a:ext cx="7092004" cy="190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000" dirty="0" err="1"/>
                <a:t>Ak</a:t>
              </a:r>
              <a:r>
                <a:rPr lang="en-US" altLang="ko-KR" sz="1000" dirty="0"/>
                <a:t>, Kenan E., et al. "Efficient Multi-Attribute Similarity Learning Towards Attribute-based Fashion Search." </a:t>
              </a:r>
              <a:r>
                <a:rPr lang="en-US" altLang="ko-KR" sz="1000" i="1" dirty="0"/>
                <a:t>2018 IEEE Winter Conference on Applications of Computer Vision (WACV). </a:t>
              </a:r>
              <a:r>
                <a:rPr lang="en-US" altLang="ko-KR" sz="1000" dirty="0"/>
                <a:t>IEEE, 2018</a:t>
              </a:r>
              <a:r>
                <a:rPr lang="en-US" altLang="ko-KR" sz="1000" dirty="0" smtClean="0"/>
                <a:t>.</a:t>
              </a:r>
            </a:p>
            <a:p>
              <a:pPr marL="285771" indent="-285771">
                <a:buFont typeface="Arial" panose="020B0604020202020204" pitchFamily="34" charset="0"/>
                <a:buChar char="•"/>
              </a:pPr>
              <a:endParaRPr lang="en-US" altLang="ko-KR" sz="1000" dirty="0"/>
            </a:p>
            <a:p>
              <a:pPr marL="285771" indent="-285771">
                <a:buFont typeface="Arial" panose="020B0604020202020204" pitchFamily="34" charset="0"/>
                <a:buChar char="•"/>
              </a:pPr>
              <a:r>
                <a:rPr lang="en-US" altLang="ko-KR" sz="1000" dirty="0" err="1"/>
                <a:t>Sohn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Kihyuk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Honglak</a:t>
              </a:r>
              <a:r>
                <a:rPr lang="en-US" altLang="ko-KR" sz="1000" dirty="0"/>
                <a:t> Lee, and </a:t>
              </a:r>
              <a:r>
                <a:rPr lang="en-US" altLang="ko-KR" sz="1000" dirty="0" err="1"/>
                <a:t>Xinchen</a:t>
              </a:r>
              <a:r>
                <a:rPr lang="en-US" altLang="ko-KR" sz="1000" dirty="0"/>
                <a:t> Yan. "Learning structured output representation using deep conditional generative models." </a:t>
              </a:r>
              <a:r>
                <a:rPr lang="en-US" altLang="ko-KR" sz="1000" i="1" dirty="0"/>
                <a:t>Advances in Neural Information Processing Systems</a:t>
              </a:r>
              <a:r>
                <a:rPr lang="en-US" altLang="ko-KR" sz="1000" dirty="0"/>
                <a:t>. 2015.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0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</TotalTime>
  <Words>344</Words>
  <Application>Microsoft Office PowerPoint</Application>
  <PresentationFormat>A4 용지(210x297mm)</PresentationFormat>
  <Paragraphs>69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HY견고딕</vt:lpstr>
      <vt:lpstr>맑은 고딕</vt:lpstr>
      <vt:lpstr>Arial</vt:lpstr>
      <vt:lpstr>Arial Black</vt:lpstr>
      <vt:lpstr>Bahnschrift SemiLight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DongYul</dc:creator>
  <cp:lastModifiedBy>Windows 사용자</cp:lastModifiedBy>
  <cp:revision>19</cp:revision>
  <cp:lastPrinted>2018-07-20T08:48:31Z</cp:lastPrinted>
  <dcterms:created xsi:type="dcterms:W3CDTF">2018-07-20T04:50:02Z</dcterms:created>
  <dcterms:modified xsi:type="dcterms:W3CDTF">2018-07-21T10:30:08Z</dcterms:modified>
</cp:coreProperties>
</file>