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9906000" cy="6858000" type="A4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66" d="100"/>
          <a:sy n="66" d="100"/>
        </p:scale>
        <p:origin x="147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45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9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53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2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91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93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7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76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09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62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A8AB-F819-4C8B-A92F-DB3E6DD38E82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89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1A8AB-F819-4C8B-A92F-DB3E6DD38E82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10B56-FFD3-40C1-BD6D-0C861BA8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51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eg"/><Relationship Id="rId7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jp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049B8FF8-72D1-4211-9C55-914C0DE8F221}"/>
              </a:ext>
            </a:extLst>
          </p:cNvPr>
          <p:cNvGrpSpPr/>
          <p:nvPr/>
        </p:nvGrpSpPr>
        <p:grpSpPr>
          <a:xfrm>
            <a:off x="144067" y="1155604"/>
            <a:ext cx="4653992" cy="5562696"/>
            <a:chOff x="395892" y="3338589"/>
            <a:chExt cx="7596261" cy="907945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C02A3F5-85E5-4394-96B6-C29D13019F90}"/>
                </a:ext>
              </a:extLst>
            </p:cNvPr>
            <p:cNvGrpSpPr/>
            <p:nvPr/>
          </p:nvGrpSpPr>
          <p:grpSpPr>
            <a:xfrm>
              <a:off x="395892" y="3338589"/>
              <a:ext cx="7596261" cy="9079450"/>
              <a:chOff x="338742" y="3222721"/>
              <a:chExt cx="7596261" cy="907945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8ECA91-587F-494D-862A-92286759AC3F}"/>
                  </a:ext>
                </a:extLst>
              </p:cNvPr>
              <p:cNvSpPr/>
              <p:nvPr/>
            </p:nvSpPr>
            <p:spPr>
              <a:xfrm>
                <a:off x="546347" y="3424879"/>
                <a:ext cx="7388656" cy="8877292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27269" tIns="0" rIns="101815" bIns="0" anchor="t"/>
              <a:lstStyle/>
              <a:p>
                <a:pPr marL="127269" indent="-127269">
                  <a:lnSpc>
                    <a:spcPct val="150000"/>
                  </a:lnSpc>
                  <a:spcAft>
                    <a:spcPts val="566"/>
                  </a:spcAft>
                  <a:buClr>
                    <a:srgbClr val="969696"/>
                  </a:buClr>
                  <a:buFont typeface="Wingdings" pitchFamily="2" charset="2"/>
                  <a:buChar char="§"/>
                </a:pPr>
                <a:endParaRPr lang="en-US" altLang="ko-KR" dirty="0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EAB0EABC-B78B-4C0E-A488-F9A2A34AE7A3}"/>
                  </a:ext>
                </a:extLst>
              </p:cNvPr>
              <p:cNvGrpSpPr/>
              <p:nvPr/>
            </p:nvGrpSpPr>
            <p:grpSpPr>
              <a:xfrm>
                <a:off x="338742" y="3222721"/>
                <a:ext cx="4461833" cy="785997"/>
                <a:chOff x="338742" y="3222721"/>
                <a:chExt cx="4461833" cy="785997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4207E07C-522A-4D9E-9A8A-46104EA6F4F5}"/>
                    </a:ext>
                  </a:extLst>
                </p:cNvPr>
                <p:cNvGrpSpPr/>
                <p:nvPr/>
              </p:nvGrpSpPr>
              <p:grpSpPr>
                <a:xfrm>
                  <a:off x="338742" y="3223911"/>
                  <a:ext cx="4283772" cy="784807"/>
                  <a:chOff x="479093" y="4437809"/>
                  <a:chExt cx="6058658" cy="1109975"/>
                </a:xfrm>
              </p:grpSpPr>
              <p:sp>
                <p:nvSpPr>
                  <p:cNvPr id="22" name="직각 삼각형 21">
                    <a:extLst>
                      <a:ext uri="{FF2B5EF4-FFF2-40B4-BE49-F238E27FC236}">
                        <a16:creationId xmlns:a16="http://schemas.microsoft.com/office/drawing/2014/main" id="{145C85CC-620A-4A64-81BE-C61CE1BC31A0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06619" y="5315559"/>
                    <a:ext cx="204701" cy="259749"/>
                  </a:xfrm>
                  <a:prstGeom prst="rtTriangl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1273" b="1">
                      <a:latin typeface="+mj-lt"/>
                    </a:endParaRPr>
                  </a:p>
                </p:txBody>
              </p:sp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428FAD3D-E0EE-45AA-B1FE-CA57C28A67B3}"/>
                      </a:ext>
                    </a:extLst>
                  </p:cNvPr>
                  <p:cNvSpPr/>
                  <p:nvPr/>
                </p:nvSpPr>
                <p:spPr>
                  <a:xfrm>
                    <a:off x="479093" y="4437809"/>
                    <a:ext cx="6058658" cy="900001"/>
                  </a:xfrm>
                  <a:prstGeom prst="rect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27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latinLnBrk="0"/>
                    <a:r>
                      <a:rPr lang="en-US" altLang="ko-KR" sz="14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 rotWithShape="0">
                            <a:srgbClr val="000000">
                              <a:alpha val="43000"/>
                            </a:srgbClr>
                          </a:outerShdw>
                        </a:effectLst>
                        <a:latin typeface="Arial Black" panose="020B0A04020102020204" pitchFamily="34" charset="0"/>
                        <a:ea typeface="HY견고딕" panose="02030600000101010101" pitchFamily="18" charset="-127"/>
                      </a:rPr>
                      <a:t>Motivation &amp; Problem</a:t>
                    </a:r>
                    <a:endParaRPr lang="ko-KR" altLang="ko-KR" sz="1400" dirty="0"/>
                  </a:p>
                </p:txBody>
              </p:sp>
            </p:grpSp>
            <p:sp>
              <p:nvSpPr>
                <p:cNvPr id="21" name="Rectangle 313">
                  <a:extLst>
                    <a:ext uri="{FF2B5EF4-FFF2-40B4-BE49-F238E27FC236}">
                      <a16:creationId xmlns:a16="http://schemas.microsoft.com/office/drawing/2014/main" id="{5F205065-E78E-4E46-926A-E8D847962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669" y="3222721"/>
                  <a:ext cx="3974906" cy="625576"/>
                </a:xfrm>
                <a:prstGeom prst="rect">
                  <a:avLst/>
                </a:prstGeom>
                <a:noFill/>
                <a:ln w="635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88630" tIns="44315" rIns="88630" bIns="44315" anchor="ctr"/>
                <a:lstStyle/>
                <a:p>
                  <a:pPr algn="ctr" defTabSz="2992207">
                    <a:buClr>
                      <a:schemeClr val="accent2"/>
                    </a:buClr>
                    <a:defRPr/>
                  </a:pPr>
                  <a:endParaRPr lang="en-US" altLang="ko-K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HY견고딕" panose="02030600000101010101" pitchFamily="18" charset="-127"/>
                  </a:endParaRPr>
                </a:p>
              </p:txBody>
            </p: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5651E5-EB3D-4848-9BAE-F04B8BEC2C30}"/>
                </a:ext>
              </a:extLst>
            </p:cNvPr>
            <p:cNvSpPr txBox="1"/>
            <p:nvPr/>
          </p:nvSpPr>
          <p:spPr>
            <a:xfrm>
              <a:off x="792411" y="6608204"/>
              <a:ext cx="7012988" cy="1557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71" indent="-285771" algn="just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As we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can see in </a:t>
              </a:r>
              <a:r>
                <a:rPr lang="en-US" altLang="ko-KR" sz="1400" dirty="0" err="1" smtClean="0"/>
                <a:t>webtoon</a:t>
              </a:r>
              <a:r>
                <a:rPr lang="en-US" altLang="ko-KR" sz="1400" dirty="0" smtClean="0"/>
                <a:t> ‘</a:t>
              </a:r>
              <a:r>
                <a:rPr lang="ko-KR" altLang="en-US" sz="1400" dirty="0" smtClean="0"/>
                <a:t>마주쳤다</a:t>
              </a:r>
              <a:r>
                <a:rPr lang="en-US" altLang="ko-KR" sz="1400" dirty="0" smtClean="0"/>
                <a:t>’, high quality face to 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cartoon character translation is already in service. However there are </a:t>
              </a:r>
              <a:r>
                <a:rPr lang="en-US" altLang="ko-KR" sz="1400" b="1" dirty="0" smtClean="0"/>
                <a:t>additional costs to apply the translation on other cartoons</a:t>
              </a:r>
              <a:r>
                <a:rPr lang="en-US" altLang="ko-KR" sz="1400" dirty="0" smtClean="0"/>
                <a:t>. </a:t>
              </a:r>
              <a:endParaRPr lang="en-US" altLang="ko-KR" sz="14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57E8036-3206-4E94-8DD0-28204F00B77F}"/>
              </a:ext>
            </a:extLst>
          </p:cNvPr>
          <p:cNvSpPr txBox="1"/>
          <p:nvPr/>
        </p:nvSpPr>
        <p:spPr>
          <a:xfrm>
            <a:off x="237397" y="241497"/>
            <a:ext cx="81520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b="1" dirty="0" smtClean="0">
                <a:latin typeface="Bahnschrift SemiLight" panose="020B0502040204020203" pitchFamily="34" charset="0"/>
              </a:rPr>
              <a:t>Unsupervised Learning for Face Image to Cartoon Image Translation</a:t>
            </a:r>
            <a:endParaRPr lang="ko-KR" altLang="en-US" sz="2100" b="1" dirty="0">
              <a:latin typeface="Bahnschrift SemiLight" panose="020B0502040204020203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0660A7D-3D23-421A-8AF7-5B51CEAC7ADE}"/>
              </a:ext>
            </a:extLst>
          </p:cNvPr>
          <p:cNvGrpSpPr/>
          <p:nvPr/>
        </p:nvGrpSpPr>
        <p:grpSpPr>
          <a:xfrm>
            <a:off x="2757128" y="661349"/>
            <a:ext cx="2594270" cy="307777"/>
            <a:chOff x="4260011" y="746263"/>
            <a:chExt cx="2365876" cy="30777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EB66705-A501-489F-80F5-339A0D4DC291}"/>
                </a:ext>
              </a:extLst>
            </p:cNvPr>
            <p:cNvSpPr/>
            <p:nvPr/>
          </p:nvSpPr>
          <p:spPr>
            <a:xfrm>
              <a:off x="4260011" y="746263"/>
              <a:ext cx="8803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Bahnschrift SemiLight" panose="020B0502040204020203" pitchFamily="34" charset="0"/>
                  <a:cs typeface="Times New Roman" panose="02020603050405020304" pitchFamily="18" charset="0"/>
                </a:rPr>
                <a:t>Min Ki Jo</a:t>
              </a:r>
              <a:endParaRPr lang="ko-KR" altLang="en-US" sz="1400" dirty="0">
                <a:latin typeface="Bahnschrift SemiLight" panose="020B0502040204020203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5B219FD-0550-40D2-A763-6460D7CFF0E5}"/>
                </a:ext>
              </a:extLst>
            </p:cNvPr>
            <p:cNvSpPr/>
            <p:nvPr/>
          </p:nvSpPr>
          <p:spPr>
            <a:xfrm>
              <a:off x="5389651" y="746263"/>
              <a:ext cx="12362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Bahnschrift SemiLight" panose="020B0502040204020203" pitchFamily="34" charset="0"/>
                  <a:cs typeface="Times New Roman" panose="02020603050405020304" pitchFamily="18" charset="0"/>
                </a:rPr>
                <a:t>Ga Young Lee</a:t>
              </a:r>
              <a:endParaRPr lang="ko-KR" altLang="en-US" sz="1400" dirty="0">
                <a:latin typeface="Bahnschrift SemiLight" panose="020B0502040204020203" pitchFamily="34" charset="0"/>
              </a:endParaRPr>
            </a:p>
          </p:txBody>
        </p:sp>
      </p:grpSp>
      <p:pic>
        <p:nvPicPr>
          <p:cNvPr id="1028" name="Picture 4" descr="Naver Webtoonì ëí ì´ë¯¸ì§ ê²ìê²°ê³¼">
            <a:extLst>
              <a:ext uri="{FF2B5EF4-FFF2-40B4-BE49-F238E27FC236}">
                <a16:creationId xmlns:a16="http://schemas.microsoft.com/office/drawing/2014/main" id="{132D785D-4769-4175-A176-6DC4710B9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162" y="153164"/>
            <a:ext cx="1525838" cy="7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049B8FF8-72D1-4211-9C55-914C0DE8F221}"/>
              </a:ext>
            </a:extLst>
          </p:cNvPr>
          <p:cNvGrpSpPr/>
          <p:nvPr/>
        </p:nvGrpSpPr>
        <p:grpSpPr>
          <a:xfrm>
            <a:off x="4965700" y="1155604"/>
            <a:ext cx="4792981" cy="5562696"/>
            <a:chOff x="395891" y="3338589"/>
            <a:chExt cx="7823119" cy="9079450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02A3F5-85E5-4394-96B6-C29D13019F90}"/>
                </a:ext>
              </a:extLst>
            </p:cNvPr>
            <p:cNvGrpSpPr/>
            <p:nvPr/>
          </p:nvGrpSpPr>
          <p:grpSpPr>
            <a:xfrm>
              <a:off x="395891" y="3338589"/>
              <a:ext cx="7823119" cy="9079450"/>
              <a:chOff x="338741" y="3222721"/>
              <a:chExt cx="7823119" cy="907945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58ECA91-587F-494D-862A-92286759AC3F}"/>
                  </a:ext>
                </a:extLst>
              </p:cNvPr>
              <p:cNvSpPr/>
              <p:nvPr/>
            </p:nvSpPr>
            <p:spPr>
              <a:xfrm>
                <a:off x="546349" y="3424879"/>
                <a:ext cx="7615511" cy="8877292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27269" tIns="0" rIns="101815" bIns="0" anchor="t"/>
              <a:lstStyle/>
              <a:p>
                <a:pPr marL="127269" indent="-127269">
                  <a:lnSpc>
                    <a:spcPct val="150000"/>
                  </a:lnSpc>
                  <a:spcAft>
                    <a:spcPts val="566"/>
                  </a:spcAft>
                  <a:buClr>
                    <a:srgbClr val="969696"/>
                  </a:buClr>
                  <a:buFont typeface="Wingdings" pitchFamily="2" charset="2"/>
                  <a:buChar char="§"/>
                </a:pPr>
                <a:endParaRPr lang="en-US" altLang="ko-KR" dirty="0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EAB0EABC-B78B-4C0E-A488-F9A2A34AE7A3}"/>
                  </a:ext>
                </a:extLst>
              </p:cNvPr>
              <p:cNvGrpSpPr/>
              <p:nvPr/>
            </p:nvGrpSpPr>
            <p:grpSpPr>
              <a:xfrm>
                <a:off x="338741" y="3222721"/>
                <a:ext cx="4461834" cy="785997"/>
                <a:chOff x="338741" y="3222721"/>
                <a:chExt cx="4461834" cy="785997"/>
              </a:xfrm>
            </p:grpSpPr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4207E07C-522A-4D9E-9A8A-46104EA6F4F5}"/>
                    </a:ext>
                  </a:extLst>
                </p:cNvPr>
                <p:cNvGrpSpPr/>
                <p:nvPr/>
              </p:nvGrpSpPr>
              <p:grpSpPr>
                <a:xfrm>
                  <a:off x="338741" y="3223911"/>
                  <a:ext cx="3621356" cy="784807"/>
                  <a:chOff x="479091" y="4437809"/>
                  <a:chExt cx="5121786" cy="1109975"/>
                </a:xfrm>
              </p:grpSpPr>
              <p:sp>
                <p:nvSpPr>
                  <p:cNvPr id="64" name="직각 삼각형 63">
                    <a:extLst>
                      <a:ext uri="{FF2B5EF4-FFF2-40B4-BE49-F238E27FC236}">
                        <a16:creationId xmlns:a16="http://schemas.microsoft.com/office/drawing/2014/main" id="{145C85CC-620A-4A64-81BE-C61CE1BC31A0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06619" y="5315559"/>
                    <a:ext cx="204701" cy="259749"/>
                  </a:xfrm>
                  <a:prstGeom prst="rtTriangl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1273" b="1">
                      <a:latin typeface="+mj-lt"/>
                    </a:endParaRPr>
                  </a:p>
                </p:txBody>
              </p:sp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428FAD3D-E0EE-45AA-B1FE-CA57C28A67B3}"/>
                      </a:ext>
                    </a:extLst>
                  </p:cNvPr>
                  <p:cNvSpPr/>
                  <p:nvPr/>
                </p:nvSpPr>
                <p:spPr>
                  <a:xfrm>
                    <a:off x="479091" y="4437809"/>
                    <a:ext cx="5121786" cy="900001"/>
                  </a:xfrm>
                  <a:prstGeom prst="rect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27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latinLnBrk="0"/>
                    <a:r>
                      <a:rPr lang="en-US" altLang="ko-KR" sz="14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 rotWithShape="0">
                            <a:srgbClr val="000000">
                              <a:alpha val="43000"/>
                            </a:srgbClr>
                          </a:outerShdw>
                        </a:effectLst>
                        <a:latin typeface="Arial Black" panose="020B0A04020102020204" pitchFamily="34" charset="0"/>
                        <a:ea typeface="HY견고딕" panose="02030600000101010101" pitchFamily="18" charset="-127"/>
                      </a:rPr>
                      <a:t>Data Description</a:t>
                    </a:r>
                    <a:endParaRPr lang="ko-KR" altLang="ko-KR" sz="1400" dirty="0"/>
                  </a:p>
                </p:txBody>
              </p:sp>
            </p:grpSp>
            <p:sp>
              <p:nvSpPr>
                <p:cNvPr id="63" name="Rectangle 313">
                  <a:extLst>
                    <a:ext uri="{FF2B5EF4-FFF2-40B4-BE49-F238E27FC236}">
                      <a16:creationId xmlns:a16="http://schemas.microsoft.com/office/drawing/2014/main" id="{5F205065-E78E-4E46-926A-E8D847962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669" y="3222721"/>
                  <a:ext cx="3974906" cy="625576"/>
                </a:xfrm>
                <a:prstGeom prst="rect">
                  <a:avLst/>
                </a:prstGeom>
                <a:noFill/>
                <a:ln w="635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88630" tIns="44315" rIns="88630" bIns="44315" anchor="ctr"/>
                <a:lstStyle/>
                <a:p>
                  <a:pPr algn="ctr" defTabSz="2992207">
                    <a:buClr>
                      <a:schemeClr val="accent2"/>
                    </a:buClr>
                    <a:defRPr/>
                  </a:pPr>
                  <a:endParaRPr lang="en-US" altLang="ko-K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HY견고딕" panose="02030600000101010101" pitchFamily="18" charset="-127"/>
                  </a:endParaRPr>
                </a:p>
              </p:txBody>
            </p:sp>
          </p:grp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5651E5-EB3D-4848-9BAE-F04B8BEC2C30}"/>
                </a:ext>
              </a:extLst>
            </p:cNvPr>
            <p:cNvSpPr txBox="1"/>
            <p:nvPr/>
          </p:nvSpPr>
          <p:spPr>
            <a:xfrm>
              <a:off x="735291" y="6863805"/>
              <a:ext cx="7256604" cy="1557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71" indent="-285771" algn="just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Every cartoonist has their own unique drawing style, so </a:t>
              </a:r>
              <a:r>
                <a:rPr lang="en-US" altLang="ko-KR" sz="1400" b="1" dirty="0" smtClean="0"/>
                <a:t>pictures from different cartoons have different domains</a:t>
              </a:r>
              <a:r>
                <a:rPr lang="en-US" altLang="ko-KR" sz="1400" dirty="0" smtClean="0"/>
                <a:t>. However, in general, target domains can be grouped by their </a:t>
              </a:r>
              <a:r>
                <a:rPr lang="en-US" altLang="ko-KR" sz="1400" b="1" dirty="0" smtClean="0"/>
                <a:t>level of the abstraction</a:t>
              </a:r>
              <a:r>
                <a:rPr lang="en-US" altLang="ko-KR" sz="1400" dirty="0" smtClean="0"/>
                <a:t>.</a:t>
              </a:r>
            </a:p>
          </p:txBody>
        </p:sp>
      </p:grp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1" b="16290"/>
          <a:stretch/>
        </p:blipFill>
        <p:spPr bwMode="auto">
          <a:xfrm>
            <a:off x="967431" y="1694139"/>
            <a:ext cx="3134455" cy="135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ì ì í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2" t="2819" r="27260" b="34207"/>
          <a:stretch/>
        </p:blipFill>
        <p:spPr bwMode="auto">
          <a:xfrm>
            <a:off x="6322550" y="1758839"/>
            <a:ext cx="844066" cy="124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ê´ë ¨ ì´ë¯¸ì§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77" t="2669" r="19757" b="42434"/>
          <a:stretch/>
        </p:blipFill>
        <p:spPr bwMode="auto">
          <a:xfrm>
            <a:off x="5264026" y="1753529"/>
            <a:ext cx="844674" cy="125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514" y="1753527"/>
            <a:ext cx="1026682" cy="125440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55651E5-EB3D-4848-9BAE-F04B8BEC2C30}"/>
              </a:ext>
            </a:extLst>
          </p:cNvPr>
          <p:cNvSpPr txBox="1"/>
          <p:nvPr/>
        </p:nvSpPr>
        <p:spPr>
          <a:xfrm>
            <a:off x="5290375" y="3012103"/>
            <a:ext cx="791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Realistic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5651E5-EB3D-4848-9BAE-F04B8BEC2C30}"/>
              </a:ext>
            </a:extLst>
          </p:cNvPr>
          <p:cNvSpPr txBox="1"/>
          <p:nvPr/>
        </p:nvSpPr>
        <p:spPr>
          <a:xfrm>
            <a:off x="6034552" y="2956064"/>
            <a:ext cx="1420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Shaped like  </a:t>
            </a:r>
          </a:p>
          <a:p>
            <a:pPr algn="ctr"/>
            <a:r>
              <a:rPr lang="en-US" altLang="ko-KR" sz="1100" dirty="0" smtClean="0"/>
              <a:t>a human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5651E5-EB3D-4848-9BAE-F04B8BEC2C30}"/>
              </a:ext>
            </a:extLst>
          </p:cNvPr>
          <p:cNvSpPr txBox="1"/>
          <p:nvPr/>
        </p:nvSpPr>
        <p:spPr>
          <a:xfrm>
            <a:off x="7309402" y="3040703"/>
            <a:ext cx="1158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Highly abstract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5651E5-EB3D-4848-9BAE-F04B8BEC2C30}"/>
              </a:ext>
            </a:extLst>
          </p:cNvPr>
          <p:cNvSpPr txBox="1"/>
          <p:nvPr/>
        </p:nvSpPr>
        <p:spPr>
          <a:xfrm>
            <a:off x="8562822" y="3040703"/>
            <a:ext cx="1035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Not a human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5651E5-EB3D-4848-9BAE-F04B8BEC2C30}"/>
              </a:ext>
            </a:extLst>
          </p:cNvPr>
          <p:cNvSpPr txBox="1"/>
          <p:nvPr/>
        </p:nvSpPr>
        <p:spPr>
          <a:xfrm>
            <a:off x="5178844" y="5853982"/>
            <a:ext cx="4445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71" indent="-285771" algn="just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In order to apply </a:t>
            </a:r>
            <a:r>
              <a:rPr lang="en-US" altLang="ko-KR" sz="1400" b="1" dirty="0" smtClean="0"/>
              <a:t>facial data analyzing model </a:t>
            </a:r>
            <a:r>
              <a:rPr lang="en-US" altLang="ko-KR" sz="1400" dirty="0" smtClean="0"/>
              <a:t>based on real human face data, </a:t>
            </a:r>
            <a:r>
              <a:rPr lang="en-US" altLang="ko-KR" sz="1400" b="1" dirty="0" smtClean="0"/>
              <a:t>cartoons in earlier two groups </a:t>
            </a:r>
            <a:r>
              <a:rPr lang="en-US" altLang="ko-KR" sz="1400" dirty="0" smtClean="0"/>
              <a:t>will </a:t>
            </a:r>
            <a:r>
              <a:rPr lang="en-US" altLang="ko-KR" sz="1400" dirty="0"/>
              <a:t>be </a:t>
            </a:r>
            <a:r>
              <a:rPr lang="en-US" altLang="ko-KR" sz="1400" dirty="0" smtClean="0"/>
              <a:t>used for this project. (Realistic, human like …)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763" y="4316507"/>
            <a:ext cx="1631555" cy="14380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97" y="4360684"/>
            <a:ext cx="2347930" cy="133328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55651E5-EB3D-4848-9BAE-F04B8BEC2C30}"/>
              </a:ext>
            </a:extLst>
          </p:cNvPr>
          <p:cNvSpPr txBox="1"/>
          <p:nvPr/>
        </p:nvSpPr>
        <p:spPr>
          <a:xfrm>
            <a:off x="386338" y="5959772"/>
            <a:ext cx="4296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71" indent="-285771" algn="just">
              <a:buFont typeface="Arial" panose="020B0604020202020204" pitchFamily="34" charset="0"/>
              <a:buChar char="•"/>
            </a:pPr>
            <a:r>
              <a:rPr lang="en-US" altLang="ko-KR" sz="1400" b="1" dirty="0"/>
              <a:t>F</a:t>
            </a:r>
            <a:r>
              <a:rPr lang="en-US" altLang="ko-KR" sz="1400" b="1" dirty="0" smtClean="0"/>
              <a:t>ace to cartoon translation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can be generalized as unsupervised Image to Image translation.</a:t>
            </a:r>
            <a:endParaRPr lang="en-US" altLang="ko-KR" sz="1400" dirty="0"/>
          </a:p>
        </p:txBody>
      </p:sp>
      <p:pic>
        <p:nvPicPr>
          <p:cNvPr id="2050" name="Picture 2" descr="ì¸ëª¨ì§ìì£¼ì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6" r="4113" b="33248"/>
          <a:stretch/>
        </p:blipFill>
        <p:spPr bwMode="auto">
          <a:xfrm>
            <a:off x="3660712" y="5150250"/>
            <a:ext cx="861127" cy="87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66" b="29270"/>
          <a:stretch/>
        </p:blipFill>
        <p:spPr>
          <a:xfrm>
            <a:off x="610931" y="4567072"/>
            <a:ext cx="868282" cy="105803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32" b="35966"/>
          <a:stretch/>
        </p:blipFill>
        <p:spPr>
          <a:xfrm>
            <a:off x="3660712" y="4212572"/>
            <a:ext cx="861127" cy="841107"/>
          </a:xfrm>
          <a:prstGeom prst="rect">
            <a:avLst/>
          </a:prstGeom>
        </p:spPr>
      </p:pic>
      <p:pic>
        <p:nvPicPr>
          <p:cNvPr id="2052" name="Picture 4" descr="Neural network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r="5374"/>
          <a:stretch/>
        </p:blipFill>
        <p:spPr bwMode="auto">
          <a:xfrm>
            <a:off x="1479212" y="4474377"/>
            <a:ext cx="2181499" cy="132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12"/>
          <a:srcRect r="5687"/>
          <a:stretch/>
        </p:blipFill>
        <p:spPr>
          <a:xfrm>
            <a:off x="8611095" y="1753527"/>
            <a:ext cx="963830" cy="125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780" y="339896"/>
            <a:ext cx="2051652" cy="1613539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049B8FF8-72D1-4211-9C55-914C0DE8F221}"/>
              </a:ext>
            </a:extLst>
          </p:cNvPr>
          <p:cNvGrpSpPr/>
          <p:nvPr/>
        </p:nvGrpSpPr>
        <p:grpSpPr>
          <a:xfrm>
            <a:off x="175260" y="142254"/>
            <a:ext cx="4792981" cy="4730701"/>
            <a:chOff x="395891" y="3338589"/>
            <a:chExt cx="7823119" cy="7721463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C02A3F5-85E5-4394-96B6-C29D13019F90}"/>
                </a:ext>
              </a:extLst>
            </p:cNvPr>
            <p:cNvGrpSpPr/>
            <p:nvPr/>
          </p:nvGrpSpPr>
          <p:grpSpPr>
            <a:xfrm>
              <a:off x="395891" y="3338589"/>
              <a:ext cx="7823119" cy="7721463"/>
              <a:chOff x="338741" y="3222721"/>
              <a:chExt cx="7823119" cy="7721463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158ECA91-587F-494D-862A-92286759AC3F}"/>
                  </a:ext>
                </a:extLst>
              </p:cNvPr>
              <p:cNvSpPr/>
              <p:nvPr/>
            </p:nvSpPr>
            <p:spPr>
              <a:xfrm>
                <a:off x="546349" y="3424879"/>
                <a:ext cx="7615511" cy="7519305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27269" tIns="0" rIns="101815" bIns="0" anchor="t"/>
              <a:lstStyle/>
              <a:p>
                <a:pPr marL="127269" indent="-127269">
                  <a:lnSpc>
                    <a:spcPct val="150000"/>
                  </a:lnSpc>
                  <a:spcAft>
                    <a:spcPts val="566"/>
                  </a:spcAft>
                  <a:buClr>
                    <a:srgbClr val="969696"/>
                  </a:buClr>
                  <a:buFont typeface="Wingdings" pitchFamily="2" charset="2"/>
                  <a:buChar char="§"/>
                </a:pPr>
                <a:endParaRPr lang="en-US" altLang="ko-KR" dirty="0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EAB0EABC-B78B-4C0E-A488-F9A2A34AE7A3}"/>
                  </a:ext>
                </a:extLst>
              </p:cNvPr>
              <p:cNvGrpSpPr/>
              <p:nvPr/>
            </p:nvGrpSpPr>
            <p:grpSpPr>
              <a:xfrm>
                <a:off x="338741" y="3222721"/>
                <a:ext cx="4844400" cy="785997"/>
                <a:chOff x="338741" y="3222721"/>
                <a:chExt cx="4844400" cy="785997"/>
              </a:xfrm>
            </p:grpSpPr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4207E07C-522A-4D9E-9A8A-46104EA6F4F5}"/>
                    </a:ext>
                  </a:extLst>
                </p:cNvPr>
                <p:cNvGrpSpPr/>
                <p:nvPr/>
              </p:nvGrpSpPr>
              <p:grpSpPr>
                <a:xfrm>
                  <a:off x="338741" y="3223911"/>
                  <a:ext cx="4844400" cy="784807"/>
                  <a:chOff x="479091" y="4437809"/>
                  <a:chExt cx="6851572" cy="1109975"/>
                </a:xfrm>
              </p:grpSpPr>
              <p:sp>
                <p:nvSpPr>
                  <p:cNvPr id="52" name="직각 삼각형 51">
                    <a:extLst>
                      <a:ext uri="{FF2B5EF4-FFF2-40B4-BE49-F238E27FC236}">
                        <a16:creationId xmlns:a16="http://schemas.microsoft.com/office/drawing/2014/main" id="{145C85CC-620A-4A64-81BE-C61CE1BC31A0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06619" y="5315559"/>
                    <a:ext cx="204701" cy="259749"/>
                  </a:xfrm>
                  <a:prstGeom prst="rtTriangl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1273" b="1">
                      <a:latin typeface="+mj-lt"/>
                    </a:endParaRPr>
                  </a:p>
                </p:txBody>
              </p:sp>
              <p:sp>
                <p:nvSpPr>
                  <p:cNvPr id="53" name="직사각형 52">
                    <a:extLst>
                      <a:ext uri="{FF2B5EF4-FFF2-40B4-BE49-F238E27FC236}">
                        <a16:creationId xmlns:a16="http://schemas.microsoft.com/office/drawing/2014/main" id="{428FAD3D-E0EE-45AA-B1FE-CA57C28A67B3}"/>
                      </a:ext>
                    </a:extLst>
                  </p:cNvPr>
                  <p:cNvSpPr/>
                  <p:nvPr/>
                </p:nvSpPr>
                <p:spPr>
                  <a:xfrm>
                    <a:off x="479091" y="4437809"/>
                    <a:ext cx="6851572" cy="900001"/>
                  </a:xfrm>
                  <a:prstGeom prst="rect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27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latinLnBrk="0"/>
                    <a:r>
                      <a:rPr lang="en-US" altLang="ko-KR" sz="14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 rotWithShape="0">
                            <a:srgbClr val="000000">
                              <a:alpha val="43000"/>
                            </a:srgbClr>
                          </a:outerShdw>
                        </a:effectLst>
                        <a:latin typeface="Arial Black" panose="020B0A04020102020204" pitchFamily="34" charset="0"/>
                        <a:ea typeface="HY견고딕" panose="02030600000101010101" pitchFamily="18" charset="-127"/>
                      </a:rPr>
                      <a:t>Baseline &amp; Current Result</a:t>
                    </a:r>
                    <a:endParaRPr lang="ko-KR" altLang="ko-KR" sz="1400" dirty="0"/>
                  </a:p>
                </p:txBody>
              </p:sp>
            </p:grpSp>
            <p:sp>
              <p:nvSpPr>
                <p:cNvPr id="51" name="Rectangle 313">
                  <a:extLst>
                    <a:ext uri="{FF2B5EF4-FFF2-40B4-BE49-F238E27FC236}">
                      <a16:creationId xmlns:a16="http://schemas.microsoft.com/office/drawing/2014/main" id="{5F205065-E78E-4E46-926A-E8D847962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669" y="3222721"/>
                  <a:ext cx="3974906" cy="625576"/>
                </a:xfrm>
                <a:prstGeom prst="rect">
                  <a:avLst/>
                </a:prstGeom>
                <a:noFill/>
                <a:ln w="635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88630" tIns="44315" rIns="88630" bIns="44315" anchor="ctr"/>
                <a:lstStyle/>
                <a:p>
                  <a:pPr algn="ctr" defTabSz="2992207">
                    <a:buClr>
                      <a:schemeClr val="accent2"/>
                    </a:buClr>
                    <a:defRPr/>
                  </a:pPr>
                  <a:endParaRPr lang="en-US" altLang="ko-K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HY견고딕" panose="02030600000101010101" pitchFamily="18" charset="-127"/>
                  </a:endParaRPr>
                </a:p>
              </p:txBody>
            </p:sp>
          </p:grp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5651E5-EB3D-4848-9BAE-F04B8BEC2C30}"/>
                </a:ext>
              </a:extLst>
            </p:cNvPr>
            <p:cNvSpPr txBox="1"/>
            <p:nvPr/>
          </p:nvSpPr>
          <p:spPr>
            <a:xfrm>
              <a:off x="875770" y="6126424"/>
              <a:ext cx="7108114" cy="1557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71" indent="-285771" algn="just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I will use Cycle GAN and UNIT as the baseline. Both models generate cartoon like picture, but the </a:t>
              </a:r>
              <a:r>
                <a:rPr lang="en-US" altLang="ko-KR" sz="1400" b="1" dirty="0" smtClean="0"/>
                <a:t>shape of the generated face is distorted: eyes and nose tend to lose their position</a:t>
              </a:r>
              <a:r>
                <a:rPr lang="en-US" altLang="ko-KR" sz="1400" dirty="0" smtClean="0"/>
                <a:t>.</a:t>
              </a:r>
              <a:endParaRPr lang="en-US" altLang="ko-KR" sz="14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49B8FF8-72D1-4211-9C55-914C0DE8F221}"/>
              </a:ext>
            </a:extLst>
          </p:cNvPr>
          <p:cNvGrpSpPr/>
          <p:nvPr/>
        </p:nvGrpSpPr>
        <p:grpSpPr>
          <a:xfrm>
            <a:off x="5139373" y="142254"/>
            <a:ext cx="4645758" cy="6540486"/>
            <a:chOff x="395892" y="3338589"/>
            <a:chExt cx="7823118" cy="10675403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6C02A3F5-85E5-4394-96B6-C29D13019F90}"/>
                </a:ext>
              </a:extLst>
            </p:cNvPr>
            <p:cNvGrpSpPr/>
            <p:nvPr/>
          </p:nvGrpSpPr>
          <p:grpSpPr>
            <a:xfrm>
              <a:off x="395892" y="3338589"/>
              <a:ext cx="7823118" cy="10675403"/>
              <a:chOff x="338742" y="3222721"/>
              <a:chExt cx="7823118" cy="10675403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158ECA91-587F-494D-862A-92286759AC3F}"/>
                  </a:ext>
                </a:extLst>
              </p:cNvPr>
              <p:cNvSpPr/>
              <p:nvPr/>
            </p:nvSpPr>
            <p:spPr>
              <a:xfrm>
                <a:off x="546349" y="3424879"/>
                <a:ext cx="7615511" cy="10473245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27269" tIns="0" rIns="101815" bIns="0" anchor="t"/>
              <a:lstStyle/>
              <a:p>
                <a:pPr marL="127269" indent="-127269">
                  <a:lnSpc>
                    <a:spcPct val="150000"/>
                  </a:lnSpc>
                  <a:spcAft>
                    <a:spcPts val="566"/>
                  </a:spcAft>
                  <a:buClr>
                    <a:srgbClr val="969696"/>
                  </a:buClr>
                  <a:buFont typeface="Wingdings" pitchFamily="2" charset="2"/>
                  <a:buChar char="§"/>
                </a:pPr>
                <a:endParaRPr lang="en-US" altLang="ko-KR" dirty="0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EAB0EABC-B78B-4C0E-A488-F9A2A34AE7A3}"/>
                  </a:ext>
                </a:extLst>
              </p:cNvPr>
              <p:cNvGrpSpPr/>
              <p:nvPr/>
            </p:nvGrpSpPr>
            <p:grpSpPr>
              <a:xfrm>
                <a:off x="338742" y="3222721"/>
                <a:ext cx="4461833" cy="785997"/>
                <a:chOff x="338742" y="3222721"/>
                <a:chExt cx="4461833" cy="785997"/>
              </a:xfrm>
            </p:grpSpPr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4207E07C-522A-4D9E-9A8A-46104EA6F4F5}"/>
                    </a:ext>
                  </a:extLst>
                </p:cNvPr>
                <p:cNvGrpSpPr/>
                <p:nvPr/>
              </p:nvGrpSpPr>
              <p:grpSpPr>
                <a:xfrm>
                  <a:off x="338742" y="3223911"/>
                  <a:ext cx="2850322" cy="784807"/>
                  <a:chOff x="479093" y="4437809"/>
                  <a:chExt cx="4031292" cy="1109975"/>
                </a:xfrm>
              </p:grpSpPr>
              <p:sp>
                <p:nvSpPr>
                  <p:cNvPr id="71" name="직각 삼각형 70">
                    <a:extLst>
                      <a:ext uri="{FF2B5EF4-FFF2-40B4-BE49-F238E27FC236}">
                        <a16:creationId xmlns:a16="http://schemas.microsoft.com/office/drawing/2014/main" id="{145C85CC-620A-4A64-81BE-C61CE1BC31A0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06619" y="5315559"/>
                    <a:ext cx="204701" cy="259749"/>
                  </a:xfrm>
                  <a:prstGeom prst="rtTriangl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1273" b="1">
                      <a:latin typeface="+mj-lt"/>
                    </a:endParaRPr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428FAD3D-E0EE-45AA-B1FE-CA57C28A67B3}"/>
                      </a:ext>
                    </a:extLst>
                  </p:cNvPr>
                  <p:cNvSpPr/>
                  <p:nvPr/>
                </p:nvSpPr>
                <p:spPr>
                  <a:xfrm>
                    <a:off x="479093" y="4437809"/>
                    <a:ext cx="4031292" cy="900001"/>
                  </a:xfrm>
                  <a:prstGeom prst="rect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27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latinLnBrk="0"/>
                    <a:r>
                      <a:rPr lang="en-US" altLang="ko-KR" sz="14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 rotWithShape="0">
                            <a:srgbClr val="000000">
                              <a:alpha val="43000"/>
                            </a:srgbClr>
                          </a:outerShdw>
                        </a:effectLst>
                        <a:latin typeface="Arial Black" panose="020B0A04020102020204" pitchFamily="34" charset="0"/>
                        <a:ea typeface="HY견고딕" panose="02030600000101010101" pitchFamily="18" charset="-127"/>
                      </a:rPr>
                      <a:t>Current Plan</a:t>
                    </a:r>
                    <a:endParaRPr lang="ko-KR" altLang="ko-KR" sz="1400" dirty="0"/>
                  </a:p>
                </p:txBody>
              </p:sp>
            </p:grpSp>
            <p:sp>
              <p:nvSpPr>
                <p:cNvPr id="70" name="Rectangle 313">
                  <a:extLst>
                    <a:ext uri="{FF2B5EF4-FFF2-40B4-BE49-F238E27FC236}">
                      <a16:creationId xmlns:a16="http://schemas.microsoft.com/office/drawing/2014/main" id="{5F205065-E78E-4E46-926A-E8D847962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669" y="3222721"/>
                  <a:ext cx="3974906" cy="625576"/>
                </a:xfrm>
                <a:prstGeom prst="rect">
                  <a:avLst/>
                </a:prstGeom>
                <a:noFill/>
                <a:ln w="635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88630" tIns="44315" rIns="88630" bIns="44315" anchor="ctr"/>
                <a:lstStyle/>
                <a:p>
                  <a:pPr algn="ctr" defTabSz="2992207">
                    <a:buClr>
                      <a:schemeClr val="accent2"/>
                    </a:buClr>
                    <a:defRPr/>
                  </a:pPr>
                  <a:endParaRPr lang="en-US" altLang="ko-K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HY견고딕" panose="02030600000101010101" pitchFamily="18" charset="-127"/>
                  </a:endParaRPr>
                </a:p>
              </p:txBody>
            </p:sp>
          </p:grp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55651E5-EB3D-4848-9BAE-F04B8BEC2C30}"/>
                </a:ext>
              </a:extLst>
            </p:cNvPr>
            <p:cNvSpPr txBox="1"/>
            <p:nvPr/>
          </p:nvSpPr>
          <p:spPr>
            <a:xfrm>
              <a:off x="882819" y="4177093"/>
              <a:ext cx="7056156" cy="155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71" indent="-285771" algn="just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Currently, the main objective of the project is </a:t>
              </a:r>
              <a:r>
                <a:rPr lang="en-US" altLang="ko-KR" sz="1400" b="1" dirty="0" smtClean="0"/>
                <a:t>recovering the shape of the face</a:t>
              </a:r>
              <a:r>
                <a:rPr lang="en-US" altLang="ko-KR" sz="1400" dirty="0" smtClean="0"/>
                <a:t> so the parts of the face land on the place where they should be. </a:t>
              </a:r>
              <a:r>
                <a:rPr lang="en-US" altLang="ko-KR" sz="1400" dirty="0"/>
                <a:t>F</a:t>
              </a:r>
              <a:r>
                <a:rPr lang="en-US" altLang="ko-KR" sz="1400" dirty="0" smtClean="0"/>
                <a:t>acial information will be used to do this.</a:t>
              </a:r>
              <a:endParaRPr lang="en-US" altLang="ko-KR" sz="1400" dirty="0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655651E5-EB3D-4848-9BAE-F04B8BEC2C30}"/>
              </a:ext>
            </a:extLst>
          </p:cNvPr>
          <p:cNvSpPr txBox="1"/>
          <p:nvPr/>
        </p:nvSpPr>
        <p:spPr>
          <a:xfrm>
            <a:off x="-1649719" y="7117191"/>
            <a:ext cx="44748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71" indent="-285771" algn="just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When a side view of a cartoon character is given, human knows that the character has turned their face. However, what machine perceives is a slanted face. As a result, eyes and nose of the generated image slides off from where they are supposed to be. Thus, </a:t>
            </a:r>
            <a:r>
              <a:rPr lang="en-US" altLang="ko-KR" sz="1400" b="1" dirty="0" smtClean="0"/>
              <a:t>additional guidance would help the machine </a:t>
            </a:r>
            <a:r>
              <a:rPr lang="en-US" altLang="ko-KR" sz="1400" b="1" dirty="0"/>
              <a:t>to understand the cartoon image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1026" name="Picture 2" descr="CycleGA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36" r="71212" b="20881"/>
          <a:stretch/>
        </p:blipFill>
        <p:spPr bwMode="auto">
          <a:xfrm>
            <a:off x="587688" y="629817"/>
            <a:ext cx="1749425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51873" t="34026" r="26591" b="30593"/>
          <a:stretch/>
        </p:blipFill>
        <p:spPr>
          <a:xfrm>
            <a:off x="883007" y="2860933"/>
            <a:ext cx="1620416" cy="16638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l="49259" t="33852" r="19260" b="13259"/>
          <a:stretch/>
        </p:blipFill>
        <p:spPr>
          <a:xfrm>
            <a:off x="2909418" y="2860933"/>
            <a:ext cx="1572944" cy="165159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55651E5-EB3D-4848-9BAE-F04B8BEC2C30}"/>
              </a:ext>
            </a:extLst>
          </p:cNvPr>
          <p:cNvSpPr txBox="1"/>
          <p:nvPr/>
        </p:nvSpPr>
        <p:spPr>
          <a:xfrm>
            <a:off x="3038585" y="4411290"/>
            <a:ext cx="1314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Former </a:t>
            </a:r>
            <a:r>
              <a:rPr lang="en-US" altLang="ko-KR" sz="1200" dirty="0" smtClean="0"/>
              <a:t>project (Based on UNIT)</a:t>
            </a:r>
            <a:endParaRPr lang="en-US" altLang="ko-KR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5651E5-EB3D-4848-9BAE-F04B8BEC2C30}"/>
              </a:ext>
            </a:extLst>
          </p:cNvPr>
          <p:cNvSpPr txBox="1"/>
          <p:nvPr/>
        </p:nvSpPr>
        <p:spPr>
          <a:xfrm>
            <a:off x="1122195" y="4509392"/>
            <a:ext cx="1143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UNIT 250k step</a:t>
            </a:r>
            <a:endParaRPr lang="en-US" altLang="ko-KR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0" b="16141"/>
          <a:stretch/>
        </p:blipFill>
        <p:spPr>
          <a:xfrm>
            <a:off x="5465380" y="1845734"/>
            <a:ext cx="1160123" cy="109608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4" r="51712" b="27782"/>
          <a:stretch/>
        </p:blipFill>
        <p:spPr>
          <a:xfrm>
            <a:off x="8437137" y="3050333"/>
            <a:ext cx="1244755" cy="10960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8" t="5379" r="50397" b="6380"/>
          <a:stretch/>
        </p:blipFill>
        <p:spPr>
          <a:xfrm>
            <a:off x="7009364" y="1845614"/>
            <a:ext cx="1104449" cy="10962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1" r="56877" b="30199"/>
          <a:stretch/>
        </p:blipFill>
        <p:spPr>
          <a:xfrm>
            <a:off x="7022362" y="3050333"/>
            <a:ext cx="1078452" cy="109608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55651E5-EB3D-4848-9BAE-F04B8BEC2C30}"/>
              </a:ext>
            </a:extLst>
          </p:cNvPr>
          <p:cNvSpPr txBox="1"/>
          <p:nvPr/>
        </p:nvSpPr>
        <p:spPr>
          <a:xfrm>
            <a:off x="5428534" y="4437703"/>
            <a:ext cx="4190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71" indent="-285771" algn="just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There will be two phases in the training. </a:t>
            </a:r>
            <a:r>
              <a:rPr lang="en-US" altLang="ko-KR" sz="1400" dirty="0" smtClean="0"/>
              <a:t>1. </a:t>
            </a:r>
            <a:r>
              <a:rPr lang="en-US" altLang="ko-KR" sz="1400" dirty="0" smtClean="0"/>
              <a:t>learn how to </a:t>
            </a:r>
            <a:r>
              <a:rPr lang="en-US" altLang="ko-KR" sz="1400" b="1" dirty="0" smtClean="0"/>
              <a:t>roughly construct the content (the original face)</a:t>
            </a:r>
            <a:r>
              <a:rPr lang="en-US" altLang="ko-KR" sz="1400" dirty="0" smtClean="0"/>
              <a:t>. </a:t>
            </a:r>
            <a:r>
              <a:rPr lang="en-US" altLang="ko-KR" sz="1400" dirty="0" smtClean="0"/>
              <a:t>2. Apply </a:t>
            </a:r>
            <a:r>
              <a:rPr lang="en-US" altLang="ko-KR" sz="1400" dirty="0" smtClean="0"/>
              <a:t>GAN loss </a:t>
            </a:r>
            <a:r>
              <a:rPr lang="en-US" altLang="ko-KR" sz="1400" dirty="0" smtClean="0"/>
              <a:t>so </a:t>
            </a:r>
            <a:r>
              <a:rPr lang="en-US" altLang="ko-KR" sz="1400" dirty="0" smtClean="0"/>
              <a:t>the generator will learn the </a:t>
            </a:r>
            <a:r>
              <a:rPr lang="en-US" altLang="ko-KR" sz="1400" b="1" dirty="0" smtClean="0"/>
              <a:t>cartoon style and detail expression</a:t>
            </a:r>
            <a:r>
              <a:rPr lang="en-US" altLang="ko-KR" sz="1400" dirty="0" smtClean="0"/>
              <a:t>. 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9"/>
          <a:srcRect l="19635" t="9046" r="22948" b="24554"/>
          <a:stretch/>
        </p:blipFill>
        <p:spPr>
          <a:xfrm>
            <a:off x="8967189" y="1610086"/>
            <a:ext cx="714703" cy="725214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6" t="10804" r="62276" b="45411"/>
          <a:stretch/>
        </p:blipFill>
        <p:spPr>
          <a:xfrm>
            <a:off x="8967189" y="2382934"/>
            <a:ext cx="714703" cy="62893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55651E5-EB3D-4848-9BAE-F04B8BEC2C30}"/>
              </a:ext>
            </a:extLst>
          </p:cNvPr>
          <p:cNvSpPr txBox="1"/>
          <p:nvPr/>
        </p:nvSpPr>
        <p:spPr>
          <a:xfrm>
            <a:off x="6832036" y="4146413"/>
            <a:ext cx="1459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3</a:t>
            </a:r>
            <a:r>
              <a:rPr lang="en-US" altLang="ko-KR" sz="1200" dirty="0" smtClean="0"/>
              <a:t>D facial contour </a:t>
            </a:r>
            <a:endParaRPr lang="en-US" altLang="ko-KR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5651E5-EB3D-4848-9BAE-F04B8BEC2C30}"/>
              </a:ext>
            </a:extLst>
          </p:cNvPr>
          <p:cNvSpPr txBox="1"/>
          <p:nvPr/>
        </p:nvSpPr>
        <p:spPr>
          <a:xfrm>
            <a:off x="5496726" y="2978549"/>
            <a:ext cx="1097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Source Image</a:t>
            </a:r>
            <a:endParaRPr lang="en-US" altLang="ko-KR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5651E5-EB3D-4848-9BAE-F04B8BEC2C30}"/>
              </a:ext>
            </a:extLst>
          </p:cNvPr>
          <p:cNvSpPr txBox="1"/>
          <p:nvPr/>
        </p:nvSpPr>
        <p:spPr>
          <a:xfrm>
            <a:off x="8510799" y="4172558"/>
            <a:ext cx="1097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Target Image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11"/>
          <a:srcRect l="13148" t="37780" r="71508" b="44008"/>
          <a:stretch/>
        </p:blipFill>
        <p:spPr>
          <a:xfrm>
            <a:off x="5465380" y="5628011"/>
            <a:ext cx="1350042" cy="100148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11"/>
          <a:srcRect l="43572" t="38308" r="41190" b="43744"/>
          <a:stretch/>
        </p:blipFill>
        <p:spPr>
          <a:xfrm>
            <a:off x="6915510" y="5629742"/>
            <a:ext cx="1340731" cy="98697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11"/>
          <a:srcRect l="73836" t="38308" r="10661" b="44008"/>
          <a:stretch/>
        </p:blipFill>
        <p:spPr>
          <a:xfrm>
            <a:off x="8317885" y="5628011"/>
            <a:ext cx="1364007" cy="972457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049B8FF8-72D1-4211-9C55-914C0DE8F221}"/>
              </a:ext>
            </a:extLst>
          </p:cNvPr>
          <p:cNvGrpSpPr/>
          <p:nvPr/>
        </p:nvGrpSpPr>
        <p:grpSpPr>
          <a:xfrm>
            <a:off x="175260" y="4929140"/>
            <a:ext cx="4792981" cy="1741269"/>
            <a:chOff x="395891" y="3338589"/>
            <a:chExt cx="7823119" cy="284210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02A3F5-85E5-4394-96B6-C29D13019F90}"/>
                </a:ext>
              </a:extLst>
            </p:cNvPr>
            <p:cNvGrpSpPr/>
            <p:nvPr/>
          </p:nvGrpSpPr>
          <p:grpSpPr>
            <a:xfrm>
              <a:off x="395891" y="3338589"/>
              <a:ext cx="7823119" cy="2842104"/>
              <a:chOff x="338741" y="3222721"/>
              <a:chExt cx="7823119" cy="2842104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58ECA91-587F-494D-862A-92286759AC3F}"/>
                  </a:ext>
                </a:extLst>
              </p:cNvPr>
              <p:cNvSpPr/>
              <p:nvPr/>
            </p:nvSpPr>
            <p:spPr>
              <a:xfrm>
                <a:off x="546349" y="3424881"/>
                <a:ext cx="7615511" cy="2639944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27269" tIns="0" rIns="101815" bIns="0" anchor="t"/>
              <a:lstStyle/>
              <a:p>
                <a:pPr marL="127269" indent="-127269">
                  <a:lnSpc>
                    <a:spcPct val="150000"/>
                  </a:lnSpc>
                  <a:spcAft>
                    <a:spcPts val="566"/>
                  </a:spcAft>
                  <a:buClr>
                    <a:srgbClr val="969696"/>
                  </a:buClr>
                  <a:buFont typeface="Wingdings" pitchFamily="2" charset="2"/>
                  <a:buChar char="§"/>
                </a:pPr>
                <a:endParaRPr lang="en-US" altLang="ko-KR" dirty="0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EAB0EABC-B78B-4C0E-A488-F9A2A34AE7A3}"/>
                  </a:ext>
                </a:extLst>
              </p:cNvPr>
              <p:cNvGrpSpPr/>
              <p:nvPr/>
            </p:nvGrpSpPr>
            <p:grpSpPr>
              <a:xfrm>
                <a:off x="338741" y="3222721"/>
                <a:ext cx="4461834" cy="785997"/>
                <a:chOff x="338741" y="3222721"/>
                <a:chExt cx="4461834" cy="785997"/>
              </a:xfrm>
            </p:grpSpPr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4207E07C-522A-4D9E-9A8A-46104EA6F4F5}"/>
                    </a:ext>
                  </a:extLst>
                </p:cNvPr>
                <p:cNvGrpSpPr/>
                <p:nvPr/>
              </p:nvGrpSpPr>
              <p:grpSpPr>
                <a:xfrm>
                  <a:off x="338741" y="3223911"/>
                  <a:ext cx="2485700" cy="784807"/>
                  <a:chOff x="479091" y="4437809"/>
                  <a:chExt cx="3515596" cy="1109975"/>
                </a:xfrm>
              </p:grpSpPr>
              <p:sp>
                <p:nvSpPr>
                  <p:cNvPr id="64" name="직각 삼각형 63">
                    <a:extLst>
                      <a:ext uri="{FF2B5EF4-FFF2-40B4-BE49-F238E27FC236}">
                        <a16:creationId xmlns:a16="http://schemas.microsoft.com/office/drawing/2014/main" id="{145C85CC-620A-4A64-81BE-C61CE1BC31A0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06619" y="5315559"/>
                    <a:ext cx="204701" cy="259749"/>
                  </a:xfrm>
                  <a:prstGeom prst="rtTriangl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1273" b="1">
                      <a:latin typeface="+mj-lt"/>
                    </a:endParaRPr>
                  </a:p>
                </p:txBody>
              </p:sp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428FAD3D-E0EE-45AA-B1FE-CA57C28A67B3}"/>
                      </a:ext>
                    </a:extLst>
                  </p:cNvPr>
                  <p:cNvSpPr/>
                  <p:nvPr/>
                </p:nvSpPr>
                <p:spPr>
                  <a:xfrm>
                    <a:off x="479091" y="4437809"/>
                    <a:ext cx="3515596" cy="900001"/>
                  </a:xfrm>
                  <a:prstGeom prst="rect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27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latinLnBrk="0"/>
                    <a:r>
                      <a:rPr lang="en-US" altLang="ko-KR" sz="1400" dirty="0" smtClean="0">
                        <a:solidFill>
                          <a:srgbClr val="FFFFFF"/>
                        </a:solidFill>
                        <a:effectLst>
                          <a:outerShdw blurRad="38100" dist="38100" dir="2700000" algn="tl" rotWithShape="0">
                            <a:srgbClr val="000000">
                              <a:alpha val="43000"/>
                            </a:srgbClr>
                          </a:outerShdw>
                        </a:effectLst>
                        <a:latin typeface="Arial Black" panose="020B0A04020102020204" pitchFamily="34" charset="0"/>
                        <a:ea typeface="HY견고딕" panose="02030600000101010101" pitchFamily="18" charset="-127"/>
                      </a:rPr>
                      <a:t>Reference</a:t>
                    </a:r>
                    <a:endParaRPr lang="ko-KR" altLang="ko-KR" sz="1400" dirty="0"/>
                  </a:p>
                </p:txBody>
              </p:sp>
            </p:grpSp>
            <p:sp>
              <p:nvSpPr>
                <p:cNvPr id="63" name="Rectangle 313">
                  <a:extLst>
                    <a:ext uri="{FF2B5EF4-FFF2-40B4-BE49-F238E27FC236}">
                      <a16:creationId xmlns:a16="http://schemas.microsoft.com/office/drawing/2014/main" id="{5F205065-E78E-4E46-926A-E8D847962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669" y="3222721"/>
                  <a:ext cx="3974906" cy="625576"/>
                </a:xfrm>
                <a:prstGeom prst="rect">
                  <a:avLst/>
                </a:prstGeom>
                <a:noFill/>
                <a:ln w="635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88630" tIns="44315" rIns="88630" bIns="44315" anchor="ctr"/>
                <a:lstStyle/>
                <a:p>
                  <a:pPr algn="ctr" defTabSz="2992207">
                    <a:buClr>
                      <a:schemeClr val="accent2"/>
                    </a:buClr>
                    <a:defRPr/>
                  </a:pPr>
                  <a:endParaRPr lang="en-US" altLang="ko-K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HY견고딕" panose="02030600000101010101" pitchFamily="18" charset="-127"/>
                  </a:endParaRPr>
                </a:p>
              </p:txBody>
            </p:sp>
          </p:grp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5651E5-EB3D-4848-9BAE-F04B8BEC2C30}"/>
                </a:ext>
              </a:extLst>
            </p:cNvPr>
            <p:cNvSpPr txBox="1"/>
            <p:nvPr/>
          </p:nvSpPr>
          <p:spPr>
            <a:xfrm>
              <a:off x="830209" y="4238917"/>
              <a:ext cx="7108114" cy="502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71" indent="-285771" algn="just">
                <a:buFont typeface="Arial" panose="020B0604020202020204" pitchFamily="34" charset="0"/>
                <a:buChar char="•"/>
              </a:pPr>
              <a:r>
                <a:rPr lang="en-US" altLang="ko-KR" sz="1400" dirty="0" smtClean="0"/>
                <a:t>Pix2Pix, </a:t>
              </a:r>
              <a:r>
                <a:rPr lang="en-US" altLang="ko-KR" sz="1400" dirty="0" err="1" smtClean="0"/>
                <a:t>CycleGAN</a:t>
              </a:r>
              <a:r>
                <a:rPr lang="en-US" altLang="ko-KR" sz="1400" dirty="0" smtClean="0"/>
                <a:t>, UNIT, </a:t>
              </a:r>
              <a:r>
                <a:rPr lang="en-US" altLang="ko-KR" sz="1400" dirty="0" err="1" smtClean="0"/>
                <a:t>CartoonGAN</a:t>
              </a:r>
              <a:r>
                <a:rPr lang="en-US" altLang="ko-KR" sz="1400" dirty="0" smtClean="0"/>
                <a:t>, PR NET </a:t>
              </a:r>
              <a:endParaRPr lang="en-US" altLang="ko-KR" sz="1400" dirty="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55651E5-EB3D-4848-9BAE-F04B8BEC2C30}"/>
              </a:ext>
            </a:extLst>
          </p:cNvPr>
          <p:cNvSpPr txBox="1"/>
          <p:nvPr/>
        </p:nvSpPr>
        <p:spPr>
          <a:xfrm>
            <a:off x="439147" y="5766520"/>
            <a:ext cx="4354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altLang="ko-KR" sz="1000" dirty="0"/>
              <a:t>Ming-Yu Liu, Thomas </a:t>
            </a:r>
            <a:r>
              <a:rPr lang="en-US" altLang="ko-KR" sz="1000" dirty="0" err="1"/>
              <a:t>Breuel</a:t>
            </a:r>
            <a:r>
              <a:rPr lang="en-US" altLang="ko-KR" sz="1000" dirty="0"/>
              <a:t>, Jan </a:t>
            </a:r>
            <a:r>
              <a:rPr lang="en-US" altLang="ko-KR" sz="1000" dirty="0" err="1" smtClean="0"/>
              <a:t>Kautz</a:t>
            </a:r>
            <a:r>
              <a:rPr lang="en-US" altLang="ko-KR" sz="1000" dirty="0" smtClean="0"/>
              <a:t>, “</a:t>
            </a:r>
            <a:r>
              <a:rPr lang="en-US" altLang="ko-KR" sz="1000" dirty="0"/>
              <a:t>Unsupervised Image-to-Image Translation </a:t>
            </a:r>
            <a:r>
              <a:rPr lang="en-US" altLang="ko-KR" sz="1000" dirty="0" smtClean="0"/>
              <a:t>Networks” </a:t>
            </a:r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US" altLang="ko-KR" sz="1000" dirty="0"/>
              <a:t>Chandrasekhar </a:t>
            </a:r>
            <a:r>
              <a:rPr lang="en-US" altLang="ko-KR" sz="1000" dirty="0" err="1"/>
              <a:t>Bhagavatula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Chenchen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Zhu “</a:t>
            </a:r>
            <a:r>
              <a:rPr lang="en-US" altLang="ko-KR" sz="1000" dirty="0"/>
              <a:t>Faster Than Real-time Facial Alignment: A 3D Spatial Transformer Network Approach in Unconstrained </a:t>
            </a:r>
            <a:r>
              <a:rPr lang="en-US" altLang="ko-KR" sz="1000" dirty="0" smtClean="0"/>
              <a:t>Poses”</a:t>
            </a:r>
            <a:endParaRPr lang="en-US" altLang="ko-KR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5651E5-EB3D-4848-9BAE-F04B8BEC2C30}"/>
              </a:ext>
            </a:extLst>
          </p:cNvPr>
          <p:cNvSpPr txBox="1"/>
          <p:nvPr/>
        </p:nvSpPr>
        <p:spPr>
          <a:xfrm>
            <a:off x="5568827" y="5351012"/>
            <a:ext cx="1143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Input</a:t>
            </a:r>
            <a:endParaRPr lang="en-US" altLang="ko-KR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55651E5-EB3D-4848-9BAE-F04B8BEC2C30}"/>
              </a:ext>
            </a:extLst>
          </p:cNvPr>
          <p:cNvSpPr txBox="1"/>
          <p:nvPr/>
        </p:nvSpPr>
        <p:spPr>
          <a:xfrm>
            <a:off x="6995079" y="5357632"/>
            <a:ext cx="1143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Content</a:t>
            </a:r>
            <a:endParaRPr lang="en-US" altLang="ko-KR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5651E5-EB3D-4848-9BAE-F04B8BEC2C30}"/>
              </a:ext>
            </a:extLst>
          </p:cNvPr>
          <p:cNvSpPr txBox="1"/>
          <p:nvPr/>
        </p:nvSpPr>
        <p:spPr>
          <a:xfrm>
            <a:off x="8432646" y="5351011"/>
            <a:ext cx="1143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Style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66029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2688</TotalTime>
  <Words>402</Words>
  <Application>Microsoft Office PowerPoint</Application>
  <PresentationFormat>A4 용지(210x297mm)</PresentationFormat>
  <Paragraphs>32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HY견고딕</vt:lpstr>
      <vt:lpstr>맑은 고딕</vt:lpstr>
      <vt:lpstr>Arial</vt:lpstr>
      <vt:lpstr>Arial Black</vt:lpstr>
      <vt:lpstr>Bahnschrift SemiLight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DongYul</dc:creator>
  <cp:lastModifiedBy>Windows 사용자</cp:lastModifiedBy>
  <cp:revision>56</cp:revision>
  <cp:lastPrinted>2018-07-20T07:26:49Z</cp:lastPrinted>
  <dcterms:created xsi:type="dcterms:W3CDTF">2018-07-20T04:50:02Z</dcterms:created>
  <dcterms:modified xsi:type="dcterms:W3CDTF">2018-07-23T02:19:07Z</dcterms:modified>
</cp:coreProperties>
</file>