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3" r:id="rId4"/>
    <p:sldId id="264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32" name="31 - Ορθογώνιο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38 - Ορθογώνιο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39 - Ορθογώνιο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40 - Ορθογώνιο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41 - Ορθογώνιο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56" name="55 - Ορθογώνιο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64 - Ορθογώνιο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65 - Ορθογώνιο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66 - Ορθογώνιο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- Ελεύθερη σχεδίαση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14 - Ελεύθερη σχεδίαση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12 - Ελεύθερη σχεδίαση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15 - Ελεύθερη σχεδίαση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16 - Ελεύθερη σχεδίαση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17 - Ελεύθερη σχεδίαση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18 - Ελεύθερη σχεδίαση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19 - Ελεύθερη σχεδίαση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20 - Ελεύθερη σχεδίαση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21 - Ελεύθερη σχεδίαση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22 - Ελεύθερη σχεδίαση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23 - Ελεύθερη σχεδίαση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24 - Ελεύθερη σχεδίαση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25 - Ελεύθερη σχεδίαση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26 - Ελεύθερη σχεδίαση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7" name="6 - Ορθογώνιο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- Ορθογώνιο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- Ορθογώνιο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- Ορθογώνιο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- Ορθογώνιο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24 - Ορθογώνιο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6" name="15 - Ορθογώνιο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- Ορθογώνιο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17 - Ορθογώνιο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18 - Ορθογώνιο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19 - Ορθογώνιο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20 - Ορθογώνιο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Ορθογώνιο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28 - Ορθογώνιο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29 - Ορθογώνιο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Ορθογώνιο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8 - Ευθεία γραμμή σύνδεσης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9 - Ομάδα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14 - Ευθεία γραμμή σύνδεσης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- Ευθεία γραμμή σύνδεσης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- Ευθεία γραμμή σύνδεσης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1 - Τίτλος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l-GR" dirty="0" smtClean="0"/>
              <a:t>Κάντε κλικ στο εικονίδιο για να προσθέσετε μια εικόνα</a:t>
            </a:r>
            <a:endParaRPr kumimoji="0" lang="en-US" dirty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grpSp>
        <p:nvGrpSpPr>
          <p:cNvPr id="14" name="13 - Ομάδα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10 - Ευθεία γραμμή σύνδεσης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- Ευθεία γραμμή σύνδεσης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- Ευθεία γραμμή σύνδεσης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17 - Ομάδα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18 - Ευθεία γραμμή σύνδεσης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- Ευθεία γραμμή σύνδεσης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- Ευθεία γραμμή σύνδεσης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l-GR" dirty="0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7 - Ορθογώνιο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8 - Ορθογώνιο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9 - Ορθογώνιο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10 - Ορθογώνιο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11 - Ορθογώνιο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14 - Ορθογώνιο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15 - Ορθογώνιο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16 - Ορθογώνιο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8A6DD91-218A-41DE-BEBA-9F3A997A4FDF}" type="datetimeFigureOut">
              <a:rPr lang="el-GR" smtClean="0"/>
              <a:pPr/>
              <a:t>23/3/2025</a:t>
            </a:fld>
            <a:endParaRPr lang="el-GR" dirty="0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l-GR" dirty="0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C99DA47-2C46-4282-961B-C569524E599E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467544" y="1628800"/>
            <a:ext cx="8676456" cy="3168352"/>
          </a:xfrm>
        </p:spPr>
        <p:txBody>
          <a:bodyPr>
            <a:normAutofit/>
          </a:bodyPr>
          <a:lstStyle/>
          <a:p>
            <a:r>
              <a:rPr lang="en-US" dirty="0" smtClean="0"/>
              <a:t>Project</a:t>
            </a:r>
            <a:r>
              <a:rPr lang="el-GR" dirty="0" smtClean="0"/>
              <a:t>:</a:t>
            </a:r>
            <a:r>
              <a:rPr lang="en-US" dirty="0" smtClean="0"/>
              <a:t>FOUNDATIONS</a:t>
            </a:r>
            <a:r>
              <a:rPr lang="el-GR" dirty="0" smtClean="0"/>
              <a:t> </a:t>
            </a:r>
            <a:r>
              <a:rPr lang="en-US" dirty="0" smtClean="0"/>
              <a:t>OF</a:t>
            </a:r>
            <a:r>
              <a:rPr lang="el-GR" dirty="0" smtClean="0"/>
              <a:t> </a:t>
            </a:r>
            <a:r>
              <a:rPr lang="en-US" dirty="0" smtClean="0"/>
              <a:t>SQL</a:t>
            </a:r>
            <a:r>
              <a:rPr lang="el-GR" dirty="0" smtClean="0"/>
              <a:t/>
            </a:r>
            <a:br>
              <a:rPr lang="el-GR" dirty="0" smtClean="0"/>
            </a:br>
            <a:r>
              <a:rPr lang="el-GR" dirty="0" smtClean="0"/>
              <a:t>ΑΝΑΛΥΣΗ ΒΑΣΗΣ ΔΕΔΟΜΕΝΩΝ </a:t>
            </a:r>
            <a:r>
              <a:rPr lang="en-US" dirty="0" smtClean="0"/>
              <a:t>AIRNB </a:t>
            </a:r>
            <a:r>
              <a:rPr lang="el-GR" dirty="0" smtClean="0"/>
              <a:t>ΣΤΟ SQL Server Management Studio (SSMS) </a:t>
            </a:r>
            <a:br>
              <a:rPr lang="el-GR" dirty="0" smtClean="0"/>
            </a:b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914400" y="0"/>
            <a:ext cx="7772400" cy="10527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l-GR" sz="24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ΚΑΦΑΝΤΑΡΗΣ ΘΕΜΙΣΤΟΚΛΗΣ </a:t>
            </a:r>
            <a:endParaRPr lang="el-GR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2 - Υπότιτλος"/>
          <p:cNvSpPr txBox="1">
            <a:spLocks/>
          </p:cNvSpPr>
          <p:nvPr/>
        </p:nvSpPr>
        <p:spPr>
          <a:xfrm>
            <a:off x="755576" y="5805264"/>
            <a:ext cx="7772400" cy="10527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100584" tIns="4572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2400" b="0" i="0" u="none" strike="noStrike" kern="1200" cap="none" spc="30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TUTOR-DATA EXPLORER COURSE</a:t>
            </a:r>
            <a:endParaRPr kumimoji="0" lang="el-GR" sz="24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7884368" cy="332656"/>
          </a:xfrm>
        </p:spPr>
        <p:txBody>
          <a:bodyPr/>
          <a:lstStyle/>
          <a:p>
            <a:pPr algn="ctr"/>
            <a:r>
              <a:rPr lang="en-US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Database schema</a:t>
            </a:r>
            <a:endParaRPr lang="el-GR" sz="2400" spc="3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914400" y="4149080"/>
            <a:ext cx="3081536" cy="2206480"/>
          </a:xfrm>
        </p:spPr>
        <p:txBody>
          <a:bodyPr>
            <a:normAutofit/>
          </a:bodyPr>
          <a:lstStyle/>
          <a:p>
            <a:endParaRPr lang="el-GR" sz="2400" spc="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2775" t="11151" r="13479"/>
          <a:stretch>
            <a:fillRect/>
          </a:stretch>
        </p:blipFill>
        <p:spPr bwMode="auto">
          <a:xfrm>
            <a:off x="0" y="332656"/>
            <a:ext cx="9144000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23623" t="11151" r="13770"/>
          <a:stretch>
            <a:fillRect/>
          </a:stretch>
        </p:blipFill>
        <p:spPr bwMode="auto">
          <a:xfrm>
            <a:off x="0" y="3789040"/>
            <a:ext cx="9144000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052736"/>
          </a:xfrm>
        </p:spPr>
        <p:txBody>
          <a:bodyPr/>
          <a:lstStyle/>
          <a:p>
            <a:r>
              <a:rPr lang="el-GR" sz="28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Ερώτηση 6.Ποσοστό καταλυμάτων ανά </a:t>
            </a:r>
            <a:r>
              <a:rPr lang="el-GR" sz="28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περιοχή(</a:t>
            </a:r>
            <a:r>
              <a:rPr lang="en-US" sz="28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neighborhood cleansed- </a:t>
            </a:r>
            <a:r>
              <a:rPr lang="en-US" sz="28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TOP </a:t>
            </a:r>
            <a:r>
              <a:rPr lang="en-US" sz="28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10)</a:t>
            </a:r>
            <a:r>
              <a:rPr lang="el-GR" sz="28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el-GR" sz="28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l-GR" sz="2800" spc="3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18275" r="30516" b="64737"/>
          <a:stretch>
            <a:fillRect/>
          </a:stretch>
        </p:blipFill>
        <p:spPr bwMode="auto">
          <a:xfrm>
            <a:off x="683568" y="1196752"/>
            <a:ext cx="777686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l="778" t="58400" r="59547" b="19550"/>
          <a:stretch>
            <a:fillRect/>
          </a:stretch>
        </p:blipFill>
        <p:spPr bwMode="auto">
          <a:xfrm>
            <a:off x="755576" y="2852936"/>
            <a:ext cx="777686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- TextBox"/>
          <p:cNvSpPr txBox="1"/>
          <p:nvPr/>
        </p:nvSpPr>
        <p:spPr>
          <a:xfrm>
            <a:off x="683568" y="479715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Συμπερασματα: Το ιστορικό κέντρο της Αθηνάς και</a:t>
            </a:r>
            <a:r>
              <a:rPr lang="en-US" dirty="0" smtClean="0"/>
              <a:t> </a:t>
            </a:r>
            <a:r>
              <a:rPr lang="el-GR" dirty="0" smtClean="0"/>
              <a:t>κατά  βάση οι κοντινές περιοχές γύρω από αυτό (Κουκάκι, νέος κόσμος, εξαρχεια,νεαπολη , πλατεία </a:t>
            </a:r>
            <a:r>
              <a:rPr lang="el-GR" dirty="0" err="1" smtClean="0"/>
              <a:t>βαθης</a:t>
            </a:r>
            <a:r>
              <a:rPr lang="el-GR" dirty="0" smtClean="0"/>
              <a:t>, μουσείο</a:t>
            </a:r>
            <a:r>
              <a:rPr lang="en-US" dirty="0" smtClean="0"/>
              <a:t>,</a:t>
            </a:r>
            <a:r>
              <a:rPr lang="el-GR" dirty="0" smtClean="0"/>
              <a:t> κα)  συγκεντρώνουν την πλειοψηφία των καταλυμάτων </a:t>
            </a:r>
            <a:r>
              <a:rPr lang="en-US" dirty="0" err="1" smtClean="0"/>
              <a:t>airbnb</a:t>
            </a:r>
            <a:r>
              <a:rPr lang="en-US" dirty="0" smtClean="0"/>
              <a:t>.</a:t>
            </a:r>
            <a:r>
              <a:rPr lang="el-GR" dirty="0" smtClean="0"/>
              <a:t> </a:t>
            </a:r>
            <a:r>
              <a:rPr lang="el-GR" dirty="0" smtClean="0"/>
              <a:t> </a:t>
            </a:r>
            <a:r>
              <a:rPr lang="el-GR" dirty="0" smtClean="0"/>
              <a:t>Τα </a:t>
            </a:r>
            <a:r>
              <a:rPr lang="el-GR" dirty="0" err="1" smtClean="0"/>
              <a:t>μισα</a:t>
            </a:r>
            <a:r>
              <a:rPr lang="el-GR" dirty="0" smtClean="0"/>
              <a:t> </a:t>
            </a:r>
            <a:r>
              <a:rPr lang="el-GR" dirty="0" smtClean="0"/>
              <a:t>καταλύματα βρίσκονται ανάμεσα στις περιοχές αυτές.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07504" y="0"/>
            <a:ext cx="8579296" cy="1426464"/>
          </a:xfrm>
        </p:spPr>
        <p:txBody>
          <a:bodyPr/>
          <a:lstStyle/>
          <a:p>
            <a:r>
              <a:rPr lang="el-GR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Ερωτήσεις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13&amp;15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. Οι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περιοχές  με τις Υψηλότερες μέσες τιμές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και οι 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περιοχές με μέση τιμή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μεγαλύτερη των 200 </a:t>
            </a:r>
            <a:r>
              <a:rPr lang="el-GR" sz="2400" spc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ευρώ</a:t>
            </a:r>
            <a:endParaRPr lang="el-GR" spc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94" t="14583" r="71404" b="62379"/>
          <a:stretch>
            <a:fillRect/>
          </a:stretch>
        </p:blipFill>
        <p:spPr bwMode="auto">
          <a:xfrm>
            <a:off x="683568" y="1052736"/>
            <a:ext cx="6192688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798" t="58869" r="83241" b="10881"/>
          <a:stretch>
            <a:fillRect/>
          </a:stretch>
        </p:blipFill>
        <p:spPr bwMode="auto">
          <a:xfrm>
            <a:off x="683568" y="3068960"/>
            <a:ext cx="619268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- TextBox"/>
          <p:cNvSpPr txBox="1"/>
          <p:nvPr/>
        </p:nvSpPr>
        <p:spPr>
          <a:xfrm>
            <a:off x="467544" y="5589240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Συμπερασματικά: : Το ιστορικό κέντρο της Αθηνάς και</a:t>
            </a:r>
            <a:r>
              <a:rPr lang="en-US" dirty="0" smtClean="0"/>
              <a:t> </a:t>
            </a:r>
            <a:r>
              <a:rPr lang="el-GR" dirty="0" smtClean="0"/>
              <a:t> οι παρακείμενες περιοχές γύρω (Ζάππειο, Ρηγίλλης, ακρόπολη αλλά και Εξάρχεια, πεδίο Άρεως</a:t>
            </a:r>
            <a:r>
              <a:rPr lang="en-US" dirty="0" smtClean="0"/>
              <a:t>,</a:t>
            </a:r>
            <a:r>
              <a:rPr lang="el-GR" dirty="0" smtClean="0"/>
              <a:t> κολωνάκι, κα)  συγκεντρώνουν τα ακριβότερα καταλύματα </a:t>
            </a:r>
            <a:r>
              <a:rPr lang="en-US" dirty="0" smtClean="0"/>
              <a:t>airbnb</a:t>
            </a:r>
            <a:r>
              <a:rPr lang="el-GR" dirty="0" smtClean="0"/>
              <a:t> με τιμές  ακόμη και μεγαλύτερες από 200 ευρώ ανά βραδιά.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4744"/>
          </a:xfrm>
        </p:spPr>
        <p:txBody>
          <a:bodyPr/>
          <a:lstStyle/>
          <a:p>
            <a:r>
              <a:rPr lang="el-GR" sz="2400" spc="3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Ερωτηση</a:t>
            </a:r>
            <a:r>
              <a:rPr lang="el-GR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14.Ποιος </a:t>
            </a:r>
            <a:r>
              <a:rPr lang="el-GR" sz="2400" spc="3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τυπος</a:t>
            </a:r>
            <a:r>
              <a:rPr lang="el-GR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Property </a:t>
            </a:r>
            <a:r>
              <a:rPr lang="el-GR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παρουσιάζει την μεγαλύτερη μέση τιμή; </a:t>
            </a:r>
            <a:r>
              <a:rPr lang="en-US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en-US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r>
              <a:rPr lang="el-GR" dirty="0" smtClean="0"/>
              <a:t/>
            </a:r>
            <a:br>
              <a:rPr lang="el-GR" dirty="0" smtClean="0"/>
            </a:br>
            <a:endParaRPr lang="el-GR" dirty="0"/>
          </a:p>
        </p:txBody>
      </p:sp>
      <p:sp>
        <p:nvSpPr>
          <p:cNvPr id="7" name="6 - TextBox"/>
          <p:cNvSpPr txBox="1"/>
          <p:nvPr/>
        </p:nvSpPr>
        <p:spPr>
          <a:xfrm>
            <a:off x="827584" y="494116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Συμπεράσματα: τα σκάφη (</a:t>
            </a:r>
            <a:r>
              <a:rPr lang="en-US" dirty="0" smtClean="0"/>
              <a:t>boat) </a:t>
            </a:r>
            <a:r>
              <a:rPr lang="el-GR" dirty="0" smtClean="0"/>
              <a:t>έχουν την μεγαλύτερη μέση τιμή ενοικίασης από όλα τα </a:t>
            </a:r>
            <a:r>
              <a:rPr lang="en-US" dirty="0" smtClean="0"/>
              <a:t>Property Types (500.00).</a:t>
            </a:r>
            <a:r>
              <a:rPr lang="el-GR" dirty="0" smtClean="0"/>
              <a:t> Σημαντικά μεγαλύτερη από όλες τις υπόλοιπες κατηγορίες όπως</a:t>
            </a:r>
            <a:r>
              <a:rPr lang="en-US" dirty="0" smtClean="0"/>
              <a:t> </a:t>
            </a:r>
            <a:r>
              <a:rPr lang="el-GR" dirty="0" smtClean="0"/>
              <a:t>ενδεικτικά οι: </a:t>
            </a:r>
            <a:r>
              <a:rPr lang="en-US" dirty="0" smtClean="0"/>
              <a:t>villas</a:t>
            </a:r>
            <a:r>
              <a:rPr lang="el-GR" dirty="0" smtClean="0"/>
              <a:t>,</a:t>
            </a:r>
            <a:r>
              <a:rPr lang="en-US" dirty="0" smtClean="0"/>
              <a:t>private rooms , boutique hotel</a:t>
            </a:r>
            <a:r>
              <a:rPr lang="el-GR" dirty="0" smtClean="0"/>
              <a:t> </a:t>
            </a:r>
            <a:r>
              <a:rPr lang="en-US" dirty="0" smtClean="0"/>
              <a:t>rooms </a:t>
            </a:r>
            <a:r>
              <a:rPr lang="el-GR" dirty="0" smtClean="0"/>
              <a:t>κ.α. 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3" t="36503" r="65170" b="49774"/>
          <a:stretch>
            <a:fillRect/>
          </a:stretch>
        </p:blipFill>
        <p:spPr bwMode="auto">
          <a:xfrm>
            <a:off x="467544" y="908720"/>
            <a:ext cx="799288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672" t="58400" r="70769" b="33200"/>
          <a:stretch>
            <a:fillRect/>
          </a:stretch>
        </p:blipFill>
        <p:spPr bwMode="auto">
          <a:xfrm>
            <a:off x="539552" y="3068960"/>
            <a:ext cx="79208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Ε</a:t>
            </a:r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ρώτηση 16. ΤΟ</a:t>
            </a:r>
            <a:r>
              <a:rPr lang="en-US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 5</a:t>
            </a:r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τύποι καταλυμάτων (</a:t>
            </a:r>
            <a:r>
              <a:rPr lang="en-US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property types</a:t>
            </a:r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)</a:t>
            </a:r>
            <a:r>
              <a:rPr lang="en-US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βάσει αριθμού κρατήσεων</a:t>
            </a:r>
            <a:r>
              <a:rPr lang="el-GR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/>
            </a:r>
            <a:br>
              <a:rPr lang="el-GR" sz="24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</a:br>
            <a:endParaRPr lang="el-GR" sz="2400" spc="3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179512" y="472514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Συμπεράσματα: οι περισσότερες κρατήσεις αφορούν ολόκληρα  διαμερίσματα, σπίτια, μεζονέτες, στούντιο </a:t>
            </a:r>
            <a:r>
              <a:rPr lang="en-US" dirty="0" smtClean="0"/>
              <a:t>(</a:t>
            </a:r>
            <a:r>
              <a:rPr lang="el-GR" dirty="0" smtClean="0"/>
              <a:t> </a:t>
            </a:r>
            <a:r>
              <a:rPr lang="en-US" dirty="0" smtClean="0"/>
              <a:t>entire rental units, homes). </a:t>
            </a:r>
            <a:r>
              <a:rPr lang="el-GR" dirty="0" smtClean="0"/>
              <a:t>Ωστόσο κρατήσεις είτε σε ξενοδοχεία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 room in hotel)</a:t>
            </a:r>
            <a:r>
              <a:rPr lang="el-GR" dirty="0" smtClean="0"/>
              <a:t> είτε σε  μεμονωμένα ενοικιαζόμενα δωμάτια/ διαμερίσματα(</a:t>
            </a:r>
            <a:r>
              <a:rPr lang="en-US" dirty="0" smtClean="0"/>
              <a:t>private rooms in rental units</a:t>
            </a:r>
            <a:r>
              <a:rPr lang="el-GR" dirty="0" smtClean="0"/>
              <a:t>) εμφανίζονται </a:t>
            </a:r>
            <a:r>
              <a:rPr lang="en-US" dirty="0" smtClean="0"/>
              <a:t> </a:t>
            </a:r>
            <a:r>
              <a:rPr lang="el-GR" dirty="0" smtClean="0"/>
              <a:t>και αυτές ψηλά στην λίστα  των κρατήσεων </a:t>
            </a:r>
            <a:endParaRPr lang="el-G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31725" r="56752" b="50479"/>
          <a:stretch>
            <a:fillRect/>
          </a:stretch>
        </p:blipFill>
        <p:spPr bwMode="auto">
          <a:xfrm>
            <a:off x="467544" y="1268760"/>
            <a:ext cx="748883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57749" r="76966" b="26501"/>
          <a:stretch>
            <a:fillRect/>
          </a:stretch>
        </p:blipFill>
        <p:spPr bwMode="auto">
          <a:xfrm>
            <a:off x="611560" y="3068960"/>
            <a:ext cx="727280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0" y="0"/>
            <a:ext cx="8892480" cy="1268760"/>
          </a:xfrm>
        </p:spPr>
        <p:txBody>
          <a:bodyPr/>
          <a:lstStyle/>
          <a:p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Ερώτηση 18. τα 10 </a:t>
            </a:r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καλυτέρα </a:t>
            </a:r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Καταλύματα με </a:t>
            </a:r>
            <a:r>
              <a:rPr lang="el-GR" sz="2000" spc="3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βαση</a:t>
            </a:r>
            <a:r>
              <a:rPr lang="el-GR" sz="2000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τις κρατήσεις Και τις αξιολογήσεις</a:t>
            </a:r>
            <a:endParaRPr lang="el-GR" sz="2000" spc="3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6" name="5 - TextBox"/>
          <p:cNvSpPr txBox="1"/>
          <p:nvPr/>
        </p:nvSpPr>
        <p:spPr>
          <a:xfrm>
            <a:off x="251520" y="465313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Στη διαφάνεια αυτή παρουσιάζονται τα κορυφαία καταλύματα με τις περισσότερες κρατήσεις  και αξιολογήσεις. Όλα αφορούν διαμερίσματα</a:t>
            </a:r>
            <a:r>
              <a:rPr lang="en-US" dirty="0" smtClean="0"/>
              <a:t> (rental units)</a:t>
            </a:r>
            <a:r>
              <a:rPr lang="el-GR" dirty="0" smtClean="0"/>
              <a:t> στην περιοχή </a:t>
            </a:r>
            <a:r>
              <a:rPr lang="en-US" dirty="0" smtClean="0"/>
              <a:t>Athens</a:t>
            </a:r>
            <a:r>
              <a:rPr lang="el-GR" dirty="0" smtClean="0"/>
              <a:t>, με αρκετά υψηλές βαθμολογίες κοντά στο 5.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571" t="58152" r="66895" b="18587"/>
          <a:stretch>
            <a:fillRect/>
          </a:stretch>
        </p:blipFill>
        <p:spPr bwMode="auto">
          <a:xfrm>
            <a:off x="107504" y="2348880"/>
            <a:ext cx="792088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34250" r="34741" b="45800"/>
          <a:stretch>
            <a:fillRect/>
          </a:stretch>
        </p:blipFill>
        <p:spPr bwMode="auto">
          <a:xfrm>
            <a:off x="179512" y="836712"/>
            <a:ext cx="795637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Μετρό">
  <a:themeElements>
    <a:clrScheme name="Μετρό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Μετρό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Μετρό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749</TotalTime>
  <Words>305</Words>
  <Application>Microsoft Office PowerPoint</Application>
  <PresentationFormat>Προβολή στην οθόνη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8" baseType="lpstr">
      <vt:lpstr>Μετρό</vt:lpstr>
      <vt:lpstr>Project:FOUNDATIONS OF SQL ΑΝΑΛΥΣΗ ΒΑΣΗΣ ΔΕΔΟΜΕΝΩΝ AIRNB ΣΤΟ SQL Server Management Studio (SSMS)  </vt:lpstr>
      <vt:lpstr>Database schema</vt:lpstr>
      <vt:lpstr> Ερώτηση 6.Ποσοστό καταλυμάτων ανά περιοχή(neighborhood cleansed- TOP 10) </vt:lpstr>
      <vt:lpstr> Ερωτήσεις 13&amp;15. Οι  περιοχές  με τις Υψηλότερες μέσες τιμές και οι  περιοχές με μέση τιμή μεγαλύτερη των 200 ευρώ</vt:lpstr>
      <vt:lpstr>Ερωτηση 14.Ποιος τυπος Property παρουσιάζει την μεγαλύτερη μέση τιμή;   </vt:lpstr>
      <vt:lpstr>Ερώτηση 16. ΤΟP 5 τύποι καταλυμάτων (property types) βάσει αριθμού κρατήσεων </vt:lpstr>
      <vt:lpstr> Ερώτηση 18. τα 10 καλυτέρα Καταλύματα με βαση τις κρατήσεις Και τις αξιολογήσεις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Project:FOUNDATIONS OF SQL ΑΝΑΛΥΣΗ ΒΑΣΗΣ ΔΕΔΟΜΕΝΩΝ AIRNB ΣΤΟ SQL Server Management Studio (SSMS)  </dc:title>
  <dc:creator>User</dc:creator>
  <cp:lastModifiedBy>User</cp:lastModifiedBy>
  <cp:revision>14</cp:revision>
  <dcterms:created xsi:type="dcterms:W3CDTF">2025-03-08T15:01:38Z</dcterms:created>
  <dcterms:modified xsi:type="dcterms:W3CDTF">2025-03-23T10:20:58Z</dcterms:modified>
</cp:coreProperties>
</file>