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0" r:id="rId3"/>
    <p:sldId id="258" r:id="rId4"/>
    <p:sldId id="259" r:id="rId5"/>
    <p:sldId id="260" r:id="rId6"/>
    <p:sldId id="261" r:id="rId7"/>
    <p:sldId id="262" r:id="rId8"/>
    <p:sldId id="291" r:id="rId9"/>
    <p:sldId id="292" r:id="rId10"/>
    <p:sldId id="280" r:id="rId11"/>
    <p:sldId id="294" r:id="rId12"/>
    <p:sldId id="295" r:id="rId13"/>
    <p:sldId id="266" r:id="rId14"/>
    <p:sldId id="269" r:id="rId15"/>
    <p:sldId id="268" r:id="rId16"/>
    <p:sldId id="284" r:id="rId17"/>
    <p:sldId id="270" r:id="rId18"/>
    <p:sldId id="300" r:id="rId19"/>
    <p:sldId id="272" r:id="rId20"/>
    <p:sldId id="293" r:id="rId21"/>
    <p:sldId id="267" r:id="rId22"/>
    <p:sldId id="296" r:id="rId23"/>
    <p:sldId id="297" r:id="rId24"/>
    <p:sldId id="286" r:id="rId25"/>
    <p:sldId id="287" r:id="rId26"/>
    <p:sldId id="288" r:id="rId27"/>
    <p:sldId id="271" r:id="rId28"/>
    <p:sldId id="298" r:id="rId29"/>
    <p:sldId id="273" r:id="rId30"/>
    <p:sldId id="275" r:id="rId31"/>
    <p:sldId id="276" r:id="rId32"/>
    <p:sldId id="278" r:id="rId33"/>
    <p:sldId id="279" r:id="rId34"/>
    <p:sldId id="299" r:id="rId35"/>
    <p:sldId id="28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0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0052-CD5C-4D2C-9C10-60CA79ED0C3D}" type="datetimeFigureOut">
              <a:rPr lang="en-GB" smtClean="0"/>
              <a:pPr/>
              <a:t>17/11/14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185E-2D1F-4783-AC12-BC337359C61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90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0052-CD5C-4D2C-9C10-60CA79ED0C3D}" type="datetimeFigureOut">
              <a:rPr lang="en-GB" smtClean="0"/>
              <a:pPr/>
              <a:t>17/11/14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185E-2D1F-4783-AC12-BC337359C61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06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0052-CD5C-4D2C-9C10-60CA79ED0C3D}" type="datetimeFigureOut">
              <a:rPr lang="en-GB" smtClean="0"/>
              <a:pPr/>
              <a:t>17/11/14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185E-2D1F-4783-AC12-BC337359C61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59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0052-CD5C-4D2C-9C10-60CA79ED0C3D}" type="datetimeFigureOut">
              <a:rPr lang="en-GB" smtClean="0"/>
              <a:pPr/>
              <a:t>17/11/14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185E-2D1F-4783-AC12-BC337359C61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7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0052-CD5C-4D2C-9C10-60CA79ED0C3D}" type="datetimeFigureOut">
              <a:rPr lang="en-GB" smtClean="0"/>
              <a:pPr/>
              <a:t>17/11/14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185E-2D1F-4783-AC12-BC337359C61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39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0052-CD5C-4D2C-9C10-60CA79ED0C3D}" type="datetimeFigureOut">
              <a:rPr lang="en-GB" smtClean="0"/>
              <a:pPr/>
              <a:t>17/11/14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185E-2D1F-4783-AC12-BC337359C61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91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0052-CD5C-4D2C-9C10-60CA79ED0C3D}" type="datetimeFigureOut">
              <a:rPr lang="en-GB" smtClean="0"/>
              <a:pPr/>
              <a:t>17/11/14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185E-2D1F-4783-AC12-BC337359C61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54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0052-CD5C-4D2C-9C10-60CA79ED0C3D}" type="datetimeFigureOut">
              <a:rPr lang="en-GB" smtClean="0"/>
              <a:pPr/>
              <a:t>17/11/14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185E-2D1F-4783-AC12-BC337359C61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08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0052-CD5C-4D2C-9C10-60CA79ED0C3D}" type="datetimeFigureOut">
              <a:rPr lang="en-GB" smtClean="0"/>
              <a:pPr/>
              <a:t>17/11/14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185E-2D1F-4783-AC12-BC337359C61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65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0052-CD5C-4D2C-9C10-60CA79ED0C3D}" type="datetimeFigureOut">
              <a:rPr lang="en-GB" smtClean="0"/>
              <a:pPr/>
              <a:t>17/11/14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185E-2D1F-4783-AC12-BC337359C61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7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0052-CD5C-4D2C-9C10-60CA79ED0C3D}" type="datetimeFigureOut">
              <a:rPr lang="en-GB" smtClean="0"/>
              <a:pPr/>
              <a:t>17/11/14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185E-2D1F-4783-AC12-BC337359C61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11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E0052-CD5C-4D2C-9C10-60CA79ED0C3D}" type="datetimeFigureOut">
              <a:rPr lang="en-GB" smtClean="0"/>
              <a:pPr/>
              <a:t>17/11/14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1185E-2D1F-4783-AC12-BC337359C61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23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Syllables</a:t>
            </a:r>
            <a:endParaRPr lang="en-GB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Charalambos Themistocleous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Nature of Syllable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biLevel thresh="75000"/>
          </a:blip>
          <a:srcRect r="75826"/>
          <a:stretch/>
        </p:blipFill>
        <p:spPr bwMode="auto">
          <a:xfrm>
            <a:off x="3275856" y="1844824"/>
            <a:ext cx="1794747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and Short Syllables</a:t>
            </a: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</a:blip>
          <a:srcRect/>
          <a:stretch>
            <a:fillRect/>
          </a:stretch>
        </p:blipFill>
        <p:spPr bwMode="auto">
          <a:xfrm>
            <a:off x="3707904" y="1988840"/>
            <a:ext cx="2304256" cy="3811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- TextBox"/>
          <p:cNvSpPr txBox="1"/>
          <p:nvPr/>
        </p:nvSpPr>
        <p:spPr>
          <a:xfrm>
            <a:off x="4236602" y="5949280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[bead]</a:t>
            </a:r>
            <a:endParaRPr lang="en-GB" sz="3200" dirty="0"/>
          </a:p>
        </p:txBody>
      </p:sp>
      <p:sp>
        <p:nvSpPr>
          <p:cNvPr id="7" name="6 - TextBox"/>
          <p:cNvSpPr txBox="1"/>
          <p:nvPr/>
        </p:nvSpPr>
        <p:spPr>
          <a:xfrm>
            <a:off x="4139952" y="1340768"/>
            <a:ext cx="1044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 Vowel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06406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and Short Syllables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772816"/>
            <a:ext cx="2088232" cy="431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- TextBox"/>
          <p:cNvSpPr txBox="1"/>
          <p:nvPr/>
        </p:nvSpPr>
        <p:spPr>
          <a:xfrm>
            <a:off x="3995936" y="1340768"/>
            <a:ext cx="1305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Diphthong</a:t>
            </a:r>
            <a:endParaRPr lang="en-GB" sz="2000" b="1" dirty="0"/>
          </a:p>
        </p:txBody>
      </p:sp>
      <p:sp>
        <p:nvSpPr>
          <p:cNvPr id="6" name="5 - TextBox"/>
          <p:cNvSpPr txBox="1"/>
          <p:nvPr/>
        </p:nvSpPr>
        <p:spPr>
          <a:xfrm>
            <a:off x="755576" y="6237312"/>
            <a:ext cx="80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diphthong is equivalent to a pair of vowels, both in the melody and in the skeleton.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9487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en-US" dirty="0" smtClean="0"/>
              <a:t>Sonority and the Syllable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Τίτλος"/>
          <p:cNvSpPr>
            <a:spLocks noGrp="1"/>
          </p:cNvSpPr>
          <p:nvPr>
            <p:ph type="title"/>
          </p:nvPr>
        </p:nvSpPr>
        <p:spPr>
          <a:xfrm>
            <a:off x="395536" y="1556792"/>
            <a:ext cx="8229600" cy="3154362"/>
          </a:xfrm>
        </p:spPr>
        <p:txBody>
          <a:bodyPr>
            <a:normAutofit/>
          </a:bodyPr>
          <a:lstStyle/>
          <a:p>
            <a:r>
              <a:rPr lang="en-US" dirty="0" smtClean="0"/>
              <a:t>Segments are arranged within the syllable in such a way that sonority goes first up and down.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Vowels have more sonority than consonants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sonority hierarchy</a:t>
            </a:r>
            <a:endParaRPr lang="en-GB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Vowels		     Most sonorous</a:t>
            </a:r>
          </a:p>
          <a:p>
            <a:r>
              <a:rPr lang="en-US" dirty="0" smtClean="0"/>
              <a:t>4. Glides</a:t>
            </a:r>
          </a:p>
          <a:p>
            <a:r>
              <a:rPr lang="en-US" dirty="0" smtClean="0"/>
              <a:t>3. Liquids</a:t>
            </a:r>
          </a:p>
          <a:p>
            <a:r>
              <a:rPr lang="en-US" dirty="0" smtClean="0"/>
              <a:t>2. Nasals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Obstruents</a:t>
            </a:r>
            <a:r>
              <a:rPr lang="en-US" dirty="0" smtClean="0"/>
              <a:t>		Least sonorous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11 - Ομάδα"/>
          <p:cNvGrpSpPr/>
          <p:nvPr/>
        </p:nvGrpSpPr>
        <p:grpSpPr>
          <a:xfrm>
            <a:off x="1691680" y="1196752"/>
            <a:ext cx="6552728" cy="4113748"/>
            <a:chOff x="1691680" y="1196752"/>
            <a:chExt cx="6552728" cy="4113748"/>
          </a:xfrm>
        </p:grpSpPr>
        <p:sp>
          <p:nvSpPr>
            <p:cNvPr id="6" name="5 - Ελεύθερη σχεδίαση"/>
            <p:cNvSpPr/>
            <p:nvPr/>
          </p:nvSpPr>
          <p:spPr>
            <a:xfrm>
              <a:off x="2771800" y="1268760"/>
              <a:ext cx="3816424" cy="2191829"/>
            </a:xfrm>
            <a:custGeom>
              <a:avLst/>
              <a:gdLst>
                <a:gd name="connsiteX0" fmla="*/ 0 w 4380931"/>
                <a:gd name="connsiteY0" fmla="*/ 1687773 h 1687773"/>
                <a:gd name="connsiteX1" fmla="*/ 1951630 w 4380931"/>
                <a:gd name="connsiteY1" fmla="*/ 9098 h 1687773"/>
                <a:gd name="connsiteX2" fmla="*/ 4380931 w 4380931"/>
                <a:gd name="connsiteY2" fmla="*/ 1633182 h 168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80931" h="1687773">
                  <a:moveTo>
                    <a:pt x="0" y="1687773"/>
                  </a:moveTo>
                  <a:cubicBezTo>
                    <a:pt x="610737" y="852984"/>
                    <a:pt x="1221475" y="18196"/>
                    <a:pt x="1951630" y="9098"/>
                  </a:cubicBezTo>
                  <a:cubicBezTo>
                    <a:pt x="2681785" y="0"/>
                    <a:pt x="3531358" y="816591"/>
                    <a:pt x="4380931" y="1633182"/>
                  </a:cubicBezTo>
                </a:path>
              </a:pathLst>
            </a:custGeom>
            <a:solidFill>
              <a:srgbClr val="FFC000"/>
            </a:solidFill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7 - Ευθύγραμμο βέλος σύνδεσης"/>
            <p:cNvCxnSpPr/>
            <p:nvPr/>
          </p:nvCxnSpPr>
          <p:spPr>
            <a:xfrm flipV="1">
              <a:off x="4499992" y="1484784"/>
              <a:ext cx="0" cy="201622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8 - TextBox"/>
            <p:cNvSpPr txBox="1"/>
            <p:nvPr/>
          </p:nvSpPr>
          <p:spPr>
            <a:xfrm>
              <a:off x="1691680" y="3645024"/>
              <a:ext cx="65527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Consonant       </a:t>
              </a:r>
              <a:r>
                <a:rPr lang="en-US" sz="54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Vowel</a:t>
              </a:r>
              <a:r>
                <a:rPr lang="en-US" sz="2400" dirty="0" smtClean="0"/>
                <a:t>        Consonant </a:t>
              </a:r>
              <a:endParaRPr lang="en-GB" sz="2400" dirty="0"/>
            </a:p>
          </p:txBody>
        </p:sp>
        <p:sp>
          <p:nvSpPr>
            <p:cNvPr id="10" name="9 - TextBox"/>
            <p:cNvSpPr txBox="1"/>
            <p:nvPr/>
          </p:nvSpPr>
          <p:spPr>
            <a:xfrm>
              <a:off x="2987824" y="4941168"/>
              <a:ext cx="3166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Sonority Scale for a CVC syllable</a:t>
              </a:r>
              <a:endParaRPr lang="en-GB" dirty="0"/>
            </a:p>
          </p:txBody>
        </p:sp>
        <p:sp>
          <p:nvSpPr>
            <p:cNvPr id="11" name="10 - TextBox"/>
            <p:cNvSpPr txBox="1"/>
            <p:nvPr/>
          </p:nvSpPr>
          <p:spPr>
            <a:xfrm>
              <a:off x="6876256" y="1196752"/>
              <a:ext cx="619080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High</a:t>
              </a:r>
            </a:p>
            <a:p>
              <a:endParaRPr lang="en-US" i="1" dirty="0" smtClean="0">
                <a:solidFill>
                  <a:srgbClr val="FF0000"/>
                </a:solidFill>
              </a:endParaRPr>
            </a:p>
            <a:p>
              <a:endParaRPr lang="en-US" i="1" dirty="0" smtClean="0">
                <a:solidFill>
                  <a:srgbClr val="FF0000"/>
                </a:solidFill>
              </a:endParaRPr>
            </a:p>
            <a:p>
              <a:endParaRPr lang="en-US" i="1" dirty="0" smtClean="0">
                <a:solidFill>
                  <a:srgbClr val="FF0000"/>
                </a:solidFill>
              </a:endParaRPr>
            </a:p>
            <a:p>
              <a:endParaRPr lang="en-US" i="1" dirty="0" smtClean="0">
                <a:solidFill>
                  <a:srgbClr val="FF0000"/>
                </a:solidFill>
              </a:endParaRPr>
            </a:p>
            <a:p>
              <a:endParaRPr lang="en-US" i="1" dirty="0" smtClean="0">
                <a:solidFill>
                  <a:srgbClr val="FF0000"/>
                </a:solidFill>
              </a:endParaRPr>
            </a:p>
            <a:p>
              <a:endParaRPr lang="en-US" i="1" dirty="0" smtClean="0">
                <a:solidFill>
                  <a:srgbClr val="FF0000"/>
                </a:solidFill>
              </a:endParaRPr>
            </a:p>
            <a:p>
              <a:r>
                <a:rPr lang="en-US" i="1" dirty="0" smtClean="0">
                  <a:solidFill>
                    <a:srgbClr val="FF0000"/>
                  </a:solidFill>
                </a:rPr>
                <a:t>Low</a:t>
              </a:r>
              <a:endParaRPr lang="en-GB" i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Sonority Profile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308857"/>
              </p:ext>
            </p:extLst>
          </p:nvPr>
        </p:nvGraphicFramePr>
        <p:xfrm>
          <a:off x="179513" y="1844825"/>
          <a:ext cx="8964486" cy="5013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770"/>
                <a:gridCol w="699709"/>
                <a:gridCol w="880443"/>
                <a:gridCol w="1280641"/>
                <a:gridCol w="1280641"/>
                <a:gridCol w="1280641"/>
                <a:gridCol w="1280641"/>
              </a:tblGrid>
              <a:tr h="67040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67040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Vowels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6704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Glides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6704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Liquids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6704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Nasals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</a:tr>
              <a:tr h="670408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Obstruents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</a:tr>
              <a:tr h="9907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000" b="1" dirty="0" smtClean="0">
                          <a:solidFill>
                            <a:srgbClr val="008000"/>
                          </a:solidFill>
                        </a:rPr>
                        <a:t>ˈ</a:t>
                      </a:r>
                      <a:r>
                        <a:rPr lang="en-GB" sz="4000" b="1" dirty="0" err="1" smtClean="0">
                          <a:solidFill>
                            <a:srgbClr val="008000"/>
                          </a:solidFill>
                        </a:rPr>
                        <a:t>ɹ</a:t>
                      </a:r>
                      <a:endParaRPr lang="en-US" sz="40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000" b="1" dirty="0" smtClean="0">
                          <a:solidFill>
                            <a:srgbClr val="008000"/>
                          </a:solidFill>
                        </a:rPr>
                        <a:t> e</a:t>
                      </a:r>
                      <a:endParaRPr lang="en-US" sz="40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008000"/>
                          </a:solidFill>
                        </a:rPr>
                        <a:t>k</a:t>
                      </a:r>
                      <a:endParaRPr lang="en-US" sz="40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b="1" dirty="0" err="1" smtClean="0">
                          <a:solidFill>
                            <a:srgbClr val="FF0000"/>
                          </a:solidFill>
                        </a:rPr>
                        <a:t>ə</a:t>
                      </a:r>
                      <a:r>
                        <a:rPr lang="en-GB" sz="40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Freeform 11"/>
          <p:cNvSpPr/>
          <p:nvPr/>
        </p:nvSpPr>
        <p:spPr>
          <a:xfrm>
            <a:off x="2627784" y="2518006"/>
            <a:ext cx="5400600" cy="2567178"/>
          </a:xfrm>
          <a:custGeom>
            <a:avLst/>
            <a:gdLst>
              <a:gd name="connsiteX0" fmla="*/ 0 w 5490580"/>
              <a:gd name="connsiteY0" fmla="*/ 1291994 h 2748282"/>
              <a:gd name="connsiteX1" fmla="*/ 660400 w 5490580"/>
              <a:gd name="connsiteY1" fmla="*/ 55861 h 2748282"/>
              <a:gd name="connsiteX2" fmla="*/ 2658534 w 5490580"/>
              <a:gd name="connsiteY2" fmla="*/ 2748261 h 2748282"/>
              <a:gd name="connsiteX3" fmla="*/ 4064000 w 5490580"/>
              <a:gd name="connsiteY3" fmla="*/ 5061 h 2748282"/>
              <a:gd name="connsiteX4" fmla="*/ 5367867 w 5490580"/>
              <a:gd name="connsiteY4" fmla="*/ 2070927 h 2748282"/>
              <a:gd name="connsiteX5" fmla="*/ 5435600 w 5490580"/>
              <a:gd name="connsiteY5" fmla="*/ 2223327 h 2748282"/>
              <a:gd name="connsiteX6" fmla="*/ 5435600 w 5490580"/>
              <a:gd name="connsiteY6" fmla="*/ 2223327 h 2748282"/>
              <a:gd name="connsiteX7" fmla="*/ 5435600 w 5490580"/>
              <a:gd name="connsiteY7" fmla="*/ 2223327 h 2748282"/>
              <a:gd name="connsiteX8" fmla="*/ 5435600 w 5490580"/>
              <a:gd name="connsiteY8" fmla="*/ 2223327 h 2748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90580" h="2748282">
                <a:moveTo>
                  <a:pt x="0" y="1291994"/>
                </a:moveTo>
                <a:cubicBezTo>
                  <a:pt x="108655" y="552572"/>
                  <a:pt x="217311" y="-186850"/>
                  <a:pt x="660400" y="55861"/>
                </a:cubicBezTo>
                <a:cubicBezTo>
                  <a:pt x="1103489" y="298572"/>
                  <a:pt x="2091267" y="2756728"/>
                  <a:pt x="2658534" y="2748261"/>
                </a:cubicBezTo>
                <a:cubicBezTo>
                  <a:pt x="3225801" y="2739794"/>
                  <a:pt x="3612445" y="117950"/>
                  <a:pt x="4064000" y="5061"/>
                </a:cubicBezTo>
                <a:cubicBezTo>
                  <a:pt x="4515555" y="-107828"/>
                  <a:pt x="5139267" y="1701216"/>
                  <a:pt x="5367867" y="2070927"/>
                </a:cubicBezTo>
                <a:cubicBezTo>
                  <a:pt x="5596467" y="2440638"/>
                  <a:pt x="5435600" y="2223327"/>
                  <a:pt x="5435600" y="2223327"/>
                </a:cubicBezTo>
                <a:lnTo>
                  <a:pt x="5435600" y="2223327"/>
                </a:lnTo>
                <a:lnTo>
                  <a:pt x="5435600" y="2223327"/>
                </a:lnTo>
                <a:lnTo>
                  <a:pt x="5435600" y="2223327"/>
                </a:lnTo>
              </a:path>
            </a:pathLst>
          </a:custGeom>
          <a:ln w="57150" cmpd="sng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65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Sonority Profile</a:t>
            </a:r>
            <a:endParaRPr lang="en-GB" dirty="0"/>
          </a:p>
        </p:txBody>
      </p:sp>
      <p:sp>
        <p:nvSpPr>
          <p:cNvPr id="4" name="3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 algn="ctr">
              <a:buNone/>
            </a:pPr>
            <a:endParaRPr lang="en-GB" dirty="0" smtClean="0"/>
          </a:p>
          <a:p>
            <a:pPr algn="ctr"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GB" dirty="0" smtClean="0">
                <a:solidFill>
                  <a:srgbClr val="FF0000"/>
                </a:solidFill>
              </a:rPr>
              <a:t>ˈ</a:t>
            </a:r>
            <a:r>
              <a:rPr lang="en-GB" dirty="0" err="1" smtClean="0">
                <a:solidFill>
                  <a:srgbClr val="FF0000"/>
                </a:solidFill>
              </a:rPr>
              <a:t>ɹ</a:t>
            </a:r>
            <a:r>
              <a:rPr lang="en-GB" dirty="0" smtClean="0">
                <a:solidFill>
                  <a:srgbClr val="FF0000"/>
                </a:solidFill>
              </a:rPr>
              <a:t>    e    k   .   t     ə      m</a:t>
            </a:r>
            <a:endParaRPr lang="en-GB" dirty="0">
              <a:solidFill>
                <a:srgbClr val="FF0000"/>
              </a:solidFill>
            </a:endParaRPr>
          </a:p>
        </p:txBody>
      </p:sp>
      <p:grpSp>
        <p:nvGrpSpPr>
          <p:cNvPr id="17" name="16 - Ομάδα"/>
          <p:cNvGrpSpPr/>
          <p:nvPr/>
        </p:nvGrpSpPr>
        <p:grpSpPr>
          <a:xfrm>
            <a:off x="2555776" y="2996952"/>
            <a:ext cx="4249881" cy="1912278"/>
            <a:chOff x="2555776" y="2924944"/>
            <a:chExt cx="4249881" cy="1912278"/>
          </a:xfrm>
        </p:grpSpPr>
        <p:sp>
          <p:nvSpPr>
            <p:cNvPr id="5" name="4 - TextBox"/>
            <p:cNvSpPr txBox="1"/>
            <p:nvPr/>
          </p:nvSpPr>
          <p:spPr>
            <a:xfrm>
              <a:off x="2555776" y="4437112"/>
              <a:ext cx="42498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O      N     </a:t>
              </a:r>
              <a:r>
                <a:rPr lang="en-US" sz="2000" b="1" dirty="0" err="1" smtClean="0"/>
                <a:t>Cd</a:t>
              </a:r>
              <a:r>
                <a:rPr lang="en-US" sz="2000" b="1" dirty="0" smtClean="0"/>
                <a:t>          O      N          </a:t>
              </a:r>
              <a:r>
                <a:rPr lang="en-US" sz="2000" b="1" dirty="0" err="1" smtClean="0"/>
                <a:t>Cd</a:t>
              </a:r>
              <a:endParaRPr lang="en-GB" sz="2000" b="1" dirty="0" smtClean="0"/>
            </a:p>
          </p:txBody>
        </p:sp>
        <p:cxnSp>
          <p:nvCxnSpPr>
            <p:cNvPr id="7" name="6 - Ευθεία γραμμή σύνδεσης"/>
            <p:cNvCxnSpPr/>
            <p:nvPr/>
          </p:nvCxnSpPr>
          <p:spPr>
            <a:xfrm flipV="1">
              <a:off x="2771800" y="2924944"/>
              <a:ext cx="720080" cy="12961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- Ευθεία γραμμή σύνδεσης"/>
            <p:cNvCxnSpPr/>
            <p:nvPr/>
          </p:nvCxnSpPr>
          <p:spPr>
            <a:xfrm flipH="1">
              <a:off x="3419872" y="2996952"/>
              <a:ext cx="72008" cy="1224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- Ευθεία γραμμή σύνδεσης"/>
            <p:cNvCxnSpPr/>
            <p:nvPr/>
          </p:nvCxnSpPr>
          <p:spPr>
            <a:xfrm>
              <a:off x="3491880" y="2924944"/>
              <a:ext cx="360040" cy="1296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11 - Ευθεία γραμμή σύνδεσης"/>
            <p:cNvCxnSpPr/>
            <p:nvPr/>
          </p:nvCxnSpPr>
          <p:spPr>
            <a:xfrm flipV="1">
              <a:off x="4932040" y="2996952"/>
              <a:ext cx="720080" cy="1296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12 - Ευθεία γραμμή σύνδεσης"/>
            <p:cNvCxnSpPr/>
            <p:nvPr/>
          </p:nvCxnSpPr>
          <p:spPr>
            <a:xfrm flipH="1">
              <a:off x="5580112" y="3068960"/>
              <a:ext cx="72008" cy="1224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13 - Ευθεία γραμμή σύνδεσης"/>
            <p:cNvCxnSpPr/>
            <p:nvPr/>
          </p:nvCxnSpPr>
          <p:spPr>
            <a:xfrm>
              <a:off x="5652120" y="2996952"/>
              <a:ext cx="576064" cy="1296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8" name="17 - TextBox"/>
          <p:cNvSpPr txBox="1"/>
          <p:nvPr/>
        </p:nvSpPr>
        <p:spPr>
          <a:xfrm>
            <a:off x="3347864" y="2492896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σ                     </a:t>
            </a:r>
            <a:r>
              <a:rPr lang="en-US" sz="2400" dirty="0" smtClean="0"/>
              <a:t>      </a:t>
            </a:r>
            <a:r>
              <a:rPr lang="el-GR" sz="2400" dirty="0" smtClean="0"/>
              <a:t> </a:t>
            </a:r>
            <a:r>
              <a:rPr lang="en-US" sz="2400" dirty="0" smtClean="0"/>
              <a:t> </a:t>
            </a:r>
            <a:r>
              <a:rPr lang="el-GR" sz="2400" dirty="0" smtClean="0"/>
              <a:t>σ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we need the </a:t>
            </a:r>
            <a:r>
              <a:rPr lang="en-US" i="1" dirty="0"/>
              <a:t>S</a:t>
            </a:r>
            <a:r>
              <a:rPr lang="en-US" i="1" dirty="0" smtClean="0"/>
              <a:t>yllable</a:t>
            </a:r>
            <a:r>
              <a:rPr lang="en-US" dirty="0" smtClean="0"/>
              <a:t>?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Phonological rules are expressed and interpreted in a better way if we refer to the syllable.</a:t>
            </a:r>
          </a:p>
          <a:p>
            <a:pPr algn="just"/>
            <a:r>
              <a:rPr lang="en-US" dirty="0" smtClean="0"/>
              <a:t>The syllable explains </a:t>
            </a:r>
            <a:r>
              <a:rPr lang="en-US" dirty="0" err="1" smtClean="0"/>
              <a:t>phonotatic</a:t>
            </a:r>
            <a:r>
              <a:rPr lang="en-US" dirty="0" smtClean="0"/>
              <a:t> constraints.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269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Nucleus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only obligatory constituent of the syllable: CV VC </a:t>
            </a:r>
            <a:r>
              <a:rPr lang="en-US" dirty="0" smtClean="0"/>
              <a:t>V  CVC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the tone- or stress- bearing element. </a:t>
            </a:r>
            <a:endParaRPr lang="en-US" dirty="0"/>
          </a:p>
          <a:p>
            <a:r>
              <a:rPr lang="en-US" dirty="0" smtClean="0"/>
              <a:t>All languages have at least one rule that assigns a vowel to the Nucleus and a consonant to the onset position.</a:t>
            </a:r>
          </a:p>
        </p:txBody>
      </p:sp>
    </p:spTree>
    <p:extLst>
      <p:ext uri="{BB962C8B-B14F-4D97-AF65-F5344CB8AC3E}">
        <p14:creationId xmlns:p14="http://schemas.microsoft.com/office/powerpoint/2010/main" val="1686273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Onsets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CV syllable is the CORE syllable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English Onsets: 2 consonants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348427"/>
              </p:ext>
            </p:extLst>
          </p:nvPr>
        </p:nvGraphicFramePr>
        <p:xfrm>
          <a:off x="457200" y="1600200"/>
          <a:ext cx="8229600" cy="5029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2400" baseline="0" dirty="0" smtClean="0"/>
                        <a:t> θ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ʃ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144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English Onsets: 3 consonants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939227"/>
              </p:ext>
            </p:extLst>
          </p:nvPr>
        </p:nvGraphicFramePr>
        <p:xfrm>
          <a:off x="457200" y="1600200"/>
          <a:ext cx="8229599" cy="2072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+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+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+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+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+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sk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+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+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+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+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154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SONORITY SEQUENCING</a:t>
            </a:r>
            <a:endParaRPr lang="en-GB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The sonority profile of the syllable must rise until it peaks, and then falls.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This explains why we only find the following consonant clusters:</a:t>
            </a:r>
            <a:endParaRPr lang="en-GB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161277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[pl]	[</a:t>
            </a:r>
            <a:r>
              <a:rPr lang="en-US" dirty="0" err="1" smtClean="0"/>
              <a:t>bl</a:t>
            </a:r>
            <a:r>
              <a:rPr lang="en-US" dirty="0" smtClean="0"/>
              <a:t>]	[fl]				[</a:t>
            </a:r>
            <a:r>
              <a:rPr lang="en-US" dirty="0" err="1" smtClean="0"/>
              <a:t>sl</a:t>
            </a:r>
            <a:r>
              <a:rPr lang="en-US" dirty="0" smtClean="0"/>
              <a:t>]	[</a:t>
            </a:r>
            <a:r>
              <a:rPr lang="en-US" dirty="0" err="1" smtClean="0"/>
              <a:t>kl</a:t>
            </a:r>
            <a:r>
              <a:rPr lang="en-US" dirty="0" smtClean="0"/>
              <a:t>]	[</a:t>
            </a:r>
            <a:r>
              <a:rPr lang="en-US" dirty="0" err="1" smtClean="0"/>
              <a:t>gl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[</a:t>
            </a:r>
            <a:r>
              <a:rPr lang="en-US" dirty="0" err="1" smtClean="0"/>
              <a:t>pɹ</a:t>
            </a:r>
            <a:r>
              <a:rPr lang="en-US" dirty="0" smtClean="0"/>
              <a:t>]	[</a:t>
            </a:r>
            <a:r>
              <a:rPr lang="en-US" dirty="0" err="1" smtClean="0"/>
              <a:t>bɹ</a:t>
            </a:r>
            <a:r>
              <a:rPr lang="en-US" dirty="0" smtClean="0"/>
              <a:t>]	[</a:t>
            </a:r>
            <a:r>
              <a:rPr lang="en-US" dirty="0" err="1" smtClean="0"/>
              <a:t>fɹ</a:t>
            </a:r>
            <a:r>
              <a:rPr lang="en-US" dirty="0" smtClean="0"/>
              <a:t>]	[</a:t>
            </a:r>
            <a:r>
              <a:rPr lang="en-US" dirty="0" err="1" smtClean="0"/>
              <a:t>θɹ</a:t>
            </a:r>
            <a:r>
              <a:rPr lang="en-US" dirty="0" smtClean="0"/>
              <a:t>]	[</a:t>
            </a:r>
            <a:r>
              <a:rPr lang="en-US" dirty="0" err="1" smtClean="0"/>
              <a:t>tɹ</a:t>
            </a:r>
            <a:r>
              <a:rPr lang="en-US" dirty="0" smtClean="0"/>
              <a:t>]	[</a:t>
            </a:r>
            <a:r>
              <a:rPr lang="en-US" dirty="0" err="1" smtClean="0"/>
              <a:t>dɹ</a:t>
            </a:r>
            <a:r>
              <a:rPr lang="en-US" dirty="0" smtClean="0"/>
              <a:t>]	[</a:t>
            </a:r>
            <a:r>
              <a:rPr lang="en-US" dirty="0" err="1" smtClean="0"/>
              <a:t>ʃɹ</a:t>
            </a:r>
            <a:r>
              <a:rPr lang="en-US" dirty="0" smtClean="0"/>
              <a:t>]	[</a:t>
            </a:r>
            <a:r>
              <a:rPr lang="en-US" dirty="0" err="1" smtClean="0"/>
              <a:t>kɹ</a:t>
            </a:r>
            <a:r>
              <a:rPr lang="en-US" dirty="0" smtClean="0"/>
              <a:t>]	[</a:t>
            </a:r>
            <a:r>
              <a:rPr lang="en-US" dirty="0" err="1" smtClean="0"/>
              <a:t>ɡɹ</a:t>
            </a:r>
            <a:r>
              <a:rPr lang="en-US" dirty="0" smtClean="0"/>
              <a:t>]</a:t>
            </a:r>
          </a:p>
        </p:txBody>
      </p:sp>
      <p:sp>
        <p:nvSpPr>
          <p:cNvPr id="5" name="4 - TextBox"/>
          <p:cNvSpPr txBox="1"/>
          <p:nvPr/>
        </p:nvSpPr>
        <p:spPr>
          <a:xfrm>
            <a:off x="4495035" y="6093296"/>
            <a:ext cx="464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*[</a:t>
            </a:r>
            <a:r>
              <a:rPr lang="en-US" sz="2400" b="1" dirty="0" err="1" smtClean="0"/>
              <a:t>lp</a:t>
            </a:r>
            <a:r>
              <a:rPr lang="en-US" sz="2400" b="1" dirty="0" smtClean="0"/>
              <a:t>] *[lb] *[lf] clusters do not exist</a:t>
            </a:r>
            <a:endParaRPr lang="en-GB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61261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Minimal Sonority Distance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b="1" dirty="0" smtClean="0"/>
              <a:t>stop + fricative </a:t>
            </a:r>
            <a:r>
              <a:rPr lang="en-US" dirty="0" smtClean="0"/>
              <a:t>such as [</a:t>
            </a:r>
            <a:r>
              <a:rPr lang="en-US" dirty="0" err="1" smtClean="0"/>
              <a:t>ps</a:t>
            </a:r>
            <a:r>
              <a:rPr lang="en-US" dirty="0" smtClean="0"/>
              <a:t>] clusters are not allowed in English (but in Greek [</a:t>
            </a:r>
            <a:r>
              <a:rPr lang="en-US" dirty="0" err="1" smtClean="0"/>
              <a:t>psɔˈmi</a:t>
            </a:r>
            <a:r>
              <a:rPr lang="en-US" dirty="0" smtClean="0"/>
              <a:t>] is OK).</a:t>
            </a:r>
          </a:p>
          <a:p>
            <a:pPr algn="just">
              <a:buNone/>
            </a:pPr>
            <a:r>
              <a:rPr lang="en-US" b="1" dirty="0" smtClean="0"/>
              <a:t>stop + nasal </a:t>
            </a:r>
            <a:r>
              <a:rPr lang="en-US" dirty="0" smtClean="0"/>
              <a:t>clusters such as [</a:t>
            </a:r>
            <a:r>
              <a:rPr lang="en-US" dirty="0" err="1" smtClean="0"/>
              <a:t>pn</a:t>
            </a:r>
            <a:r>
              <a:rPr lang="en-US" dirty="0" smtClean="0"/>
              <a:t>] are not allowed in English (but in Greek [</a:t>
            </a:r>
            <a:r>
              <a:rPr lang="en-US" dirty="0" err="1" smtClean="0"/>
              <a:t>pnɔˈi</a:t>
            </a:r>
            <a:r>
              <a:rPr lang="en-US" dirty="0" smtClean="0"/>
              <a:t>] is OK).</a:t>
            </a:r>
            <a:endParaRPr lang="en-GB" dirty="0" smtClean="0"/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Minimal Sonority Distance: </a:t>
            </a:r>
            <a:r>
              <a:rPr lang="en-US" dirty="0" smtClean="0"/>
              <a:t>you need a certain minimum of sonority difference between the segments of complex syllabic constituents (onsets or codas)</a:t>
            </a:r>
            <a:r>
              <a:rPr lang="en-US" dirty="0"/>
              <a:t> </a:t>
            </a:r>
            <a:endParaRPr lang="en-US" dirty="0" smtClean="0"/>
          </a:p>
          <a:p>
            <a:pPr algn="ctr">
              <a:buNone/>
            </a:pPr>
            <a:endParaRPr lang="en-US" dirty="0" smtClean="0">
              <a:latin typeface="Wingdings"/>
              <a:ea typeface="Wingdings"/>
              <a:cs typeface="Wingdings"/>
              <a:sym typeface="Wingdings"/>
            </a:endParaRPr>
          </a:p>
          <a:p>
            <a:pPr algn="ctr">
              <a:buNone/>
            </a:pP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</a:t>
            </a:r>
          </a:p>
          <a:p>
            <a:pPr algn="ctr">
              <a:buNone/>
            </a:pPr>
            <a:endParaRPr lang="en-US" dirty="0" smtClean="0">
              <a:sym typeface="Wingdings"/>
            </a:endParaRPr>
          </a:p>
          <a:p>
            <a:pPr algn="just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b="1" dirty="0" smtClean="0">
                <a:sym typeface="Wingdings"/>
              </a:rPr>
              <a:t>stop + liquid </a:t>
            </a:r>
            <a:r>
              <a:rPr lang="en-US" dirty="0" smtClean="0">
                <a:sym typeface="Wingdings"/>
              </a:rPr>
              <a:t>such as [</a:t>
            </a:r>
            <a:r>
              <a:rPr lang="en-US" dirty="0" err="1" smtClean="0">
                <a:sym typeface="Wingdings"/>
              </a:rPr>
              <a:t>pl</a:t>
            </a:r>
            <a:r>
              <a:rPr lang="en-US" dirty="0" smtClean="0">
                <a:sym typeface="Wingdings"/>
              </a:rPr>
              <a:t>] in play is OK!</a:t>
            </a:r>
            <a:endParaRPr lang="en-US" dirty="0" smtClean="0"/>
          </a:p>
          <a:p>
            <a:pPr algn="just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Codas</a:t>
            </a:r>
            <a:endParaRPr lang="en-GB" dirty="0"/>
          </a:p>
        </p:txBody>
      </p:sp>
      <p:sp>
        <p:nvSpPr>
          <p:cNvPr id="3" name="2 - TextBox"/>
          <p:cNvSpPr txBox="1"/>
          <p:nvPr/>
        </p:nvSpPr>
        <p:spPr>
          <a:xfrm>
            <a:off x="2699792" y="1988840"/>
            <a:ext cx="140718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captain</a:t>
            </a:r>
          </a:p>
          <a:p>
            <a:r>
              <a:rPr lang="en-US" sz="3200" dirty="0" smtClean="0"/>
              <a:t>active</a:t>
            </a:r>
          </a:p>
          <a:p>
            <a:r>
              <a:rPr lang="en-US" sz="3200" dirty="0" smtClean="0"/>
              <a:t>septic</a:t>
            </a:r>
          </a:p>
          <a:p>
            <a:r>
              <a:rPr lang="en-US" sz="3200" dirty="0" smtClean="0"/>
              <a:t>rustic</a:t>
            </a:r>
          </a:p>
          <a:p>
            <a:r>
              <a:rPr lang="en-US" sz="3200" dirty="0" err="1" smtClean="0"/>
              <a:t>kaftan</a:t>
            </a:r>
            <a:endParaRPr lang="en-US" sz="3200" dirty="0" smtClean="0"/>
          </a:p>
          <a:p>
            <a:r>
              <a:rPr lang="en-US" sz="3200" dirty="0" smtClean="0"/>
              <a:t>rectum</a:t>
            </a:r>
            <a:endParaRPr lang="en-GB" sz="3200" dirty="0"/>
          </a:p>
        </p:txBody>
      </p:sp>
      <p:sp>
        <p:nvSpPr>
          <p:cNvPr id="5" name="4 - TextBox"/>
          <p:cNvSpPr txBox="1"/>
          <p:nvPr/>
        </p:nvSpPr>
        <p:spPr>
          <a:xfrm>
            <a:off x="5292080" y="1988840"/>
            <a:ext cx="184101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 smtClean="0"/>
              <a:t>[</a:t>
            </a:r>
            <a:r>
              <a:rPr lang="en-GB" sz="3200" dirty="0" smtClean="0"/>
              <a:t>ˈ</a:t>
            </a:r>
            <a:r>
              <a:rPr lang="en-GB" sz="3200" dirty="0" err="1" smtClean="0"/>
              <a:t>kæptɪn</a:t>
            </a:r>
            <a:r>
              <a:rPr lang="el-GR" sz="3200" dirty="0" smtClean="0"/>
              <a:t>]</a:t>
            </a:r>
            <a:endParaRPr lang="en-GB" sz="3200" dirty="0" smtClean="0"/>
          </a:p>
          <a:p>
            <a:r>
              <a:rPr lang="el-GR" sz="3200" dirty="0" smtClean="0"/>
              <a:t>[</a:t>
            </a:r>
            <a:r>
              <a:rPr lang="en-GB" sz="3200" dirty="0" smtClean="0"/>
              <a:t>ˈ</a:t>
            </a:r>
            <a:r>
              <a:rPr lang="en-GB" sz="3200" dirty="0" err="1" smtClean="0"/>
              <a:t>æktɪv</a:t>
            </a:r>
            <a:r>
              <a:rPr lang="el-GR" sz="3200" dirty="0" smtClean="0"/>
              <a:t>]</a:t>
            </a:r>
            <a:endParaRPr lang="en-GB" sz="3200" dirty="0" smtClean="0"/>
          </a:p>
          <a:p>
            <a:r>
              <a:rPr lang="el-GR" sz="3200" dirty="0" smtClean="0"/>
              <a:t>[</a:t>
            </a:r>
            <a:r>
              <a:rPr lang="en-GB" sz="3200" dirty="0" smtClean="0"/>
              <a:t>ˈ</a:t>
            </a:r>
            <a:r>
              <a:rPr lang="en-GB" sz="3200" dirty="0" err="1" smtClean="0"/>
              <a:t>septɪk</a:t>
            </a:r>
            <a:r>
              <a:rPr lang="el-GR" sz="3200" dirty="0" smtClean="0"/>
              <a:t>]</a:t>
            </a:r>
            <a:endParaRPr lang="en-GB" sz="3200" dirty="0" smtClean="0"/>
          </a:p>
          <a:p>
            <a:r>
              <a:rPr lang="el-GR" sz="3200" dirty="0" smtClean="0"/>
              <a:t>[</a:t>
            </a:r>
            <a:r>
              <a:rPr lang="en-GB" sz="3200" dirty="0" smtClean="0"/>
              <a:t>ˈ</a:t>
            </a:r>
            <a:r>
              <a:rPr lang="en-GB" sz="3200" dirty="0" err="1" smtClean="0"/>
              <a:t>rʌstɪk</a:t>
            </a:r>
            <a:r>
              <a:rPr lang="el-GR" sz="3200" dirty="0" smtClean="0"/>
              <a:t>]</a:t>
            </a:r>
            <a:endParaRPr lang="en-GB" sz="3200" dirty="0" smtClean="0"/>
          </a:p>
          <a:p>
            <a:r>
              <a:rPr lang="el-GR" sz="3200" dirty="0" smtClean="0"/>
              <a:t>[</a:t>
            </a:r>
            <a:r>
              <a:rPr lang="en-GB" sz="3200" dirty="0" smtClean="0"/>
              <a:t>ˈ</a:t>
            </a:r>
            <a:r>
              <a:rPr lang="en-GB" sz="3200" dirty="0" err="1" smtClean="0"/>
              <a:t>kæftæn</a:t>
            </a:r>
            <a:r>
              <a:rPr lang="el-GR" sz="3200" dirty="0" smtClean="0"/>
              <a:t>]</a:t>
            </a:r>
            <a:endParaRPr lang="en-GB" sz="3200" dirty="0" smtClean="0"/>
          </a:p>
          <a:p>
            <a:r>
              <a:rPr lang="el-GR" sz="3200" dirty="0" smtClean="0"/>
              <a:t>[</a:t>
            </a:r>
            <a:r>
              <a:rPr lang="en-GB" sz="3200" dirty="0" smtClean="0"/>
              <a:t>ˈ</a:t>
            </a:r>
            <a:r>
              <a:rPr lang="en-GB" sz="3200" dirty="0" err="1" smtClean="0"/>
              <a:t>ɹektəm</a:t>
            </a:r>
            <a:r>
              <a:rPr lang="el-GR" sz="3200" dirty="0" smtClean="0"/>
              <a:t>]</a:t>
            </a:r>
            <a:endParaRPr lang="en-GB" sz="32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helm		CVCC</a:t>
            </a:r>
          </a:p>
          <a:p>
            <a:r>
              <a:rPr lang="en-US" dirty="0" smtClean="0"/>
              <a:t>help		CVCC</a:t>
            </a:r>
          </a:p>
          <a:p>
            <a:r>
              <a:rPr lang="en-US" dirty="0" smtClean="0"/>
              <a:t>elf			VCC</a:t>
            </a:r>
          </a:p>
          <a:p>
            <a:r>
              <a:rPr lang="en-US" dirty="0" smtClean="0"/>
              <a:t>triumph	CCVVCCC</a:t>
            </a:r>
          </a:p>
          <a:p>
            <a:r>
              <a:rPr lang="en-US" dirty="0" smtClean="0"/>
              <a:t>hemp		CVCC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605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Rime</a:t>
            </a:r>
            <a:endParaRPr lang="en-GB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Words rime when they end in the same Nucleus and Coda:</a:t>
            </a:r>
          </a:p>
          <a:p>
            <a:pPr>
              <a:buNone/>
            </a:pPr>
            <a:r>
              <a:rPr lang="en-US" dirty="0" smtClean="0"/>
              <a:t>Such as in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GB" dirty="0" smtClean="0"/>
              <a:t>debt | fret | jet | met | net | </a:t>
            </a:r>
            <a:r>
              <a:rPr lang="en-GB" dirty="0" err="1" smtClean="0"/>
              <a:t>nett</a:t>
            </a:r>
            <a:r>
              <a:rPr lang="en-GB" dirty="0" smtClean="0"/>
              <a:t> | pet | ret | stet | threat | vet | whet | yet | abet | barbette | barrette | beget | brunet | brunette | cadet | cassette | cornet | corvette | duet | forget | gazette | georgette | octet | pipette | preset |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Children’s early utterances</a:t>
            </a:r>
            <a:endParaRPr lang="en-GB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[</a:t>
            </a:r>
            <a:r>
              <a:rPr lang="en-US" dirty="0" err="1" smtClean="0"/>
              <a:t>pʰə</a:t>
            </a:r>
            <a:r>
              <a:rPr lang="en-US" dirty="0" smtClean="0"/>
              <a:t>]		ball		[11 months]</a:t>
            </a:r>
          </a:p>
          <a:p>
            <a:pPr>
              <a:buNone/>
            </a:pPr>
            <a:r>
              <a:rPr lang="en-US" dirty="0" smtClean="0"/>
              <a:t>[</a:t>
            </a:r>
            <a:r>
              <a:rPr lang="en-US" dirty="0" err="1" smtClean="0"/>
              <a:t>pæ</a:t>
            </a:r>
            <a:r>
              <a:rPr lang="en-US" dirty="0" smtClean="0"/>
              <a:t>]		book		[11 months]</a:t>
            </a:r>
          </a:p>
          <a:p>
            <a:pPr>
              <a:buNone/>
            </a:pPr>
            <a:r>
              <a:rPr lang="en-US" dirty="0" smtClean="0"/>
              <a:t>[</a:t>
            </a:r>
            <a:r>
              <a:rPr lang="en-US" dirty="0" err="1" smtClean="0"/>
              <a:t>kə</a:t>
            </a:r>
            <a:r>
              <a:rPr lang="en-US" dirty="0" smtClean="0"/>
              <a:t>]		kitty		[11 months]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[</a:t>
            </a:r>
            <a:r>
              <a:rPr lang="en-US" dirty="0" err="1" smtClean="0"/>
              <a:t>bæ</a:t>
            </a:r>
            <a:r>
              <a:rPr lang="en-US" dirty="0" smtClean="0"/>
              <a:t>ː]		bird		[15 months]</a:t>
            </a:r>
          </a:p>
          <a:p>
            <a:pPr>
              <a:buNone/>
            </a:pPr>
            <a:r>
              <a:rPr lang="en-US" dirty="0" smtClean="0"/>
              <a:t>[</a:t>
            </a:r>
            <a:r>
              <a:rPr lang="en-US" dirty="0" err="1" smtClean="0"/>
              <a:t>ɡɛ</a:t>
            </a:r>
            <a:r>
              <a:rPr lang="en-US" dirty="0" smtClean="0"/>
              <a:t>ː]		cow		[15 months]</a:t>
            </a:r>
          </a:p>
          <a:p>
            <a:pPr>
              <a:buNone/>
            </a:pPr>
            <a:r>
              <a:rPr lang="en-US" dirty="0" smtClean="0"/>
              <a:t>[</a:t>
            </a:r>
            <a:r>
              <a:rPr lang="en-US" dirty="0" err="1" smtClean="0"/>
              <a:t>kʌ</a:t>
            </a:r>
            <a:r>
              <a:rPr lang="en-US" dirty="0" smtClean="0"/>
              <a:t>ː]		girl			[15 months]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[</a:t>
            </a:r>
            <a:r>
              <a:rPr lang="en-US" dirty="0" err="1" smtClean="0"/>
              <a:t>pæ</a:t>
            </a:r>
            <a:r>
              <a:rPr lang="en-US" dirty="0" smtClean="0"/>
              <a:t>]		baby		[16 months]</a:t>
            </a:r>
          </a:p>
          <a:p>
            <a:pPr>
              <a:buNone/>
            </a:pPr>
            <a:r>
              <a:rPr lang="en-US" dirty="0" smtClean="0"/>
              <a:t>[</a:t>
            </a:r>
            <a:r>
              <a:rPr lang="en-US" dirty="0" err="1" smtClean="0"/>
              <a:t>k’akʰi</a:t>
            </a:r>
            <a:r>
              <a:rPr lang="en-US" dirty="0" smtClean="0"/>
              <a:t>]	cookie		[16 months]</a:t>
            </a:r>
          </a:p>
          <a:p>
            <a:pPr>
              <a:buNone/>
            </a:pPr>
            <a:r>
              <a:rPr lang="en-US" dirty="0" smtClean="0"/>
              <a:t>[</a:t>
            </a:r>
            <a:r>
              <a:rPr lang="en-US" dirty="0" err="1" smtClean="0"/>
              <a:t>nʌmæ</a:t>
            </a:r>
            <a:r>
              <a:rPr lang="en-US" dirty="0" smtClean="0"/>
              <a:t>]	Simon		[16 months] </a:t>
            </a:r>
          </a:p>
          <a:p>
            <a:pPr>
              <a:buNone/>
            </a:pPr>
            <a:r>
              <a:rPr lang="en-US" dirty="0" smtClean="0"/>
              <a:t>(examples from Roca &amp; Johnson 1999)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Syllable Typology</a:t>
            </a:r>
            <a:endParaRPr lang="en-GB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ON</a:t>
            </a:r>
            <a:r>
              <a:rPr lang="en-US" dirty="0" smtClean="0"/>
              <a:t> 		onset &amp; nucleus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ONCd</a:t>
            </a:r>
            <a:r>
              <a:rPr lang="en-US" dirty="0" smtClean="0"/>
              <a:t> 	onset, nucleus &amp; coda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NCd</a:t>
            </a:r>
            <a:r>
              <a:rPr lang="en-US" dirty="0" smtClean="0"/>
              <a:t> 		nucleus &amp; coda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			nucleus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132856"/>
            <a:ext cx="6768752" cy="3575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- TextBox"/>
          <p:cNvSpPr txBox="1"/>
          <p:nvPr/>
        </p:nvSpPr>
        <p:spPr>
          <a:xfrm>
            <a:off x="4644008" y="5805264"/>
            <a:ext cx="334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Roca &amp; Johnson, (1999:246)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presence of a more complex type in any one language </a:t>
            </a:r>
            <a:r>
              <a:rPr lang="en-US" dirty="0" smtClean="0"/>
              <a:t>presupposes </a:t>
            </a:r>
            <a:r>
              <a:rPr lang="en-US" dirty="0" smtClean="0"/>
              <a:t>the presence of its simple counter-part(s)</a:t>
            </a:r>
          </a:p>
          <a:p>
            <a:pPr algn="just"/>
            <a:r>
              <a:rPr lang="en-US" dirty="0" smtClean="0"/>
              <a:t>Syllable-related historical change tends to go in the direction of greater syllable simplicity.</a:t>
            </a:r>
          </a:p>
          <a:p>
            <a:pPr algn="just"/>
            <a:r>
              <a:rPr lang="en-US" dirty="0" smtClean="0"/>
              <a:t>In languages with a rich range of syllable patterns, simpler syllables are more frequent, both statistically, in the inventory, and dynamically, in actual language use.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Syllables and languages</a:t>
            </a:r>
            <a:endParaRPr lang="en-GB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CV only 	</a:t>
            </a:r>
            <a:r>
              <a:rPr lang="en-US" dirty="0" err="1" smtClean="0"/>
              <a:t>Senufo</a:t>
            </a:r>
            <a:r>
              <a:rPr lang="en-US" dirty="0" smtClean="0"/>
              <a:t>  		    </a:t>
            </a:r>
            <a:r>
              <a:rPr lang="en-US" dirty="0" err="1" smtClean="0"/>
              <a:t>Hua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	(W. Africa) 		    (Papua New Guinea)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CV, V		Maori		     </a:t>
            </a:r>
            <a:r>
              <a:rPr lang="en-US" dirty="0" err="1" smtClean="0"/>
              <a:t>Cayuvana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(New Zealand)	     (Bolivia)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CV, CVC	Klamath		     Arabic</a:t>
            </a:r>
          </a:p>
          <a:p>
            <a:pPr>
              <a:buNone/>
            </a:pPr>
            <a:r>
              <a:rPr lang="en-US" dirty="0" smtClean="0"/>
              <a:t>			(N. America)	     (Middle East, N. Africa)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CV, V, CVC, VC	French, Finnish, Spanish, English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Resyllabification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ton </a:t>
            </a:r>
            <a:r>
              <a:rPr lang="en-US" dirty="0" err="1" smtClean="0"/>
              <a:t>ikociri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nikociri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tin </a:t>
            </a:r>
            <a:r>
              <a:rPr lang="en-US" dirty="0" err="1" smtClean="0">
                <a:sym typeface="Wingdings"/>
              </a:rPr>
              <a:t>estia</a:t>
            </a:r>
            <a:r>
              <a:rPr lang="en-US" dirty="0" smtClean="0">
                <a:sym typeface="Wingdings"/>
              </a:rPr>
              <a:t>  </a:t>
            </a:r>
            <a:r>
              <a:rPr lang="en-US" dirty="0" err="1" smtClean="0">
                <a:sym typeface="Wingdings"/>
              </a:rPr>
              <a:t>nistça</a:t>
            </a:r>
            <a:endParaRPr lang="en-US" dirty="0">
              <a:sym typeface="Wingdings"/>
            </a:endParaRPr>
          </a:p>
          <a:p>
            <a:pPr marL="0" indent="0">
              <a:buNone/>
            </a:pPr>
            <a:endParaRPr lang="en-US" dirty="0" smtClean="0">
              <a:sym typeface="Wingding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018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Onsets</a:t>
            </a:r>
            <a:endParaRPr lang="en-GB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/>
          <a:lstStyle/>
          <a:p>
            <a:r>
              <a:rPr lang="en-US" dirty="0" smtClean="0"/>
              <a:t>How do we represent words such as </a:t>
            </a:r>
          </a:p>
          <a:p>
            <a:pPr>
              <a:buNone/>
            </a:pPr>
            <a:r>
              <a:rPr lang="en-US" dirty="0" smtClean="0"/>
              <a:t>plot, blot, flag, clock, trap etc. ?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</a:blip>
          <a:srcRect/>
          <a:stretch>
            <a:fillRect/>
          </a:stretch>
        </p:blipFill>
        <p:spPr bwMode="auto">
          <a:xfrm>
            <a:off x="1907704" y="2852936"/>
            <a:ext cx="5184576" cy="3354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GB" dirty="0" smtClean="0"/>
              <a:t>anguage acquisition and syllables</a:t>
            </a:r>
            <a:endParaRPr lang="en-GB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Children use sequences of consonants and vowels.</a:t>
            </a:r>
            <a:endParaRPr lang="en-GB" dirty="0" smtClean="0"/>
          </a:p>
          <a:p>
            <a:r>
              <a:rPr lang="en-US" dirty="0" smtClean="0"/>
              <a:t>Adults use more complex structures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Japanese</a:t>
            </a:r>
            <a:endParaRPr lang="en-GB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err="1" smtClean="0"/>
              <a:t>kurisimasu</a:t>
            </a:r>
            <a:r>
              <a:rPr lang="en-US" i="1" dirty="0" smtClean="0"/>
              <a:t>	</a:t>
            </a:r>
            <a:r>
              <a:rPr lang="en-US" dirty="0" smtClean="0"/>
              <a:t>Christmas</a:t>
            </a:r>
          </a:p>
          <a:p>
            <a:pPr>
              <a:buNone/>
            </a:pPr>
            <a:r>
              <a:rPr lang="en-US" i="1" dirty="0" err="1" smtClean="0"/>
              <a:t>tekisuto</a:t>
            </a:r>
            <a:r>
              <a:rPr lang="en-US" dirty="0" smtClean="0"/>
              <a:t>		text</a:t>
            </a:r>
          </a:p>
          <a:p>
            <a:pPr>
              <a:buNone/>
            </a:pPr>
            <a:r>
              <a:rPr lang="en-US" i="1" dirty="0" err="1" smtClean="0"/>
              <a:t>kurabu</a:t>
            </a:r>
            <a:r>
              <a:rPr lang="en-US" i="1" dirty="0" smtClean="0"/>
              <a:t>		</a:t>
            </a:r>
            <a:r>
              <a:rPr lang="en-US" dirty="0" smtClean="0"/>
              <a:t>club</a:t>
            </a:r>
          </a:p>
          <a:p>
            <a:pPr>
              <a:buNone/>
            </a:pPr>
            <a:r>
              <a:rPr lang="en-US" i="1" dirty="0" err="1" smtClean="0"/>
              <a:t>doresu</a:t>
            </a:r>
            <a:r>
              <a:rPr lang="en-US" i="1" dirty="0" smtClean="0"/>
              <a:t>			</a:t>
            </a:r>
            <a:r>
              <a:rPr lang="en-US" dirty="0" smtClean="0"/>
              <a:t>dress</a:t>
            </a:r>
          </a:p>
          <a:p>
            <a:pPr>
              <a:buNone/>
            </a:pPr>
            <a:r>
              <a:rPr lang="en-US" dirty="0" err="1" smtClean="0"/>
              <a:t>gurasu</a:t>
            </a:r>
            <a:r>
              <a:rPr lang="en-US" dirty="0" smtClean="0"/>
              <a:t>		glass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(examples from Roca &amp; Johnson 1999</a:t>
            </a:r>
            <a:r>
              <a:rPr lang="en-US" dirty="0" smtClean="0"/>
              <a:t>)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Japanese use sequences of consonants and vowels.</a:t>
            </a:r>
            <a:endParaRPr lang="en-GB" dirty="0" smtClean="0"/>
          </a:p>
          <a:p>
            <a:r>
              <a:rPr lang="en-US" dirty="0" smtClean="0"/>
              <a:t>English use more complex structures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Segments need to be members of a SYLLABLE if they are to be pronounced.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Phonotatics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/>
              <a:t>Phonotatics</a:t>
            </a:r>
            <a:r>
              <a:rPr lang="en-US" dirty="0" smtClean="0"/>
              <a:t> refer to the distribution of sounds and sound sequences at various points (initial, medial, final) in the phonological word or phrase.</a:t>
            </a:r>
          </a:p>
        </p:txBody>
      </p:sp>
    </p:spTree>
    <p:extLst>
      <p:ext uri="{BB962C8B-B14F-4D97-AF65-F5344CB8AC3E}">
        <p14:creationId xmlns:p14="http://schemas.microsoft.com/office/powerpoint/2010/main" val="303128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/>
              <a:t>Phonotactics</a:t>
            </a:r>
            <a:r>
              <a:rPr lang="en-US" dirty="0" smtClean="0"/>
              <a:t> follow form the speakers </a:t>
            </a:r>
            <a:r>
              <a:rPr lang="en-US" dirty="0" err="1" smtClean="0"/>
              <a:t>internalised</a:t>
            </a:r>
            <a:r>
              <a:rPr lang="en-US" dirty="0" smtClean="0"/>
              <a:t> grammar.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For example, French and Greek speakers know that </a:t>
            </a:r>
            <a:r>
              <a:rPr lang="en-US" b="1" i="1" dirty="0" err="1" smtClean="0"/>
              <a:t>ps</a:t>
            </a:r>
            <a:r>
              <a:rPr lang="en-US" dirty="0" smtClean="0"/>
              <a:t> is perfectly grammatical combination at the beginning of the phonological word whereas this combination is not permitted in English.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10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</TotalTime>
  <Words>830</Words>
  <Application>Microsoft Macintosh PowerPoint</Application>
  <PresentationFormat>On-screen Show (4:3)</PresentationFormat>
  <Paragraphs>311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Syllables</vt:lpstr>
      <vt:lpstr>Why do we need the Syllable?  </vt:lpstr>
      <vt:lpstr>Children’s early utterances</vt:lpstr>
      <vt:lpstr>Language acquisition and syllables</vt:lpstr>
      <vt:lpstr>Japanese</vt:lpstr>
      <vt:lpstr>PowerPoint Presentation</vt:lpstr>
      <vt:lpstr>PowerPoint Presentation</vt:lpstr>
      <vt:lpstr>Phonotatics </vt:lpstr>
      <vt:lpstr>PowerPoint Presentation</vt:lpstr>
      <vt:lpstr>The Nature of Syllable</vt:lpstr>
      <vt:lpstr>Long and Short Syllables</vt:lpstr>
      <vt:lpstr>Long and Short Syllables</vt:lpstr>
      <vt:lpstr>Sonority and the Syllable</vt:lpstr>
      <vt:lpstr>Segments are arranged within the syllable in such a way that sonority goes first up and down.</vt:lpstr>
      <vt:lpstr>Vowels have more sonority than consonants</vt:lpstr>
      <vt:lpstr>The sonority hierarchy</vt:lpstr>
      <vt:lpstr>PowerPoint Presentation</vt:lpstr>
      <vt:lpstr>Sonority Profile</vt:lpstr>
      <vt:lpstr>Sonority Profile</vt:lpstr>
      <vt:lpstr>Nucleus</vt:lpstr>
      <vt:lpstr>Onsets</vt:lpstr>
      <vt:lpstr>English Onsets: 2 consonants</vt:lpstr>
      <vt:lpstr>English Onsets: 3 consonants</vt:lpstr>
      <vt:lpstr>SONORITY SEQUENCING</vt:lpstr>
      <vt:lpstr>This explains why we only find the following consonant clusters:</vt:lpstr>
      <vt:lpstr>PowerPoint Presentation</vt:lpstr>
      <vt:lpstr>Codas</vt:lpstr>
      <vt:lpstr>PowerPoint Presentation</vt:lpstr>
      <vt:lpstr>Rime</vt:lpstr>
      <vt:lpstr>Basic Syllable Typology</vt:lpstr>
      <vt:lpstr>PowerPoint Presentation</vt:lpstr>
      <vt:lpstr>PowerPoint Presentation</vt:lpstr>
      <vt:lpstr>Syllables and languages</vt:lpstr>
      <vt:lpstr>Resyllabification</vt:lpstr>
      <vt:lpstr>Complex Onsets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dc:creator>Charalambos Themistocleous</dc:creator>
  <cp:lastModifiedBy>Charalambos Themistocleous</cp:lastModifiedBy>
  <cp:revision>79</cp:revision>
  <dcterms:created xsi:type="dcterms:W3CDTF">2012-03-12T15:10:50Z</dcterms:created>
  <dcterms:modified xsi:type="dcterms:W3CDTF">2014-11-17T10:47:08Z</dcterms:modified>
</cp:coreProperties>
</file>