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70" r:id="rId4"/>
    <p:sldId id="271" r:id="rId5"/>
    <p:sldId id="272" r:id="rId6"/>
    <p:sldId id="273" r:id="rId7"/>
    <p:sldId id="274" r:id="rId8"/>
    <p:sldId id="295" r:id="rId9"/>
    <p:sldId id="292" r:id="rId10"/>
    <p:sldId id="293" r:id="rId11"/>
    <p:sldId id="294" r:id="rId12"/>
    <p:sldId id="304" r:id="rId13"/>
    <p:sldId id="260" r:id="rId14"/>
    <p:sldId id="258" r:id="rId15"/>
    <p:sldId id="257" r:id="rId16"/>
    <p:sldId id="259" r:id="rId17"/>
    <p:sldId id="305" r:id="rId18"/>
    <p:sldId id="261" r:id="rId19"/>
    <p:sldId id="300" r:id="rId20"/>
    <p:sldId id="262" r:id="rId21"/>
    <p:sldId id="267" r:id="rId22"/>
    <p:sldId id="263" r:id="rId23"/>
    <p:sldId id="266" r:id="rId24"/>
    <p:sldId id="268" r:id="rId25"/>
    <p:sldId id="275" r:id="rId26"/>
    <p:sldId id="301" r:id="rId27"/>
    <p:sldId id="278" r:id="rId28"/>
    <p:sldId id="277" r:id="rId29"/>
    <p:sldId id="279" r:id="rId30"/>
    <p:sldId id="280" r:id="rId31"/>
    <p:sldId id="281" r:id="rId32"/>
    <p:sldId id="282" r:id="rId33"/>
    <p:sldId id="283" r:id="rId34"/>
    <p:sldId id="284" r:id="rId35"/>
    <p:sldId id="276" r:id="rId36"/>
    <p:sldId id="302" r:id="rId37"/>
    <p:sldId id="286" r:id="rId38"/>
    <p:sldId id="285" r:id="rId39"/>
    <p:sldId id="287" r:id="rId40"/>
    <p:sldId id="288" r:id="rId41"/>
    <p:sldId id="289" r:id="rId42"/>
    <p:sldId id="290" r:id="rId43"/>
    <p:sldId id="291" r:id="rId44"/>
    <p:sldId id="296" r:id="rId45"/>
    <p:sldId id="297" r:id="rId46"/>
    <p:sldId id="298" r:id="rId47"/>
    <p:sldId id="299"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94550" autoAdjust="0"/>
  </p:normalViewPr>
  <p:slideViewPr>
    <p:cSldViewPr snapToGrid="0" snapToObjects="1">
      <p:cViewPr varScale="1">
        <p:scale>
          <a:sx n="116" d="100"/>
          <a:sy n="116" d="100"/>
        </p:scale>
        <p:origin x="-1392" y="-104"/>
      </p:cViewPr>
      <p:guideLst>
        <p:guide orient="horz" pos="2160"/>
        <p:guide pos="2880"/>
      </p:guideLst>
    </p:cSldViewPr>
  </p:slideViewPr>
  <p:outlineViewPr>
    <p:cViewPr>
      <p:scale>
        <a:sx n="33" d="100"/>
        <a:sy n="33" d="100"/>
      </p:scale>
      <p:origin x="0" y="140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x-none"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63A457-3D56-FC4E-A999-D3103EEBF8B6}" type="datetimeFigureOut">
              <a:rPr lang="en-US" smtClean="0"/>
              <a:t>9/20/13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5" name="Date Placeholder 4"/>
          <p:cNvSpPr>
            <a:spLocks noGrp="1"/>
          </p:cNvSpPr>
          <p:nvPr>
            <p:ph type="dt" sz="half" idx="10"/>
          </p:nvPr>
        </p:nvSpPr>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0263A457-3D56-FC4E-A999-D3103EEBF8B6}" type="datetimeFigureOut">
              <a:rPr lang="en-US" smtClean="0"/>
              <a:t>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263A457-3D56-FC4E-A999-D3103EEBF8B6}" type="datetimeFigureOut">
              <a:rPr lang="en-US" smtClean="0"/>
              <a:t>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x-none"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x-none"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x-none"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x-none"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x-none"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x-none"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x-none"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x-none"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x-none"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x-none"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x-none"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lgn="l">
              <a:defRPr/>
            </a:lvl1pPr>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6326F4FA-C9B0-4FD8-B6F9-40AFACDEF9B0}" type="datetimeFigureOut">
              <a:rPr lang="en-GB" smtClean="0"/>
              <a:pPr/>
              <a:t>9/20/13</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4F5F0279-DB41-4140-8AC2-5637E0926F16}" type="slidenum">
              <a:rPr lang="en-GB" smtClean="0"/>
              <a:pPr/>
              <a:t>‹#›</a:t>
            </a:fld>
            <a:endParaRPr lang="en-GB"/>
          </a:p>
        </p:txBody>
      </p:sp>
    </p:spTree>
    <p:extLst>
      <p:ext uri="{BB962C8B-B14F-4D97-AF65-F5344CB8AC3E}">
        <p14:creationId xmlns:p14="http://schemas.microsoft.com/office/powerpoint/2010/main" val="162262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320"/>
            <a:ext cx="7470648" cy="1143000"/>
          </a:xfrm>
        </p:spPr>
        <p:txBody>
          <a:bodyPr anchor="ctr"/>
          <a:lstStyle>
            <a:lvl1pPr algn="l">
              <a:defRPr sz="4600"/>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6326F4FA-C9B0-4FD8-B6F9-40AFACDEF9B0}" type="datetimeFigureOut">
              <a:rPr lang="en-GB" smtClean="0"/>
              <a:pPr/>
              <a:t>9/20/13</a:t>
            </a:fld>
            <a:endParaRPr lang="en-GB"/>
          </a:p>
        </p:txBody>
      </p:sp>
      <p:sp>
        <p:nvSpPr>
          <p:cNvPr id="8" name="7 - Θέση αριθμού διαφάνειας"/>
          <p:cNvSpPr>
            <a:spLocks noGrp="1"/>
          </p:cNvSpPr>
          <p:nvPr>
            <p:ph type="sldNum" sz="quarter" idx="11"/>
          </p:nvPr>
        </p:nvSpPr>
        <p:spPr/>
        <p:txBody>
          <a:bodyPr/>
          <a:lstStyle/>
          <a:p>
            <a:fld id="{4F5F0279-DB41-4140-8AC2-5637E0926F16}" type="slidenum">
              <a:rPr lang="en-GB" smtClean="0"/>
              <a:pPr/>
              <a:t>‹#›</a:t>
            </a:fld>
            <a:endParaRPr lang="en-GB"/>
          </a:p>
        </p:txBody>
      </p:sp>
      <p:sp>
        <p:nvSpPr>
          <p:cNvPr id="9" name="8 - Θέση υποσέλιδου"/>
          <p:cNvSpPr>
            <a:spLocks noGrp="1"/>
          </p:cNvSpPr>
          <p:nvPr>
            <p:ph type="ftr" sz="quarter" idx="12"/>
          </p:nvPr>
        </p:nvSpPr>
        <p:spPr/>
        <p:txBody>
          <a:bodyPr/>
          <a:lstStyle/>
          <a:p>
            <a:endParaRPr lang="en-GB"/>
          </a:p>
        </p:txBody>
      </p:sp>
    </p:spTree>
    <p:extLst>
      <p:ext uri="{BB962C8B-B14F-4D97-AF65-F5344CB8AC3E}">
        <p14:creationId xmlns:p14="http://schemas.microsoft.com/office/powerpoint/2010/main" val="1774732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6326F4FA-C9B0-4FD8-B6F9-40AFACDEF9B0}" type="datetimeFigureOut">
              <a:rPr lang="en-GB" smtClean="0"/>
              <a:pPr/>
              <a:t>9/20/13</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4F5F0279-DB41-4140-8AC2-5637E0926F16}" type="slidenum">
              <a:rPr lang="en-GB" smtClean="0"/>
              <a:pPr/>
              <a:t>‹#›</a:t>
            </a:fld>
            <a:endParaRPr lang="en-GB"/>
          </a:p>
        </p:txBody>
      </p:sp>
    </p:spTree>
    <p:extLst>
      <p:ext uri="{BB962C8B-B14F-4D97-AF65-F5344CB8AC3E}">
        <p14:creationId xmlns:p14="http://schemas.microsoft.com/office/powerpoint/2010/main" val="153474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x-none"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x-none"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63A457-3D56-FC4E-A999-D3103EEBF8B6}" type="datetimeFigureOut">
              <a:rPr lang="en-US" smtClean="0"/>
              <a:t>9/20/13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x-none"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x-none"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x-none"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x-none"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263A457-3D56-FC4E-A999-D3103EEBF8B6}" type="datetimeFigureOut">
              <a:rPr lang="en-US" smtClean="0"/>
              <a:t>9/20/13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8DE46D29-31F4-2F48-BAE3-CF79BDBBC013}"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x-none"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7" name="Date Placeholder 6"/>
          <p:cNvSpPr>
            <a:spLocks noGrp="1"/>
          </p:cNvSpPr>
          <p:nvPr>
            <p:ph type="dt" sz="half" idx="10"/>
          </p:nvPr>
        </p:nvSpPr>
        <p:spPr/>
        <p:txBody>
          <a:bodyPr/>
          <a:lstStyle/>
          <a:p>
            <a:fld id="{0263A457-3D56-FC4E-A999-D3103EEBF8B6}" type="datetimeFigureOut">
              <a:rPr lang="en-US" smtClean="0"/>
              <a:t>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E46D29-31F4-2F48-BAE3-CF79BDBBC013}"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DE46D29-31F4-2F48-BAE3-CF79BDBBC0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0263A457-3D56-FC4E-A999-D3103EEBF8B6}" type="datetimeFigureOut">
              <a:rPr lang="en-US" smtClean="0"/>
              <a:t>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x-none"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263A457-3D56-FC4E-A999-D3103EEBF8B6}" type="datetimeFigureOut">
              <a:rPr lang="en-US" smtClean="0"/>
              <a:t>9/20/13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DE46D29-31F4-2F48-BAE3-CF79BDBBC0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0.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Studying Variation and Change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2375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Place</a:t>
            </a:r>
            <a:endParaRPr lang="en-US" dirty="0"/>
          </a:p>
        </p:txBody>
      </p:sp>
      <p:sp>
        <p:nvSpPr>
          <p:cNvPr id="3" name="Content Placeholder 2"/>
          <p:cNvSpPr>
            <a:spLocks noGrp="1"/>
          </p:cNvSpPr>
          <p:nvPr>
            <p:ph idx="1"/>
          </p:nvPr>
        </p:nvSpPr>
        <p:spPr/>
        <p:txBody>
          <a:bodyPr/>
          <a:lstStyle/>
          <a:p>
            <a:r>
              <a:rPr lang="en-US" dirty="0" smtClean="0"/>
              <a:t>Up-island: 3 cities where the ¾ of the total population live.</a:t>
            </a:r>
          </a:p>
          <a:p>
            <a:r>
              <a:rPr lang="en-US" dirty="0" smtClean="0"/>
              <a:t>Down-island: rural area</a:t>
            </a:r>
            <a:endParaRPr lang="en-US" dirty="0"/>
          </a:p>
        </p:txBody>
      </p:sp>
    </p:spTree>
    <p:extLst>
      <p:ext uri="{BB962C8B-B14F-4D97-AF65-F5344CB8AC3E}">
        <p14:creationId xmlns:p14="http://schemas.microsoft.com/office/powerpoint/2010/main" val="16214385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People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6,000 native </a:t>
            </a:r>
            <a:r>
              <a:rPr lang="en-US" dirty="0" err="1" smtClean="0"/>
              <a:t>Vineyarders</a:t>
            </a:r>
            <a:r>
              <a:rPr lang="en-US" dirty="0" smtClean="0"/>
              <a:t> fall into four ethnic groups which are essentially endogamous. </a:t>
            </a:r>
          </a:p>
          <a:p>
            <a:pPr marL="0" indent="0">
              <a:buNone/>
            </a:pPr>
            <a:r>
              <a:rPr lang="en-US" dirty="0" smtClean="0"/>
              <a:t>A. </a:t>
            </a:r>
            <a:r>
              <a:rPr lang="en-US" dirty="0"/>
              <a:t>T</a:t>
            </a:r>
            <a:r>
              <a:rPr lang="en-US" dirty="0" smtClean="0"/>
              <a:t>he descendants of the o1d families of English stock, who first settled the island in the 17</a:t>
            </a:r>
            <a:r>
              <a:rPr lang="en-US" baseline="30000" dirty="0" smtClean="0"/>
              <a:t>th</a:t>
            </a:r>
            <a:r>
              <a:rPr lang="en-US" dirty="0" smtClean="0"/>
              <a:t> and 18</a:t>
            </a:r>
            <a:r>
              <a:rPr lang="en-US" baseline="30000" dirty="0" smtClean="0"/>
              <a:t>th</a:t>
            </a:r>
            <a:r>
              <a:rPr lang="en-US" dirty="0" smtClean="0"/>
              <a:t> centuries: the </a:t>
            </a:r>
            <a:r>
              <a:rPr lang="en-US" dirty="0" err="1" smtClean="0"/>
              <a:t>Mayhews</a:t>
            </a:r>
            <a:r>
              <a:rPr lang="en-US" dirty="0" smtClean="0"/>
              <a:t>, </a:t>
            </a:r>
            <a:r>
              <a:rPr lang="en-US" dirty="0" err="1" smtClean="0"/>
              <a:t>Nortons</a:t>
            </a:r>
            <a:r>
              <a:rPr lang="en-US" dirty="0" smtClean="0"/>
              <a:t>. </a:t>
            </a:r>
            <a:r>
              <a:rPr lang="en-US" dirty="0" err="1" smtClean="0"/>
              <a:t>Hancocks</a:t>
            </a:r>
            <a:r>
              <a:rPr lang="en-US" dirty="0" smtClean="0"/>
              <a:t>, </a:t>
            </a:r>
            <a:r>
              <a:rPr lang="en-US" dirty="0" err="1" smtClean="0"/>
              <a:t>Allens</a:t>
            </a:r>
            <a:r>
              <a:rPr lang="en-US" dirty="0" smtClean="0"/>
              <a:t>, </a:t>
            </a:r>
            <a:r>
              <a:rPr lang="en-US" dirty="0" err="1" smtClean="0"/>
              <a:t>Tiltons</a:t>
            </a:r>
            <a:r>
              <a:rPr lang="en-US" dirty="0" smtClean="0"/>
              <a:t>, </a:t>
            </a:r>
            <a:r>
              <a:rPr lang="en-US" dirty="0" err="1" smtClean="0"/>
              <a:t>Vincents</a:t>
            </a:r>
            <a:r>
              <a:rPr lang="en-US" dirty="0" smtClean="0"/>
              <a:t>, Wests, </a:t>
            </a:r>
            <a:r>
              <a:rPr lang="en-US" dirty="0" err="1" smtClean="0"/>
              <a:t>Pooles</a:t>
            </a:r>
            <a:r>
              <a:rPr lang="en-US" dirty="0" smtClean="0"/>
              <a:t>—all closely related after ten generations of intermarriage. </a:t>
            </a:r>
          </a:p>
          <a:p>
            <a:pPr marL="0" indent="0">
              <a:buNone/>
            </a:pPr>
            <a:r>
              <a:rPr lang="en-US" dirty="0" smtClean="0"/>
              <a:t>B. </a:t>
            </a:r>
            <a:r>
              <a:rPr lang="en-US" dirty="0"/>
              <a:t>T</a:t>
            </a:r>
            <a:r>
              <a:rPr lang="en-US" dirty="0" smtClean="0"/>
              <a:t>here is a large group of Portuguese descent, immigrants from the Azores, Madeira, and the Cape Verde Islands. 
C. The third ethnic group is the Indian remnant at Gay Head. </a:t>
            </a:r>
          </a:p>
          <a:p>
            <a:pPr marL="0" indent="0">
              <a:buNone/>
            </a:pPr>
            <a:r>
              <a:rPr lang="en-US" dirty="0" smtClean="0"/>
              <a:t>D. The fourth is the miscellaneous group of various origins: English, French Canadian, Irish, German, Polish. &gt; </a:t>
            </a:r>
            <a:r>
              <a:rPr lang="en-US" dirty="0" err="1" smtClean="0"/>
              <a:t>Labov</a:t>
            </a:r>
            <a:r>
              <a:rPr lang="en-US" dirty="0" smtClean="0"/>
              <a:t> does not consider this group.
</a:t>
            </a:r>
            <a:endParaRPr lang="en-US" dirty="0"/>
          </a:p>
        </p:txBody>
      </p:sp>
    </p:spTree>
    <p:extLst>
      <p:ext uri="{BB962C8B-B14F-4D97-AF65-F5344CB8AC3E}">
        <p14:creationId xmlns:p14="http://schemas.microsoft.com/office/powerpoint/2010/main" val="32639482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Language</a:t>
            </a:r>
            <a:endParaRPr lang="en-US" dirty="0"/>
          </a:p>
        </p:txBody>
      </p:sp>
      <p:sp>
        <p:nvSpPr>
          <p:cNvPr id="3" name="Content Placeholder 2"/>
          <p:cNvSpPr>
            <a:spLocks noGrp="1"/>
          </p:cNvSpPr>
          <p:nvPr>
            <p:ph idx="1"/>
          </p:nvPr>
        </p:nvSpPr>
        <p:spPr/>
        <p:txBody>
          <a:bodyPr/>
          <a:lstStyle/>
          <a:p>
            <a:r>
              <a:rPr lang="en-US" dirty="0" smtClean="0"/>
              <a:t>Vineyard “an island of r-pronouncers in a sea of r-</a:t>
            </a:r>
            <a:r>
              <a:rPr lang="en-US" dirty="0" err="1" smtClean="0"/>
              <a:t>lessness</a:t>
            </a:r>
            <a:r>
              <a:rPr lang="en-US" dirty="0" smtClean="0"/>
              <a:t>.” </a:t>
            </a:r>
            <a:r>
              <a:rPr lang="en-US" dirty="0" err="1" smtClean="0"/>
              <a:t>Labov</a:t>
            </a:r>
            <a:r>
              <a:rPr lang="en-US" dirty="0" smtClean="0"/>
              <a:t> (1972:6).</a:t>
            </a:r>
          </a:p>
          <a:p>
            <a:r>
              <a:rPr lang="en-US" dirty="0" smtClean="0"/>
              <a:t>Lexical survivals of the 17</a:t>
            </a:r>
            <a:r>
              <a:rPr lang="en-US" baseline="30000" dirty="0" smtClean="0"/>
              <a:t>th</a:t>
            </a:r>
            <a:r>
              <a:rPr lang="en-US" dirty="0" smtClean="0"/>
              <a:t> century English: </a:t>
            </a:r>
          </a:p>
          <a:p>
            <a:pPr marL="228600" lvl="1" indent="0">
              <a:buNone/>
            </a:pPr>
            <a:r>
              <a:rPr lang="en-US" i="1" dirty="0" smtClean="0"/>
              <a:t>Bannock: fried cake of corn </a:t>
            </a:r>
            <a:r>
              <a:rPr lang="en-US" i="1" dirty="0" err="1" smtClean="0"/>
              <a:t>meanl</a:t>
            </a:r>
            <a:endParaRPr lang="en-US" i="1" dirty="0" smtClean="0"/>
          </a:p>
          <a:p>
            <a:pPr marL="228600" lvl="1" indent="0">
              <a:buNone/>
            </a:pPr>
            <a:r>
              <a:rPr lang="en-US" i="1" dirty="0" err="1" smtClean="0"/>
              <a:t>Studdled</a:t>
            </a:r>
            <a:r>
              <a:rPr lang="en-US" i="1" dirty="0" smtClean="0"/>
              <a:t>: dirty, roiled water</a:t>
            </a:r>
          </a:p>
          <a:p>
            <a:pPr marL="228600" lvl="1" indent="0">
              <a:buNone/>
            </a:pPr>
            <a:r>
              <a:rPr lang="en-US" i="1" dirty="0" smtClean="0"/>
              <a:t>Tempest </a:t>
            </a:r>
            <a:endParaRPr lang="en-US" i="1" dirty="0"/>
          </a:p>
        </p:txBody>
      </p:sp>
    </p:spTree>
    <p:extLst>
      <p:ext uri="{BB962C8B-B14F-4D97-AF65-F5344CB8AC3E}">
        <p14:creationId xmlns:p14="http://schemas.microsoft.com/office/powerpoint/2010/main" val="11462848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History of Centralized </a:t>
            </a:r>
            <a:r>
              <a:rPr lang="en-US" dirty="0" err="1" smtClean="0"/>
              <a:t>Dipthongs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015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/ay/</a:t>
            </a:r>
            <a:endParaRPr lang="en-US" dirty="0"/>
          </a:p>
        </p:txBody>
      </p:sp>
      <p:sp>
        <p:nvSpPr>
          <p:cNvPr id="3" name="Content Placeholder 2"/>
          <p:cNvSpPr>
            <a:spLocks noGrp="1"/>
          </p:cNvSpPr>
          <p:nvPr>
            <p:ph idx="1"/>
          </p:nvPr>
        </p:nvSpPr>
        <p:spPr/>
        <p:txBody>
          <a:bodyPr/>
          <a:lstStyle/>
          <a:p>
            <a:r>
              <a:rPr lang="en-US" b="1" dirty="0"/>
              <a:t>16th and 17th century: </a:t>
            </a:r>
            <a:r>
              <a:rPr lang="en-US" dirty="0"/>
              <a:t>/ay/ was a mid-central vowel [</a:t>
            </a:r>
            <a:r>
              <a:rPr lang="en-US" dirty="0" err="1"/>
              <a:t>əi</a:t>
            </a:r>
            <a:r>
              <a:rPr lang="en-US" dirty="0"/>
              <a:t>] in</a:t>
            </a:r>
            <a:r>
              <a:rPr lang="en-US" i="1" dirty="0"/>
              <a:t> right</a:t>
            </a:r>
            <a:r>
              <a:rPr lang="en-US" dirty="0"/>
              <a:t>, </a:t>
            </a:r>
            <a:r>
              <a:rPr lang="en-US" i="1" dirty="0"/>
              <a:t>pride</a:t>
            </a:r>
            <a:r>
              <a:rPr lang="en-US" dirty="0"/>
              <a:t>, </a:t>
            </a:r>
            <a:r>
              <a:rPr lang="en-US" i="1" dirty="0"/>
              <a:t>wine</a:t>
            </a:r>
            <a:r>
              <a:rPr lang="en-US" dirty="0"/>
              <a:t> and </a:t>
            </a:r>
            <a:r>
              <a:rPr lang="en-US" i="1" dirty="0"/>
              <a:t>wife</a:t>
            </a:r>
            <a:r>
              <a:rPr lang="en-US" dirty="0"/>
              <a:t>. This is what Thomas Mayhew uttered in 1642 when he bought his new property in Martha’s Vineyard</a:t>
            </a:r>
            <a:r>
              <a:rPr lang="en-US" dirty="0" smtClean="0"/>
              <a:t>!</a:t>
            </a:r>
          </a:p>
          <a:p>
            <a:r>
              <a:rPr lang="en-US" b="1" dirty="0" smtClean="0"/>
              <a:t> 19</a:t>
            </a:r>
            <a:r>
              <a:rPr lang="en-US" b="1" baseline="30000" dirty="0" smtClean="0"/>
              <a:t>th</a:t>
            </a:r>
            <a:r>
              <a:rPr lang="en-US" b="1" dirty="0" smtClean="0"/>
              <a:t> century: </a:t>
            </a:r>
            <a:r>
              <a:rPr lang="en-US" dirty="0" smtClean="0"/>
              <a:t>[</a:t>
            </a:r>
            <a:r>
              <a:rPr lang="en-US" dirty="0" err="1" smtClean="0"/>
              <a:t>əi</a:t>
            </a:r>
            <a:r>
              <a:rPr lang="en-US" dirty="0" smtClean="0"/>
              <a:t>] continued to be the favored form well into the 19</a:t>
            </a:r>
            <a:r>
              <a:rPr lang="en-US" baseline="30000" dirty="0" smtClean="0"/>
              <a:t>th</a:t>
            </a:r>
            <a:r>
              <a:rPr lang="en-US" dirty="0" smtClean="0"/>
              <a:t> century.</a:t>
            </a:r>
          </a:p>
          <a:p>
            <a:endParaRPr lang="en-US" dirty="0" smtClean="0"/>
          </a:p>
          <a:p>
            <a:endParaRPr lang="en-US" dirty="0"/>
          </a:p>
        </p:txBody>
      </p:sp>
    </p:spTree>
    <p:extLst>
      <p:ext uri="{BB962C8B-B14F-4D97-AF65-F5344CB8AC3E}">
        <p14:creationId xmlns:p14="http://schemas.microsoft.com/office/powerpoint/2010/main" val="8543850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Thomas Mayhew</a:t>
            </a:r>
            <a:r>
              <a:rPr lang="en-US" dirty="0"/>
              <a:t>, the Elder (March 31, 1593 – March 25, 1682)</a:t>
            </a:r>
          </a:p>
        </p:txBody>
      </p:sp>
      <p:pic>
        <p:nvPicPr>
          <p:cNvPr id="6" name="Content Placeholder 5"/>
          <p:cNvPicPr>
            <a:picLocks noGrp="1" noChangeAspect="1"/>
          </p:cNvPicPr>
          <p:nvPr>
            <p:ph idx="1"/>
          </p:nvPr>
        </p:nvPicPr>
        <p:blipFill>
          <a:blip r:embed="rId2"/>
          <a:srcRect t="26413" b="26413"/>
          <a:stretch>
            <a:fillRect/>
          </a:stretch>
        </p:blipFill>
        <p:spPr/>
      </p:pic>
    </p:spTree>
    <p:extLst>
      <p:ext uri="{BB962C8B-B14F-4D97-AF65-F5344CB8AC3E}">
        <p14:creationId xmlns:p14="http://schemas.microsoft.com/office/powerpoint/2010/main" val="32523965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t>
            </a:r>
            <a:endParaRPr lang="en-US" dirty="0"/>
          </a:p>
        </p:txBody>
      </p:sp>
      <p:sp>
        <p:nvSpPr>
          <p:cNvPr id="3" name="Content Placeholder 2"/>
          <p:cNvSpPr>
            <a:spLocks noGrp="1"/>
          </p:cNvSpPr>
          <p:nvPr>
            <p:ph idx="1"/>
          </p:nvPr>
        </p:nvSpPr>
        <p:spPr/>
        <p:txBody>
          <a:bodyPr>
            <a:normAutofit/>
          </a:bodyPr>
          <a:lstStyle/>
          <a:p>
            <a:r>
              <a:rPr lang="en-US" b="1" dirty="0" smtClean="0"/>
              <a:t>16th and 17th century:</a:t>
            </a:r>
            <a:r>
              <a:rPr lang="en-US" dirty="0" smtClean="0"/>
              <a:t> it is unlikely that Thomas Mayhew used /</a:t>
            </a:r>
            <a:r>
              <a:rPr lang="en-US" dirty="0" err="1" smtClean="0"/>
              <a:t>əʊ</a:t>
            </a:r>
            <a:r>
              <a:rPr lang="en-US" dirty="0" smtClean="0"/>
              <a:t>/ in </a:t>
            </a:r>
            <a:r>
              <a:rPr lang="en-US" i="1" dirty="0" smtClean="0"/>
              <a:t>out</a:t>
            </a:r>
            <a:r>
              <a:rPr lang="en-US" dirty="0" smtClean="0"/>
              <a:t> and </a:t>
            </a:r>
            <a:r>
              <a:rPr lang="en-US" i="1" dirty="0" smtClean="0"/>
              <a:t>house</a:t>
            </a:r>
            <a:r>
              <a:rPr lang="en-US" dirty="0" smtClean="0"/>
              <a:t>. The American evidence of the late 18</a:t>
            </a:r>
            <a:r>
              <a:rPr lang="en-US" baseline="30000" dirty="0" smtClean="0"/>
              <a:t>th</a:t>
            </a:r>
            <a:r>
              <a:rPr lang="en-US" dirty="0" smtClean="0"/>
              <a:t> and 19</a:t>
            </a:r>
            <a:r>
              <a:rPr lang="en-US" baseline="30000" dirty="0" smtClean="0"/>
              <a:t>th</a:t>
            </a:r>
            <a:r>
              <a:rPr lang="en-US" dirty="0" smtClean="0"/>
              <a:t> centuries, as summed up by </a:t>
            </a:r>
            <a:r>
              <a:rPr lang="en-US" dirty="0" err="1" smtClean="0"/>
              <a:t>Krap</a:t>
            </a:r>
            <a:r>
              <a:rPr lang="en-US" dirty="0" smtClean="0"/>
              <a:t> (1925, 192-6) point to /</a:t>
            </a:r>
            <a:r>
              <a:rPr lang="en-US" dirty="0" err="1" smtClean="0"/>
              <a:t>oʊ</a:t>
            </a:r>
            <a:r>
              <a:rPr lang="en-US" dirty="0" smtClean="0"/>
              <a:t>/ as the conservative, cultured form, giving way to [</a:t>
            </a:r>
            <a:r>
              <a:rPr lang="en-US" dirty="0" err="1" smtClean="0"/>
              <a:t>aʊ</a:t>
            </a:r>
            <a:r>
              <a:rPr lang="en-US" dirty="0" smtClean="0"/>
              <a:t>] or [</a:t>
            </a:r>
            <a:r>
              <a:rPr lang="en-US" dirty="0" err="1" smtClean="0"/>
              <a:t>ɑʊ</a:t>
            </a:r>
            <a:r>
              <a:rPr lang="en-US" dirty="0" smtClean="0"/>
              <a:t>], with the rural New </a:t>
            </a:r>
            <a:r>
              <a:rPr lang="en-US" dirty="0"/>
              <a:t>E</a:t>
            </a:r>
            <a:r>
              <a:rPr lang="en-US" dirty="0" smtClean="0"/>
              <a:t>ngland form as [</a:t>
            </a:r>
            <a:r>
              <a:rPr lang="en-US" dirty="0" err="1" smtClean="0"/>
              <a:t>æʊ</a:t>
            </a:r>
            <a:r>
              <a:rPr lang="en-US" dirty="0" smtClean="0"/>
              <a:t>] and [</a:t>
            </a:r>
            <a:r>
              <a:rPr lang="en-US" dirty="0" err="1" smtClean="0"/>
              <a:t>ɛʊ</a:t>
            </a:r>
            <a:r>
              <a:rPr lang="en-US" dirty="0" smtClean="0"/>
              <a:t>]</a:t>
            </a:r>
            <a:r>
              <a:rPr lang="el-GR" dirty="0" smtClean="0"/>
              <a:t>.</a:t>
            </a:r>
          </a:p>
          <a:p>
            <a:r>
              <a:rPr lang="el-GR" dirty="0" smtClean="0"/>
              <a:t>Martha’s Vineyard shows very little centralization of /aw/ in the LANE maps.</a:t>
            </a:r>
          </a:p>
          <a:p>
            <a:r>
              <a:rPr lang="el-GR" dirty="0" smtClean="0"/>
              <a:t>In any case, as the stage is set for our present view of Martha’s Vineyard diphthongs, /ay/ is well centralized, but /aw/ is not.</a:t>
            </a:r>
            <a:endParaRPr lang="en-US" dirty="0" smtClean="0"/>
          </a:p>
          <a:p>
            <a:endParaRPr lang="en-US" b="1" dirty="0"/>
          </a:p>
          <a:p>
            <a:endParaRPr lang="en-US" dirty="0"/>
          </a:p>
        </p:txBody>
      </p:sp>
    </p:spTree>
    <p:extLst>
      <p:ext uri="{BB962C8B-B14F-4D97-AF65-F5344CB8AC3E}">
        <p14:creationId xmlns:p14="http://schemas.microsoft.com/office/powerpoint/2010/main" val="2677576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Great vowel shift and Martha's </a:t>
            </a:r>
            <a:r>
              <a:rPr lang="en-US" dirty="0" err="1"/>
              <a:t>Vineyward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problem becomes all the more significant when it becomes </a:t>
            </a:r>
            <a:r>
              <a:rPr lang="en-US" dirty="0" err="1"/>
              <a:t>apparanent</a:t>
            </a:r>
            <a:r>
              <a:rPr lang="en-US" dirty="0"/>
              <a:t> that the present trend on Martha's Vineyard runs counter to the long-range movement of these diphthongs [namely, /ay/ and /aw/] over the past two hundred years. And while this sound change is not likely to become a phonemic change in the foreseeable future, it operates in an area where far-reaching phonemic </a:t>
            </a:r>
            <a:r>
              <a:rPr lang="en-US" dirty="0" err="1"/>
              <a:t>sfits</a:t>
            </a:r>
            <a:r>
              <a:rPr lang="en-US" dirty="0"/>
              <a:t> have taken place in the past. It is, in effect, the unstable residue of the Great Vowel Shift. </a:t>
            </a:r>
            <a:r>
              <a:rPr lang="en-US" dirty="0" err="1"/>
              <a:t>Labov</a:t>
            </a:r>
            <a:r>
              <a:rPr lang="en-US" dirty="0"/>
              <a:t>(1972, 9-10).</a:t>
            </a:r>
          </a:p>
        </p:txBody>
      </p:sp>
    </p:spTree>
    <p:extLst>
      <p:ext uri="{BB962C8B-B14F-4D97-AF65-F5344CB8AC3E}">
        <p14:creationId xmlns:p14="http://schemas.microsoft.com/office/powerpoint/2010/main" val="13946273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err="1" smtClean="0"/>
              <a:t>Labov</a:t>
            </a:r>
            <a:r>
              <a:rPr lang="en-US" dirty="0" smtClean="0"/>
              <a:t> in his studies refers </a:t>
            </a:r>
            <a:r>
              <a:rPr lang="en-US" dirty="0"/>
              <a:t>to the linguistic variables (ay) and (aw) instead of the phonemes /ay/ and /aw/</a:t>
            </a:r>
            <a:r>
              <a:rPr lang="en-US" dirty="0" smtClean="0"/>
              <a:t>.</a:t>
            </a:r>
            <a:endParaRPr lang="en-US" dirty="0"/>
          </a:p>
        </p:txBody>
      </p:sp>
    </p:spTree>
    <p:extLst>
      <p:ext uri="{BB962C8B-B14F-4D97-AF65-F5344CB8AC3E}">
        <p14:creationId xmlns:p14="http://schemas.microsoft.com/office/powerpoint/2010/main" val="5575362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76424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scientist in action</a:t>
            </a:r>
            <a:endParaRPr lang="en-US" dirty="0"/>
          </a:p>
        </p:txBody>
      </p:sp>
      <p:pic>
        <p:nvPicPr>
          <p:cNvPr id="4" name="Content Placeholder 3"/>
          <p:cNvPicPr>
            <a:picLocks noGrp="1" noChangeAspect="1"/>
          </p:cNvPicPr>
          <p:nvPr>
            <p:ph idx="1"/>
          </p:nvPr>
        </p:nvPicPr>
        <p:blipFill>
          <a:blip r:embed="rId2"/>
          <a:srcRect t="4942" b="4942"/>
          <a:stretch>
            <a:fillRect/>
          </a:stretch>
        </p:blipFill>
        <p:spPr/>
      </p:pic>
    </p:spTree>
    <p:extLst>
      <p:ext uri="{BB962C8B-B14F-4D97-AF65-F5344CB8AC3E}">
        <p14:creationId xmlns:p14="http://schemas.microsoft.com/office/powerpoint/2010/main" val="31087990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Labov’s</a:t>
            </a:r>
            <a:r>
              <a:rPr lang="en-US" dirty="0" smtClean="0"/>
              <a:t> approach</a:t>
            </a:r>
            <a:endParaRPr lang="en-US" dirty="0"/>
          </a:p>
        </p:txBody>
      </p:sp>
      <p:sp>
        <p:nvSpPr>
          <p:cNvPr id="3" name="Content Placeholder 2"/>
          <p:cNvSpPr>
            <a:spLocks noGrp="1"/>
          </p:cNvSpPr>
          <p:nvPr>
            <p:ph idx="1"/>
          </p:nvPr>
        </p:nvSpPr>
        <p:spPr/>
        <p:txBody>
          <a:bodyPr>
            <a:normAutofit/>
          </a:bodyPr>
          <a:lstStyle/>
          <a:p>
            <a:pPr algn="just"/>
            <a:r>
              <a:rPr lang="en-US" dirty="0"/>
              <a:t>In order to study this feature systematically, it was necessary to devise </a:t>
            </a:r>
            <a:r>
              <a:rPr lang="en-US" b="1" u="sng" dirty="0">
                <a:solidFill>
                  <a:srgbClr val="800000"/>
                </a:solidFill>
              </a:rPr>
              <a:t>an interview schedule </a:t>
            </a:r>
            <a:r>
              <a:rPr lang="en-US" dirty="0"/>
              <a:t>which would provide many examples of (ay) and (aw) in casual speech, emotionally colored speech, careful speech, and reading style. </a:t>
            </a:r>
          </a:p>
        </p:txBody>
      </p:sp>
    </p:spTree>
    <p:extLst>
      <p:ext uri="{BB962C8B-B14F-4D97-AF65-F5344CB8AC3E}">
        <p14:creationId xmlns:p14="http://schemas.microsoft.com/office/powerpoint/2010/main" val="34570677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Vertical Text Placeholder 2"/>
          <p:cNvSpPr>
            <a:spLocks noGrp="1"/>
          </p:cNvSpPr>
          <p:nvPr>
            <p:ph type="body" orient="vert" idx="1"/>
          </p:nvPr>
        </p:nvSpPr>
        <p:spPr/>
        <p:txBody>
          <a:bodyPr vert="horz"/>
          <a:lstStyle/>
          <a:p>
            <a:pPr marL="0" indent="0">
              <a:buNone/>
            </a:pPr>
            <a:r>
              <a:rPr lang="en-US" dirty="0" smtClean="0"/>
              <a:t>1. </a:t>
            </a:r>
            <a:r>
              <a:rPr lang="en-US" u="sng" dirty="0" smtClean="0"/>
              <a:t>A</a:t>
            </a:r>
            <a:r>
              <a:rPr lang="en-US" b="1" u="sng" dirty="0" smtClean="0">
                <a:solidFill>
                  <a:srgbClr val="800000"/>
                </a:solidFill>
              </a:rPr>
              <a:t> Lexical Questionnaire</a:t>
            </a:r>
            <a:endParaRPr lang="en-US" b="1" u="sng" dirty="0">
              <a:solidFill>
                <a:srgbClr val="800000"/>
              </a:solidFill>
            </a:endParaRPr>
          </a:p>
        </p:txBody>
      </p:sp>
    </p:spTree>
    <p:extLst>
      <p:ext uri="{BB962C8B-B14F-4D97-AF65-F5344CB8AC3E}">
        <p14:creationId xmlns:p14="http://schemas.microsoft.com/office/powerpoint/2010/main" val="3732585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containing (ay) and (aw)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rgbClr val="800000"/>
                </a:solidFill>
              </a:rPr>
              <a:t>s</a:t>
            </a:r>
            <a:r>
              <a:rPr lang="en-US" dirty="0" smtClean="0">
                <a:solidFill>
                  <a:srgbClr val="800000"/>
                </a:solidFill>
              </a:rPr>
              <a:t>pider</a:t>
            </a:r>
            <a:r>
              <a:rPr lang="en-US" dirty="0" smtClean="0"/>
              <a:t>		</a:t>
            </a:r>
            <a:r>
              <a:rPr lang="en-US" dirty="0" err="1" smtClean="0"/>
              <a:t>rareripe</a:t>
            </a:r>
            <a:r>
              <a:rPr lang="en-US" dirty="0"/>
              <a:t>	</a:t>
            </a:r>
            <a:r>
              <a:rPr lang="en-US" dirty="0" smtClean="0">
                <a:solidFill>
                  <a:srgbClr val="0000FF"/>
                </a:solidFill>
              </a:rPr>
              <a:t>iodine</a:t>
            </a:r>
            <a:r>
              <a:rPr lang="en-US" dirty="0"/>
              <a:t>	</a:t>
            </a:r>
            <a:r>
              <a:rPr lang="en-US" dirty="0" smtClean="0"/>
              <a:t>	dying out
</a:t>
            </a:r>
            <a:r>
              <a:rPr lang="en-US" dirty="0" smtClean="0">
                <a:solidFill>
                  <a:srgbClr val="800000"/>
                </a:solidFill>
              </a:rPr>
              <a:t>sliding</a:t>
            </a:r>
            <a:r>
              <a:rPr lang="en-US" dirty="0" smtClean="0"/>
              <a:t>		swipe		</a:t>
            </a:r>
            <a:r>
              <a:rPr lang="en-US" dirty="0" smtClean="0">
                <a:solidFill>
                  <a:srgbClr val="0000FF"/>
                </a:solidFill>
              </a:rPr>
              <a:t>quinine</a:t>
            </a:r>
            <a:r>
              <a:rPr lang="en-US" dirty="0" smtClean="0"/>
              <a:t>		flattening out								</a:t>
            </a:r>
            <a:r>
              <a:rPr lang="en-US" dirty="0" smtClean="0">
                <a:solidFill>
                  <a:srgbClr val="800000"/>
                </a:solidFill>
              </a:rPr>
              <a:t>				</a:t>
            </a:r>
            <a:r>
              <a:rPr lang="en-US" dirty="0" err="1" smtClean="0">
                <a:solidFill>
                  <a:srgbClr val="0000FF"/>
                </a:solidFill>
              </a:rPr>
              <a:t>scrimy</a:t>
            </a:r>
            <a:r>
              <a:rPr lang="en-US" dirty="0" smtClean="0">
                <a:solidFill>
                  <a:srgbClr val="800000"/>
                </a:solidFill>
              </a:rPr>
              <a:t> 		</a:t>
            </a:r>
            <a:r>
              <a:rPr lang="en-US" sz="2100" dirty="0"/>
              <a:t>dowdy</a:t>
            </a:r>
            <a:r>
              <a:rPr lang="en-US" dirty="0" smtClean="0">
                <a:solidFill>
                  <a:srgbClr val="800000"/>
                </a:solidFill>
              </a:rPr>
              <a:t>
white bread </a:t>
            </a:r>
            <a:r>
              <a:rPr lang="en-US" dirty="0" smtClean="0"/>
              <a:t>			</a:t>
            </a:r>
            <a:r>
              <a:rPr lang="en-US" dirty="0" smtClean="0">
                <a:solidFill>
                  <a:srgbClr val="0000FF"/>
                </a:solidFill>
              </a:rPr>
              <a:t>nigh</a:t>
            </a:r>
            <a:r>
              <a:rPr lang="en-US" dirty="0" smtClean="0"/>
              <a:t>		outhouse </a:t>
            </a:r>
          </a:p>
          <a:p>
            <a:pPr marL="0" indent="0">
              <a:buNone/>
            </a:pPr>
            <a:r>
              <a:rPr lang="en-US" dirty="0" smtClean="0">
                <a:solidFill>
                  <a:srgbClr val="800000"/>
                </a:solidFill>
              </a:rPr>
              <a:t>white of egg </a:t>
            </a:r>
            <a:r>
              <a:rPr lang="en-US" dirty="0" smtClean="0"/>
              <a:t>	pie		</a:t>
            </a:r>
            <a:r>
              <a:rPr lang="en-US" dirty="0" smtClean="0">
                <a:solidFill>
                  <a:srgbClr val="0000FF"/>
                </a:solidFill>
              </a:rPr>
              <a:t>frying pan </a:t>
            </a:r>
            <a:r>
              <a:rPr lang="en-US" dirty="0" smtClean="0"/>
              <a:t>	</a:t>
            </a:r>
            <a:r>
              <a:rPr lang="en-US" dirty="0" err="1" smtClean="0"/>
              <a:t>backhnnse</a:t>
            </a:r>
            <a:r>
              <a:rPr lang="en-US" dirty="0" smtClean="0"/>
              <a:t> </a:t>
            </a:r>
            <a:r>
              <a:rPr lang="en-US" dirty="0" err="1" smtClean="0">
                <a:solidFill>
                  <a:srgbClr val="800000"/>
                </a:solidFill>
              </a:rPr>
              <a:t>nightcrawler</a:t>
            </a:r>
            <a:r>
              <a:rPr lang="en-US" dirty="0" smtClean="0"/>
              <a:t> 	sty 		</a:t>
            </a:r>
            <a:r>
              <a:rPr lang="en-US" dirty="0" smtClean="0">
                <a:solidFill>
                  <a:srgbClr val="0000FF"/>
                </a:solidFill>
              </a:rPr>
              <a:t>fry pan </a:t>
            </a:r>
            <a:r>
              <a:rPr lang="en-US" dirty="0" smtClean="0"/>
              <a:t>		crouch </a:t>
            </a:r>
          </a:p>
          <a:p>
            <a:pPr marL="0" indent="0">
              <a:buNone/>
            </a:pPr>
            <a:r>
              <a:rPr lang="en-US" dirty="0" smtClean="0">
                <a:solidFill>
                  <a:srgbClr val="800000"/>
                </a:solidFill>
              </a:rPr>
              <a:t>lightning bug </a:t>
            </a:r>
            <a:r>
              <a:rPr lang="en-US" dirty="0" smtClean="0"/>
              <a:t>	firefly 				mow
</a:t>
            </a:r>
            <a:r>
              <a:rPr lang="en-US" dirty="0" smtClean="0">
                <a:solidFill>
                  <a:srgbClr val="800000"/>
                </a:solidFill>
              </a:rPr>
              <a:t>Italian </a:t>
            </a:r>
            <a:r>
              <a:rPr lang="en-US" dirty="0" smtClean="0"/>
              <a:t>		</a:t>
            </a:r>
            <a:r>
              <a:rPr lang="en-US" dirty="0" err="1" smtClean="0"/>
              <a:t>shiretown</a:t>
            </a:r>
            <a:r>
              <a:rPr lang="en-US" dirty="0" smtClean="0"/>
              <a:t> 			</a:t>
            </a:r>
            <a:r>
              <a:rPr lang="en-US" dirty="0" err="1" smtClean="0"/>
              <a:t>rowen</a:t>
            </a:r>
            <a:r>
              <a:rPr lang="en-US" dirty="0" smtClean="0"/>
              <a:t>
</a:t>
            </a:r>
            <a:endParaRPr lang="en-US" dirty="0"/>
          </a:p>
        </p:txBody>
      </p:sp>
    </p:spTree>
    <p:extLst>
      <p:ext uri="{BB962C8B-B14F-4D97-AF65-F5344CB8AC3E}">
        <p14:creationId xmlns:p14="http://schemas.microsoft.com/office/powerpoint/2010/main" val="12440819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2. Questions </a:t>
            </a:r>
            <a:r>
              <a:rPr lang="en-US" b="1" u="sng" dirty="0" smtClean="0">
                <a:solidFill>
                  <a:srgbClr val="800000"/>
                </a:solidFill>
              </a:rPr>
              <a:t>concerning value judgments</a:t>
            </a:r>
            <a:r>
              <a:rPr lang="en-US" dirty="0" smtClean="0"/>
              <a:t>, exploring the social orientation of the respondent, were so phrased as to elicit answers containing (ay) and (aw) forms.20 
</a:t>
            </a:r>
            <a:endParaRPr lang="en-US" dirty="0"/>
          </a:p>
        </p:txBody>
      </p:sp>
    </p:spTree>
    <p:extLst>
      <p:ext uri="{BB962C8B-B14F-4D97-AF65-F5344CB8AC3E}">
        <p14:creationId xmlns:p14="http://schemas.microsoft.com/office/powerpoint/2010/main" val="32815860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3. A special </a:t>
            </a:r>
            <a:r>
              <a:rPr lang="en-US" dirty="0" smtClean="0"/>
              <a:t>reading, used mainly in the high school, was offered ostensibly as a test of the ability to read a story naturally. Since these readings gave the most exact comparisons between speakers, they were utilized for the spectrographic measurements discussed below.</a:t>
            </a:r>
            <a:endParaRPr lang="en-US" dirty="0"/>
          </a:p>
        </p:txBody>
      </p:sp>
    </p:spTree>
    <p:extLst>
      <p:ext uri="{BB962C8B-B14F-4D97-AF65-F5344CB8AC3E}">
        <p14:creationId xmlns:p14="http://schemas.microsoft.com/office/powerpoint/2010/main" val="3527562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Supplementary Material</a:t>
            </a:r>
            <a:endParaRPr lang="en-US" dirty="0"/>
          </a:p>
        </p:txBody>
      </p:sp>
      <p:sp>
        <p:nvSpPr>
          <p:cNvPr id="3" name="Content Placeholder 2"/>
          <p:cNvSpPr>
            <a:spLocks noGrp="1"/>
          </p:cNvSpPr>
          <p:nvPr>
            <p:ph idx="1"/>
          </p:nvPr>
        </p:nvSpPr>
        <p:spPr/>
        <p:txBody>
          <a:bodyPr/>
          <a:lstStyle/>
          <a:p>
            <a:pPr marL="0" indent="0" algn="just">
              <a:buNone/>
            </a:pPr>
            <a:r>
              <a:rPr lang="en-US" dirty="0"/>
              <a:t>In addition to the </a:t>
            </a:r>
            <a:r>
              <a:rPr lang="en-US" dirty="0" smtClean="0"/>
              <a:t>formal interview, observations were made in a great many casual situations: on the streets of Vineyard Haven and Edgartown, in diners, restaurants, bars, stores, docks, and many places where the general sound of public conversation could be noted, if not effectively recorded. </a:t>
            </a:r>
          </a:p>
          <a:p>
            <a:pPr marL="0" indent="0" algn="just">
              <a:buNone/>
            </a:pPr>
            <a:r>
              <a:rPr lang="en-US" dirty="0"/>
              <a:t>→</a:t>
            </a:r>
            <a:r>
              <a:rPr lang="en-US" dirty="0" smtClean="0"/>
              <a:t> But these notations only served as a supplementary check on the tape-recorded interviews. </a:t>
            </a:r>
            <a:endParaRPr lang="en-US" dirty="0"/>
          </a:p>
        </p:txBody>
      </p:sp>
    </p:spTree>
    <p:extLst>
      <p:ext uri="{BB962C8B-B14F-4D97-AF65-F5344CB8AC3E}">
        <p14:creationId xmlns:p14="http://schemas.microsoft.com/office/powerpoint/2010/main" val="9118714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72491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41712" y="2780928"/>
            <a:ext cx="7470648" cy="1143000"/>
          </a:xfrm>
        </p:spPr>
        <p:txBody>
          <a:bodyPr/>
          <a:lstStyle/>
          <a:p>
            <a:r>
              <a:rPr lang="en-US" dirty="0" smtClean="0"/>
              <a:t>SPEECH ACOUSTICS</a:t>
            </a:r>
            <a:endParaRPr lang="en-GB" dirty="0"/>
          </a:p>
        </p:txBody>
      </p:sp>
    </p:spTree>
    <p:extLst>
      <p:ext uri="{BB962C8B-B14F-4D97-AF65-F5344CB8AC3E}">
        <p14:creationId xmlns:p14="http://schemas.microsoft.com/office/powerpoint/2010/main" val="21134254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48130" name="Picture 2"/>
          <p:cNvPicPr>
            <a:picLocks noChangeAspect="1" noChangeArrowheads="1"/>
          </p:cNvPicPr>
          <p:nvPr/>
        </p:nvPicPr>
        <p:blipFill>
          <a:blip r:embed="rId2" cstate="print">
            <a:grayscl/>
          </a:blip>
          <a:srcRect/>
          <a:stretch>
            <a:fillRect/>
          </a:stretch>
        </p:blipFill>
        <p:spPr bwMode="auto">
          <a:xfrm>
            <a:off x="474874" y="7161"/>
            <a:ext cx="7950709" cy="6850839"/>
          </a:xfrm>
          <a:prstGeom prst="rect">
            <a:avLst/>
          </a:prstGeom>
          <a:noFill/>
          <a:ln w="9525">
            <a:noFill/>
            <a:miter lim="800000"/>
            <a:headEnd/>
            <a:tailEnd/>
          </a:ln>
        </p:spPr>
      </p:pic>
    </p:spTree>
    <p:extLst>
      <p:ext uri="{BB962C8B-B14F-4D97-AF65-F5344CB8AC3E}">
        <p14:creationId xmlns:p14="http://schemas.microsoft.com/office/powerpoint/2010/main" val="15335172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 Εικόνα"/>
          <p:cNvPicPr/>
          <p:nvPr/>
        </p:nvPicPr>
        <p:blipFill>
          <a:blip r:embed="rId2" cstate="print"/>
          <a:srcRect/>
          <a:stretch>
            <a:fillRect/>
          </a:stretch>
        </p:blipFill>
        <p:spPr bwMode="auto">
          <a:xfrm>
            <a:off x="827584" y="1700808"/>
            <a:ext cx="6624736" cy="4320480"/>
          </a:xfrm>
          <a:prstGeom prst="rect">
            <a:avLst/>
          </a:prstGeom>
          <a:noFill/>
          <a:ln w="9525">
            <a:noFill/>
            <a:miter lim="800000"/>
            <a:headEnd/>
            <a:tailEnd/>
          </a:ln>
        </p:spPr>
      </p:pic>
      <p:sp>
        <p:nvSpPr>
          <p:cNvPr id="6" name="5 - TextBox"/>
          <p:cNvSpPr txBox="1"/>
          <p:nvPr/>
        </p:nvSpPr>
        <p:spPr>
          <a:xfrm>
            <a:off x="2771800" y="6237312"/>
            <a:ext cx="3282822" cy="369332"/>
          </a:xfrm>
          <a:prstGeom prst="rect">
            <a:avLst/>
          </a:prstGeom>
          <a:noFill/>
        </p:spPr>
        <p:txBody>
          <a:bodyPr wrap="none" rtlCol="0">
            <a:spAutoFit/>
          </a:bodyPr>
          <a:lstStyle/>
          <a:p>
            <a:r>
              <a:rPr lang="en-US" dirty="0" smtClean="0"/>
              <a:t>Spectral slice – English Vowels</a:t>
            </a:r>
            <a:endParaRPr lang="en-GB" dirty="0"/>
          </a:p>
        </p:txBody>
      </p:sp>
    </p:spTree>
    <p:extLst>
      <p:ext uri="{BB962C8B-B14F-4D97-AF65-F5344CB8AC3E}">
        <p14:creationId xmlns:p14="http://schemas.microsoft.com/office/powerpoint/2010/main" val="32194704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researcher’s approach:</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Background Knowledge</a:t>
            </a:r>
          </a:p>
          <a:p>
            <a:r>
              <a:rPr lang="en-US" dirty="0" smtClean="0"/>
              <a:t>Methodology</a:t>
            </a:r>
          </a:p>
          <a:p>
            <a:r>
              <a:rPr lang="en-US" dirty="0" smtClean="0"/>
              <a:t>Analysis</a:t>
            </a:r>
          </a:p>
          <a:p>
            <a:r>
              <a:rPr lang="en-US" dirty="0" smtClean="0"/>
              <a:t>Results</a:t>
            </a:r>
          </a:p>
          <a:p>
            <a:r>
              <a:rPr lang="en-US" dirty="0" smtClean="0"/>
              <a:t>Discussion - interpretation</a:t>
            </a:r>
          </a:p>
          <a:p>
            <a:r>
              <a:rPr lang="en-US" dirty="0" smtClean="0"/>
              <a:t>Conclusion</a:t>
            </a:r>
            <a:endParaRPr lang="en-US" dirty="0"/>
          </a:p>
        </p:txBody>
      </p:sp>
    </p:spTree>
    <p:extLst>
      <p:ext uri="{BB962C8B-B14F-4D97-AF65-F5344CB8AC3E}">
        <p14:creationId xmlns:p14="http://schemas.microsoft.com/office/powerpoint/2010/main" val="10628040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US" dirty="0" smtClean="0"/>
              <a:t>FORMANTS and vowels</a:t>
            </a:r>
            <a:endParaRPr lang="en-GB" dirty="0"/>
          </a:p>
        </p:txBody>
      </p:sp>
      <p:sp>
        <p:nvSpPr>
          <p:cNvPr id="6" name="5 - Θέση περιεχομένου"/>
          <p:cNvSpPr>
            <a:spLocks noGrp="1"/>
          </p:cNvSpPr>
          <p:nvPr>
            <p:ph idx="1"/>
          </p:nvPr>
        </p:nvSpPr>
        <p:spPr/>
        <p:txBody>
          <a:bodyPr/>
          <a:lstStyle/>
          <a:p>
            <a:endParaRPr lang="en-GB" dirty="0"/>
          </a:p>
        </p:txBody>
      </p:sp>
      <p:pic>
        <p:nvPicPr>
          <p:cNvPr id="7" name="Picture 4" descr="IMG_6782"/>
          <p:cNvPicPr>
            <a:picLocks noChangeAspect="1" noChangeArrowheads="1"/>
          </p:cNvPicPr>
          <p:nvPr/>
        </p:nvPicPr>
        <p:blipFill>
          <a:blip r:embed="rId2" cstate="print">
            <a:lum bright="6000" contrast="54000"/>
            <a:grayscl/>
          </a:blip>
          <a:srcRect/>
          <a:stretch>
            <a:fillRect/>
          </a:stretch>
        </p:blipFill>
        <p:spPr bwMode="auto">
          <a:xfrm>
            <a:off x="467544" y="1700808"/>
            <a:ext cx="7617634" cy="4941168"/>
          </a:xfrm>
          <a:prstGeom prst="rect">
            <a:avLst/>
          </a:prstGeom>
          <a:noFill/>
          <a:ln w="9525">
            <a:noFill/>
            <a:miter lim="800000"/>
            <a:headEnd/>
            <a:tailEnd/>
          </a:ln>
        </p:spPr>
      </p:pic>
    </p:spTree>
    <p:extLst>
      <p:ext uri="{BB962C8B-B14F-4D97-AF65-F5344CB8AC3E}">
        <p14:creationId xmlns:p14="http://schemas.microsoft.com/office/powerpoint/2010/main" val="41360012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US"/>
          </a:p>
        </p:txBody>
      </p:sp>
      <p:sp>
        <p:nvSpPr>
          <p:cNvPr id="3" name="2 - Θέση περιεχομένου"/>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899592" y="386181"/>
            <a:ext cx="7344816" cy="6471819"/>
          </a:xfrm>
          <a:prstGeom prst="rect">
            <a:avLst/>
          </a:prstGeom>
          <a:noFill/>
          <a:ln w="9525">
            <a:noFill/>
            <a:miter lim="800000"/>
            <a:headEnd/>
            <a:tailEnd/>
          </a:ln>
        </p:spPr>
      </p:pic>
    </p:spTree>
    <p:extLst>
      <p:ext uri="{BB962C8B-B14F-4D97-AF65-F5344CB8AC3E}">
        <p14:creationId xmlns:p14="http://schemas.microsoft.com/office/powerpoint/2010/main" val="116783137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l"/>
            <a:r>
              <a:rPr lang="en-US" dirty="0" smtClean="0"/>
              <a:t>         [</a:t>
            </a:r>
            <a:r>
              <a:rPr lang="en-US" dirty="0" err="1" smtClean="0"/>
              <a:t>i</a:t>
            </a:r>
            <a:r>
              <a:rPr lang="en-US" dirty="0" smtClean="0"/>
              <a:t>:]                                [</a:t>
            </a:r>
            <a:r>
              <a:rPr lang="en-US" dirty="0" smtClean="0">
                <a:latin typeface="Calibri"/>
                <a:cs typeface="Calibri"/>
              </a:rPr>
              <a:t>ɪ</a:t>
            </a:r>
            <a:r>
              <a:rPr lang="en-US" dirty="0" smtClean="0"/>
              <a:t>]</a:t>
            </a:r>
            <a:endParaRPr lang="en-GB" dirty="0"/>
          </a:p>
        </p:txBody>
      </p:sp>
      <p:sp>
        <p:nvSpPr>
          <p:cNvPr id="3" name="2 - Θέση περιεχομένου"/>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0" y="1556792"/>
            <a:ext cx="9144000" cy="5229000"/>
          </a:xfrm>
          <a:prstGeom prst="rect">
            <a:avLst/>
          </a:prstGeom>
          <a:noFill/>
          <a:ln w="9525">
            <a:noFill/>
            <a:miter lim="800000"/>
            <a:headEnd/>
            <a:tailEnd/>
          </a:ln>
        </p:spPr>
      </p:pic>
    </p:spTree>
    <p:extLst>
      <p:ext uri="{BB962C8B-B14F-4D97-AF65-F5344CB8AC3E}">
        <p14:creationId xmlns:p14="http://schemas.microsoft.com/office/powerpoint/2010/main" val="17020592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pPr algn="l"/>
            <a:r>
              <a:rPr lang="en-US" dirty="0" smtClean="0"/>
              <a:t>         [</a:t>
            </a:r>
            <a:r>
              <a:rPr lang="en-US" dirty="0" err="1" smtClean="0"/>
              <a:t>e</a:t>
            </a:r>
            <a:r>
              <a:rPr lang="en-US" dirty="0" err="1" smtClean="0">
                <a:latin typeface="Calibri"/>
                <a:cs typeface="Calibri"/>
              </a:rPr>
              <a:t>ɪ</a:t>
            </a:r>
            <a:r>
              <a:rPr lang="en-US" dirty="0" smtClean="0"/>
              <a:t>]                                  [ɛ]</a:t>
            </a:r>
            <a:endParaRPr lang="en-GB" dirty="0"/>
          </a:p>
        </p:txBody>
      </p:sp>
      <p:sp>
        <p:nvSpPr>
          <p:cNvPr id="3" name="2 - Θέση περιεχομένου"/>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cstate="print"/>
          <a:srcRect/>
          <a:stretch>
            <a:fillRect/>
          </a:stretch>
        </p:blipFill>
        <p:spPr bwMode="auto">
          <a:xfrm>
            <a:off x="-63087" y="1556792"/>
            <a:ext cx="9207087" cy="5039270"/>
          </a:xfrm>
          <a:prstGeom prst="rect">
            <a:avLst/>
          </a:prstGeom>
          <a:noFill/>
          <a:ln w="9525">
            <a:noFill/>
            <a:miter lim="800000"/>
            <a:headEnd/>
            <a:tailEnd/>
          </a:ln>
        </p:spPr>
      </p:pic>
    </p:spTree>
    <p:extLst>
      <p:ext uri="{BB962C8B-B14F-4D97-AF65-F5344CB8AC3E}">
        <p14:creationId xmlns:p14="http://schemas.microsoft.com/office/powerpoint/2010/main" val="2012624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Vowel Formants &amp; Preceding Consonants</a:t>
            </a:r>
            <a:endParaRPr lang="en-US" dirty="0"/>
          </a:p>
        </p:txBody>
      </p:sp>
      <p:sp>
        <p:nvSpPr>
          <p:cNvPr id="3" name="2 - Θέση περιεχομένου"/>
          <p:cNvSpPr>
            <a:spLocks noGrp="1"/>
          </p:cNvSpPr>
          <p:nvPr>
            <p:ph idx="1"/>
          </p:nvPr>
        </p:nvSpPr>
        <p:spPr/>
        <p:txBody>
          <a:bodyPr/>
          <a:lstStyle/>
          <a:p>
            <a:endParaRPr lang="en-US"/>
          </a:p>
        </p:txBody>
      </p:sp>
      <p:sp>
        <p:nvSpPr>
          <p:cNvPr id="1025" name="Rectangle 1"/>
          <p:cNvSpPr>
            <a:spLocks noChangeArrowheads="1"/>
          </p:cNvSpPr>
          <p:nvPr/>
        </p:nvSpPr>
        <p:spPr bwMode="auto">
          <a:xfrm>
            <a:off x="0" y="0"/>
            <a:ext cx="9144000" cy="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38700" b="0" i="0" u="none" strike="noStrike" cap="none" normalizeH="0" baseline="0" smtClean="0">
                <a:ln>
                  <a:noFill/>
                </a:ln>
                <a:solidFill>
                  <a:schemeClr val="tx1"/>
                </a:solidFill>
                <a:effectLst/>
                <a:latin typeface="Arial" pitchFamily="34" charset="0"/>
                <a:cs typeface="Arial" pitchFamily="34" charset="0"/>
              </a:rPr>
              <a:t/>
            </a:r>
            <a:br>
              <a:rPr kumimoji="0" lang="en-US" sz="38700" b="0" i="0" u="none" strike="noStrike" cap="none" normalizeH="0" baseline="0" smtClean="0">
                <a:ln>
                  <a:noFill/>
                </a:ln>
                <a:solidFill>
                  <a:schemeClr val="tx1"/>
                </a:solidFill>
                <a:effectLst/>
                <a:latin typeface="Arial" pitchFamily="34" charset="0"/>
                <a:cs typeface="Arial" pitchFamily="34" charset="0"/>
              </a:rPr>
            </a:br>
            <a:r>
              <a:rPr kumimoji="0" lang="en-US" sz="1100" b="1" i="0" u="none" strike="noStrike" cap="none" normalizeH="0" baseline="0" smtClean="0">
                <a:ln>
                  <a:noFill/>
                </a:ln>
                <a:solidFill>
                  <a:srgbClr val="373737"/>
                </a:solidFill>
                <a:effectLst/>
                <a:latin typeface="Helvetica Neue"/>
                <a:cs typeface="Arial" pitchFamily="34" charset="0"/>
              </a:rPr>
              <a:t>Stylised spectrograms showing F1 and F2 transitions</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http://blogjam.name/sid/wp-content/uploads/2011/10/locus-2.gif"/>
          <p:cNvPicPr>
            <a:picLocks noChangeAspect="1" noChangeArrowheads="1"/>
          </p:cNvPicPr>
          <p:nvPr/>
        </p:nvPicPr>
        <p:blipFill>
          <a:blip r:embed="rId2" cstate="print"/>
          <a:srcRect/>
          <a:stretch>
            <a:fillRect/>
          </a:stretch>
        </p:blipFill>
        <p:spPr bwMode="auto">
          <a:xfrm>
            <a:off x="251520" y="1484784"/>
            <a:ext cx="8892480" cy="4968552"/>
          </a:xfrm>
          <a:prstGeom prst="rect">
            <a:avLst/>
          </a:prstGeom>
          <a:noFill/>
        </p:spPr>
      </p:pic>
      <p:sp>
        <p:nvSpPr>
          <p:cNvPr id="6" name="5 - TextBox"/>
          <p:cNvSpPr txBox="1"/>
          <p:nvPr/>
        </p:nvSpPr>
        <p:spPr>
          <a:xfrm>
            <a:off x="2627784" y="6488668"/>
            <a:ext cx="5150192" cy="369332"/>
          </a:xfrm>
          <a:prstGeom prst="rect">
            <a:avLst/>
          </a:prstGeom>
          <a:noFill/>
        </p:spPr>
        <p:txBody>
          <a:bodyPr wrap="none" rtlCol="0">
            <a:spAutoFit/>
          </a:bodyPr>
          <a:lstStyle/>
          <a:p>
            <a:r>
              <a:rPr lang="en-US" b="1" dirty="0" err="1"/>
              <a:t>Stylised</a:t>
            </a:r>
            <a:r>
              <a:rPr lang="en-US" b="1" dirty="0"/>
              <a:t> spectrograms showing F1 and F2 transitions</a:t>
            </a:r>
            <a:endParaRPr lang="en-US" dirty="0"/>
          </a:p>
        </p:txBody>
      </p:sp>
    </p:spTree>
    <p:extLst>
      <p:ext uri="{BB962C8B-B14F-4D97-AF65-F5344CB8AC3E}">
        <p14:creationId xmlns:p14="http://schemas.microsoft.com/office/powerpoint/2010/main" val="26859994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3" name="Content Placeholder 2"/>
          <p:cNvSpPr>
            <a:spLocks noGrp="1"/>
          </p:cNvSpPr>
          <p:nvPr>
            <p:ph idx="1"/>
          </p:nvPr>
        </p:nvSpPr>
        <p:spPr/>
        <p:txBody>
          <a:bodyPr/>
          <a:lstStyle/>
          <a:p>
            <a:pPr marL="0" indent="0" algn="just">
              <a:buNone/>
            </a:pPr>
            <a:r>
              <a:rPr lang="en-US" dirty="0"/>
              <a:t>An important step </a:t>
            </a:r>
            <a:r>
              <a:rPr lang="en-US" dirty="0" smtClean="0"/>
              <a:t>was to construct a reliable, inter-subjective index to the degree of centralization. In the original transcriptions of the tape-recorded interviews a six-point scale of height of the first element was used, ranging from the standard New England form [</a:t>
            </a:r>
            <a:r>
              <a:rPr lang="en-US" dirty="0" err="1" smtClean="0"/>
              <a:t>aɪ</a:t>
            </a:r>
            <a:r>
              <a:rPr lang="en-US" dirty="0" smtClean="0"/>
              <a:t>] to the </a:t>
            </a:r>
            <a:r>
              <a:rPr lang="en-US" dirty="0"/>
              <a:t>f</a:t>
            </a:r>
            <a:r>
              <a:rPr lang="en-US" dirty="0" smtClean="0"/>
              <a:t>ully centralized [</a:t>
            </a:r>
            <a:r>
              <a:rPr lang="en-US" dirty="0" err="1" smtClean="0"/>
              <a:t>əɪ</a:t>
            </a:r>
            <a:r>
              <a:rPr lang="en-US" dirty="0" smtClean="0"/>
              <a:t>]</a:t>
            </a:r>
            <a:r>
              <a:rPr lang="en-US" dirty="0"/>
              <a:t>.</a:t>
            </a:r>
          </a:p>
        </p:txBody>
      </p:sp>
      <p:pic>
        <p:nvPicPr>
          <p:cNvPr id="4" name="Picture 3"/>
          <p:cNvPicPr>
            <a:picLocks noChangeAspect="1"/>
          </p:cNvPicPr>
          <p:nvPr/>
        </p:nvPicPr>
        <p:blipFill>
          <a:blip r:embed="rId2"/>
          <a:stretch>
            <a:fillRect/>
          </a:stretch>
        </p:blipFill>
        <p:spPr>
          <a:xfrm>
            <a:off x="1466982" y="3853328"/>
            <a:ext cx="5222904" cy="2912773"/>
          </a:xfrm>
          <a:prstGeom prst="rect">
            <a:avLst/>
          </a:prstGeom>
        </p:spPr>
      </p:pic>
    </p:spTree>
    <p:extLst>
      <p:ext uri="{BB962C8B-B14F-4D97-AF65-F5344CB8AC3E}">
        <p14:creationId xmlns:p14="http://schemas.microsoft.com/office/powerpoint/2010/main" val="14595629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65082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Linguistic Environment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We can now plot the distribution of centralized forms for each speaker. This is done for each of the 69 interviews on a chart such as is shown in Fig. 1.4. We find that these charts fall into three basic types:
a. </a:t>
            </a:r>
            <a:r>
              <a:rPr lang="en-US" b="1" dirty="0" err="1" smtClean="0"/>
              <a:t>uncentralized</a:t>
            </a:r>
            <a:r>
              <a:rPr lang="en-US" b="1" dirty="0" smtClean="0"/>
              <a:t> norms: </a:t>
            </a:r>
            <a:r>
              <a:rPr lang="en-US" dirty="0" smtClean="0"/>
              <a:t>all words, or almost all, fall into Grade 0, with at most only a few Grade 1’s in favored words such as right and out.
b. </a:t>
            </a:r>
            <a:r>
              <a:rPr lang="en-US" b="1" dirty="0" smtClean="0"/>
              <a:t>centralized norms: </a:t>
            </a:r>
            <a:r>
              <a:rPr lang="en-US" dirty="0" smtClean="0"/>
              <a:t>most words with Grade 2, and only a few Grade 1’s for </a:t>
            </a:r>
            <a:r>
              <a:rPr lang="en-US" dirty="0" err="1" smtClean="0"/>
              <a:t>unfavored</a:t>
            </a:r>
            <a:r>
              <a:rPr lang="en-US" dirty="0" smtClean="0"/>
              <a:t> forms, such as </a:t>
            </a:r>
            <a:r>
              <a:rPr lang="en-US" i="1" dirty="0" smtClean="0"/>
              <a:t>time </a:t>
            </a:r>
            <a:r>
              <a:rPr lang="en-US" dirty="0" smtClean="0"/>
              <a:t>and </a:t>
            </a:r>
            <a:r>
              <a:rPr lang="en-US" i="1" dirty="0" smtClean="0"/>
              <a:t>cow.</a:t>
            </a:r>
            <a:r>
              <a:rPr lang="en-US" dirty="0" smtClean="0"/>
              <a:t>
c. </a:t>
            </a:r>
            <a:r>
              <a:rPr lang="en-US" b="1" dirty="0" smtClean="0"/>
              <a:t>phonetic conditioning: </a:t>
            </a:r>
            <a:r>
              <a:rPr lang="en-US" dirty="0" smtClean="0"/>
              <a:t>the influence of the phonetic environment is reflected in a range of values from Grades 0 to 2. Fig. 1.4 is an example of this type.</a:t>
            </a:r>
            <a:endParaRPr lang="en-US" dirty="0"/>
          </a:p>
        </p:txBody>
      </p:sp>
    </p:spTree>
    <p:extLst>
      <p:ext uri="{BB962C8B-B14F-4D97-AF65-F5344CB8AC3E}">
        <p14:creationId xmlns:p14="http://schemas.microsoft.com/office/powerpoint/2010/main" val="35656056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8" name="Content Placeholder 7"/>
          <p:cNvPicPr>
            <a:picLocks noGrp="1" noChangeAspect="1"/>
          </p:cNvPicPr>
          <p:nvPr>
            <p:ph idx="1"/>
          </p:nvPr>
        </p:nvPicPr>
        <p:blipFill>
          <a:blip r:embed="rId2"/>
          <a:srcRect l="-13161" r="-13161"/>
          <a:stretch>
            <a:fillRect/>
          </a:stretch>
        </p:blipFill>
        <p:spPr>
          <a:xfrm>
            <a:off x="0" y="1060617"/>
            <a:ext cx="9544981" cy="5797383"/>
          </a:xfrm>
        </p:spPr>
      </p:pic>
    </p:spTree>
    <p:extLst>
      <p:ext uri="{BB962C8B-B14F-4D97-AF65-F5344CB8AC3E}">
        <p14:creationId xmlns:p14="http://schemas.microsoft.com/office/powerpoint/2010/main" val="3017403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Variation</a:t>
            </a:r>
            <a:endParaRPr lang="en-US" dirty="0"/>
          </a:p>
        </p:txBody>
      </p:sp>
      <p:sp>
        <p:nvSpPr>
          <p:cNvPr id="3" name="Content Placeholder 2"/>
          <p:cNvSpPr>
            <a:spLocks noGrp="1"/>
          </p:cNvSpPr>
          <p:nvPr>
            <p:ph idx="1"/>
          </p:nvPr>
        </p:nvSpPr>
        <p:spPr/>
        <p:txBody>
          <a:bodyPr/>
          <a:lstStyle/>
          <a:p>
            <a:r>
              <a:rPr lang="en-US" dirty="0" smtClean="0"/>
              <a:t>Segmental Factors</a:t>
            </a:r>
          </a:p>
          <a:p>
            <a:pPr marL="0" indent="0">
              <a:buNone/>
            </a:pPr>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588019" y="2654299"/>
            <a:ext cx="6247926" cy="2399997"/>
          </a:xfrm>
          <a:prstGeom prst="rect">
            <a:avLst/>
          </a:prstGeom>
        </p:spPr>
      </p:pic>
    </p:spTree>
    <p:extLst>
      <p:ext uri="{BB962C8B-B14F-4D97-AF65-F5344CB8AC3E}">
        <p14:creationId xmlns:p14="http://schemas.microsoft.com/office/powerpoint/2010/main" val="13050504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One of the pioneers of sociolinguistic research William </a:t>
            </a:r>
            <a:r>
              <a:rPr lang="en-US" dirty="0" err="1"/>
              <a:t>Labov</a:t>
            </a:r>
            <a:r>
              <a:rPr lang="en-US" dirty="0"/>
              <a:t> stresses that the most </a:t>
            </a:r>
            <a:r>
              <a:rPr lang="en-US" dirty="0" err="1"/>
              <a:t>interestending</a:t>
            </a:r>
            <a:r>
              <a:rPr lang="en-US" dirty="0"/>
              <a:t> problems of sociolinguistics are those that are related to language change. In his own words:</a:t>
            </a:r>
          </a:p>
          <a:p>
            <a:pPr algn="just"/>
            <a:endParaRPr lang="en-US" dirty="0"/>
          </a:p>
          <a:p>
            <a:pPr algn="just"/>
            <a:r>
              <a:rPr lang="en-US" dirty="0">
                <a:solidFill>
                  <a:srgbClr val="800000"/>
                </a:solidFill>
              </a:rPr>
              <a:t>“For me, the largest questions that require analysis of social variation are the problems of language change: how such changes are initiated, how they are transmitted across generations, what drives them forward, how they reach completion” {</a:t>
            </a:r>
            <a:r>
              <a:rPr lang="en-US" dirty="0" err="1">
                <a:solidFill>
                  <a:srgbClr val="800000"/>
                </a:solidFill>
              </a:rPr>
              <a:t>Labov</a:t>
            </a:r>
            <a:r>
              <a:rPr lang="en-US" dirty="0">
                <a:solidFill>
                  <a:srgbClr val="800000"/>
                </a:solidFill>
              </a:rPr>
              <a:t>, 2006 #258, 508}</a:t>
            </a:r>
          </a:p>
          <a:p>
            <a:pPr algn="just"/>
            <a:endParaRPr lang="en-US" dirty="0"/>
          </a:p>
          <a:p>
            <a:pPr algn="just"/>
            <a:r>
              <a:rPr lang="en-US" dirty="0"/>
              <a:t>The problems that are related to language change have not been dealt successfully but those researchers that examine language as a synchronic but static system.</a:t>
            </a:r>
          </a:p>
          <a:p>
            <a:pPr algn="just"/>
            <a:endParaRPr lang="en-US" dirty="0"/>
          </a:p>
        </p:txBody>
      </p:sp>
    </p:spTree>
    <p:extLst>
      <p:ext uri="{BB962C8B-B14F-4D97-AF65-F5344CB8AC3E}">
        <p14:creationId xmlns:p14="http://schemas.microsoft.com/office/powerpoint/2010/main" val="393215279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Variation</a:t>
            </a:r>
          </a:p>
        </p:txBody>
      </p:sp>
      <p:sp>
        <p:nvSpPr>
          <p:cNvPr id="3" name="Content Placeholder 2"/>
          <p:cNvSpPr>
            <a:spLocks noGrp="1"/>
          </p:cNvSpPr>
          <p:nvPr>
            <p:ph idx="1"/>
          </p:nvPr>
        </p:nvSpPr>
        <p:spPr/>
        <p:txBody>
          <a:bodyPr/>
          <a:lstStyle/>
          <a:p>
            <a:r>
              <a:rPr lang="en-US" dirty="0" smtClean="0"/>
              <a:t>Prosodic Factors</a:t>
            </a:r>
          </a:p>
          <a:p>
            <a:pPr marL="228600" lvl="1" indent="0">
              <a:buNone/>
            </a:pPr>
            <a:r>
              <a:rPr lang="en-US" dirty="0" smtClean="0"/>
              <a:t>The effect of stress (centralization)</a:t>
            </a:r>
            <a:endParaRPr lang="en-US" dirty="0"/>
          </a:p>
        </p:txBody>
      </p:sp>
    </p:spTree>
    <p:extLst>
      <p:ext uri="{BB962C8B-B14F-4D97-AF65-F5344CB8AC3E}">
        <p14:creationId xmlns:p14="http://schemas.microsoft.com/office/powerpoint/2010/main" val="79560358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Variation</a:t>
            </a:r>
            <a:endParaRPr lang="en-US" dirty="0"/>
          </a:p>
        </p:txBody>
      </p:sp>
      <p:sp>
        <p:nvSpPr>
          <p:cNvPr id="3" name="Content Placeholder 2"/>
          <p:cNvSpPr>
            <a:spLocks noGrp="1"/>
          </p:cNvSpPr>
          <p:nvPr>
            <p:ph idx="1"/>
          </p:nvPr>
        </p:nvSpPr>
        <p:spPr/>
        <p:txBody>
          <a:bodyPr/>
          <a:lstStyle/>
          <a:p>
            <a:r>
              <a:rPr lang="en-US" dirty="0" smtClean="0"/>
              <a:t>Stylistic Factors</a:t>
            </a:r>
            <a:endParaRPr lang="en-US" dirty="0"/>
          </a:p>
        </p:txBody>
      </p:sp>
    </p:spTree>
    <p:extLst>
      <p:ext uri="{BB962C8B-B14F-4D97-AF65-F5344CB8AC3E}">
        <p14:creationId xmlns:p14="http://schemas.microsoft.com/office/powerpoint/2010/main" val="37628077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Variation</a:t>
            </a:r>
          </a:p>
        </p:txBody>
      </p:sp>
      <p:sp>
        <p:nvSpPr>
          <p:cNvPr id="3" name="Content Placeholder 2"/>
          <p:cNvSpPr>
            <a:spLocks noGrp="1"/>
          </p:cNvSpPr>
          <p:nvPr>
            <p:ph idx="1"/>
          </p:nvPr>
        </p:nvSpPr>
        <p:spPr/>
        <p:txBody>
          <a:bodyPr/>
          <a:lstStyle/>
          <a:p>
            <a:r>
              <a:rPr lang="en-US" dirty="0" smtClean="0"/>
              <a:t>Lexical Considerations</a:t>
            </a:r>
            <a:endParaRPr lang="en-US" dirty="0"/>
          </a:p>
        </p:txBody>
      </p:sp>
    </p:spTree>
    <p:extLst>
      <p:ext uri="{BB962C8B-B14F-4D97-AF65-F5344CB8AC3E}">
        <p14:creationId xmlns:p14="http://schemas.microsoft.com/office/powerpoint/2010/main" val="292490488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Variation</a:t>
            </a:r>
          </a:p>
        </p:txBody>
      </p:sp>
      <p:sp>
        <p:nvSpPr>
          <p:cNvPr id="3" name="Content Placeholder 2"/>
          <p:cNvSpPr>
            <a:spLocks noGrp="1"/>
          </p:cNvSpPr>
          <p:nvPr>
            <p:ph idx="1"/>
          </p:nvPr>
        </p:nvSpPr>
        <p:spPr/>
        <p:txBody>
          <a:bodyPr/>
          <a:lstStyle/>
          <a:p>
            <a:r>
              <a:rPr lang="en-US" dirty="0" smtClean="0"/>
              <a:t>Distribution by Age and Time</a:t>
            </a:r>
            <a:endParaRPr lang="en-US" dirty="0"/>
          </a:p>
        </p:txBody>
      </p:sp>
    </p:spTree>
    <p:extLst>
      <p:ext uri="{BB962C8B-B14F-4D97-AF65-F5344CB8AC3E}">
        <p14:creationId xmlns:p14="http://schemas.microsoft.com/office/powerpoint/2010/main" val="359268293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interaction of Linguistic and Social Factors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21575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Centralization among other ethnic groups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26298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meaning of centralization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378703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intersection of social and linguistic structures</a:t>
            </a:r>
            <a:endParaRPr lang="en-US" dirty="0"/>
          </a:p>
        </p:txBody>
      </p:sp>
      <p:sp>
        <p:nvSpPr>
          <p:cNvPr id="3" name="Content Placeholder 2"/>
          <p:cNvSpPr>
            <a:spLocks noGrp="1"/>
          </p:cNvSpPr>
          <p:nvPr>
            <p:ph idx="1"/>
          </p:nvPr>
        </p:nvSpPr>
        <p:spPr>
          <a:xfrm>
            <a:off x="130933" y="1853721"/>
            <a:ext cx="8798665" cy="5004279"/>
          </a:xfrm>
        </p:spPr>
        <p:txBody>
          <a:bodyPr>
            <a:normAutofit/>
          </a:bodyPr>
          <a:lstStyle/>
          <a:p>
            <a:pPr marL="0" indent="0" algn="just">
              <a:spcBef>
                <a:spcPts val="800"/>
              </a:spcBef>
              <a:buNone/>
            </a:pPr>
            <a:r>
              <a:rPr lang="en-US" dirty="0" smtClean="0"/>
              <a:t>Explaining the spread and propagation of this particular linguistic change.</a:t>
            </a:r>
          </a:p>
          <a:p>
            <a:pPr marL="0" indent="0" algn="just">
              <a:spcBef>
                <a:spcPts val="800"/>
              </a:spcBef>
              <a:buNone/>
            </a:pPr>
            <a:r>
              <a:rPr lang="en-US" dirty="0" smtClean="0"/>
              <a:t>1. A language feature used by a group A is marked by contrast with another standard dialect.
2. Group A is adopted as a reference group by group B, and the feature is adopted and exaggerated as a sign of social identity in response to pressure from outside forces.
3. Hypercorrection under increased pressure, in combination with the force of structural symmetry, leads to a generalization of the feature in other linguistic units of group B.
4. A new norm is established as the process of generalization levels off.
5. The new norm is adopted by neighboring and succeeding groups for whom group B serves as a reference group. 
</a:t>
            </a:r>
            <a:endParaRPr lang="en-US" dirty="0"/>
          </a:p>
        </p:txBody>
      </p:sp>
    </p:spTree>
    <p:extLst>
      <p:ext uri="{BB962C8B-B14F-4D97-AF65-F5344CB8AC3E}">
        <p14:creationId xmlns:p14="http://schemas.microsoft.com/office/powerpoint/2010/main" val="234860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study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760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just"/>
            <a:r>
              <a:rPr lang="en-US" dirty="0"/>
              <a:t>Another problem is according to </a:t>
            </a:r>
            <a:r>
              <a:rPr lang="en-US" dirty="0" err="1"/>
              <a:t>Labov</a:t>
            </a:r>
            <a:r>
              <a:rPr lang="en-US" dirty="0"/>
              <a:t> how social information is stored and in what form it is </a:t>
            </a:r>
            <a:r>
              <a:rPr lang="en-US" dirty="0" err="1"/>
              <a:t>retrived</a:t>
            </a:r>
            <a:r>
              <a:rPr lang="en-US" dirty="0"/>
              <a:t> {</a:t>
            </a:r>
            <a:r>
              <a:rPr lang="en-US" dirty="0" err="1"/>
              <a:t>Labov</a:t>
            </a:r>
            <a:r>
              <a:rPr lang="en-US" dirty="0"/>
              <a:t>, 2006 #258, 513}. </a:t>
            </a:r>
          </a:p>
        </p:txBody>
      </p:sp>
    </p:spTree>
    <p:extLst>
      <p:ext uri="{BB962C8B-B14F-4D97-AF65-F5344CB8AC3E}">
        <p14:creationId xmlns:p14="http://schemas.microsoft.com/office/powerpoint/2010/main" val="10491424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a:t>In an older work </a:t>
            </a:r>
            <a:r>
              <a:rPr lang="en-US" dirty="0" err="1"/>
              <a:t>Labov</a:t>
            </a:r>
            <a:r>
              <a:rPr lang="en-US" dirty="0"/>
              <a:t> positions the problem of explaining language in three distinct problems</a:t>
            </a:r>
            <a:r>
              <a:rPr lang="en-US" dirty="0" smtClean="0"/>
              <a:t>:</a:t>
            </a:r>
            <a:endParaRPr lang="en-US" dirty="0"/>
          </a:p>
          <a:p>
            <a:r>
              <a:rPr lang="en-US" dirty="0"/>
              <a:t>(a) the origin of linguistic variations.</a:t>
            </a:r>
          </a:p>
          <a:p>
            <a:r>
              <a:rPr lang="en-US" dirty="0"/>
              <a:t>(b) the spread and propagation of linguistic changes.</a:t>
            </a:r>
          </a:p>
          <a:p>
            <a:r>
              <a:rPr lang="en-US" dirty="0"/>
              <a:t>(c) the regularity of linguistic change</a:t>
            </a:r>
            <a:r>
              <a:rPr lang="en-US" dirty="0" smtClean="0"/>
              <a:t>.</a:t>
            </a:r>
            <a:endParaRPr lang="en-US" dirty="0"/>
          </a:p>
          <a:p>
            <a:endParaRPr lang="en-US" dirty="0"/>
          </a:p>
        </p:txBody>
      </p:sp>
    </p:spTree>
    <p:extLst>
      <p:ext uri="{BB962C8B-B14F-4D97-AF65-F5344CB8AC3E}">
        <p14:creationId xmlns:p14="http://schemas.microsoft.com/office/powerpoint/2010/main" val="31178670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First Generation Phase: The model which underlies this three-way division requires as a starting </a:t>
            </a:r>
            <a:r>
              <a:rPr lang="en-US" dirty="0" err="1"/>
              <a:t>poing</a:t>
            </a:r>
            <a:r>
              <a:rPr lang="en-US" dirty="0"/>
              <a:t> a variation in one or several words in the speech of one or two individuals.</a:t>
            </a:r>
          </a:p>
          <a:p>
            <a:r>
              <a:rPr lang="en-US" dirty="0"/>
              <a:t>Propagation Phase: These variations may be induced by the processes of assimilation or differentiation, by analogy, borrowing, fusion, contamination, random variation, or any number of processes in which the language system interacts with the </a:t>
            </a:r>
            <a:r>
              <a:rPr lang="en-US" dirty="0" err="1"/>
              <a:t>psysiological</a:t>
            </a:r>
            <a:r>
              <a:rPr lang="en-US" dirty="0"/>
              <a:t> or psychological characteristics of the individual. </a:t>
            </a:r>
          </a:p>
          <a:p>
            <a:r>
              <a:rPr lang="en-US" dirty="0"/>
              <a:t>Death Phase: Most variations occur only </a:t>
            </a:r>
            <a:r>
              <a:rPr lang="en-US" dirty="0" err="1"/>
              <a:t>onse</a:t>
            </a:r>
            <a:r>
              <a:rPr lang="en-US" dirty="0"/>
              <a:t>, and are extinguished as quickly as they arise. </a:t>
            </a:r>
          </a:p>
          <a:p>
            <a:r>
              <a:rPr lang="en-US" dirty="0"/>
              <a:t>Regularity Phase: However, a few recur, and in a second stage they may be imitated more or less widely, and may spread to the point where the new forms are in contrast with the older forms along a wide front. </a:t>
            </a:r>
          </a:p>
          <a:p>
            <a:r>
              <a:rPr lang="en-US" dirty="0"/>
              <a:t>Adultness: Finally, at some later stage, one or the other of the two forms usually </a:t>
            </a:r>
            <a:r>
              <a:rPr lang="en-US" dirty="0" err="1"/>
              <a:t>thriumphs</a:t>
            </a:r>
            <a:r>
              <a:rPr lang="en-US" dirty="0"/>
              <a:t>, and regularity is achieved.</a:t>
            </a:r>
          </a:p>
          <a:p>
            <a:endParaRPr lang="en-US" dirty="0"/>
          </a:p>
        </p:txBody>
      </p:sp>
    </p:spTree>
    <p:extLst>
      <p:ext uri="{BB962C8B-B14F-4D97-AF65-F5344CB8AC3E}">
        <p14:creationId xmlns:p14="http://schemas.microsoft.com/office/powerpoint/2010/main" val="25524716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 Knowledge</a:t>
            </a:r>
            <a:endParaRPr lang="en-US" dirty="0"/>
          </a:p>
        </p:txBody>
      </p:sp>
    </p:spTree>
    <p:extLst>
      <p:ext uri="{BB962C8B-B14F-4D97-AF65-F5344CB8AC3E}">
        <p14:creationId xmlns:p14="http://schemas.microsoft.com/office/powerpoint/2010/main" val="4397946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Martha’s Vineyard</a:t>
            </a:r>
            <a:endParaRPr lang="en-US" dirty="0"/>
          </a:p>
        </p:txBody>
      </p:sp>
      <p:pic>
        <p:nvPicPr>
          <p:cNvPr id="4" name="Content Placeholder 3"/>
          <p:cNvPicPr>
            <a:picLocks noGrp="1" noChangeAspect="1"/>
          </p:cNvPicPr>
          <p:nvPr>
            <p:ph idx="1"/>
          </p:nvPr>
        </p:nvPicPr>
        <p:blipFill>
          <a:blip r:embed="rId2"/>
          <a:srcRect l="-19625" r="-19625"/>
          <a:stretch>
            <a:fillRect/>
          </a:stretch>
        </p:blipFill>
        <p:spPr>
          <a:xfrm>
            <a:off x="498475" y="1981200"/>
            <a:ext cx="7556500" cy="4144963"/>
          </a:xfrm>
        </p:spPr>
      </p:pic>
    </p:spTree>
    <p:extLst>
      <p:ext uri="{BB962C8B-B14F-4D97-AF65-F5344CB8AC3E}">
        <p14:creationId xmlns:p14="http://schemas.microsoft.com/office/powerpoint/2010/main" val="9630486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1159</TotalTime>
  <Words>1361</Words>
  <Application>Microsoft Macintosh PowerPoint</Application>
  <PresentationFormat>On-screen Show (4:3)</PresentationFormat>
  <Paragraphs>103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Advantage</vt:lpstr>
      <vt:lpstr>Studying Variation and Change</vt:lpstr>
      <vt:lpstr>A scientist in action</vt:lpstr>
      <vt:lpstr>A researcher’s approach:</vt:lpstr>
      <vt:lpstr>Questions</vt:lpstr>
      <vt:lpstr>Questions</vt:lpstr>
      <vt:lpstr>PowerPoint Presentation</vt:lpstr>
      <vt:lpstr>PowerPoint Presentation</vt:lpstr>
      <vt:lpstr>Background Knowledge</vt:lpstr>
      <vt:lpstr>Martha’s Vineyard</vt:lpstr>
      <vt:lpstr>The Place</vt:lpstr>
      <vt:lpstr>The People</vt:lpstr>
      <vt:lpstr>Language</vt:lpstr>
      <vt:lpstr>The History of Centralized Dipthongs</vt:lpstr>
      <vt:lpstr>/ay/</vt:lpstr>
      <vt:lpstr>Thomas Mayhew, the Elder (March 31, 1593 – March 25, 1682)</vt:lpstr>
      <vt:lpstr>/aw/</vt:lpstr>
      <vt:lpstr>The Great vowel shift and Martha's Vineyward </vt:lpstr>
      <vt:lpstr>PowerPoint Presentation</vt:lpstr>
      <vt:lpstr>Methodology</vt:lpstr>
      <vt:lpstr>Labov’s approach</vt:lpstr>
      <vt:lpstr>PowerPoint Presentation</vt:lpstr>
      <vt:lpstr>Words containing (ay) and (aw)</vt:lpstr>
      <vt:lpstr>PowerPoint Presentation</vt:lpstr>
      <vt:lpstr>PowerPoint Presentation</vt:lpstr>
      <vt:lpstr>Supplementary Material</vt:lpstr>
      <vt:lpstr>Analysis</vt:lpstr>
      <vt:lpstr>SPEECH ACOUSTICS</vt:lpstr>
      <vt:lpstr>PowerPoint Presentation</vt:lpstr>
      <vt:lpstr>PowerPoint Presentation</vt:lpstr>
      <vt:lpstr>FORMANTS and vowels</vt:lpstr>
      <vt:lpstr>PowerPoint Presentation</vt:lpstr>
      <vt:lpstr>         [i:]                                [ɪ]</vt:lpstr>
      <vt:lpstr>         [eɪ]                                  [ɛ]</vt:lpstr>
      <vt:lpstr>Vowel Formants &amp; Preceding Consonants</vt:lpstr>
      <vt:lpstr>Scales of Measurement</vt:lpstr>
      <vt:lpstr>Results</vt:lpstr>
      <vt:lpstr>The Linguistic Environment</vt:lpstr>
      <vt:lpstr>Results</vt:lpstr>
      <vt:lpstr>Interpreting Variation</vt:lpstr>
      <vt:lpstr>Interpreting Variation</vt:lpstr>
      <vt:lpstr>Interpreting Variation</vt:lpstr>
      <vt:lpstr>Interpreting Variation</vt:lpstr>
      <vt:lpstr>Interpreting Variation</vt:lpstr>
      <vt:lpstr>The interaction of Linguistic and Social Factors</vt:lpstr>
      <vt:lpstr>Centralization among other ethnic groups</vt:lpstr>
      <vt:lpstr>The social meaning of centralization</vt:lpstr>
      <vt:lpstr>The intersection of social and linguistic structures</vt:lpstr>
      <vt:lpstr>Limitations of the study</vt:lpstr>
    </vt:vector>
  </TitlesOfParts>
  <Company>University of Cyprus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Charalambos Themistocleous</dc:creator>
  <cp:lastModifiedBy>Charalambos Themistocleous</cp:lastModifiedBy>
  <cp:revision>25</cp:revision>
  <dcterms:created xsi:type="dcterms:W3CDTF">2013-09-16T14:15:14Z</dcterms:created>
  <dcterms:modified xsi:type="dcterms:W3CDTF">2013-09-20T08:49:08Z</dcterms:modified>
</cp:coreProperties>
</file>