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1" r:id="rId3"/>
    <p:sldId id="257" r:id="rId4"/>
    <p:sldId id="280" r:id="rId5"/>
    <p:sldId id="282" r:id="rId6"/>
    <p:sldId id="258" r:id="rId7"/>
    <p:sldId id="262" r:id="rId8"/>
    <p:sldId id="259" r:id="rId9"/>
    <p:sldId id="260" r:id="rId10"/>
    <p:sldId id="278" r:id="rId11"/>
    <p:sldId id="279" r:id="rId12"/>
    <p:sldId id="261" r:id="rId13"/>
    <p:sldId id="275" r:id="rId14"/>
    <p:sldId id="276" r:id="rId15"/>
    <p:sldId id="277" r:id="rId16"/>
    <p:sldId id="263" r:id="rId17"/>
    <p:sldId id="264" r:id="rId18"/>
    <p:sldId id="265" r:id="rId19"/>
    <p:sldId id="266" r:id="rId20"/>
    <p:sldId id="267" r:id="rId21"/>
    <p:sldId id="268" r:id="rId22"/>
    <p:sldId id="269" r:id="rId23"/>
    <p:sldId id="274" r:id="rId24"/>
    <p:sldId id="270" r:id="rId25"/>
    <p:sldId id="271" r:id="rId26"/>
    <p:sldId id="272" r:id="rId27"/>
    <p:sldId id="27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9" autoAdjust="0"/>
    <p:restoredTop sz="94660"/>
  </p:normalViewPr>
  <p:slideViewPr>
    <p:cSldViewPr>
      <p:cViewPr varScale="1">
        <p:scale>
          <a:sx n="82" d="100"/>
          <a:sy n="82" d="100"/>
        </p:scale>
        <p:origin x="-161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18FE92-277A-4700-BD1A-94D8CFC6BF0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l-GR"/>
        </a:p>
      </dgm:t>
    </dgm:pt>
    <dgm:pt modelId="{11A5A84A-CC29-48F7-9D7F-C8DFFCD6A8DD}">
      <dgm:prSet/>
      <dgm:spPr/>
      <dgm:t>
        <a:bodyPr/>
        <a:lstStyle/>
        <a:p>
          <a:pPr rtl="0"/>
          <a:r>
            <a:rPr lang="en-US" smtClean="0"/>
            <a:t>Dialectology</a:t>
          </a:r>
          <a:endParaRPr lang="el-GR"/>
        </a:p>
      </dgm:t>
    </dgm:pt>
    <dgm:pt modelId="{EE1CCD27-E0F2-4A36-AD7B-D9E44BD039E7}" type="parTrans" cxnId="{3AE3E1F6-FBE9-4C42-A52F-191ADB2D3E12}">
      <dgm:prSet/>
      <dgm:spPr/>
      <dgm:t>
        <a:bodyPr/>
        <a:lstStyle/>
        <a:p>
          <a:endParaRPr lang="el-GR"/>
        </a:p>
      </dgm:t>
    </dgm:pt>
    <dgm:pt modelId="{06975B16-EBD9-403D-97CE-E6697AC0553B}" type="sibTrans" cxnId="{3AE3E1F6-FBE9-4C42-A52F-191ADB2D3E12}">
      <dgm:prSet/>
      <dgm:spPr/>
      <dgm:t>
        <a:bodyPr/>
        <a:lstStyle/>
        <a:p>
          <a:endParaRPr lang="el-GR"/>
        </a:p>
      </dgm:t>
    </dgm:pt>
    <dgm:pt modelId="{1EBB0262-80E6-4882-B7F9-5804DCB33F5B}">
      <dgm:prSet/>
      <dgm:spPr/>
      <dgm:t>
        <a:bodyPr/>
        <a:lstStyle/>
        <a:p>
          <a:pPr rtl="0"/>
          <a:r>
            <a:rPr lang="en-US" smtClean="0"/>
            <a:t>Sociolinguistics</a:t>
          </a:r>
          <a:endParaRPr lang="el-GR"/>
        </a:p>
      </dgm:t>
    </dgm:pt>
    <dgm:pt modelId="{C2B644C2-CCDB-42C5-A830-D6D47B7146FB}" type="parTrans" cxnId="{251733F8-B61B-4C05-B5FD-F6B9E39FA9A2}">
      <dgm:prSet/>
      <dgm:spPr/>
      <dgm:t>
        <a:bodyPr/>
        <a:lstStyle/>
        <a:p>
          <a:endParaRPr lang="el-GR"/>
        </a:p>
      </dgm:t>
    </dgm:pt>
    <dgm:pt modelId="{DFCDC68A-DEF7-4F56-8B61-423C0B5D8E92}" type="sibTrans" cxnId="{251733F8-B61B-4C05-B5FD-F6B9E39FA9A2}">
      <dgm:prSet/>
      <dgm:spPr/>
      <dgm:t>
        <a:bodyPr/>
        <a:lstStyle/>
        <a:p>
          <a:endParaRPr lang="el-GR"/>
        </a:p>
      </dgm:t>
    </dgm:pt>
    <dgm:pt modelId="{102CC6E6-7FB4-41A3-BCEA-DE5D699F6154}">
      <dgm:prSet/>
      <dgm:spPr/>
      <dgm:t>
        <a:bodyPr/>
        <a:lstStyle/>
        <a:p>
          <a:r>
            <a:rPr lang="en-US" dirty="0" smtClean="0"/>
            <a:t>First Wave: </a:t>
          </a:r>
          <a:r>
            <a:rPr lang="en-US" b="1" i="1" dirty="0" err="1" smtClean="0"/>
            <a:t>Labov</a:t>
          </a:r>
          <a:r>
            <a:rPr lang="en-US" b="1" i="1" dirty="0" smtClean="0"/>
            <a:t>: </a:t>
          </a:r>
          <a:r>
            <a:rPr lang="en-US" dirty="0" err="1" smtClean="0"/>
            <a:t>Sociophonetics</a:t>
          </a:r>
          <a:endParaRPr lang="el-GR" dirty="0"/>
        </a:p>
      </dgm:t>
    </dgm:pt>
    <dgm:pt modelId="{B4BD7A4B-4694-4B04-82CD-604797CB6347}" type="parTrans" cxnId="{415BE518-F453-4086-B359-FC2641CF56B5}">
      <dgm:prSet/>
      <dgm:spPr/>
      <dgm:t>
        <a:bodyPr/>
        <a:lstStyle/>
        <a:p>
          <a:endParaRPr lang="el-GR"/>
        </a:p>
      </dgm:t>
    </dgm:pt>
    <dgm:pt modelId="{E16C7350-D271-4B26-96C9-0F0FAD35C9FB}" type="sibTrans" cxnId="{415BE518-F453-4086-B359-FC2641CF56B5}">
      <dgm:prSet/>
      <dgm:spPr/>
      <dgm:t>
        <a:bodyPr/>
        <a:lstStyle/>
        <a:p>
          <a:endParaRPr lang="el-GR"/>
        </a:p>
      </dgm:t>
    </dgm:pt>
    <dgm:pt modelId="{E76670BA-58BD-4B2C-AEC2-65676948E533}">
      <dgm:prSet/>
      <dgm:spPr/>
      <dgm:t>
        <a:bodyPr/>
        <a:lstStyle/>
        <a:p>
          <a:r>
            <a:rPr lang="en-US" dirty="0" smtClean="0"/>
            <a:t>Second Wave: </a:t>
          </a:r>
          <a:r>
            <a:rPr lang="en-US" b="1" i="1" dirty="0" smtClean="0"/>
            <a:t>Milroy: </a:t>
          </a:r>
          <a:r>
            <a:rPr lang="en-US" dirty="0" smtClean="0"/>
            <a:t>Social Networks, etc.</a:t>
          </a:r>
          <a:endParaRPr lang="el-GR" dirty="0"/>
        </a:p>
      </dgm:t>
    </dgm:pt>
    <dgm:pt modelId="{90A140DA-3333-44D0-9614-A3C44D114456}" type="parTrans" cxnId="{5371C34C-ED26-4D70-9DD8-514262C8624E}">
      <dgm:prSet/>
      <dgm:spPr/>
      <dgm:t>
        <a:bodyPr/>
        <a:lstStyle/>
        <a:p>
          <a:endParaRPr lang="el-GR"/>
        </a:p>
      </dgm:t>
    </dgm:pt>
    <dgm:pt modelId="{83BFE74F-8AC4-457E-831C-6EE52D4DED6D}" type="sibTrans" cxnId="{5371C34C-ED26-4D70-9DD8-514262C8624E}">
      <dgm:prSet/>
      <dgm:spPr/>
      <dgm:t>
        <a:bodyPr/>
        <a:lstStyle/>
        <a:p>
          <a:endParaRPr lang="el-GR"/>
        </a:p>
      </dgm:t>
    </dgm:pt>
    <dgm:pt modelId="{E37FFDFE-995C-4465-9E24-C23E7ADD71B7}">
      <dgm:prSet/>
      <dgm:spPr/>
      <dgm:t>
        <a:bodyPr/>
        <a:lstStyle/>
        <a:p>
          <a:r>
            <a:rPr lang="en-US" dirty="0" smtClean="0"/>
            <a:t>Third wave: </a:t>
          </a:r>
          <a:r>
            <a:rPr lang="en-US" b="1" i="1" dirty="0" smtClean="0"/>
            <a:t>Eckert:   </a:t>
          </a:r>
          <a:r>
            <a:rPr lang="en-US" b="0" i="1" dirty="0" smtClean="0"/>
            <a:t>Social Meaning, indexing etc.</a:t>
          </a:r>
          <a:endParaRPr lang="el-GR" b="0" i="1" dirty="0"/>
        </a:p>
      </dgm:t>
    </dgm:pt>
    <dgm:pt modelId="{0413CE1A-541E-4737-BD89-EFCF149B8E2D}" type="parTrans" cxnId="{6199A7E4-E2D4-4123-9289-D5A47E70C086}">
      <dgm:prSet/>
      <dgm:spPr/>
      <dgm:t>
        <a:bodyPr/>
        <a:lstStyle/>
        <a:p>
          <a:endParaRPr lang="el-GR"/>
        </a:p>
      </dgm:t>
    </dgm:pt>
    <dgm:pt modelId="{1E8F81A8-9EDC-4088-A860-A94246FE6069}" type="sibTrans" cxnId="{6199A7E4-E2D4-4123-9289-D5A47E70C086}">
      <dgm:prSet/>
      <dgm:spPr/>
      <dgm:t>
        <a:bodyPr/>
        <a:lstStyle/>
        <a:p>
          <a:endParaRPr lang="el-GR"/>
        </a:p>
      </dgm:t>
    </dgm:pt>
    <dgm:pt modelId="{B5C3EB4A-BE12-433F-ACB6-067149A9D898}" type="pres">
      <dgm:prSet presAssocID="{9618FE92-277A-4700-BD1A-94D8CFC6BF05}" presName="linearFlow" presStyleCnt="0">
        <dgm:presLayoutVars>
          <dgm:dir/>
          <dgm:animLvl val="lvl"/>
          <dgm:resizeHandles val="exact"/>
        </dgm:presLayoutVars>
      </dgm:prSet>
      <dgm:spPr/>
      <dgm:t>
        <a:bodyPr/>
        <a:lstStyle/>
        <a:p>
          <a:endParaRPr lang="el-GR"/>
        </a:p>
      </dgm:t>
    </dgm:pt>
    <dgm:pt modelId="{A9C053E4-A3E3-4CC0-A3EC-F499A8C42B34}" type="pres">
      <dgm:prSet presAssocID="{11A5A84A-CC29-48F7-9D7F-C8DFFCD6A8DD}" presName="composite" presStyleCnt="0"/>
      <dgm:spPr/>
    </dgm:pt>
    <dgm:pt modelId="{DF0A94C3-046B-4CBE-91A5-430B5A5262C5}" type="pres">
      <dgm:prSet presAssocID="{11A5A84A-CC29-48F7-9D7F-C8DFFCD6A8DD}" presName="parentText" presStyleLbl="alignNode1" presStyleIdx="0" presStyleCnt="2">
        <dgm:presLayoutVars>
          <dgm:chMax val="1"/>
          <dgm:bulletEnabled val="1"/>
        </dgm:presLayoutVars>
      </dgm:prSet>
      <dgm:spPr/>
      <dgm:t>
        <a:bodyPr/>
        <a:lstStyle/>
        <a:p>
          <a:endParaRPr lang="el-GR"/>
        </a:p>
      </dgm:t>
    </dgm:pt>
    <dgm:pt modelId="{6DF3E5D5-9C0A-4D18-B5E6-68BFAD6B98CD}" type="pres">
      <dgm:prSet presAssocID="{11A5A84A-CC29-48F7-9D7F-C8DFFCD6A8DD}" presName="descendantText" presStyleLbl="alignAcc1" presStyleIdx="0" presStyleCnt="2">
        <dgm:presLayoutVars>
          <dgm:bulletEnabled val="1"/>
        </dgm:presLayoutVars>
      </dgm:prSet>
      <dgm:spPr/>
    </dgm:pt>
    <dgm:pt modelId="{CE12F8AE-3473-4EC3-8683-FD1523294322}" type="pres">
      <dgm:prSet presAssocID="{06975B16-EBD9-403D-97CE-E6697AC0553B}" presName="sp" presStyleCnt="0"/>
      <dgm:spPr/>
    </dgm:pt>
    <dgm:pt modelId="{FA515DD4-9239-43BB-8DB3-B26D50A77254}" type="pres">
      <dgm:prSet presAssocID="{1EBB0262-80E6-4882-B7F9-5804DCB33F5B}" presName="composite" presStyleCnt="0"/>
      <dgm:spPr/>
    </dgm:pt>
    <dgm:pt modelId="{4838A18F-4166-4458-9872-57D997B6A3C0}" type="pres">
      <dgm:prSet presAssocID="{1EBB0262-80E6-4882-B7F9-5804DCB33F5B}" presName="parentText" presStyleLbl="alignNode1" presStyleIdx="1" presStyleCnt="2">
        <dgm:presLayoutVars>
          <dgm:chMax val="1"/>
          <dgm:bulletEnabled val="1"/>
        </dgm:presLayoutVars>
      </dgm:prSet>
      <dgm:spPr/>
      <dgm:t>
        <a:bodyPr/>
        <a:lstStyle/>
        <a:p>
          <a:endParaRPr lang="el-GR"/>
        </a:p>
      </dgm:t>
    </dgm:pt>
    <dgm:pt modelId="{C0E29170-0A35-4790-8432-5A6C2FB6EFBD}" type="pres">
      <dgm:prSet presAssocID="{1EBB0262-80E6-4882-B7F9-5804DCB33F5B}" presName="descendantText" presStyleLbl="alignAcc1" presStyleIdx="1" presStyleCnt="2">
        <dgm:presLayoutVars>
          <dgm:bulletEnabled val="1"/>
        </dgm:presLayoutVars>
      </dgm:prSet>
      <dgm:spPr/>
      <dgm:t>
        <a:bodyPr/>
        <a:lstStyle/>
        <a:p>
          <a:endParaRPr lang="el-GR"/>
        </a:p>
      </dgm:t>
    </dgm:pt>
  </dgm:ptLst>
  <dgm:cxnLst>
    <dgm:cxn modelId="{74AFF725-8E48-4280-9595-7B377EA88C92}" type="presOf" srcId="{9618FE92-277A-4700-BD1A-94D8CFC6BF05}" destId="{B5C3EB4A-BE12-433F-ACB6-067149A9D898}" srcOrd="0" destOrd="0" presId="urn:microsoft.com/office/officeart/2005/8/layout/chevron2"/>
    <dgm:cxn modelId="{415BE518-F453-4086-B359-FC2641CF56B5}" srcId="{1EBB0262-80E6-4882-B7F9-5804DCB33F5B}" destId="{102CC6E6-7FB4-41A3-BCEA-DE5D699F6154}" srcOrd="0" destOrd="0" parTransId="{B4BD7A4B-4694-4B04-82CD-604797CB6347}" sibTransId="{E16C7350-D271-4B26-96C9-0F0FAD35C9FB}"/>
    <dgm:cxn modelId="{6CAB1290-5D17-4572-8C63-7A50B282D9FA}" type="presOf" srcId="{1EBB0262-80E6-4882-B7F9-5804DCB33F5B}" destId="{4838A18F-4166-4458-9872-57D997B6A3C0}" srcOrd="0" destOrd="0" presId="urn:microsoft.com/office/officeart/2005/8/layout/chevron2"/>
    <dgm:cxn modelId="{E2A0DD00-3DCF-48D1-9FF9-F2DFB9B42C31}" type="presOf" srcId="{E76670BA-58BD-4B2C-AEC2-65676948E533}" destId="{C0E29170-0A35-4790-8432-5A6C2FB6EFBD}" srcOrd="0" destOrd="1" presId="urn:microsoft.com/office/officeart/2005/8/layout/chevron2"/>
    <dgm:cxn modelId="{3AE3E1F6-FBE9-4C42-A52F-191ADB2D3E12}" srcId="{9618FE92-277A-4700-BD1A-94D8CFC6BF05}" destId="{11A5A84A-CC29-48F7-9D7F-C8DFFCD6A8DD}" srcOrd="0" destOrd="0" parTransId="{EE1CCD27-E0F2-4A36-AD7B-D9E44BD039E7}" sibTransId="{06975B16-EBD9-403D-97CE-E6697AC0553B}"/>
    <dgm:cxn modelId="{251733F8-B61B-4C05-B5FD-F6B9E39FA9A2}" srcId="{9618FE92-277A-4700-BD1A-94D8CFC6BF05}" destId="{1EBB0262-80E6-4882-B7F9-5804DCB33F5B}" srcOrd="1" destOrd="0" parTransId="{C2B644C2-CCDB-42C5-A830-D6D47B7146FB}" sibTransId="{DFCDC68A-DEF7-4F56-8B61-423C0B5D8E92}"/>
    <dgm:cxn modelId="{701B20EE-C141-4EDC-B110-C2D22E90C4B2}" type="presOf" srcId="{11A5A84A-CC29-48F7-9D7F-C8DFFCD6A8DD}" destId="{DF0A94C3-046B-4CBE-91A5-430B5A5262C5}" srcOrd="0" destOrd="0" presId="urn:microsoft.com/office/officeart/2005/8/layout/chevron2"/>
    <dgm:cxn modelId="{6199A7E4-E2D4-4123-9289-D5A47E70C086}" srcId="{1EBB0262-80E6-4882-B7F9-5804DCB33F5B}" destId="{E37FFDFE-995C-4465-9E24-C23E7ADD71B7}" srcOrd="2" destOrd="0" parTransId="{0413CE1A-541E-4737-BD89-EFCF149B8E2D}" sibTransId="{1E8F81A8-9EDC-4088-A860-A94246FE6069}"/>
    <dgm:cxn modelId="{4E233F7F-AC10-41EA-930B-4C4ED5FCB568}" type="presOf" srcId="{102CC6E6-7FB4-41A3-BCEA-DE5D699F6154}" destId="{C0E29170-0A35-4790-8432-5A6C2FB6EFBD}" srcOrd="0" destOrd="0" presId="urn:microsoft.com/office/officeart/2005/8/layout/chevron2"/>
    <dgm:cxn modelId="{5371C34C-ED26-4D70-9DD8-514262C8624E}" srcId="{1EBB0262-80E6-4882-B7F9-5804DCB33F5B}" destId="{E76670BA-58BD-4B2C-AEC2-65676948E533}" srcOrd="1" destOrd="0" parTransId="{90A140DA-3333-44D0-9614-A3C44D114456}" sibTransId="{83BFE74F-8AC4-457E-831C-6EE52D4DED6D}"/>
    <dgm:cxn modelId="{F84EF4AE-24BA-43AF-B417-F641488A293E}" type="presOf" srcId="{E37FFDFE-995C-4465-9E24-C23E7ADD71B7}" destId="{C0E29170-0A35-4790-8432-5A6C2FB6EFBD}" srcOrd="0" destOrd="2" presId="urn:microsoft.com/office/officeart/2005/8/layout/chevron2"/>
    <dgm:cxn modelId="{BFB84A10-1F1A-4166-958C-59DD65AF9BD9}" type="presParOf" srcId="{B5C3EB4A-BE12-433F-ACB6-067149A9D898}" destId="{A9C053E4-A3E3-4CC0-A3EC-F499A8C42B34}" srcOrd="0" destOrd="0" presId="urn:microsoft.com/office/officeart/2005/8/layout/chevron2"/>
    <dgm:cxn modelId="{81A3D632-7A9A-4D4B-8902-2A0EF66A6E8E}" type="presParOf" srcId="{A9C053E4-A3E3-4CC0-A3EC-F499A8C42B34}" destId="{DF0A94C3-046B-4CBE-91A5-430B5A5262C5}" srcOrd="0" destOrd="0" presId="urn:microsoft.com/office/officeart/2005/8/layout/chevron2"/>
    <dgm:cxn modelId="{23ED374E-0626-4801-8665-52A33BE16CD1}" type="presParOf" srcId="{A9C053E4-A3E3-4CC0-A3EC-F499A8C42B34}" destId="{6DF3E5D5-9C0A-4D18-B5E6-68BFAD6B98CD}" srcOrd="1" destOrd="0" presId="urn:microsoft.com/office/officeart/2005/8/layout/chevron2"/>
    <dgm:cxn modelId="{73860070-8705-4D67-87DA-35217D2CA2BE}" type="presParOf" srcId="{B5C3EB4A-BE12-433F-ACB6-067149A9D898}" destId="{CE12F8AE-3473-4EC3-8683-FD1523294322}" srcOrd="1" destOrd="0" presId="urn:microsoft.com/office/officeart/2005/8/layout/chevron2"/>
    <dgm:cxn modelId="{39DCF7F0-2791-4C2C-97CD-AAA64584301E}" type="presParOf" srcId="{B5C3EB4A-BE12-433F-ACB6-067149A9D898}" destId="{FA515DD4-9239-43BB-8DB3-B26D50A77254}" srcOrd="2" destOrd="0" presId="urn:microsoft.com/office/officeart/2005/8/layout/chevron2"/>
    <dgm:cxn modelId="{855CAA25-6325-4D43-9E85-35E314103359}" type="presParOf" srcId="{FA515DD4-9239-43BB-8DB3-B26D50A77254}" destId="{4838A18F-4166-4458-9872-57D997B6A3C0}" srcOrd="0" destOrd="0" presId="urn:microsoft.com/office/officeart/2005/8/layout/chevron2"/>
    <dgm:cxn modelId="{7D53547A-0AF8-4766-BBD9-BFFB544D1629}" type="presParOf" srcId="{FA515DD4-9239-43BB-8DB3-B26D50A77254}" destId="{C0E29170-0A35-4790-8432-5A6C2FB6EFB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A1CDF4-24C2-474C-93F1-EBCA2F78822E}" type="doc">
      <dgm:prSet loTypeId="urn:microsoft.com/office/officeart/2005/8/layout/hProcess9" loCatId="process" qsTypeId="urn:microsoft.com/office/officeart/2005/8/quickstyle/simple4" qsCatId="simple" csTypeId="urn:microsoft.com/office/officeart/2005/8/colors/colorful1" csCatId="colorful" phldr="1"/>
      <dgm:spPr/>
      <dgm:t>
        <a:bodyPr/>
        <a:lstStyle/>
        <a:p>
          <a:endParaRPr lang="el-GR"/>
        </a:p>
      </dgm:t>
    </dgm:pt>
    <dgm:pt modelId="{D206DD35-9584-4960-8F88-E24D4626FE12}">
      <dgm:prSet custT="1"/>
      <dgm:spPr/>
      <dgm:t>
        <a:bodyPr/>
        <a:lstStyle/>
        <a:p>
          <a:pPr rtl="0"/>
          <a:r>
            <a:rPr lang="en-US" sz="1600" dirty="0" smtClean="0"/>
            <a:t>The first wave of variation studies established broad correlations between linguistic variables and the macro-sociological categories of socioeconomic class, sex class, ethnicity and age. </a:t>
          </a:r>
          <a:endParaRPr lang="el-GR" sz="1600" dirty="0"/>
        </a:p>
      </dgm:t>
    </dgm:pt>
    <dgm:pt modelId="{70822853-634B-416E-9730-A42475EBF338}" type="parTrans" cxnId="{F546F538-1291-4631-912A-B68006F990C9}">
      <dgm:prSet/>
      <dgm:spPr/>
      <dgm:t>
        <a:bodyPr/>
        <a:lstStyle/>
        <a:p>
          <a:endParaRPr lang="el-GR"/>
        </a:p>
      </dgm:t>
    </dgm:pt>
    <dgm:pt modelId="{89865405-6814-4D1A-957E-B7C9A503FBF8}" type="sibTrans" cxnId="{F546F538-1291-4631-912A-B68006F990C9}">
      <dgm:prSet/>
      <dgm:spPr/>
      <dgm:t>
        <a:bodyPr/>
        <a:lstStyle/>
        <a:p>
          <a:endParaRPr lang="el-GR"/>
        </a:p>
      </dgm:t>
    </dgm:pt>
    <dgm:pt modelId="{47488490-5B4B-48F2-A3EF-F7B3D03A3054}">
      <dgm:prSet custT="1"/>
      <dgm:spPr/>
      <dgm:t>
        <a:bodyPr/>
        <a:lstStyle/>
        <a:p>
          <a:pPr rtl="0"/>
          <a:r>
            <a:rPr lang="en-US" sz="1400" dirty="0" smtClean="0"/>
            <a:t>The second wave employed ethnographic methods to explore the local categories and configurations that inhabit, or constitute, these broader categories. In both waves, variation was seen as marking social categories. </a:t>
          </a:r>
          <a:endParaRPr lang="el-GR" sz="1400" dirty="0"/>
        </a:p>
      </dgm:t>
    </dgm:pt>
    <dgm:pt modelId="{3051921C-4A7D-409E-9A60-FBEA172F1F50}" type="parTrans" cxnId="{CFC48253-05BA-4DC4-BFCA-A317DA176D83}">
      <dgm:prSet/>
      <dgm:spPr/>
      <dgm:t>
        <a:bodyPr/>
        <a:lstStyle/>
        <a:p>
          <a:endParaRPr lang="el-GR"/>
        </a:p>
      </dgm:t>
    </dgm:pt>
    <dgm:pt modelId="{1CCA24D0-2D38-4955-8B15-9C4F641D00F3}" type="sibTrans" cxnId="{CFC48253-05BA-4DC4-BFCA-A317DA176D83}">
      <dgm:prSet/>
      <dgm:spPr/>
      <dgm:t>
        <a:bodyPr/>
        <a:lstStyle/>
        <a:p>
          <a:endParaRPr lang="el-GR"/>
        </a:p>
      </dgm:t>
    </dgm:pt>
    <dgm:pt modelId="{76D73E86-5CDB-4570-A621-22BD0F1828AE}">
      <dgm:prSet custT="1"/>
      <dgm:spPr/>
      <dgm:t>
        <a:bodyPr/>
        <a:lstStyle/>
        <a:p>
          <a:pPr rtl="0"/>
          <a:r>
            <a:rPr lang="en-US" sz="1100" dirty="0" smtClean="0"/>
            <a:t>The third wave, argues that (1) variation constitutes a robust social semiotic system, expressing the full range of social concerns in a given community; (2) variation does not simply reflect, but constructs, social meaning, hence is a force in social change and (3) the meanings of variables are basic and underspecified, gaining more specific meanings in the context of styles (personae).</a:t>
          </a:r>
          <a:endParaRPr lang="el-GR" sz="1100" dirty="0"/>
        </a:p>
      </dgm:t>
    </dgm:pt>
    <dgm:pt modelId="{648B4CED-9EFE-4718-9847-61800F6CAEDD}" type="parTrans" cxnId="{38B60E1A-D470-45BE-AFDA-F6727BE754B0}">
      <dgm:prSet/>
      <dgm:spPr/>
      <dgm:t>
        <a:bodyPr/>
        <a:lstStyle/>
        <a:p>
          <a:endParaRPr lang="el-GR"/>
        </a:p>
      </dgm:t>
    </dgm:pt>
    <dgm:pt modelId="{760C5247-072D-4791-8317-B2198FED5AA8}" type="sibTrans" cxnId="{38B60E1A-D470-45BE-AFDA-F6727BE754B0}">
      <dgm:prSet/>
      <dgm:spPr/>
      <dgm:t>
        <a:bodyPr/>
        <a:lstStyle/>
        <a:p>
          <a:endParaRPr lang="el-GR"/>
        </a:p>
      </dgm:t>
    </dgm:pt>
    <dgm:pt modelId="{122A2D49-D408-49E5-8863-7EC7AA7A1115}" type="pres">
      <dgm:prSet presAssocID="{E4A1CDF4-24C2-474C-93F1-EBCA2F78822E}" presName="CompostProcess" presStyleCnt="0">
        <dgm:presLayoutVars>
          <dgm:dir/>
          <dgm:resizeHandles val="exact"/>
        </dgm:presLayoutVars>
      </dgm:prSet>
      <dgm:spPr/>
      <dgm:t>
        <a:bodyPr/>
        <a:lstStyle/>
        <a:p>
          <a:endParaRPr lang="el-GR"/>
        </a:p>
      </dgm:t>
    </dgm:pt>
    <dgm:pt modelId="{F313B587-6815-4229-938F-6089021610C0}" type="pres">
      <dgm:prSet presAssocID="{E4A1CDF4-24C2-474C-93F1-EBCA2F78822E}" presName="arrow" presStyleLbl="bgShp" presStyleIdx="0" presStyleCnt="1" custScaleX="117647" custLinFactNeighborX="1220" custLinFactNeighborY="6734"/>
      <dgm:spPr/>
    </dgm:pt>
    <dgm:pt modelId="{B0B248AC-B593-4AA1-B250-EF47CD874C62}" type="pres">
      <dgm:prSet presAssocID="{E4A1CDF4-24C2-474C-93F1-EBCA2F78822E}" presName="linearProcess" presStyleCnt="0"/>
      <dgm:spPr/>
    </dgm:pt>
    <dgm:pt modelId="{6F24CCDE-8271-48C9-B56F-1B50DA36C7F7}" type="pres">
      <dgm:prSet presAssocID="{D206DD35-9584-4960-8F88-E24D4626FE12}" presName="textNode" presStyleLbl="node1" presStyleIdx="0" presStyleCnt="3">
        <dgm:presLayoutVars>
          <dgm:bulletEnabled val="1"/>
        </dgm:presLayoutVars>
      </dgm:prSet>
      <dgm:spPr/>
      <dgm:t>
        <a:bodyPr/>
        <a:lstStyle/>
        <a:p>
          <a:endParaRPr lang="el-GR"/>
        </a:p>
      </dgm:t>
    </dgm:pt>
    <dgm:pt modelId="{7EE47905-3259-4123-82AB-80DEDA4025A7}" type="pres">
      <dgm:prSet presAssocID="{89865405-6814-4D1A-957E-B7C9A503FBF8}" presName="sibTrans" presStyleCnt="0"/>
      <dgm:spPr/>
    </dgm:pt>
    <dgm:pt modelId="{43615995-6F93-478C-AA54-A00FCE9E0EFF}" type="pres">
      <dgm:prSet presAssocID="{47488490-5B4B-48F2-A3EF-F7B3D03A3054}" presName="textNode" presStyleLbl="node1" presStyleIdx="1" presStyleCnt="3">
        <dgm:presLayoutVars>
          <dgm:bulletEnabled val="1"/>
        </dgm:presLayoutVars>
      </dgm:prSet>
      <dgm:spPr/>
      <dgm:t>
        <a:bodyPr/>
        <a:lstStyle/>
        <a:p>
          <a:endParaRPr lang="el-GR"/>
        </a:p>
      </dgm:t>
    </dgm:pt>
    <dgm:pt modelId="{F6787DC4-B6E7-401D-8894-E82367B23B9A}" type="pres">
      <dgm:prSet presAssocID="{1CCA24D0-2D38-4955-8B15-9C4F641D00F3}" presName="sibTrans" presStyleCnt="0"/>
      <dgm:spPr/>
    </dgm:pt>
    <dgm:pt modelId="{6C16C97F-E0A4-4559-A572-366F98F5AFC8}" type="pres">
      <dgm:prSet presAssocID="{76D73E86-5CDB-4570-A621-22BD0F1828AE}" presName="textNode" presStyleLbl="node1" presStyleIdx="2" presStyleCnt="3">
        <dgm:presLayoutVars>
          <dgm:bulletEnabled val="1"/>
        </dgm:presLayoutVars>
      </dgm:prSet>
      <dgm:spPr/>
      <dgm:t>
        <a:bodyPr/>
        <a:lstStyle/>
        <a:p>
          <a:endParaRPr lang="el-GR"/>
        </a:p>
      </dgm:t>
    </dgm:pt>
  </dgm:ptLst>
  <dgm:cxnLst>
    <dgm:cxn modelId="{F546F538-1291-4631-912A-B68006F990C9}" srcId="{E4A1CDF4-24C2-474C-93F1-EBCA2F78822E}" destId="{D206DD35-9584-4960-8F88-E24D4626FE12}" srcOrd="0" destOrd="0" parTransId="{70822853-634B-416E-9730-A42475EBF338}" sibTransId="{89865405-6814-4D1A-957E-B7C9A503FBF8}"/>
    <dgm:cxn modelId="{38B60E1A-D470-45BE-AFDA-F6727BE754B0}" srcId="{E4A1CDF4-24C2-474C-93F1-EBCA2F78822E}" destId="{76D73E86-5CDB-4570-A621-22BD0F1828AE}" srcOrd="2" destOrd="0" parTransId="{648B4CED-9EFE-4718-9847-61800F6CAEDD}" sibTransId="{760C5247-072D-4791-8317-B2198FED5AA8}"/>
    <dgm:cxn modelId="{CFC48253-05BA-4DC4-BFCA-A317DA176D83}" srcId="{E4A1CDF4-24C2-474C-93F1-EBCA2F78822E}" destId="{47488490-5B4B-48F2-A3EF-F7B3D03A3054}" srcOrd="1" destOrd="0" parTransId="{3051921C-4A7D-409E-9A60-FBEA172F1F50}" sibTransId="{1CCA24D0-2D38-4955-8B15-9C4F641D00F3}"/>
    <dgm:cxn modelId="{4EF9A080-41B8-4E25-81CD-37B72180DAD2}" type="presOf" srcId="{E4A1CDF4-24C2-474C-93F1-EBCA2F78822E}" destId="{122A2D49-D408-49E5-8863-7EC7AA7A1115}" srcOrd="0" destOrd="0" presId="urn:microsoft.com/office/officeart/2005/8/layout/hProcess9"/>
    <dgm:cxn modelId="{6CFADD80-AE55-4C7B-B251-A37029E9B610}" type="presOf" srcId="{76D73E86-5CDB-4570-A621-22BD0F1828AE}" destId="{6C16C97F-E0A4-4559-A572-366F98F5AFC8}" srcOrd="0" destOrd="0" presId="urn:microsoft.com/office/officeart/2005/8/layout/hProcess9"/>
    <dgm:cxn modelId="{324DAF8D-5445-48B0-91ED-12BB5FEDC688}" type="presOf" srcId="{D206DD35-9584-4960-8F88-E24D4626FE12}" destId="{6F24CCDE-8271-48C9-B56F-1B50DA36C7F7}" srcOrd="0" destOrd="0" presId="urn:microsoft.com/office/officeart/2005/8/layout/hProcess9"/>
    <dgm:cxn modelId="{1C1E2A36-3EE1-4960-8B5C-CAA7C41458D3}" type="presOf" srcId="{47488490-5B4B-48F2-A3EF-F7B3D03A3054}" destId="{43615995-6F93-478C-AA54-A00FCE9E0EFF}" srcOrd="0" destOrd="0" presId="urn:microsoft.com/office/officeart/2005/8/layout/hProcess9"/>
    <dgm:cxn modelId="{C95C304F-349D-4259-B781-B62F432670BA}" type="presParOf" srcId="{122A2D49-D408-49E5-8863-7EC7AA7A1115}" destId="{F313B587-6815-4229-938F-6089021610C0}" srcOrd="0" destOrd="0" presId="urn:microsoft.com/office/officeart/2005/8/layout/hProcess9"/>
    <dgm:cxn modelId="{1339D522-0DA4-42DE-AA02-08E4AFA86068}" type="presParOf" srcId="{122A2D49-D408-49E5-8863-7EC7AA7A1115}" destId="{B0B248AC-B593-4AA1-B250-EF47CD874C62}" srcOrd="1" destOrd="0" presId="urn:microsoft.com/office/officeart/2005/8/layout/hProcess9"/>
    <dgm:cxn modelId="{061C8AC6-52E0-49EB-B64C-8C67B47C257A}" type="presParOf" srcId="{B0B248AC-B593-4AA1-B250-EF47CD874C62}" destId="{6F24CCDE-8271-48C9-B56F-1B50DA36C7F7}" srcOrd="0" destOrd="0" presId="urn:microsoft.com/office/officeart/2005/8/layout/hProcess9"/>
    <dgm:cxn modelId="{B1C5A6F1-6C10-409D-B885-C98E6C07B121}" type="presParOf" srcId="{B0B248AC-B593-4AA1-B250-EF47CD874C62}" destId="{7EE47905-3259-4123-82AB-80DEDA4025A7}" srcOrd="1" destOrd="0" presId="urn:microsoft.com/office/officeart/2005/8/layout/hProcess9"/>
    <dgm:cxn modelId="{C1D76C98-8FCA-4B8C-AE7D-35AA5A2778A1}" type="presParOf" srcId="{B0B248AC-B593-4AA1-B250-EF47CD874C62}" destId="{43615995-6F93-478C-AA54-A00FCE9E0EFF}" srcOrd="2" destOrd="0" presId="urn:microsoft.com/office/officeart/2005/8/layout/hProcess9"/>
    <dgm:cxn modelId="{FB4C5A0F-26CD-4356-ADB1-DBF0F52E7F99}" type="presParOf" srcId="{B0B248AC-B593-4AA1-B250-EF47CD874C62}" destId="{F6787DC4-B6E7-401D-8894-E82367B23B9A}" srcOrd="3" destOrd="0" presId="urn:microsoft.com/office/officeart/2005/8/layout/hProcess9"/>
    <dgm:cxn modelId="{0625862E-0F53-4284-AEE2-A7D55C6E5F87}" type="presParOf" srcId="{B0B248AC-B593-4AA1-B250-EF47CD874C62}" destId="{6C16C97F-E0A4-4559-A572-366F98F5AFC8}"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0A94C3-046B-4CBE-91A5-430B5A5262C5}">
      <dsp:nvSpPr>
        <dsp:cNvPr id="0" name=""/>
        <dsp:cNvSpPr/>
      </dsp:nvSpPr>
      <dsp:spPr>
        <a:xfrm rot="5400000">
          <a:off x="-360662" y="361516"/>
          <a:ext cx="2404417" cy="16830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smtClean="0"/>
            <a:t>Dialectology</a:t>
          </a:r>
          <a:endParaRPr lang="el-GR" sz="2100" kern="1200"/>
        </a:p>
      </dsp:txBody>
      <dsp:txXfrm rot="-5400000">
        <a:off x="1" y="842399"/>
        <a:ext cx="1683092" cy="721325"/>
      </dsp:txXfrm>
    </dsp:sp>
    <dsp:sp modelId="{6DF3E5D5-9C0A-4D18-B5E6-68BFAD6B98CD}">
      <dsp:nvSpPr>
        <dsp:cNvPr id="0" name=""/>
        <dsp:cNvSpPr/>
      </dsp:nvSpPr>
      <dsp:spPr>
        <a:xfrm rot="5400000">
          <a:off x="4174910" y="-2490964"/>
          <a:ext cx="1562871" cy="654650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38A18F-4166-4458-9872-57D997B6A3C0}">
      <dsp:nvSpPr>
        <dsp:cNvPr id="0" name=""/>
        <dsp:cNvSpPr/>
      </dsp:nvSpPr>
      <dsp:spPr>
        <a:xfrm rot="5400000">
          <a:off x="-360662" y="2481354"/>
          <a:ext cx="2404417" cy="1683092"/>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r>
            <a:rPr lang="en-US" sz="2100" kern="1200" smtClean="0"/>
            <a:t>Sociolinguistics</a:t>
          </a:r>
          <a:endParaRPr lang="el-GR" sz="2100" kern="1200"/>
        </a:p>
      </dsp:txBody>
      <dsp:txXfrm rot="-5400000">
        <a:off x="1" y="2962237"/>
        <a:ext cx="1683092" cy="721325"/>
      </dsp:txXfrm>
    </dsp:sp>
    <dsp:sp modelId="{C0E29170-0A35-4790-8432-5A6C2FB6EFBD}">
      <dsp:nvSpPr>
        <dsp:cNvPr id="0" name=""/>
        <dsp:cNvSpPr/>
      </dsp:nvSpPr>
      <dsp:spPr>
        <a:xfrm rot="5400000">
          <a:off x="4174910" y="-371126"/>
          <a:ext cx="1562871" cy="654650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smtClean="0"/>
            <a:t>First Wave: </a:t>
          </a:r>
          <a:r>
            <a:rPr lang="en-US" sz="2300" b="1" i="1" kern="1200" dirty="0" err="1" smtClean="0"/>
            <a:t>Labov</a:t>
          </a:r>
          <a:r>
            <a:rPr lang="en-US" sz="2300" b="1" i="1" kern="1200" dirty="0" smtClean="0"/>
            <a:t>: </a:t>
          </a:r>
          <a:r>
            <a:rPr lang="en-US" sz="2300" kern="1200" dirty="0" err="1" smtClean="0"/>
            <a:t>Sociophonetics</a:t>
          </a:r>
          <a:endParaRPr lang="el-GR" sz="2300" kern="1200" dirty="0"/>
        </a:p>
        <a:p>
          <a:pPr marL="228600" lvl="1" indent="-228600" algn="l" defTabSz="1022350">
            <a:lnSpc>
              <a:spcPct val="90000"/>
            </a:lnSpc>
            <a:spcBef>
              <a:spcPct val="0"/>
            </a:spcBef>
            <a:spcAft>
              <a:spcPct val="15000"/>
            </a:spcAft>
            <a:buChar char="••"/>
          </a:pPr>
          <a:r>
            <a:rPr lang="en-US" sz="2300" kern="1200" dirty="0" smtClean="0"/>
            <a:t>Second Wave: </a:t>
          </a:r>
          <a:r>
            <a:rPr lang="en-US" sz="2300" b="1" i="1" kern="1200" dirty="0" smtClean="0"/>
            <a:t>Milroy: </a:t>
          </a:r>
          <a:r>
            <a:rPr lang="en-US" sz="2300" kern="1200" dirty="0" smtClean="0"/>
            <a:t>Social Networks, etc.</a:t>
          </a:r>
          <a:endParaRPr lang="el-GR" sz="2300" kern="1200" dirty="0"/>
        </a:p>
        <a:p>
          <a:pPr marL="228600" lvl="1" indent="-228600" algn="l" defTabSz="1022350">
            <a:lnSpc>
              <a:spcPct val="90000"/>
            </a:lnSpc>
            <a:spcBef>
              <a:spcPct val="0"/>
            </a:spcBef>
            <a:spcAft>
              <a:spcPct val="15000"/>
            </a:spcAft>
            <a:buChar char="••"/>
          </a:pPr>
          <a:r>
            <a:rPr lang="en-US" sz="2300" kern="1200" dirty="0" smtClean="0"/>
            <a:t>Third wave: </a:t>
          </a:r>
          <a:r>
            <a:rPr lang="en-US" sz="2300" b="1" i="1" kern="1200" dirty="0" smtClean="0"/>
            <a:t>Eckert:   </a:t>
          </a:r>
          <a:r>
            <a:rPr lang="en-US" sz="2300" b="0" i="1" kern="1200" dirty="0" smtClean="0"/>
            <a:t>Social Meaning, indexing etc.</a:t>
          </a:r>
          <a:endParaRPr lang="el-GR" sz="2300" b="0" i="1" kern="1200" dirty="0"/>
        </a:p>
      </dsp:txBody>
      <dsp:txXfrm rot="-5400000">
        <a:off x="1683093" y="2196984"/>
        <a:ext cx="6470214" cy="14102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3B587-6815-4229-938F-6089021610C0}">
      <dsp:nvSpPr>
        <dsp:cNvPr id="0" name=""/>
        <dsp:cNvSpPr/>
      </dsp:nvSpPr>
      <dsp:spPr>
        <a:xfrm>
          <a:off x="4" y="0"/>
          <a:ext cx="8229595" cy="4525963"/>
        </a:xfrm>
        <a:prstGeom prst="rightArrow">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F24CCDE-8271-48C9-B56F-1B50DA36C7F7}">
      <dsp:nvSpPr>
        <dsp:cNvPr id="0" name=""/>
        <dsp:cNvSpPr/>
      </dsp:nvSpPr>
      <dsp:spPr>
        <a:xfrm>
          <a:off x="452" y="1357788"/>
          <a:ext cx="2525639" cy="1810385"/>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The first wave of variation studies established broad correlations between linguistic variables and the macro-sociological categories of socioeconomic class, sex class, ethnicity and age. </a:t>
          </a:r>
          <a:endParaRPr lang="el-GR" sz="1600" kern="1200" dirty="0"/>
        </a:p>
      </dsp:txBody>
      <dsp:txXfrm>
        <a:off x="88828" y="1446164"/>
        <a:ext cx="2348887" cy="1633633"/>
      </dsp:txXfrm>
    </dsp:sp>
    <dsp:sp modelId="{43615995-6F93-478C-AA54-A00FCE9E0EFF}">
      <dsp:nvSpPr>
        <dsp:cNvPr id="0" name=""/>
        <dsp:cNvSpPr/>
      </dsp:nvSpPr>
      <dsp:spPr>
        <a:xfrm>
          <a:off x="2851980" y="1357788"/>
          <a:ext cx="2525639" cy="1810385"/>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The second wave employed ethnographic methods to explore the local categories and configurations that inhabit, or constitute, these broader categories. In both waves, variation was seen as marking social categories. </a:t>
          </a:r>
          <a:endParaRPr lang="el-GR" sz="1400" kern="1200" dirty="0"/>
        </a:p>
      </dsp:txBody>
      <dsp:txXfrm>
        <a:off x="2940356" y="1446164"/>
        <a:ext cx="2348887" cy="1633633"/>
      </dsp:txXfrm>
    </dsp:sp>
    <dsp:sp modelId="{6C16C97F-E0A4-4559-A572-366F98F5AFC8}">
      <dsp:nvSpPr>
        <dsp:cNvPr id="0" name=""/>
        <dsp:cNvSpPr/>
      </dsp:nvSpPr>
      <dsp:spPr>
        <a:xfrm>
          <a:off x="5703508" y="1357788"/>
          <a:ext cx="2525639" cy="1810385"/>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t>The third wave, argues that (1) variation constitutes a robust social semiotic system, expressing the full range of social concerns in a given community; (2) variation does not simply reflect, but constructs, social meaning, hence is a force in social change and (3) the meanings of variables are basic and underspecified, gaining more specific meanings in the context of styles (personae).</a:t>
          </a:r>
          <a:endParaRPr lang="el-GR" sz="1100" kern="1200" dirty="0"/>
        </a:p>
      </dsp:txBody>
      <dsp:txXfrm>
        <a:off x="5791884" y="1446164"/>
        <a:ext cx="2348887" cy="163363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3D0293-B4DC-4CB6-9B65-9EF7CFF1F020}" type="datetimeFigureOut">
              <a:rPr lang="el-GR" smtClean="0"/>
              <a:t>24/01/2014</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F9D4E1-F16C-433E-9BAA-BA4E6A86815C}" type="slidenum">
              <a:rPr lang="el-GR" smtClean="0"/>
              <a:t>‹#›</a:t>
            </a:fld>
            <a:endParaRPr lang="el-GR"/>
          </a:p>
        </p:txBody>
      </p:sp>
    </p:spTree>
    <p:extLst>
      <p:ext uri="{BB962C8B-B14F-4D97-AF65-F5344CB8AC3E}">
        <p14:creationId xmlns:p14="http://schemas.microsoft.com/office/powerpoint/2010/main" val="162784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955DEDCD-73AE-45D8-8F74-55EF49AFE62C}" type="slidenum">
              <a:rPr lang="en-GB" smtClean="0"/>
              <a:pPr/>
              <a:t>21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n-GB" dirty="0"/>
          </a:p>
        </p:txBody>
      </p:sp>
      <p:sp>
        <p:nvSpPr>
          <p:cNvPr id="4" name="3 - Θέση αριθμού διαφάνειας"/>
          <p:cNvSpPr>
            <a:spLocks noGrp="1"/>
          </p:cNvSpPr>
          <p:nvPr>
            <p:ph type="sldNum" sz="quarter" idx="10"/>
          </p:nvPr>
        </p:nvSpPr>
        <p:spPr/>
        <p:txBody>
          <a:bodyPr/>
          <a:lstStyle/>
          <a:p>
            <a:fld id="{955DEDCD-73AE-45D8-8F74-55EF49AFE62C}" type="slidenum">
              <a:rPr lang="en-GB" smtClean="0"/>
              <a:pPr/>
              <a:t>25</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24/01/2014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24/01/2014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24/01/2014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24/01/2014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24/01/2014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24/01/2014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24/01/2014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24/01/2014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themistocleous@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www.bl.uk/learning/langlit/sounds/regional-voices/phonological-variation/" TargetMode="External"/><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las.ac.uk/resources/gpg/96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solidFill>
                  <a:srgbClr val="000000"/>
                </a:solidFill>
                <a:latin typeface="Apple Chancery"/>
                <a:cs typeface="Apple Chancery"/>
              </a:rPr>
              <a:t>Sociolinguistics: An Introduction</a:t>
            </a:r>
            <a:endParaRPr lang="el-GR" sz="4800" b="1" dirty="0">
              <a:solidFill>
                <a:srgbClr val="000000"/>
              </a:solidFill>
              <a:latin typeface="Apple Chancery"/>
              <a:cs typeface="Apple Chancery"/>
            </a:endParaRPr>
          </a:p>
        </p:txBody>
      </p:sp>
      <p:sp>
        <p:nvSpPr>
          <p:cNvPr id="3" name="Subtitle 2"/>
          <p:cNvSpPr>
            <a:spLocks noGrp="1"/>
          </p:cNvSpPr>
          <p:nvPr>
            <p:ph type="subTitle" idx="1"/>
          </p:nvPr>
        </p:nvSpPr>
        <p:spPr/>
        <p:txBody>
          <a:bodyPr/>
          <a:lstStyle/>
          <a:p>
            <a:r>
              <a:rPr lang="en-US" b="1" dirty="0" smtClean="0">
                <a:solidFill>
                  <a:schemeClr val="tx1"/>
                </a:solidFill>
              </a:rPr>
              <a:t>Charalambos Themistocleous</a:t>
            </a:r>
            <a:endParaRPr lang="en-US" b="1" dirty="0">
              <a:solidFill>
                <a:schemeClr val="tx1"/>
              </a:solidFill>
            </a:endParaRPr>
          </a:p>
          <a:p>
            <a:r>
              <a:rPr lang="en-US" dirty="0">
                <a:solidFill>
                  <a:schemeClr val="tx1"/>
                </a:solidFill>
                <a:hlinkClick r:id="rId2"/>
              </a:rPr>
              <a:t>themistocleous@</a:t>
            </a:r>
            <a:r>
              <a:rPr lang="en-US" dirty="0" smtClean="0">
                <a:solidFill>
                  <a:schemeClr val="tx1"/>
                </a:solidFill>
                <a:hlinkClick r:id="rId2"/>
              </a:rPr>
              <a:t>gmail.com</a:t>
            </a:r>
            <a:endParaRPr lang="en-US" dirty="0" smtClean="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302975593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Methodological Tools</a:t>
            </a:r>
            <a:endParaRPr lang="el-GR" dirty="0"/>
          </a:p>
        </p:txBody>
      </p:sp>
      <p:sp>
        <p:nvSpPr>
          <p:cNvPr id="3" name="Content Placeholder 2"/>
          <p:cNvSpPr>
            <a:spLocks noGrp="1"/>
          </p:cNvSpPr>
          <p:nvPr>
            <p:ph idx="1"/>
          </p:nvPr>
        </p:nvSpPr>
        <p:spPr/>
        <p:txBody>
          <a:bodyPr/>
          <a:lstStyle/>
          <a:p>
            <a:r>
              <a:rPr lang="en-US" dirty="0" smtClean="0"/>
              <a:t>Depends on the research paradigm:</a:t>
            </a:r>
          </a:p>
          <a:p>
            <a:pPr marL="0" indent="0">
              <a:buNone/>
            </a:pPr>
            <a:r>
              <a:rPr lang="en-US" dirty="0" smtClean="0"/>
              <a:t>Questionnaires </a:t>
            </a:r>
          </a:p>
          <a:p>
            <a:pPr marL="0" indent="0">
              <a:buNone/>
            </a:pPr>
            <a:r>
              <a:rPr lang="en-US" dirty="0" smtClean="0"/>
              <a:t>Statistics</a:t>
            </a:r>
          </a:p>
          <a:p>
            <a:pPr marL="0" indent="0">
              <a:buNone/>
            </a:pPr>
            <a:r>
              <a:rPr lang="en-US" dirty="0" smtClean="0"/>
              <a:t>Ethnographic methods</a:t>
            </a:r>
          </a:p>
          <a:p>
            <a:pPr marL="0" indent="0">
              <a:buNone/>
            </a:pPr>
            <a:r>
              <a:rPr lang="en-US" dirty="0" smtClean="0"/>
              <a:t>&gt; Quantitative and Qualitative methods</a:t>
            </a:r>
          </a:p>
          <a:p>
            <a:pPr marL="0" indent="0">
              <a:buNone/>
            </a:pPr>
            <a:endParaRPr lang="el-GR" dirty="0"/>
          </a:p>
        </p:txBody>
      </p:sp>
    </p:spTree>
    <p:extLst>
      <p:ext uri="{BB962C8B-B14F-4D97-AF65-F5344CB8AC3E}">
        <p14:creationId xmlns:p14="http://schemas.microsoft.com/office/powerpoint/2010/main" val="276285450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l-GR" dirty="0"/>
          </a:p>
        </p:txBody>
      </p:sp>
      <p:sp>
        <p:nvSpPr>
          <p:cNvPr id="3" name="Content Placeholder 2"/>
          <p:cNvSpPr>
            <a:spLocks noGrp="1"/>
          </p:cNvSpPr>
          <p:nvPr>
            <p:ph idx="1"/>
          </p:nvPr>
        </p:nvSpPr>
        <p:spPr/>
        <p:txBody>
          <a:bodyPr>
            <a:normAutofit fontScale="77500" lnSpcReduction="20000"/>
          </a:bodyPr>
          <a:lstStyle/>
          <a:p>
            <a:r>
              <a:rPr lang="en-US" dirty="0" smtClean="0"/>
              <a:t>Who uses those different forms or language varieties?</a:t>
            </a:r>
          </a:p>
          <a:p>
            <a:r>
              <a:rPr lang="en-US" dirty="0" smtClean="0"/>
              <a:t>Who do they use them with?</a:t>
            </a:r>
          </a:p>
          <a:p>
            <a:r>
              <a:rPr lang="en-US" dirty="0" smtClean="0"/>
              <a:t>Are they aware of their choice?</a:t>
            </a:r>
          </a:p>
          <a:p>
            <a:r>
              <a:rPr lang="en-US" dirty="0" smtClean="0"/>
              <a:t>Why do some forms or languages ‘win out’ over others?</a:t>
            </a:r>
          </a:p>
          <a:p>
            <a:r>
              <a:rPr lang="en-US" dirty="0" smtClean="0"/>
              <a:t>Is there any relationship between the forms in flux in a community of speakers?</a:t>
            </a:r>
          </a:p>
          <a:p>
            <a:r>
              <a:rPr lang="en-US" dirty="0" smtClean="0"/>
              <a:t>What kind of social information do we ascribe to different forms in a language or different language varieties?</a:t>
            </a:r>
          </a:p>
          <a:p>
            <a:r>
              <a:rPr lang="en-US" dirty="0" smtClean="0"/>
              <a:t>How much can we change or control the language we use?</a:t>
            </a:r>
            <a:endParaRPr lang="el-GR" dirty="0"/>
          </a:p>
        </p:txBody>
      </p:sp>
    </p:spTree>
    <p:extLst>
      <p:ext uri="{BB962C8B-B14F-4D97-AF65-F5344CB8AC3E}">
        <p14:creationId xmlns:p14="http://schemas.microsoft.com/office/powerpoint/2010/main" val="495947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Dialectology</a:t>
            </a:r>
            <a:endParaRPr lang="el-GR" dirty="0"/>
          </a:p>
        </p:txBody>
      </p:sp>
    </p:spTree>
    <p:extLst>
      <p:ext uri="{BB962C8B-B14F-4D97-AF65-F5344CB8AC3E}">
        <p14:creationId xmlns:p14="http://schemas.microsoft.com/office/powerpoint/2010/main" val="28958791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Regional Variation</a:t>
            </a:r>
            <a:endParaRPr lang="en-US" dirty="0"/>
          </a:p>
        </p:txBody>
      </p:sp>
      <p:pic>
        <p:nvPicPr>
          <p:cNvPr id="24578" name="Picture 2"/>
          <p:cNvPicPr>
            <a:picLocks noChangeAspect="1" noChangeArrowheads="1"/>
          </p:cNvPicPr>
          <p:nvPr/>
        </p:nvPicPr>
        <p:blipFill>
          <a:blip r:embed="rId2" cstate="print"/>
          <a:srcRect l="3812" t="6054" r="30118" b="4103"/>
          <a:stretch>
            <a:fillRect/>
          </a:stretch>
        </p:blipFill>
        <p:spPr bwMode="auto">
          <a:xfrm>
            <a:off x="2051720" y="2035502"/>
            <a:ext cx="4176464" cy="4514767"/>
          </a:xfrm>
          <a:prstGeom prst="rect">
            <a:avLst/>
          </a:prstGeom>
          <a:noFill/>
          <a:ln w="9525">
            <a:noFill/>
            <a:miter lim="800000"/>
            <a:headEnd/>
            <a:tailEnd/>
          </a:ln>
        </p:spPr>
      </p:pic>
      <p:pic>
        <p:nvPicPr>
          <p:cNvPr id="24579" name="Picture 3"/>
          <p:cNvPicPr>
            <a:picLocks noChangeAspect="1" noChangeArrowheads="1"/>
          </p:cNvPicPr>
          <p:nvPr/>
        </p:nvPicPr>
        <p:blipFill>
          <a:blip r:embed="rId3" cstate="print"/>
          <a:srcRect/>
          <a:stretch>
            <a:fillRect/>
          </a:stretch>
        </p:blipFill>
        <p:spPr bwMode="auto">
          <a:xfrm>
            <a:off x="6983760" y="5013176"/>
            <a:ext cx="2160240" cy="1529001"/>
          </a:xfrm>
          <a:prstGeom prst="rect">
            <a:avLst/>
          </a:prstGeom>
          <a:noFill/>
          <a:ln w="9525">
            <a:noFill/>
            <a:miter lim="800000"/>
            <a:headEnd/>
            <a:tailEnd/>
          </a:ln>
        </p:spPr>
      </p:pic>
      <p:sp>
        <p:nvSpPr>
          <p:cNvPr id="6" name="5 - TextBox"/>
          <p:cNvSpPr txBox="1"/>
          <p:nvPr/>
        </p:nvSpPr>
        <p:spPr>
          <a:xfrm>
            <a:off x="0" y="6488668"/>
            <a:ext cx="7882414" cy="369332"/>
          </a:xfrm>
          <a:prstGeom prst="rect">
            <a:avLst/>
          </a:prstGeom>
          <a:noFill/>
        </p:spPr>
        <p:txBody>
          <a:bodyPr wrap="none" rtlCol="0">
            <a:spAutoFit/>
          </a:bodyPr>
          <a:lstStyle/>
          <a:p>
            <a:r>
              <a:rPr lang="en-US" dirty="0" smtClean="0">
                <a:hlinkClick r:id="rId4"/>
              </a:rPr>
              <a:t>http://www.bl.uk/learning/langlit/sounds/regional-voices/phonological-variation/</a:t>
            </a:r>
            <a:endParaRPr lang="en-US" dirty="0"/>
          </a:p>
        </p:txBody>
      </p:sp>
    </p:spTree>
    <p:extLst>
      <p:ext uri="{BB962C8B-B14F-4D97-AF65-F5344CB8AC3E}">
        <p14:creationId xmlns:p14="http://schemas.microsoft.com/office/powerpoint/2010/main" val="115449284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304800"/>
            <a:ext cx="8229600" cy="1143000"/>
          </a:xfrm>
        </p:spPr>
        <p:txBody>
          <a:bodyPr/>
          <a:lstStyle/>
          <a:p>
            <a:r>
              <a:rPr lang="en-US" dirty="0" smtClean="0"/>
              <a:t>Regional Variation</a:t>
            </a:r>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251520" y="2060848"/>
            <a:ext cx="6660232" cy="3546625"/>
          </a:xfrm>
          <a:prstGeom prst="rect">
            <a:avLst/>
          </a:prstGeom>
          <a:noFill/>
          <a:ln w="9525">
            <a:noFill/>
            <a:miter lim="800000"/>
            <a:headEnd/>
            <a:tailEnd/>
          </a:ln>
        </p:spPr>
      </p:pic>
      <p:sp>
        <p:nvSpPr>
          <p:cNvPr id="5" name="4 - TextBox"/>
          <p:cNvSpPr txBox="1"/>
          <p:nvPr/>
        </p:nvSpPr>
        <p:spPr>
          <a:xfrm>
            <a:off x="6948264" y="2060848"/>
            <a:ext cx="2088232" cy="3528392"/>
          </a:xfrm>
          <a:prstGeom prst="rect">
            <a:avLst/>
          </a:prstGeom>
          <a:solidFill>
            <a:schemeClr val="bg2">
              <a:lumMod val="90000"/>
            </a:schemeClr>
          </a:solidFill>
        </p:spPr>
        <p:txBody>
          <a:bodyPr wrap="square" rtlCol="0">
            <a:spAutoFit/>
          </a:bodyPr>
          <a:lstStyle/>
          <a:p>
            <a:r>
              <a:rPr lang="en-US" b="1" dirty="0">
                <a:solidFill>
                  <a:srgbClr val="FF0000"/>
                </a:solidFill>
                <a:effectLst>
                  <a:outerShdw blurRad="38100" dist="38100" dir="2700000" algn="tl">
                    <a:srgbClr val="000000">
                      <a:alpha val="43137"/>
                    </a:srgbClr>
                  </a:outerShdw>
                </a:effectLst>
              </a:rPr>
              <a:t>/</a:t>
            </a:r>
            <a:r>
              <a:rPr lang="en-US" b="1" dirty="0" err="1">
                <a:solidFill>
                  <a:srgbClr val="FF0000"/>
                </a:solidFill>
                <a:effectLst>
                  <a:outerShdw blurRad="38100" dist="38100" dir="2700000" algn="tl">
                    <a:srgbClr val="000000">
                      <a:alpha val="43137"/>
                    </a:srgbClr>
                  </a:outerShdw>
                </a:effectLst>
              </a:rPr>
              <a:t>epotien</a:t>
            </a:r>
            <a:r>
              <a:rPr lang="en-US" b="1" dirty="0">
                <a:solidFill>
                  <a:srgbClr val="FF0000"/>
                </a:solidFill>
                <a:effectLst>
                  <a:outerShdw blurRad="38100" dist="38100" dir="2700000" algn="tl">
                    <a:srgbClr val="000000">
                      <a:alpha val="43137"/>
                    </a:srgbClr>
                  </a:outerShdw>
                </a:effectLst>
              </a:rPr>
              <a:t>/ and /</a:t>
            </a:r>
            <a:r>
              <a:rPr lang="en-US" b="1" dirty="0" err="1">
                <a:solidFill>
                  <a:srgbClr val="FF0000"/>
                </a:solidFill>
                <a:effectLst>
                  <a:outerShdw blurRad="38100" dist="38100" dir="2700000" algn="tl">
                    <a:srgbClr val="000000">
                      <a:alpha val="43137"/>
                    </a:srgbClr>
                  </a:outerShdw>
                </a:effectLst>
              </a:rPr>
              <a:t>epcaen</a:t>
            </a:r>
            <a:r>
              <a:rPr lang="en-US" b="1" dirty="0">
                <a:solidFill>
                  <a:srgbClr val="FF0000"/>
                </a:solidFill>
                <a:effectLst>
                  <a:outerShdw blurRad="38100" dist="38100" dir="2700000" algn="tl">
                    <a:srgbClr val="000000">
                      <a:alpha val="43137"/>
                    </a:srgbClr>
                  </a:outerShdw>
                </a:effectLst>
              </a:rPr>
              <a:t>/ red</a:t>
            </a:r>
            <a:r>
              <a:rPr lang="en-US" dirty="0" smtClean="0"/>
              <a:t/>
            </a:r>
            <a:br>
              <a:rPr lang="en-US" dirty="0" smtClean="0"/>
            </a:br>
            <a:endParaRPr lang="en-US" dirty="0" smtClean="0"/>
          </a:p>
          <a:p>
            <a:r>
              <a:rPr lang="en-US" b="1" dirty="0" smtClean="0">
                <a:solidFill>
                  <a:schemeClr val="tx2"/>
                </a:solidFill>
                <a:effectLst>
                  <a:outerShdw blurRad="38100" dist="38100" dir="2700000" algn="tl">
                    <a:srgbClr val="000000">
                      <a:alpha val="43137"/>
                    </a:srgbClr>
                  </a:outerShdw>
                </a:effectLst>
              </a:rPr>
              <a:t>/</a:t>
            </a:r>
            <a:r>
              <a:rPr lang="en-US" b="1" dirty="0" err="1">
                <a:solidFill>
                  <a:schemeClr val="tx2"/>
                </a:solidFill>
                <a:effectLst>
                  <a:outerShdw blurRad="38100" dist="38100" dir="2700000" algn="tl">
                    <a:srgbClr val="000000">
                      <a:alpha val="43137"/>
                    </a:srgbClr>
                  </a:outerShdw>
                </a:effectLst>
              </a:rPr>
              <a:t>epotixen</a:t>
            </a:r>
            <a:r>
              <a:rPr lang="en-US" b="1" dirty="0">
                <a:solidFill>
                  <a:schemeClr val="tx2"/>
                </a:solidFill>
                <a:effectLst>
                  <a:outerShdw blurRad="38100" dist="38100" dir="2700000" algn="tl">
                    <a:srgbClr val="000000">
                      <a:alpha val="43137"/>
                    </a:srgbClr>
                  </a:outerShdw>
                </a:effectLst>
              </a:rPr>
              <a:t>/ /</a:t>
            </a:r>
            <a:r>
              <a:rPr lang="en-US" b="1" dirty="0" err="1">
                <a:solidFill>
                  <a:schemeClr val="tx2"/>
                </a:solidFill>
                <a:effectLst>
                  <a:outerShdw blurRad="38100" dist="38100" dir="2700000" algn="tl">
                    <a:srgbClr val="000000">
                      <a:alpha val="43137"/>
                    </a:srgbClr>
                  </a:outerShdw>
                </a:effectLst>
              </a:rPr>
              <a:t>epcaçen</a:t>
            </a:r>
            <a:r>
              <a:rPr lang="en-US" b="1" dirty="0">
                <a:solidFill>
                  <a:schemeClr val="tx2"/>
                </a:solidFill>
                <a:effectLst>
                  <a:outerShdw blurRad="38100" dist="38100" dir="2700000" algn="tl">
                    <a:srgbClr val="000000">
                      <a:alpha val="43137"/>
                    </a:srgbClr>
                  </a:outerShdw>
                </a:effectLst>
              </a:rPr>
              <a:t>/ blue</a:t>
            </a:r>
            <a:r>
              <a:rPr lang="en-US" dirty="0"/>
              <a:t> </a:t>
            </a:r>
            <a:r>
              <a:rPr lang="en-US" dirty="0" smtClean="0"/>
              <a:t/>
            </a:r>
            <a:br>
              <a:rPr lang="en-US" dirty="0" smtClean="0"/>
            </a:br>
            <a:endParaRPr lang="en-US" dirty="0" smtClean="0"/>
          </a:p>
          <a:p>
            <a:r>
              <a:rPr lang="en-US" b="1" dirty="0" smtClean="0">
                <a:solidFill>
                  <a:schemeClr val="bg1">
                    <a:lumMod val="50000"/>
                  </a:schemeClr>
                </a:solidFill>
              </a:rPr>
              <a:t>/</a:t>
            </a:r>
            <a:r>
              <a:rPr lang="en-US" b="1" dirty="0" err="1">
                <a:solidFill>
                  <a:schemeClr val="bg1">
                    <a:lumMod val="50000"/>
                  </a:schemeClr>
                </a:solidFill>
              </a:rPr>
              <a:t>epotisen</a:t>
            </a:r>
            <a:r>
              <a:rPr lang="en-US" b="1" dirty="0">
                <a:solidFill>
                  <a:schemeClr val="bg1">
                    <a:lumMod val="50000"/>
                  </a:schemeClr>
                </a:solidFill>
              </a:rPr>
              <a:t>/ /</a:t>
            </a:r>
            <a:r>
              <a:rPr lang="en-US" b="1" dirty="0" err="1">
                <a:solidFill>
                  <a:schemeClr val="bg1">
                    <a:lumMod val="50000"/>
                  </a:schemeClr>
                </a:solidFill>
              </a:rPr>
              <a:t>epcaen</a:t>
            </a:r>
            <a:r>
              <a:rPr lang="en-US" b="1" dirty="0">
                <a:solidFill>
                  <a:schemeClr val="bg1">
                    <a:lumMod val="50000"/>
                  </a:schemeClr>
                </a:solidFill>
              </a:rPr>
              <a:t>/ gray</a:t>
            </a:r>
            <a:r>
              <a:rPr lang="en-US" dirty="0" smtClean="0"/>
              <a:t/>
            </a:r>
            <a:br>
              <a:rPr lang="en-US" dirty="0" smtClean="0"/>
            </a:br>
            <a:endParaRPr lang="en-US" dirty="0" smtClean="0"/>
          </a:p>
          <a:p>
            <a:r>
              <a:rPr lang="en-US" b="1" dirty="0" smtClean="0">
                <a:solidFill>
                  <a:srgbClr val="00B050"/>
                </a:solidFill>
              </a:rPr>
              <a:t>/</a:t>
            </a:r>
            <a:r>
              <a:rPr lang="en-US" b="1" dirty="0" err="1">
                <a:solidFill>
                  <a:srgbClr val="00B050"/>
                </a:solidFill>
              </a:rPr>
              <a:t>epotisen</a:t>
            </a:r>
            <a:r>
              <a:rPr lang="en-US" b="1" dirty="0">
                <a:solidFill>
                  <a:srgbClr val="00B050"/>
                </a:solidFill>
              </a:rPr>
              <a:t>/ /</a:t>
            </a:r>
            <a:r>
              <a:rPr lang="en-US" b="1" dirty="0" err="1">
                <a:solidFill>
                  <a:srgbClr val="00B050"/>
                </a:solidFill>
              </a:rPr>
              <a:t>epcasen</a:t>
            </a:r>
            <a:r>
              <a:rPr lang="en-US" b="1" dirty="0">
                <a:solidFill>
                  <a:srgbClr val="00B050"/>
                </a:solidFill>
              </a:rPr>
              <a:t>/ </a:t>
            </a:r>
            <a:r>
              <a:rPr lang="en-US" b="1" dirty="0" smtClean="0">
                <a:solidFill>
                  <a:srgbClr val="00B050"/>
                </a:solidFill>
              </a:rPr>
              <a:t>green</a:t>
            </a:r>
          </a:p>
          <a:p>
            <a:endParaRPr lang="en-US" b="1" dirty="0">
              <a:solidFill>
                <a:srgbClr val="00B050"/>
              </a:solidFill>
            </a:endParaRPr>
          </a:p>
        </p:txBody>
      </p:sp>
    </p:spTree>
    <p:extLst>
      <p:ext uri="{BB962C8B-B14F-4D97-AF65-F5344CB8AC3E}">
        <p14:creationId xmlns:p14="http://schemas.microsoft.com/office/powerpoint/2010/main" val="40999346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Regional Variation</a:t>
            </a:r>
            <a:endParaRPr lang="en-US" dirty="0"/>
          </a:p>
        </p:txBody>
      </p:sp>
      <p:sp>
        <p:nvSpPr>
          <p:cNvPr id="3" name="2 - Θέση περιεχομένου"/>
          <p:cNvSpPr>
            <a:spLocks noGrp="1"/>
          </p:cNvSpPr>
          <p:nvPr>
            <p:ph idx="1"/>
          </p:nvPr>
        </p:nvSpPr>
        <p:spPr>
          <a:xfrm>
            <a:off x="323528" y="1844824"/>
            <a:ext cx="6347048" cy="4525963"/>
          </a:xfrm>
        </p:spPr>
        <p:txBody>
          <a:bodyPr/>
          <a:lstStyle/>
          <a:p>
            <a:r>
              <a:rPr lang="en-US" dirty="0" smtClean="0"/>
              <a:t>isoglosses</a:t>
            </a:r>
            <a:endParaRPr lang="en-US" dirty="0"/>
          </a:p>
        </p:txBody>
      </p:sp>
      <p:pic>
        <p:nvPicPr>
          <p:cNvPr id="32770" name="Picture 2"/>
          <p:cNvPicPr>
            <a:picLocks noChangeAspect="1" noChangeArrowheads="1"/>
          </p:cNvPicPr>
          <p:nvPr/>
        </p:nvPicPr>
        <p:blipFill>
          <a:blip r:embed="rId2" cstate="print"/>
          <a:srcRect l="3885" t="5211" r="1325" b="2496"/>
          <a:stretch>
            <a:fillRect/>
          </a:stretch>
        </p:blipFill>
        <p:spPr bwMode="auto">
          <a:xfrm>
            <a:off x="323528" y="2348880"/>
            <a:ext cx="6192688" cy="3456384"/>
          </a:xfrm>
          <a:prstGeom prst="rect">
            <a:avLst/>
          </a:prstGeom>
          <a:noFill/>
          <a:ln w="9525">
            <a:noFill/>
            <a:miter lim="800000"/>
            <a:headEnd/>
            <a:tailEnd/>
          </a:ln>
        </p:spPr>
      </p:pic>
      <p:sp>
        <p:nvSpPr>
          <p:cNvPr id="5" name="4 - TextBox"/>
          <p:cNvSpPr txBox="1"/>
          <p:nvPr/>
        </p:nvSpPr>
        <p:spPr>
          <a:xfrm>
            <a:off x="6563870" y="2348880"/>
            <a:ext cx="2580130" cy="3416320"/>
          </a:xfrm>
          <a:prstGeom prst="rect">
            <a:avLst/>
          </a:prstGeom>
          <a:solidFill>
            <a:schemeClr val="bg2">
              <a:lumMod val="90000"/>
            </a:schemeClr>
          </a:solidFill>
        </p:spPr>
        <p:txBody>
          <a:bodyPr wrap="none" rtlCol="0">
            <a:spAutoFit/>
          </a:bodyPr>
          <a:lstStyle/>
          <a:p>
            <a:r>
              <a:rPr lang="en-US" dirty="0"/>
              <a:t>m</a:t>
            </a:r>
            <a:r>
              <a:rPr lang="en-US" dirty="0" smtClean="0"/>
              <a:t>eat-</a:t>
            </a:r>
            <a:r>
              <a:rPr lang="en-US" dirty="0" err="1" smtClean="0"/>
              <a:t>feaces</a:t>
            </a:r>
            <a:r>
              <a:rPr lang="en-US" dirty="0" smtClean="0"/>
              <a:t> </a:t>
            </a:r>
          </a:p>
          <a:p>
            <a:r>
              <a:rPr lang="en-US" b="1" dirty="0">
                <a:solidFill>
                  <a:srgbClr val="C00000"/>
                </a:solidFill>
              </a:rPr>
              <a:t>/</a:t>
            </a:r>
            <a:r>
              <a:rPr lang="en-US" b="1" dirty="0" err="1">
                <a:solidFill>
                  <a:srgbClr val="C00000"/>
                </a:solidFill>
              </a:rPr>
              <a:t>kriˈkas</a:t>
            </a:r>
            <a:r>
              <a:rPr lang="en-US" b="1" dirty="0">
                <a:solidFill>
                  <a:srgbClr val="C00000"/>
                </a:solidFill>
              </a:rPr>
              <a:t>/ /</a:t>
            </a:r>
            <a:r>
              <a:rPr lang="en-US" b="1" dirty="0" err="1">
                <a:solidFill>
                  <a:srgbClr val="C00000"/>
                </a:solidFill>
              </a:rPr>
              <a:t>kriˈkoti</a:t>
            </a:r>
            <a:r>
              <a:rPr lang="en-US" b="1" dirty="0">
                <a:solidFill>
                  <a:srgbClr val="C00000"/>
                </a:solidFill>
              </a:rPr>
              <a:t>/ </a:t>
            </a:r>
            <a:endParaRPr lang="en-US" b="1" dirty="0" smtClean="0">
              <a:solidFill>
                <a:srgbClr val="C00000"/>
              </a:solidFill>
            </a:endParaRPr>
          </a:p>
          <a:p>
            <a:r>
              <a:rPr lang="en-US" b="1" dirty="0" smtClean="0">
                <a:solidFill>
                  <a:srgbClr val="C00000"/>
                </a:solidFill>
              </a:rPr>
              <a:t>/</a:t>
            </a:r>
            <a:r>
              <a:rPr lang="en-US" b="1" dirty="0" err="1">
                <a:solidFill>
                  <a:srgbClr val="C00000"/>
                </a:solidFill>
              </a:rPr>
              <a:t>kopriˈka</a:t>
            </a:r>
            <a:r>
              <a:rPr lang="en-US" b="1" dirty="0">
                <a:solidFill>
                  <a:srgbClr val="C00000"/>
                </a:solidFill>
              </a:rPr>
              <a:t>/ red marker</a:t>
            </a:r>
            <a:r>
              <a:rPr lang="en-US" dirty="0" smtClean="0"/>
              <a:t/>
            </a:r>
            <a:br>
              <a:rPr lang="en-US" dirty="0" smtClean="0"/>
            </a:br>
            <a:endParaRPr lang="en-US" dirty="0" smtClean="0"/>
          </a:p>
          <a:p>
            <a:r>
              <a:rPr lang="en-US" b="1" dirty="0" smtClean="0">
                <a:solidFill>
                  <a:schemeClr val="tx2"/>
                </a:solidFill>
              </a:rPr>
              <a:t>/</a:t>
            </a:r>
            <a:r>
              <a:rPr lang="en-US" b="1" dirty="0" err="1">
                <a:solidFill>
                  <a:schemeClr val="tx2"/>
                </a:solidFill>
              </a:rPr>
              <a:t>kriˈas</a:t>
            </a:r>
            <a:r>
              <a:rPr lang="en-US" b="1" dirty="0">
                <a:solidFill>
                  <a:schemeClr val="tx2"/>
                </a:solidFill>
              </a:rPr>
              <a:t>/ /</a:t>
            </a:r>
            <a:r>
              <a:rPr lang="en-US" b="1" dirty="0" err="1">
                <a:solidFill>
                  <a:schemeClr val="tx2"/>
                </a:solidFill>
              </a:rPr>
              <a:t>kriˈkoti</a:t>
            </a:r>
            <a:r>
              <a:rPr lang="en-US" b="1" dirty="0">
                <a:solidFill>
                  <a:schemeClr val="tx2"/>
                </a:solidFill>
              </a:rPr>
              <a:t>/ </a:t>
            </a:r>
            <a:endParaRPr lang="en-US" b="1" dirty="0" smtClean="0">
              <a:solidFill>
                <a:schemeClr val="tx2"/>
              </a:solidFill>
            </a:endParaRPr>
          </a:p>
          <a:p>
            <a:r>
              <a:rPr lang="en-US" b="1" dirty="0" smtClean="0">
                <a:solidFill>
                  <a:schemeClr val="tx2"/>
                </a:solidFill>
              </a:rPr>
              <a:t>/</a:t>
            </a:r>
            <a:r>
              <a:rPr lang="en-US" b="1" dirty="0" err="1">
                <a:solidFill>
                  <a:schemeClr val="tx2"/>
                </a:solidFill>
              </a:rPr>
              <a:t>kopriˈka</a:t>
            </a:r>
            <a:r>
              <a:rPr lang="en-US" b="1" dirty="0">
                <a:solidFill>
                  <a:schemeClr val="tx2"/>
                </a:solidFill>
              </a:rPr>
              <a:t>/ blue marker</a:t>
            </a:r>
            <a:r>
              <a:rPr lang="en-US" dirty="0" smtClean="0"/>
              <a:t/>
            </a:r>
            <a:br>
              <a:rPr lang="en-US" dirty="0" smtClean="0"/>
            </a:br>
            <a:endParaRPr lang="en-US" dirty="0" smtClean="0"/>
          </a:p>
          <a:p>
            <a:r>
              <a:rPr lang="en-US" b="1" dirty="0" smtClean="0">
                <a:solidFill>
                  <a:srgbClr val="FFFF00"/>
                </a:solidFill>
              </a:rPr>
              <a:t>/</a:t>
            </a:r>
            <a:r>
              <a:rPr lang="en-US" b="1" dirty="0" err="1">
                <a:solidFill>
                  <a:srgbClr val="FFFF00"/>
                </a:solidFill>
              </a:rPr>
              <a:t>kriˈas</a:t>
            </a:r>
            <a:r>
              <a:rPr lang="en-US" b="1" dirty="0">
                <a:solidFill>
                  <a:srgbClr val="FFFF00"/>
                </a:solidFill>
              </a:rPr>
              <a:t>/ /</a:t>
            </a:r>
            <a:r>
              <a:rPr lang="en-US" b="1" dirty="0" err="1">
                <a:solidFill>
                  <a:srgbClr val="FFFF00"/>
                </a:solidFill>
              </a:rPr>
              <a:t>kriˈoti</a:t>
            </a:r>
            <a:r>
              <a:rPr lang="en-US" b="1" dirty="0">
                <a:solidFill>
                  <a:srgbClr val="FFFF00"/>
                </a:solidFill>
              </a:rPr>
              <a:t>/ </a:t>
            </a:r>
            <a:endParaRPr lang="en-US" b="1" dirty="0" smtClean="0">
              <a:solidFill>
                <a:srgbClr val="FFFF00"/>
              </a:solidFill>
            </a:endParaRPr>
          </a:p>
          <a:p>
            <a:r>
              <a:rPr lang="en-US" b="1" dirty="0" smtClean="0">
                <a:solidFill>
                  <a:srgbClr val="FFFF00"/>
                </a:solidFill>
              </a:rPr>
              <a:t>/</a:t>
            </a:r>
            <a:r>
              <a:rPr lang="en-US" b="1" dirty="0" err="1">
                <a:solidFill>
                  <a:srgbClr val="FFFF00"/>
                </a:solidFill>
              </a:rPr>
              <a:t>kopriˈka</a:t>
            </a:r>
            <a:r>
              <a:rPr lang="en-US" b="1" dirty="0">
                <a:solidFill>
                  <a:srgbClr val="FFFF00"/>
                </a:solidFill>
              </a:rPr>
              <a:t>/ yellow marker</a:t>
            </a:r>
            <a:r>
              <a:rPr lang="en-US" dirty="0" smtClean="0"/>
              <a:t/>
            </a:r>
            <a:br>
              <a:rPr lang="en-US" dirty="0" smtClean="0"/>
            </a:br>
            <a:endParaRPr lang="en-US" dirty="0" smtClean="0"/>
          </a:p>
          <a:p>
            <a:r>
              <a:rPr lang="en-US" b="1" dirty="0" smtClean="0">
                <a:solidFill>
                  <a:schemeClr val="bg1">
                    <a:lumMod val="50000"/>
                  </a:schemeClr>
                </a:solidFill>
              </a:rPr>
              <a:t>/</a:t>
            </a:r>
            <a:r>
              <a:rPr lang="en-US" b="1" dirty="0" err="1">
                <a:solidFill>
                  <a:schemeClr val="bg1">
                    <a:lumMod val="50000"/>
                  </a:schemeClr>
                </a:solidFill>
              </a:rPr>
              <a:t>kriˈas</a:t>
            </a:r>
            <a:r>
              <a:rPr lang="en-US" b="1" dirty="0">
                <a:solidFill>
                  <a:schemeClr val="bg1">
                    <a:lumMod val="50000"/>
                  </a:schemeClr>
                </a:solidFill>
              </a:rPr>
              <a:t>/ /</a:t>
            </a:r>
            <a:r>
              <a:rPr lang="en-US" b="1" dirty="0" err="1">
                <a:solidFill>
                  <a:schemeClr val="bg1">
                    <a:lumMod val="50000"/>
                  </a:schemeClr>
                </a:solidFill>
              </a:rPr>
              <a:t>kriˈoti</a:t>
            </a:r>
            <a:r>
              <a:rPr lang="en-US" b="1" dirty="0">
                <a:solidFill>
                  <a:schemeClr val="bg1">
                    <a:lumMod val="50000"/>
                  </a:schemeClr>
                </a:solidFill>
              </a:rPr>
              <a:t>/ </a:t>
            </a:r>
            <a:endParaRPr lang="en-US" b="1" dirty="0" smtClean="0">
              <a:solidFill>
                <a:schemeClr val="bg1">
                  <a:lumMod val="50000"/>
                </a:schemeClr>
              </a:solidFill>
            </a:endParaRPr>
          </a:p>
          <a:p>
            <a:r>
              <a:rPr lang="en-US" b="1" dirty="0" smtClean="0">
                <a:solidFill>
                  <a:schemeClr val="bg1">
                    <a:lumMod val="50000"/>
                  </a:schemeClr>
                </a:solidFill>
              </a:rPr>
              <a:t>/</a:t>
            </a:r>
            <a:r>
              <a:rPr lang="en-US" b="1" dirty="0" err="1">
                <a:solidFill>
                  <a:schemeClr val="bg1">
                    <a:lumMod val="50000"/>
                  </a:schemeClr>
                </a:solidFill>
              </a:rPr>
              <a:t>kopriˈa</a:t>
            </a:r>
            <a:r>
              <a:rPr lang="en-US" b="1" dirty="0">
                <a:solidFill>
                  <a:schemeClr val="bg1">
                    <a:lumMod val="50000"/>
                  </a:schemeClr>
                </a:solidFill>
              </a:rPr>
              <a:t>/ grey marker</a:t>
            </a:r>
          </a:p>
        </p:txBody>
      </p:sp>
    </p:spTree>
    <p:extLst>
      <p:ext uri="{BB962C8B-B14F-4D97-AF65-F5344CB8AC3E}">
        <p14:creationId xmlns:p14="http://schemas.microsoft.com/office/powerpoint/2010/main" val="231125487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Regional Dialectology</a:t>
            </a:r>
            <a:endParaRPr lang="en-GB" dirty="0"/>
          </a:p>
        </p:txBody>
      </p:sp>
      <p:sp>
        <p:nvSpPr>
          <p:cNvPr id="3" name="2 - Θέση περιεχομένου"/>
          <p:cNvSpPr>
            <a:spLocks noGrp="1"/>
          </p:cNvSpPr>
          <p:nvPr>
            <p:ph idx="1"/>
          </p:nvPr>
        </p:nvSpPr>
        <p:spPr/>
        <p:txBody>
          <a:bodyPr/>
          <a:lstStyle/>
          <a:p>
            <a:r>
              <a:rPr lang="en-US" dirty="0" smtClean="0"/>
              <a:t>19</a:t>
            </a:r>
            <a:r>
              <a:rPr lang="en-US" baseline="30000" dirty="0" smtClean="0"/>
              <a:t>th</a:t>
            </a:r>
            <a:r>
              <a:rPr lang="en-US" dirty="0" smtClean="0"/>
              <a:t> Century: Atlas </a:t>
            </a:r>
            <a:r>
              <a:rPr lang="en-US" dirty="0" err="1" smtClean="0"/>
              <a:t>Linguistique</a:t>
            </a:r>
            <a:r>
              <a:rPr lang="en-US" dirty="0" smtClean="0"/>
              <a:t> de la France (Alf)</a:t>
            </a:r>
          </a:p>
          <a:p>
            <a:r>
              <a:rPr lang="en-US" dirty="0" smtClean="0"/>
              <a:t>The project begun by Jules </a:t>
            </a:r>
            <a:r>
              <a:rPr lang="en-US" dirty="0" err="1" smtClean="0"/>
              <a:t>Gilliéron</a:t>
            </a:r>
            <a:r>
              <a:rPr lang="en-US" dirty="0" smtClean="0"/>
              <a:t> and the data collection was carried out by Edmond </a:t>
            </a:r>
            <a:r>
              <a:rPr lang="en-US" dirty="0" err="1" smtClean="0"/>
              <a:t>Edmont</a:t>
            </a:r>
            <a:endParaRPr lang="en-US" dirty="0" smtClean="0"/>
          </a:p>
          <a:p>
            <a:r>
              <a:rPr lang="en-US" dirty="0" smtClean="0"/>
              <a:t>Use of a consistent system of </a:t>
            </a:r>
          </a:p>
          <a:p>
            <a:pPr>
              <a:buNone/>
            </a:pPr>
            <a:r>
              <a:rPr lang="en-US" dirty="0"/>
              <a:t>t</a:t>
            </a:r>
            <a:r>
              <a:rPr lang="en-US" dirty="0" smtClean="0"/>
              <a:t>ranscription</a:t>
            </a:r>
          </a:p>
          <a:p>
            <a:r>
              <a:rPr lang="en-US" dirty="0" smtClean="0"/>
              <a:t>Standardization of methods.</a:t>
            </a:r>
            <a:endParaRPr lang="en-GB" dirty="0"/>
          </a:p>
        </p:txBody>
      </p:sp>
      <p:pic>
        <p:nvPicPr>
          <p:cNvPr id="28674" name="Picture 2" descr="http://www.meertens.knaw.nl/projecten/mand/CARTafbeeldingen/edmont.GIF"/>
          <p:cNvPicPr>
            <a:picLocks noChangeAspect="1" noChangeArrowheads="1"/>
          </p:cNvPicPr>
          <p:nvPr/>
        </p:nvPicPr>
        <p:blipFill>
          <a:blip r:embed="rId2" cstate="print"/>
          <a:srcRect/>
          <a:stretch>
            <a:fillRect/>
          </a:stretch>
        </p:blipFill>
        <p:spPr bwMode="auto">
          <a:xfrm>
            <a:off x="6660232" y="3701545"/>
            <a:ext cx="2483768" cy="3156455"/>
          </a:xfrm>
          <a:prstGeom prst="rect">
            <a:avLst/>
          </a:prstGeom>
          <a:noFill/>
        </p:spPr>
      </p:pic>
      <p:sp>
        <p:nvSpPr>
          <p:cNvPr id="5" name="4 - Δεξιό βέλος"/>
          <p:cNvSpPr/>
          <p:nvPr/>
        </p:nvSpPr>
        <p:spPr>
          <a:xfrm>
            <a:off x="1979712" y="5661248"/>
            <a:ext cx="4392488" cy="1196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Edmond </a:t>
            </a:r>
            <a:r>
              <a:rPr lang="en-US" dirty="0" err="1" smtClean="0"/>
              <a:t>Edmont</a:t>
            </a:r>
            <a:endParaRPr lang="en-GB" dirty="0"/>
          </a:p>
        </p:txBody>
      </p:sp>
    </p:spTree>
    <p:extLst>
      <p:ext uri="{BB962C8B-B14F-4D97-AF65-F5344CB8AC3E}">
        <p14:creationId xmlns:p14="http://schemas.microsoft.com/office/powerpoint/2010/main" val="27889404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a:p>
        </p:txBody>
      </p:sp>
      <p:sp>
        <p:nvSpPr>
          <p:cNvPr id="3" name="2 - Θέση περιεχομένου"/>
          <p:cNvSpPr>
            <a:spLocks noGrp="1"/>
          </p:cNvSpPr>
          <p:nvPr>
            <p:ph idx="1"/>
          </p:nvPr>
        </p:nvSpPr>
        <p:spPr>
          <a:xfrm>
            <a:off x="467544" y="0"/>
            <a:ext cx="8244408" cy="2780928"/>
          </a:xfrm>
        </p:spPr>
        <p:style>
          <a:lnRef idx="2">
            <a:schemeClr val="accent1"/>
          </a:lnRef>
          <a:fillRef idx="1">
            <a:schemeClr val="lt1"/>
          </a:fillRef>
          <a:effectRef idx="0">
            <a:schemeClr val="accent1"/>
          </a:effectRef>
          <a:fontRef idx="minor">
            <a:schemeClr val="dk1"/>
          </a:fontRef>
        </p:style>
        <p:txBody>
          <a:bodyPr/>
          <a:lstStyle/>
          <a:p>
            <a:pPr marL="0" indent="0" algn="just">
              <a:buNone/>
            </a:pPr>
            <a:r>
              <a:rPr lang="en-US" dirty="0" smtClean="0">
                <a:solidFill>
                  <a:srgbClr val="C00000"/>
                </a:solidFill>
                <a:sym typeface="Wingdings"/>
              </a:rPr>
              <a:t></a:t>
            </a:r>
            <a:r>
              <a:rPr lang="en-US" dirty="0" smtClean="0">
                <a:sym typeface="Wingdings"/>
              </a:rPr>
              <a:t> </a:t>
            </a:r>
            <a:r>
              <a:rPr lang="en-US" dirty="0" smtClean="0"/>
              <a:t>In 2000, three sociolinguists celebrated the 100</a:t>
            </a:r>
            <a:r>
              <a:rPr lang="en-US" baseline="30000" dirty="0" smtClean="0"/>
              <a:t>th</a:t>
            </a:r>
            <a:r>
              <a:rPr lang="en-US" dirty="0" smtClean="0"/>
              <a:t> anniversary of the completion of </a:t>
            </a:r>
            <a:r>
              <a:rPr lang="en-US" dirty="0" err="1" smtClean="0"/>
              <a:t>Edmont’s</a:t>
            </a:r>
            <a:r>
              <a:rPr lang="en-US" dirty="0" smtClean="0"/>
              <a:t> fieldwork. David Heap, Naomi Nagy and Jeff Tennant cycled from point 797 to point 798 (the towns of </a:t>
            </a:r>
            <a:r>
              <a:rPr lang="en-US" dirty="0" err="1" smtClean="0"/>
              <a:t>Rivesaltes</a:t>
            </a:r>
            <a:r>
              <a:rPr lang="en-US" dirty="0" smtClean="0"/>
              <a:t> and </a:t>
            </a:r>
            <a:r>
              <a:rPr lang="en-US" dirty="0" err="1" smtClean="0"/>
              <a:t>Collioure</a:t>
            </a:r>
            <a:r>
              <a:rPr lang="en-US" dirty="0" smtClean="0"/>
              <a:t>)</a:t>
            </a:r>
            <a:endParaRPr lang="en-GB" dirty="0"/>
          </a:p>
        </p:txBody>
      </p:sp>
      <p:pic>
        <p:nvPicPr>
          <p:cNvPr id="73730" name="Picture 2"/>
          <p:cNvPicPr>
            <a:picLocks noChangeAspect="1" noChangeArrowheads="1"/>
          </p:cNvPicPr>
          <p:nvPr/>
        </p:nvPicPr>
        <p:blipFill>
          <a:blip r:embed="rId2" cstate="print"/>
          <a:srcRect/>
          <a:stretch>
            <a:fillRect/>
          </a:stretch>
        </p:blipFill>
        <p:spPr bwMode="auto">
          <a:xfrm>
            <a:off x="2362200" y="2971800"/>
            <a:ext cx="4495800" cy="3751996"/>
          </a:xfrm>
          <a:prstGeom prst="rect">
            <a:avLst/>
          </a:prstGeom>
          <a:noFill/>
          <a:ln w="9525">
            <a:noFill/>
            <a:miter lim="800000"/>
            <a:headEnd/>
            <a:tailEnd/>
          </a:ln>
        </p:spPr>
      </p:pic>
    </p:spTree>
    <p:extLst>
      <p:ext uri="{BB962C8B-B14F-4D97-AF65-F5344CB8AC3E}">
        <p14:creationId xmlns:p14="http://schemas.microsoft.com/office/powerpoint/2010/main" val="46537915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Other Atlases</a:t>
            </a:r>
            <a:endParaRPr lang="en-GB" dirty="0"/>
          </a:p>
        </p:txBody>
      </p:sp>
      <p:sp>
        <p:nvSpPr>
          <p:cNvPr id="3" name="2 - Θέση περιεχομένου"/>
          <p:cNvSpPr>
            <a:spLocks noGrp="1"/>
          </p:cNvSpPr>
          <p:nvPr>
            <p:ph idx="1"/>
          </p:nvPr>
        </p:nvSpPr>
        <p:spPr/>
        <p:txBody>
          <a:bodyPr/>
          <a:lstStyle/>
          <a:p>
            <a:r>
              <a:rPr lang="en-US" dirty="0" smtClean="0"/>
              <a:t>Switzerland, Germany, Italy and Spain: a number of detailed atlas projects were undertaken.</a:t>
            </a:r>
          </a:p>
          <a:p>
            <a:endParaRPr lang="en-GB" dirty="0"/>
          </a:p>
        </p:txBody>
      </p:sp>
    </p:spTree>
    <p:extLst>
      <p:ext uri="{BB962C8B-B14F-4D97-AF65-F5344CB8AC3E}">
        <p14:creationId xmlns:p14="http://schemas.microsoft.com/office/powerpoint/2010/main" val="422181293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endParaRPr lang="en-GB" dirty="0"/>
          </a:p>
        </p:txBody>
      </p:sp>
      <p:sp>
        <p:nvSpPr>
          <p:cNvPr id="3" name="2 - Θέση περιεχομένου"/>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7500" lnSpcReduction="20000"/>
          </a:bodyPr>
          <a:lstStyle/>
          <a:p>
            <a:pPr algn="just">
              <a:buNone/>
            </a:pPr>
            <a:r>
              <a:rPr lang="en-US" dirty="0" smtClean="0">
                <a:solidFill>
                  <a:srgbClr val="FFC000"/>
                </a:solidFill>
                <a:sym typeface="Wingdings"/>
              </a:rPr>
              <a:t></a:t>
            </a:r>
            <a:r>
              <a:rPr lang="en-US" dirty="0" smtClean="0">
                <a:sym typeface="Wingdings"/>
              </a:rPr>
              <a:t> </a:t>
            </a:r>
            <a:r>
              <a:rPr lang="en-US" dirty="0" smtClean="0"/>
              <a:t>One of the ALPI (Linguistic Atlas of the Iberian </a:t>
            </a:r>
            <a:r>
              <a:rPr lang="en-US" dirty="0" err="1" smtClean="0"/>
              <a:t>Pensinsula</a:t>
            </a:r>
            <a:r>
              <a:rPr lang="en-US" dirty="0" smtClean="0"/>
              <a:t>) fieldworkers found firsthand how badly people can </a:t>
            </a:r>
            <a:r>
              <a:rPr lang="en-US" dirty="0" err="1" smtClean="0"/>
              <a:t>misundertand</a:t>
            </a:r>
            <a:r>
              <a:rPr lang="en-US" dirty="0" smtClean="0"/>
              <a:t> linguistic research. Following the military coup in Spain in 1936, </a:t>
            </a:r>
            <a:r>
              <a:rPr lang="en-US" dirty="0" err="1" smtClean="0"/>
              <a:t>Anibal</a:t>
            </a:r>
            <a:r>
              <a:rPr lang="en-US" dirty="0" smtClean="0"/>
              <a:t> Otero (1911-1974) was arrested while undertaking fieldwork in </a:t>
            </a:r>
            <a:r>
              <a:rPr lang="en-US" dirty="0" err="1" smtClean="0"/>
              <a:t>northen</a:t>
            </a:r>
            <a:r>
              <a:rPr lang="en-US" dirty="0" smtClean="0"/>
              <a:t> Portugal. He had sent a letter back to his family in Galicia commenting on the legitimacy of the Republican government. On the basis of ‘evidence’ that he was a spy—which included, especially, his suspicious notebooks fill of incomprehensible notes in ‘code’—Otero was convinced for treason and sentenced to death by firing squad. </a:t>
            </a:r>
          </a:p>
          <a:p>
            <a:pPr algn="just"/>
            <a:r>
              <a:rPr lang="en-US" dirty="0" smtClean="0"/>
              <a:t>Scholars testified that his ‘code’ was the phonetic alphabet IPA and this saved his life! He sentence changed to life imprisonment. </a:t>
            </a:r>
            <a:endParaRPr lang="en-GB" dirty="0"/>
          </a:p>
        </p:txBody>
      </p:sp>
    </p:spTree>
    <p:extLst>
      <p:ext uri="{BB962C8B-B14F-4D97-AF65-F5344CB8AC3E}">
        <p14:creationId xmlns:p14="http://schemas.microsoft.com/office/powerpoint/2010/main" val="355026734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lstStyle/>
          <a:p>
            <a:r>
              <a:rPr lang="en-US" b="1" dirty="0" smtClean="0">
                <a:solidFill>
                  <a:schemeClr val="accent6">
                    <a:lumMod val="75000"/>
                  </a:schemeClr>
                </a:solidFill>
              </a:rPr>
              <a:t>Languages * Cultures * Voices</a:t>
            </a:r>
            <a:endParaRPr lang="en-US" b="1" dirty="0">
              <a:solidFill>
                <a:schemeClr val="accent6">
                  <a:lumMod val="75000"/>
                </a:schemeClr>
              </a:solidFill>
            </a:endParaRPr>
          </a:p>
        </p:txBody>
      </p:sp>
    </p:spTree>
    <p:extLst>
      <p:ext uri="{BB962C8B-B14F-4D97-AF65-F5344CB8AC3E}">
        <p14:creationId xmlns:p14="http://schemas.microsoft.com/office/powerpoint/2010/main" val="340218629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GB" dirty="0" smtClean="0"/>
              <a:t>How do we create our questionnaire? </a:t>
            </a:r>
            <a:endParaRPr lang="en-GB" dirty="0"/>
          </a:p>
        </p:txBody>
      </p:sp>
      <p:sp>
        <p:nvSpPr>
          <p:cNvPr id="3" name="2 - Θέση περιεχομένου"/>
          <p:cNvSpPr>
            <a:spLocks noGrp="1"/>
          </p:cNvSpPr>
          <p:nvPr>
            <p:ph idx="1"/>
          </p:nvPr>
        </p:nvSpPr>
        <p:spPr/>
        <p:txBody>
          <a:bodyPr/>
          <a:lstStyle/>
          <a:p>
            <a:r>
              <a:rPr lang="en-GB" dirty="0" smtClean="0"/>
              <a:t>What can we ask?</a:t>
            </a:r>
          </a:p>
          <a:p>
            <a:r>
              <a:rPr lang="en-GB" dirty="0" smtClean="0"/>
              <a:t>What kind of questions?</a:t>
            </a:r>
          </a:p>
          <a:p>
            <a:r>
              <a:rPr lang="en-GB" dirty="0" smtClean="0"/>
              <a:t>Who can ask the questions?</a:t>
            </a:r>
          </a:p>
          <a:p>
            <a:r>
              <a:rPr lang="en-GB" dirty="0" smtClean="0"/>
              <a:t>Which can be our subjects?</a:t>
            </a:r>
          </a:p>
          <a:p>
            <a:endParaRPr lang="en-GB" dirty="0" smtClean="0"/>
          </a:p>
          <a:p>
            <a:endParaRPr lang="en-GB" dirty="0"/>
          </a:p>
        </p:txBody>
      </p:sp>
    </p:spTree>
    <p:extLst>
      <p:ext uri="{BB962C8B-B14F-4D97-AF65-F5344CB8AC3E}">
        <p14:creationId xmlns:p14="http://schemas.microsoft.com/office/powerpoint/2010/main" val="36820592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Difficulties</a:t>
            </a:r>
            <a:endParaRPr lang="en-GB" dirty="0"/>
          </a:p>
        </p:txBody>
      </p:sp>
      <p:sp>
        <p:nvSpPr>
          <p:cNvPr id="3" name="2 - Θέση περιεχομένου"/>
          <p:cNvSpPr>
            <a:spLocks noGrp="1"/>
          </p:cNvSpPr>
          <p:nvPr>
            <p:ph idx="1"/>
          </p:nvPr>
        </p:nvSpPr>
        <p:spPr/>
        <p:txBody>
          <a:bodyPr/>
          <a:lstStyle/>
          <a:p>
            <a:r>
              <a:rPr lang="en-US" dirty="0" smtClean="0"/>
              <a:t>Dialectologists depend almost entirely on speakers’ reports of what they think they say. This is not always accurate!</a:t>
            </a:r>
          </a:p>
        </p:txBody>
      </p:sp>
    </p:spTree>
    <p:extLst>
      <p:ext uri="{BB962C8B-B14F-4D97-AF65-F5344CB8AC3E}">
        <p14:creationId xmlns:p14="http://schemas.microsoft.com/office/powerpoint/2010/main" val="295193879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GB" dirty="0" smtClean="0"/>
              <a:t>Using regional data to inform theory</a:t>
            </a:r>
            <a:endParaRPr lang="en-GB" dirty="0"/>
          </a:p>
        </p:txBody>
      </p:sp>
      <p:sp>
        <p:nvSpPr>
          <p:cNvPr id="3" name="2 - Θέση περιεχομένου"/>
          <p:cNvSpPr>
            <a:spLocks noGrp="1"/>
          </p:cNvSpPr>
          <p:nvPr>
            <p:ph idx="1"/>
          </p:nvPr>
        </p:nvSpPr>
        <p:spPr/>
        <p:txBody>
          <a:bodyPr/>
          <a:lstStyle/>
          <a:p>
            <a:r>
              <a:rPr lang="en-GB" dirty="0" smtClean="0"/>
              <a:t>For some linguists atlases became a tool to inform linguistic theory:</a:t>
            </a:r>
          </a:p>
          <a:p>
            <a:r>
              <a:rPr lang="en-GB" dirty="0" smtClean="0"/>
              <a:t>William Moulton used dialect maps of Switzerland and Italy to argue in favour of the principle of </a:t>
            </a:r>
            <a:r>
              <a:rPr lang="en-GB" b="1" i="1" dirty="0" smtClean="0"/>
              <a:t>Maximum Differentiation.</a:t>
            </a:r>
            <a:endParaRPr lang="en-GB" b="1" i="1" dirty="0"/>
          </a:p>
        </p:txBody>
      </p:sp>
    </p:spTree>
    <p:extLst>
      <p:ext uri="{BB962C8B-B14F-4D97-AF65-F5344CB8AC3E}">
        <p14:creationId xmlns:p14="http://schemas.microsoft.com/office/powerpoint/2010/main" val="27858737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Maximum Differentiation</a:t>
            </a:r>
            <a:endParaRPr lang="el-GR" dirty="0"/>
          </a:p>
        </p:txBody>
      </p:sp>
      <p:sp>
        <p:nvSpPr>
          <p:cNvPr id="3" name="Content Placeholder 2"/>
          <p:cNvSpPr>
            <a:spLocks noGrp="1"/>
          </p:cNvSpPr>
          <p:nvPr>
            <p:ph idx="1"/>
          </p:nvPr>
        </p:nvSpPr>
        <p:spPr>
          <a:xfrm>
            <a:off x="422812" y="1563869"/>
            <a:ext cx="8229600" cy="4525963"/>
          </a:xfrm>
        </p:spPr>
        <p:txBody>
          <a:bodyPr/>
          <a:lstStyle/>
          <a:p>
            <a:pPr marL="0" indent="0">
              <a:buNone/>
            </a:pPr>
            <a:r>
              <a:rPr lang="en-US" dirty="0" smtClean="0"/>
              <a:t>Three Vowels      Five Vowels      Seven Vowels </a:t>
            </a:r>
            <a:endParaRPr lang="el-GR" dirty="0"/>
          </a:p>
        </p:txBody>
      </p:sp>
      <p:sp>
        <p:nvSpPr>
          <p:cNvPr id="4" name="AutoShape 2" descr="data:image/jpeg;base64,/9j/4AAQSkZJRgABAQAAAQABAAD/2wCEAAkGBggGEREIBxQUFRUWGB0XFxYXFh8bHxsbHRYZHRsbHBobISYgGSUlGxgdHzssIycuLS8sGx4xNTAsNSorLioBCQoKBQUFDQUFDSkYEhgpKSkpKSkpKSkpKSkpKSkpKSkpKSkpKSkpKSkpKSkpKSkpKSkpKSkpKSkpKSkpKSkpKf/AABEIAJwAwwMBIgACEQEDEQH/xAAcAAEAAgIDAQAAAAAAAAAAAAAABgcEBQIDCAH/xABJEAABAgQEAgUHBwkGBwAAAAABAAIDBAYRBRIhMQdBEyJRVGEXGEJxkpPSCBYyU4HR0xQjM2WkscLh4xVSobTB8DVDcoKDkbL/xAAUAQEAAAAAAAAAAAAAAAAAAAAA/8QAFBEBAAAAAAAAAAAAAAAAAAAAAP/aAAwDAQACEQMRAD8A6/k74ziOITU9DnY0SIHMbEOd5dd9w3Nd1zfLYeoDsFr1Xn/5NbmianWkC/RN1udBn1Fttbj/ANetegEEcqniDgFGOhwcbiljogLmgMc7QG1zlBtr+4rR+XSiO8P9zE+Fb2qKAp+snQ42OQs7oYLWkPc3Qm9jlIvr29pWk8htD92d76J8SDj5dKI7w/3MT4U8ulEd4f7mJ8K5eQ2h+7O99E+JPIbQ/dne+ifEgysP4w0XiObo5tjMtv0jXMve+2YC+3LwWZ5TqP79L+2tT5DaH7s730T4k8htD92d76J8SDbeU6j+/S/tp5TqP79L+2oziHye6RnHB8uZiCLWyw4gIJudfzjXm+tt7aDTdY3m4Uv9fOe3D/CQS/ynUf36X9tPKdR/fpf21qfIbQ/dne+i/EsOY4AUdGa9kNsdhc64c2KSWCw6rcwII0J6wJ1Ou1gkXlOo/v0v7aeU6j+/S/tqIebhS/1857cP8JPNwpf6+c9uH+Egl/lOo/v0v7ayZGvaYxIlkpOS7iBc/nAP32UH83Cl/r5z24f4SebhS/1857cP8JBYnzlwXvMv75n3p85cF7zL++Z96rvzcKX+vnPbh/hLXYj8mmQiuBwydiw221ESE2Ib3Ooc10MAWtpbkddbALV+cuC95l/fM+9PnLgveZf3zPvVQebL+sP2X+snmy/rD9l/rILf+cuC95l/fM+9Z8GNDmWiLAcHNIuHNNwR2gjQqkfNl/WH7L/WVp0PS/zMkoOC9J0vR5uvkyXzRHP+jd1rZrb8kECxHGMRZVsvhzI0UQSy5hCI7IT+TRDqy+XcA7bhTPidNR5LCp2YlHuY9sO7XscWuBzN1BGoVe4zHhS9ZSr4zg0ZA27iBq6XiNaNeZcQAOZICnPF6ZhS2DzvTEDMwNHiS4WCDE4S4hN4jhEpMzsSJEe7pLve8ucbR4gFyTc6AD7F8XRwZ/4LJf8Al/zEVEHdwu4ZReHjpx0WK2KI2QMIblIDDE3vffM3bsU+REBFUvF+p8comfkMbkBEdLhpZEZmIhvOY3a62jXZTcEjlzAIViUzU+G1bLtxLCXhzToR6THWF2uHIi/+IOxQbZERAREQEREBERAREQEREBERAREQERaypKgk6WlouK4gepDF7C13Hk1tyASTogh3EfhN88o8HGMLjCWmIYsX2cc1iCx1w4ZC2x1AubjXQLTTvBfHql6tV4m+K1rLQg1mgcDo5zSQHaFwv9I3GuljPqLq+XreW/tSThRYbM5Y3pWgF2UC7m2JBFyW3vu1w5LfoIxQ1Jx6TkYGDx3te6Hnu5oIBzRXv2P/AFWX1SZEBERBi4nhkpjMJ8hiLA+G8ZXNPMfvHrGoVAYnheO8Bp0YhhWaNJxTY5tnAH9HEI0a8Amzra6kA9Zq9ErDxfCpXG4EXD54ZmRGlrhYHcbi4IuNxpuEHDA8ak6igQ8Sw5wdDiC4IO3a09hB0I7Qs9ed4MfHeAc90MbNGkoxv2B4/vN5MiNG45i3gRfWC41I1BBh4jhbw+G8Xa4f4gjcEHQg6goM5ERAREQEREBERAREQEREBERAVFccahmainJaisIN+s3pMrt4rzZrCOQaOtqfS1tlureqyoYFKycfFpix6NhLWk2zO9Fl/F1hsfUql4E4DMY9MzNaYvdz8zmMcbavcLvcOYs0hotYWJHqC3qawGXpmVgYTJ/RhNDb6andzjYDUuJO3NbNEQEREBERAREQa6oMAkKngRMMxVmeG8faDyc08iN7qhYU5jPAPEPySKTGk43Wy7Z23tmA9CI3bsOngR6LWkq6kcNrSXdh2KN03Y8fSY7k5p/2CNCg2GFYpK41BhYhInNDiND2mxFwfA6hZa890/UGN8EJw4HUIdEk3m7XDUWv+kh/xN/kTfsjPS2JQ2Tck9r4bwHNc03BB5oO9ERAREQEREBERAREQERa+oMal6dlo+Kzd8sJheQNzYaNHiTYfagpzjnjU9j87K0XhgOpa5wHpxHmzAfBo62pt1tbZbq4abwKXpmVgYTJ/RhNDb6andzjYDUuJPrKp7gfhs3VU/N1piliQS1ptp0jwCct72yss3e9neKvNAREQEREBERAREQEREEdrWhcJruC2VxUEFlzDiNNnMJGtjzBsLg6Gw7AqZp6psW4JTz6ex0mLKuObq62a4m0WGOV7G7fA+s+iFGK9oHDq9l/yWc6sRtzCjAasd/E08xz8CAQEkhRYcdoiwSHNcLgg3BB2II3XNef6JrnFeFE06l60z9ALZHWzdGCTZ7CBd8N3YNraAHMFfsGNDmGiLBIc1wuHA3BB2II3Qc0REBERAREQEREBUhx6qaPiUaWozC7lz3NdE0PWc51oTB269Y6HdttiFb9QY1Ap2Wj4rNAlsJheQNzYaAes2HZrqqZ4J4NHq6fma1xjrFryGb26VzdbeDWEAAk2zDwKC3aQpuXpKTgYTLbMb1j/eedXO17XE/yW5REBERAREQEREBERAREQEREEZr2gsOr2X/JZzqxG3MKMBqxx/8App0uOfgQCKq4aVzM8O5qLSNYuc2GHhsN7voQjc63IDujfoQdhvYAuIvtQriTw0ka9gl7Q1k0xpEKLt4hj7btv4EtuSNyCE0a5rxmYbjtC+qieG3EeeoeL80K4DobWkNhvfb81fZrnA2MM8nC4F98v0b1BDtQg+oiICIiAiLDxjFZfA4EbEp02ZCYXutvYC9hfcnYeJCCp+PNTx5l0tRmFEmJHc0xLcw52WHD5nV3WO2gbuHKzKRpyXpOTgYRK7Q26m5OZx1c7XtcSfuVT8HcNj1tiM1XGLC+R5bCF9Gvc3YWAByQ3Af917X1V4ICIiAiIgIiICIiAiIgIiICIiAiIghfEnhpI17BLwGsmmNIhRdvEMfbdt/AltyRuQYRwornEKZjmi61JhubZsAxPRJ/5ZfcgtPonble2UC61AuK3DOFXkETEnlbNQgejcbDON+jed7XvbsJPaUE9RU1ws4pzMrEFJVpmZGYejhxImhJ2EOITz7Hc9OdiblQEREBU1x4qePNvlqLwq5iRnMdEtbXM7LDh9ty7rHbQN3uVbGNYtL4DLxsTnL5ITHPda1yGi9hcgEnYajUhUxwew2ZrfEpmtsVDuo8iGQRlD3NtktuckNw5cwd0FuUlTkvScnAwiV2ht1NybuJu91z2uJP+gW4REBERAREQEREBERAREQEREBERAREQEREFfcU+FktXEMzkiGsm2Dqu2EQD0H/AOh5epaXg/xBn40R1IVVdsxC0hl987su7HdpaBcG+o7bXVtqM4pQsniGJSlUQ3ZIsAOa4AXERpY9oB2sQX766adlgkyL497YYL3kADUk8go/F4hUpAcYUWdlgWkggxW6EGxG6DnWdJwa0lv7LmosSEwuDndHlu62wJcDYXsdOxZFK01KUjKwsIkC4sh3sXG5Jc4uJNvElbGWmYM40R5ZzXtdqHNNwftC7UBERAREQEREBERAREQEREBERAREQEREBERAREQQzixguN1DIHDsBLG53Dpi9+QdEASet6wL+F1FDSfCunZd0hi8SA6IGZojzFvEJygnJl11toGjntquPyhsfn5KHJ4RLvMOFMF/SuHpBph2bvewzXI56a7rnL8NOGmAy4nsQitjdG3pHRHRr5ra/o2GxB2sBc7aoNR8mvEZguncPJPRgMiBtzo4ktJA2FwBfTWw7FeioD5NcRjZmdYSLmEywvqbPN7D7Vf6AiIgIiICIiAiIgIiICIiAiIgIiICIiAiIgIiINLVlI4ZWkA4di7SW3zNc02c11iA5p7Rc7gjtChmF/J9pTDojZiMY8YDXJEe3KTcHUMa0nbYm2qs1EEKwvhJTuCz7ahw9r2PbfLCBAhtJaWkgWvsTztrspqiICIiAiIgIiICIi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l-GR"/>
          </a:p>
        </p:txBody>
      </p:sp>
      <p:pic>
        <p:nvPicPr>
          <p:cNvPr id="2053" name="Picture 5" descr="http://geocurrents.info/wp-content/uploads/2012/01/3vow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792" y="2743199"/>
            <a:ext cx="2057244" cy="2043437"/>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http://geocurrents.info/wp-content/uploads/2012/01/5vow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743199"/>
            <a:ext cx="2029904" cy="20434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743199"/>
            <a:ext cx="2209800" cy="2167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21174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Maximum Differentiation</a:t>
            </a:r>
            <a:endParaRPr lang="en-GB" dirty="0"/>
          </a:p>
        </p:txBody>
      </p:sp>
      <p:sp>
        <p:nvSpPr>
          <p:cNvPr id="3" name="2 - Θέση περιεχομένου"/>
          <p:cNvSpPr>
            <a:spLocks noGrp="1"/>
          </p:cNvSpPr>
          <p:nvPr>
            <p:ph idx="1"/>
          </p:nvPr>
        </p:nvSpPr>
        <p:spPr/>
        <p:txBody>
          <a:bodyPr>
            <a:normAutofit fontScale="85000" lnSpcReduction="20000"/>
          </a:bodyPr>
          <a:lstStyle/>
          <a:p>
            <a:pPr algn="just"/>
            <a:r>
              <a:rPr lang="en-GB" dirty="0" smtClean="0"/>
              <a:t>Moulton noticed that in varieties of Swiss there was a consistent relationship between whether or not a dialect centralised its low, short-a vowel and the number of other low vowels in that variety.</a:t>
            </a:r>
          </a:p>
          <a:p>
            <a:pPr algn="just"/>
            <a:r>
              <a:rPr lang="en-GB" dirty="0" smtClean="0"/>
              <a:t>If a variety had a central [a], then it would have both a low front and a low back vowel. But if speakers of one variety had fronted the short-a , then that variety generally did not have another low front vowel. </a:t>
            </a:r>
          </a:p>
          <a:p>
            <a:pPr algn="just"/>
            <a:r>
              <a:rPr lang="en-GB" dirty="0" smtClean="0"/>
              <a:t>If speakers had backed the short-a in any particular variety, then that variety generally did not have another low back vowel, it would only have mid back vowel. </a:t>
            </a:r>
          </a:p>
          <a:p>
            <a:pPr algn="just"/>
            <a:endParaRPr lang="en-GB" dirty="0"/>
          </a:p>
        </p:txBody>
      </p:sp>
    </p:spTree>
    <p:extLst>
      <p:ext uri="{BB962C8B-B14F-4D97-AF65-F5344CB8AC3E}">
        <p14:creationId xmlns:p14="http://schemas.microsoft.com/office/powerpoint/2010/main" val="141128916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Maximum Differentiation</a:t>
            </a:r>
            <a:endParaRPr lang="en-GB" dirty="0"/>
          </a:p>
        </p:txBody>
      </p:sp>
      <p:sp>
        <p:nvSpPr>
          <p:cNvPr id="3" name="2 - Θέση περιεχομένου"/>
          <p:cNvSpPr>
            <a:spLocks noGrp="1"/>
          </p:cNvSpPr>
          <p:nvPr>
            <p:ph idx="1"/>
          </p:nvPr>
        </p:nvSpPr>
        <p:spPr/>
        <p:txBody>
          <a:bodyPr/>
          <a:lstStyle/>
          <a:p>
            <a:pPr algn="just"/>
            <a:r>
              <a:rPr lang="en-GB" dirty="0" smtClean="0"/>
              <a:t>Moulton suggested that speakers prefer to maintain a safe level of differentiation between the phonemes in their language, so if there is change in part of the system they will reorganise the rest of the system so as to keep the distinction between different words clear.</a:t>
            </a:r>
            <a:endParaRPr lang="en-GB" dirty="0"/>
          </a:p>
        </p:txBody>
      </p:sp>
      <p:sp>
        <p:nvSpPr>
          <p:cNvPr id="4" name="3 - TextBox"/>
          <p:cNvSpPr txBox="1"/>
          <p:nvPr/>
        </p:nvSpPr>
        <p:spPr>
          <a:xfrm>
            <a:off x="2339752" y="6021288"/>
            <a:ext cx="6393994" cy="369332"/>
          </a:xfrm>
          <a:prstGeom prst="rect">
            <a:avLst/>
          </a:prstGeom>
          <a:noFill/>
        </p:spPr>
        <p:txBody>
          <a:bodyPr wrap="none" rtlCol="0">
            <a:spAutoFit/>
          </a:bodyPr>
          <a:lstStyle/>
          <a:p>
            <a:r>
              <a:rPr lang="en-GB" dirty="0" smtClean="0"/>
              <a:t>This conclusion was drawn base on the data that atlases provided!</a:t>
            </a:r>
            <a:endParaRPr lang="en-GB" dirty="0"/>
          </a:p>
        </p:txBody>
      </p:sp>
    </p:spTree>
    <p:extLst>
      <p:ext uri="{BB962C8B-B14F-4D97-AF65-F5344CB8AC3E}">
        <p14:creationId xmlns:p14="http://schemas.microsoft.com/office/powerpoint/2010/main" val="405067314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0" y="0"/>
            <a:ext cx="9144000" cy="1143000"/>
          </a:xfrm>
        </p:spPr>
        <p:txBody>
          <a:bodyPr>
            <a:normAutofit fontScale="90000"/>
          </a:bodyPr>
          <a:lstStyle/>
          <a:p>
            <a:r>
              <a:rPr lang="en-US" b="1" dirty="0" smtClean="0"/>
              <a:t>Criticisms of traditional dialectology</a:t>
            </a:r>
            <a:r>
              <a:rPr lang="en-US" b="1" baseline="30000" dirty="0" smtClean="0"/>
              <a:t>1</a:t>
            </a:r>
            <a:r>
              <a:rPr lang="en-US" b="1" dirty="0" smtClean="0"/>
              <a:t/>
            </a:r>
            <a:br>
              <a:rPr lang="en-US" b="1" dirty="0" smtClean="0"/>
            </a:br>
            <a:endParaRPr lang="en-GB" dirty="0"/>
          </a:p>
        </p:txBody>
      </p:sp>
      <p:sp>
        <p:nvSpPr>
          <p:cNvPr id="3" name="2 - Θέση περιεχομένου"/>
          <p:cNvSpPr>
            <a:spLocks noGrp="1"/>
          </p:cNvSpPr>
          <p:nvPr>
            <p:ph idx="1"/>
          </p:nvPr>
        </p:nvSpPr>
        <p:spPr>
          <a:xfrm>
            <a:off x="457200" y="1052736"/>
            <a:ext cx="8229600" cy="5805264"/>
          </a:xfrm>
        </p:spPr>
        <p:txBody>
          <a:bodyPr>
            <a:normAutofit fontScale="55000" lnSpcReduction="20000"/>
          </a:bodyPr>
          <a:lstStyle/>
          <a:p>
            <a:pPr algn="just">
              <a:buNone/>
            </a:pPr>
            <a:r>
              <a:rPr lang="en-US" dirty="0" smtClean="0"/>
              <a:t>From the 1960s onwards, however, many people began to voice serious criticisms of the way dialectological data were being collected (see </a:t>
            </a:r>
            <a:r>
              <a:rPr lang="en-US" dirty="0" smtClean="0">
                <a:hlinkClick r:id="rId2"/>
              </a:rPr>
              <a:t>Chambers and </a:t>
            </a:r>
            <a:r>
              <a:rPr lang="en-US" dirty="0" err="1" smtClean="0">
                <a:hlinkClick r:id="rId2"/>
              </a:rPr>
              <a:t>Trudgill</a:t>
            </a:r>
            <a:r>
              <a:rPr lang="en-US" dirty="0" smtClean="0">
                <a:hlinkClick r:id="rId2"/>
              </a:rPr>
              <a:t> 1998</a:t>
            </a:r>
            <a:r>
              <a:rPr lang="en-US" dirty="0" smtClean="0"/>
              <a:t> for a lengthy discussion). </a:t>
            </a:r>
          </a:p>
          <a:p>
            <a:pPr algn="just">
              <a:buNone/>
            </a:pPr>
            <a:endParaRPr lang="en-US" dirty="0" smtClean="0"/>
          </a:p>
          <a:p>
            <a:pPr algn="just">
              <a:buNone/>
            </a:pPr>
            <a:r>
              <a:rPr lang="en-US" dirty="0" smtClean="0"/>
              <a:t>In almost all cases</a:t>
            </a:r>
            <a:r>
              <a:rPr lang="en-US" b="1" dirty="0" smtClean="0">
                <a:solidFill>
                  <a:srgbClr val="FF0000"/>
                </a:solidFill>
              </a:rPr>
              <a:t>, long questionnaires </a:t>
            </a:r>
            <a:r>
              <a:rPr lang="en-US" dirty="0" smtClean="0"/>
              <a:t>were used, with survey workers asking usually </a:t>
            </a:r>
            <a:r>
              <a:rPr lang="en-US" b="1" dirty="0" smtClean="0">
                <a:solidFill>
                  <a:schemeClr val="accent3">
                    <a:lumMod val="50000"/>
                  </a:schemeClr>
                </a:solidFill>
              </a:rPr>
              <a:t>non-mobile, old, rural men (NORMs) </a:t>
            </a:r>
            <a:r>
              <a:rPr lang="en-US" dirty="0" smtClean="0"/>
              <a:t>to respond, usually </a:t>
            </a:r>
            <a:r>
              <a:rPr lang="en-US" b="1" dirty="0" smtClean="0">
                <a:solidFill>
                  <a:schemeClr val="accent1">
                    <a:lumMod val="50000"/>
                  </a:schemeClr>
                </a:solidFill>
              </a:rPr>
              <a:t>with one-word answers</a:t>
            </a:r>
            <a:r>
              <a:rPr lang="en-US" dirty="0" smtClean="0"/>
              <a:t>, to questions such as: 'You sweeten tea with…..?' and 'What do you say to a caller at the door if you want him to enter?' </a:t>
            </a:r>
            <a:r>
              <a:rPr lang="en-US" b="1" dirty="0" smtClean="0"/>
              <a:t>The answers to the questions were then transcribed phonetically by the survey worker. </a:t>
            </a:r>
          </a:p>
          <a:p>
            <a:pPr algn="just">
              <a:buNone/>
            </a:pPr>
            <a:endParaRPr lang="en-US" dirty="0" smtClean="0"/>
          </a:p>
          <a:p>
            <a:pPr algn="just">
              <a:buNone/>
            </a:pPr>
            <a:r>
              <a:rPr lang="en-US" dirty="0" smtClean="0"/>
              <a:t>The critics argued, </a:t>
            </a:r>
          </a:p>
          <a:p>
            <a:pPr algn="just">
              <a:buNone/>
            </a:pPr>
            <a:r>
              <a:rPr lang="en-US" dirty="0" smtClean="0"/>
              <a:t>firstly, that dialectology should not just be interested in the very small proportion of the population who were old, rural and male, but also include the young, women and those living in towns and cities. </a:t>
            </a:r>
          </a:p>
          <a:p>
            <a:pPr algn="just">
              <a:buNone/>
            </a:pPr>
            <a:endParaRPr lang="en-US" dirty="0" smtClean="0"/>
          </a:p>
          <a:p>
            <a:pPr algn="just">
              <a:buNone/>
            </a:pPr>
            <a:r>
              <a:rPr lang="en-US" dirty="0" smtClean="0"/>
              <a:t>Secondly, they argued that one-word answers to questionnaires were too divorced from everyday language to provide a really accurate account of how people used language - critics suggested that dialectology should study continuous and relaxed conversation which not only would provide examples of more everyday language but also highlight variability within the speech of the individual.</a:t>
            </a:r>
          </a:p>
          <a:p>
            <a:endParaRPr lang="en-GB" dirty="0"/>
          </a:p>
        </p:txBody>
      </p:sp>
    </p:spTree>
    <p:extLst>
      <p:ext uri="{BB962C8B-B14F-4D97-AF65-F5344CB8AC3E}">
        <p14:creationId xmlns:p14="http://schemas.microsoft.com/office/powerpoint/2010/main" val="282850430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GB" dirty="0" smtClean="0"/>
              <a:t>References</a:t>
            </a:r>
            <a:endParaRPr lang="en-GB" dirty="0"/>
          </a:p>
        </p:txBody>
      </p:sp>
      <p:sp>
        <p:nvSpPr>
          <p:cNvPr id="3" name="2 - Θέση περιεχομένου"/>
          <p:cNvSpPr>
            <a:spLocks noGrp="1"/>
          </p:cNvSpPr>
          <p:nvPr>
            <p:ph idx="1"/>
          </p:nvPr>
        </p:nvSpPr>
        <p:spPr>
          <a:xfrm>
            <a:off x="251520" y="1628800"/>
            <a:ext cx="8363272" cy="4846320"/>
          </a:xfrm>
        </p:spPr>
        <p:txBody>
          <a:bodyPr>
            <a:normAutofit fontScale="70000" lnSpcReduction="20000"/>
          </a:bodyPr>
          <a:lstStyle/>
          <a:p>
            <a:r>
              <a:rPr lang="en-GB" dirty="0" smtClean="0"/>
              <a:t>Labov W. (1963). The social motivation of a sound change. </a:t>
            </a:r>
            <a:r>
              <a:rPr lang="en-GB" i="1" dirty="0" smtClean="0"/>
              <a:t>Word</a:t>
            </a:r>
            <a:r>
              <a:rPr lang="en-GB" dirty="0" smtClean="0"/>
              <a:t> 19:273-309.</a:t>
            </a:r>
          </a:p>
          <a:p>
            <a:r>
              <a:rPr lang="en-GB" dirty="0" smtClean="0"/>
              <a:t>Labov W. (1966). </a:t>
            </a:r>
            <a:r>
              <a:rPr lang="en-GB" i="1" dirty="0" smtClean="0"/>
              <a:t>The social stratification of English in New York City</a:t>
            </a:r>
            <a:r>
              <a:rPr lang="en-GB" dirty="0" smtClean="0"/>
              <a:t>.  </a:t>
            </a:r>
          </a:p>
          <a:p>
            <a:r>
              <a:rPr lang="en-GB" dirty="0" smtClean="0"/>
              <a:t>Washington DC: </a:t>
            </a:r>
            <a:r>
              <a:rPr lang="en-GB" dirty="0" err="1" smtClean="0"/>
              <a:t>Center</a:t>
            </a:r>
            <a:r>
              <a:rPr lang="en-GB" dirty="0" smtClean="0"/>
              <a:t> for Applied Linguistics</a:t>
            </a:r>
          </a:p>
          <a:p>
            <a:r>
              <a:rPr lang="en-GB" dirty="0" smtClean="0"/>
              <a:t>Labov W. (1970). The study of language in its social context. </a:t>
            </a:r>
            <a:r>
              <a:rPr lang="en-GB" i="1" dirty="0" err="1" smtClean="0"/>
              <a:t>Studium</a:t>
            </a:r>
            <a:r>
              <a:rPr lang="en-GB" i="1" dirty="0" smtClean="0"/>
              <a:t> </a:t>
            </a:r>
            <a:r>
              <a:rPr lang="en-GB" i="1" dirty="0" err="1" smtClean="0"/>
              <a:t>Generale</a:t>
            </a:r>
            <a:r>
              <a:rPr lang="en-GB" dirty="0" smtClean="0"/>
              <a:t> 23: 66-84</a:t>
            </a:r>
          </a:p>
          <a:p>
            <a:r>
              <a:rPr lang="en-GB" dirty="0" err="1" smtClean="0"/>
              <a:t>Wardhaugh</a:t>
            </a:r>
            <a:r>
              <a:rPr lang="en-GB" dirty="0" smtClean="0"/>
              <a:t> R. (1986). </a:t>
            </a:r>
            <a:r>
              <a:rPr lang="en-GB" i="1" dirty="0" smtClean="0"/>
              <a:t>An introduction to sociolinguistics. </a:t>
            </a:r>
            <a:r>
              <a:rPr lang="en-GB" dirty="0" smtClean="0"/>
              <a:t>Oxford: Basil Blackwell</a:t>
            </a:r>
          </a:p>
          <a:p>
            <a:r>
              <a:rPr lang="en-GB" dirty="0" smtClean="0"/>
              <a:t>Holmes J. (1992) </a:t>
            </a:r>
            <a:r>
              <a:rPr lang="en-GB" i="1" dirty="0" smtClean="0"/>
              <a:t>An introduction to sociolinguistics. </a:t>
            </a:r>
            <a:r>
              <a:rPr lang="en-GB" dirty="0" smtClean="0"/>
              <a:t>London: Longman</a:t>
            </a:r>
          </a:p>
          <a:p>
            <a:r>
              <a:rPr lang="en-GB" dirty="0" smtClean="0"/>
              <a:t>http://www.hamline.edu/personal/aschramm/linguistics2001/4casestd.html</a:t>
            </a:r>
          </a:p>
          <a:p>
            <a:r>
              <a:rPr lang="en-GB" dirty="0" smtClean="0"/>
              <a:t>http://coral.lili.uni-bielefeld.de/~ttrippel/labov/node4.html</a:t>
            </a:r>
            <a:endParaRPr lang="en-GB" dirty="0"/>
          </a:p>
        </p:txBody>
      </p:sp>
    </p:spTree>
    <p:extLst>
      <p:ext uri="{BB962C8B-B14F-4D97-AF65-F5344CB8AC3E}">
        <p14:creationId xmlns:p14="http://schemas.microsoft.com/office/powerpoint/2010/main" val="163511718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Linguistics</a:t>
            </a:r>
            <a:endParaRPr lang="el-GR" dirty="0"/>
          </a:p>
        </p:txBody>
      </p:sp>
      <p:sp>
        <p:nvSpPr>
          <p:cNvPr id="3" name="Content Placeholder 2"/>
          <p:cNvSpPr>
            <a:spLocks noGrp="1"/>
          </p:cNvSpPr>
          <p:nvPr>
            <p:ph idx="1"/>
          </p:nvPr>
        </p:nvSpPr>
        <p:spPr>
          <a:xfrm>
            <a:off x="457200" y="1600200"/>
            <a:ext cx="8229600" cy="4572000"/>
          </a:xfrm>
        </p:spPr>
        <p:txBody>
          <a:bodyPr>
            <a:normAutofit/>
          </a:bodyPr>
          <a:lstStyle/>
          <a:p>
            <a:pPr marL="0" indent="0" algn="just">
              <a:buNone/>
            </a:pPr>
            <a:r>
              <a:rPr lang="en-US" dirty="0" smtClean="0"/>
              <a:t>“Linguistic </a:t>
            </a:r>
            <a:r>
              <a:rPr lang="en-US" dirty="0"/>
              <a:t>theory is concerned primarily with an ideal speaker–listener, in a completely homogeneous speech-community, who knows its language perfectly and is unaffected by such grammatically irrelevant conditions as memory limitations, distractions, shifts of attention and interest, and errors (random or characteristic) in applying his knowledge of the language in actual performance</a:t>
            </a:r>
            <a:r>
              <a:rPr lang="en-US" dirty="0" smtClean="0"/>
              <a:t>.” Noam Chomsky </a:t>
            </a:r>
            <a:r>
              <a:rPr lang="en-GB" dirty="0"/>
              <a:t>1965, pp. </a:t>
            </a:r>
            <a:r>
              <a:rPr lang="en-GB" dirty="0" smtClean="0"/>
              <a:t>3–4</a:t>
            </a:r>
            <a:endParaRPr lang="el-GR" dirty="0"/>
          </a:p>
        </p:txBody>
      </p:sp>
    </p:spTree>
    <p:extLst>
      <p:ext uri="{BB962C8B-B14F-4D97-AF65-F5344CB8AC3E}">
        <p14:creationId xmlns:p14="http://schemas.microsoft.com/office/powerpoint/2010/main" val="30529406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smtClean="0">
                <a:solidFill>
                  <a:srgbClr val="FFFF00"/>
                </a:solidFill>
              </a:rPr>
              <a:t>Diversity</a:t>
            </a:r>
            <a:endParaRPr lang="en-US" dirty="0">
              <a:solidFill>
                <a:srgbClr val="FFFF00"/>
              </a:solidFill>
            </a:endParaRPr>
          </a:p>
        </p:txBody>
      </p:sp>
      <p:sp>
        <p:nvSpPr>
          <p:cNvPr id="5" name="Title 1"/>
          <p:cNvSpPr txBox="1">
            <a:spLocks/>
          </p:cNvSpPr>
          <p:nvPr/>
        </p:nvSpPr>
        <p:spPr>
          <a:xfrm>
            <a:off x="381000" y="2971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FFFF00"/>
                </a:solidFill>
              </a:rPr>
              <a:t>People</a:t>
            </a:r>
            <a:endParaRPr lang="en-US" dirty="0">
              <a:solidFill>
                <a:srgbClr val="FFFF00"/>
              </a:solidFill>
            </a:endParaRPr>
          </a:p>
        </p:txBody>
      </p:sp>
      <p:sp>
        <p:nvSpPr>
          <p:cNvPr id="6" name="Title 1"/>
          <p:cNvSpPr txBox="1">
            <a:spLocks/>
          </p:cNvSpPr>
          <p:nvPr/>
        </p:nvSpPr>
        <p:spPr>
          <a:xfrm>
            <a:off x="685800" y="5257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solidFill>
                  <a:srgbClr val="FFFF00"/>
                </a:solidFill>
              </a:rPr>
              <a:t>Languages</a:t>
            </a:r>
            <a:endParaRPr lang="en-US" dirty="0">
              <a:solidFill>
                <a:srgbClr val="FFFF00"/>
              </a:solidFill>
            </a:endParaRPr>
          </a:p>
        </p:txBody>
      </p:sp>
    </p:spTree>
    <p:extLst>
      <p:ext uri="{BB962C8B-B14F-4D97-AF65-F5344CB8AC3E}">
        <p14:creationId xmlns:p14="http://schemas.microsoft.com/office/powerpoint/2010/main" val="34081284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endParaRPr lang="en-US" dirty="0"/>
          </a:p>
        </p:txBody>
      </p:sp>
      <p:sp>
        <p:nvSpPr>
          <p:cNvPr id="3" name="Content Placeholder 2"/>
          <p:cNvSpPr>
            <a:spLocks noGrp="1"/>
          </p:cNvSpPr>
          <p:nvPr>
            <p:ph idx="1"/>
          </p:nvPr>
        </p:nvSpPr>
        <p:spPr>
          <a:xfrm>
            <a:off x="457200" y="1600200"/>
            <a:ext cx="8229600" cy="4800600"/>
          </a:xfrm>
        </p:spPr>
        <p:txBody>
          <a:bodyPr/>
          <a:lstStyle/>
          <a:p>
            <a:r>
              <a:rPr lang="en-US" b="1" i="1" dirty="0" smtClean="0"/>
              <a:t>World </a:t>
            </a:r>
            <a:r>
              <a:rPr lang="en-US" b="1" dirty="0" smtClean="0"/>
              <a:t>Population: </a:t>
            </a:r>
            <a:r>
              <a:rPr lang="en-US" dirty="0" smtClean="0"/>
              <a:t>6,716,664,407</a:t>
            </a:r>
            <a:endParaRPr lang="en-US" dirty="0"/>
          </a:p>
          <a:p>
            <a:r>
              <a:rPr lang="en-US" b="1" dirty="0"/>
              <a:t>Living </a:t>
            </a:r>
            <a:r>
              <a:rPr lang="en-US" b="1" dirty="0" smtClean="0"/>
              <a:t>Languages: </a:t>
            </a:r>
            <a:r>
              <a:rPr lang="en-US" dirty="0" smtClean="0"/>
              <a:t>7,105</a:t>
            </a:r>
            <a:endParaRPr lang="en-US" dirty="0"/>
          </a:p>
          <a:p>
            <a:endParaRPr lang="en-US" dirty="0"/>
          </a:p>
        </p:txBody>
      </p:sp>
      <p:pic>
        <p:nvPicPr>
          <p:cNvPr id="6" name="Picture 5" descr="Screen Shot 2014-01-21 at 15.41.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71800"/>
            <a:ext cx="9144000" cy="2675753"/>
          </a:xfrm>
          <a:prstGeom prst="rect">
            <a:avLst/>
          </a:prstGeom>
        </p:spPr>
      </p:pic>
    </p:spTree>
    <p:extLst>
      <p:ext uri="{BB962C8B-B14F-4D97-AF65-F5344CB8AC3E}">
        <p14:creationId xmlns:p14="http://schemas.microsoft.com/office/powerpoint/2010/main" val="12397285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l-GR" dirty="0"/>
          </a:p>
        </p:txBody>
      </p:sp>
      <p:sp>
        <p:nvSpPr>
          <p:cNvPr id="3" name="Content Placeholder 2"/>
          <p:cNvSpPr>
            <a:spLocks noGrp="1"/>
          </p:cNvSpPr>
          <p:nvPr>
            <p:ph idx="1"/>
          </p:nvPr>
        </p:nvSpPr>
        <p:spPr/>
        <p:txBody>
          <a:bodyPr/>
          <a:lstStyle/>
          <a:p>
            <a:r>
              <a:rPr lang="en-US" dirty="0"/>
              <a:t>What do you think </a:t>
            </a:r>
            <a:r>
              <a:rPr lang="en-US" dirty="0" smtClean="0"/>
              <a:t>about this definition?</a:t>
            </a:r>
          </a:p>
          <a:p>
            <a:r>
              <a:rPr lang="en-US" dirty="0" smtClean="0"/>
              <a:t>Variation exists!</a:t>
            </a:r>
          </a:p>
          <a:p>
            <a:r>
              <a:rPr lang="en-US" dirty="0" smtClean="0"/>
              <a:t>Examples of Social Variation!</a:t>
            </a:r>
          </a:p>
          <a:p>
            <a:r>
              <a:rPr lang="en-US" dirty="0" smtClean="0"/>
              <a:t>Examples of Variation within a Speaker!</a:t>
            </a:r>
          </a:p>
        </p:txBody>
      </p:sp>
    </p:spTree>
    <p:extLst>
      <p:ext uri="{BB962C8B-B14F-4D97-AF65-F5344CB8AC3E}">
        <p14:creationId xmlns:p14="http://schemas.microsoft.com/office/powerpoint/2010/main" val="7531638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Sociolinguists’ Reply</a:t>
            </a:r>
            <a:endParaRPr lang="en-US" dirty="0"/>
          </a:p>
        </p:txBody>
      </p:sp>
      <p:sp>
        <p:nvSpPr>
          <p:cNvPr id="3" name="2 - Θέση περιεχομένου"/>
          <p:cNvSpPr>
            <a:spLocks noGrp="1"/>
          </p:cNvSpPr>
          <p:nvPr>
            <p:ph idx="1"/>
          </p:nvPr>
        </p:nvSpPr>
        <p:spPr/>
        <p:txBody>
          <a:bodyPr>
            <a:normAutofit/>
          </a:bodyPr>
          <a:lstStyle/>
          <a:p>
            <a:pPr algn="just">
              <a:buNone/>
            </a:pPr>
            <a:r>
              <a:rPr lang="en-US" dirty="0" smtClean="0"/>
              <a:t>“If we look back  at the history of linguistics it is rare to find investigations of any language which are entirely  cut off from concurrent investigations of the history of that language, or of its regional and/or social distributions, or of its relationship to objects, ideas, events, and actual speakers and listeners in the ‘real’ world. </a:t>
            </a:r>
            <a:r>
              <a:rPr lang="en-US" dirty="0" err="1" smtClean="0"/>
              <a:t>Wardhaugh</a:t>
            </a:r>
            <a:r>
              <a:rPr lang="en-US" dirty="0" smtClean="0"/>
              <a:t>(1986:9)</a:t>
            </a:r>
          </a:p>
        </p:txBody>
      </p:sp>
    </p:spTree>
    <p:extLst>
      <p:ext uri="{BB962C8B-B14F-4D97-AF65-F5344CB8AC3E}">
        <p14:creationId xmlns:p14="http://schemas.microsoft.com/office/powerpoint/2010/main" val="12120107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of Language Variation</a:t>
            </a:r>
            <a:endParaRPr lang="el-G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356940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45490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mages.fineartamerica.com/images-medium/three-waves-dmytro-toptygin.jpg"/>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245" y="13684"/>
            <a:ext cx="9125755" cy="68443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ontent Placeholder 3"/>
          <p:cNvGraphicFramePr>
            <a:graphicFrameLocks noGrp="1"/>
          </p:cNvGraphicFramePr>
          <p:nvPr>
            <p:ph idx="1"/>
            <p:extLst>
              <p:ext uri="{D42A27DB-BD31-4B8C-83A1-F6EECF244321}">
                <p14:modId xmlns:p14="http://schemas.microsoft.com/office/powerpoint/2010/main" val="2418701897"/>
              </p:ext>
            </p:extLst>
          </p:nvPr>
        </p:nvGraphicFramePr>
        <p:xfrm>
          <a:off x="533400" y="115032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5304473" y="6488668"/>
            <a:ext cx="3894912" cy="369332"/>
          </a:xfrm>
          <a:prstGeom prst="rect">
            <a:avLst/>
          </a:prstGeom>
          <a:noFill/>
        </p:spPr>
        <p:txBody>
          <a:bodyPr wrap="none" rtlCol="0">
            <a:spAutoFit/>
          </a:bodyPr>
          <a:lstStyle/>
          <a:p>
            <a:r>
              <a:rPr lang="en-US" b="1" i="1" dirty="0" smtClean="0"/>
              <a:t>Eckert’s Three waves of variation study</a:t>
            </a:r>
            <a:endParaRPr lang="el-GR" b="1" i="1" dirty="0"/>
          </a:p>
        </p:txBody>
      </p:sp>
    </p:spTree>
    <p:extLst>
      <p:ext uri="{BB962C8B-B14F-4D97-AF65-F5344CB8AC3E}">
        <p14:creationId xmlns:p14="http://schemas.microsoft.com/office/powerpoint/2010/main" val="365952463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1568</TotalTime>
  <Words>1405</Words>
  <Application>Microsoft Macintosh PowerPoint</Application>
  <PresentationFormat>On-screen Show (4:3)</PresentationFormat>
  <Paragraphs>111</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Sociolinguistics: An Introduction</vt:lpstr>
      <vt:lpstr>Languages * Cultures * Voices</vt:lpstr>
      <vt:lpstr>Linguistics</vt:lpstr>
      <vt:lpstr>Diversity</vt:lpstr>
      <vt:lpstr>PowerPoint Presentation</vt:lpstr>
      <vt:lpstr>PowerPoint Presentation</vt:lpstr>
      <vt:lpstr>Sociolinguists’ Reply</vt:lpstr>
      <vt:lpstr>Study of Language Variation</vt:lpstr>
      <vt:lpstr>PowerPoint Presentation</vt:lpstr>
      <vt:lpstr>Methodological Tools</vt:lpstr>
      <vt:lpstr>Questions</vt:lpstr>
      <vt:lpstr>Dialectology</vt:lpstr>
      <vt:lpstr>Regional Variation</vt:lpstr>
      <vt:lpstr>Regional Variation</vt:lpstr>
      <vt:lpstr>Regional Variation</vt:lpstr>
      <vt:lpstr>Regional Dialectology</vt:lpstr>
      <vt:lpstr>PowerPoint Presentation</vt:lpstr>
      <vt:lpstr>Other Atlases</vt:lpstr>
      <vt:lpstr>PowerPoint Presentation</vt:lpstr>
      <vt:lpstr>How do we create our questionnaire? </vt:lpstr>
      <vt:lpstr>Difficulties</vt:lpstr>
      <vt:lpstr>Using regional data to inform theory</vt:lpstr>
      <vt:lpstr>Maximum Differentiation</vt:lpstr>
      <vt:lpstr>Maximum Differentiation</vt:lpstr>
      <vt:lpstr>Maximum Differentiation</vt:lpstr>
      <vt:lpstr>Criticisms of traditional dialectology1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Charalambos Themistocleous</dc:creator>
  <cp:lastModifiedBy>Charalambos Themistocleous</cp:lastModifiedBy>
  <cp:revision>36</cp:revision>
  <dcterms:created xsi:type="dcterms:W3CDTF">2006-08-16T00:00:00Z</dcterms:created>
  <dcterms:modified xsi:type="dcterms:W3CDTF">2014-01-24T16:05:24Z</dcterms:modified>
</cp:coreProperties>
</file>