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4" r:id="rId6"/>
    <p:sldId id="265" r:id="rId7"/>
    <p:sldId id="258" r:id="rId8"/>
    <p:sldId id="260" r:id="rId9"/>
    <p:sldId id="259" r:id="rId10"/>
    <p:sldId id="261"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4660"/>
  </p:normalViewPr>
  <p:slideViewPr>
    <p:cSldViewPr>
      <p:cViewPr varScale="1">
        <p:scale>
          <a:sx n="82" d="100"/>
          <a:sy n="82" d="100"/>
        </p:scale>
        <p:origin x="-9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n-GB"/>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GB"/>
          </a:p>
        </p:txBody>
      </p:sp>
      <p:sp>
        <p:nvSpPr>
          <p:cNvPr id="4" name="3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n-GB"/>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11"/>
          </p:nvPr>
        </p:nvSpPr>
        <p:spPr/>
        <p:txBody>
          <a:bodyPr/>
          <a:lstStyle/>
          <a:p>
            <a:endParaRPr lang="en-GB"/>
          </a:p>
        </p:txBody>
      </p:sp>
      <p:sp>
        <p:nvSpPr>
          <p:cNvPr id="6" name="5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7" name="6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8" name="7 - Θέση υποσέλιδου"/>
          <p:cNvSpPr>
            <a:spLocks noGrp="1"/>
          </p:cNvSpPr>
          <p:nvPr>
            <p:ph type="ftr" sz="quarter" idx="11"/>
          </p:nvPr>
        </p:nvSpPr>
        <p:spPr/>
        <p:txBody>
          <a:bodyPr/>
          <a:lstStyle/>
          <a:p>
            <a:endParaRPr lang="en-GB"/>
          </a:p>
        </p:txBody>
      </p:sp>
      <p:sp>
        <p:nvSpPr>
          <p:cNvPr id="9" name="8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n-GB"/>
          </a:p>
        </p:txBody>
      </p:sp>
      <p:sp>
        <p:nvSpPr>
          <p:cNvPr id="3" name="2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4" name="3 - Θέση υποσέλιδου"/>
          <p:cNvSpPr>
            <a:spLocks noGrp="1"/>
          </p:cNvSpPr>
          <p:nvPr>
            <p:ph type="ftr" sz="quarter" idx="11"/>
          </p:nvPr>
        </p:nvSpPr>
        <p:spPr/>
        <p:txBody>
          <a:bodyPr/>
          <a:lstStyle/>
          <a:p>
            <a:endParaRPr lang="en-GB"/>
          </a:p>
        </p:txBody>
      </p:sp>
      <p:sp>
        <p:nvSpPr>
          <p:cNvPr id="5" name="4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3" name="2 - Θέση υποσέλιδου"/>
          <p:cNvSpPr>
            <a:spLocks noGrp="1"/>
          </p:cNvSpPr>
          <p:nvPr>
            <p:ph type="ftr" sz="quarter" idx="11"/>
          </p:nvPr>
        </p:nvSpPr>
        <p:spPr/>
        <p:txBody>
          <a:bodyPr/>
          <a:lstStyle/>
          <a:p>
            <a:endParaRPr lang="en-GB"/>
          </a:p>
        </p:txBody>
      </p:sp>
      <p:sp>
        <p:nvSpPr>
          <p:cNvPr id="4" name="3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n-GB"/>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n-GB"/>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9CF87F74-9008-4915-8B8F-01C15006BA96}" type="datetimeFigureOut">
              <a:rPr lang="en-GB" smtClean="0"/>
              <a:pPr/>
              <a:t>22/03/2012</a:t>
            </a:fld>
            <a:endParaRPr lang="en-GB"/>
          </a:p>
        </p:txBody>
      </p:sp>
      <p:sp>
        <p:nvSpPr>
          <p:cNvPr id="6" name="5 - Θέση υποσέλιδου"/>
          <p:cNvSpPr>
            <a:spLocks noGrp="1"/>
          </p:cNvSpPr>
          <p:nvPr>
            <p:ph type="ftr" sz="quarter" idx="11"/>
          </p:nvPr>
        </p:nvSpPr>
        <p:spPr/>
        <p:txBody>
          <a:bodyPr/>
          <a:lstStyle/>
          <a:p>
            <a:endParaRPr lang="en-GB"/>
          </a:p>
        </p:txBody>
      </p:sp>
      <p:sp>
        <p:nvSpPr>
          <p:cNvPr id="7" name="6 - Θέση αριθμού διαφάνειας"/>
          <p:cNvSpPr>
            <a:spLocks noGrp="1"/>
          </p:cNvSpPr>
          <p:nvPr>
            <p:ph type="sldNum" sz="quarter" idx="12"/>
          </p:nvPr>
        </p:nvSpPr>
        <p:spPr/>
        <p:txBody>
          <a:bodyPr/>
          <a:lstStyle/>
          <a:p>
            <a:fld id="{C9F1E092-4651-4C7D-BC1B-50A5D935B30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n-GB"/>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87F74-9008-4915-8B8F-01C15006BA96}" type="datetimeFigureOut">
              <a:rPr lang="en-GB" smtClean="0"/>
              <a:pPr/>
              <a:t>22/03/2012</a:t>
            </a:fld>
            <a:endParaRPr lang="en-GB"/>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1E092-4651-4C7D-BC1B-50A5D935B30E}"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haralambosthemistocleou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Solidarity and Politeness</a:t>
            </a:r>
            <a:endParaRPr lang="en-GB" dirty="0"/>
          </a:p>
        </p:txBody>
      </p:sp>
      <p:sp>
        <p:nvSpPr>
          <p:cNvPr id="3" name="2 - Υπότιτλος"/>
          <p:cNvSpPr>
            <a:spLocks noGrp="1"/>
          </p:cNvSpPr>
          <p:nvPr>
            <p:ph type="subTitle" idx="1"/>
          </p:nvPr>
        </p:nvSpPr>
        <p:spPr/>
        <p:txBody>
          <a:bodyPr>
            <a:normAutofit fontScale="92500"/>
          </a:bodyPr>
          <a:lstStyle/>
          <a:p>
            <a:r>
              <a:rPr lang="en-US" dirty="0" smtClean="0"/>
              <a:t>Charalambos Themistocleous</a:t>
            </a:r>
          </a:p>
          <a:p>
            <a:r>
              <a:rPr lang="en-US" dirty="0" smtClean="0">
                <a:hlinkClick r:id="rId2"/>
              </a:rPr>
              <a:t>www.charalambosthemistocleous.com</a:t>
            </a:r>
            <a:endParaRPr lang="en-US" dirty="0" smtClean="0"/>
          </a:p>
          <a:p>
            <a:r>
              <a:rPr lang="en-US" dirty="0" smtClean="0"/>
              <a:t>themistocleous@gmail.com</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Theories of politeness</a:t>
            </a:r>
            <a:endParaRPr lang="en-GB" dirty="0"/>
          </a:p>
        </p:txBody>
      </p:sp>
      <p:sp>
        <p:nvSpPr>
          <p:cNvPr id="3" name="2 - Θέση περιεχομένου"/>
          <p:cNvSpPr>
            <a:spLocks noGrp="1"/>
          </p:cNvSpPr>
          <p:nvPr>
            <p:ph idx="1"/>
          </p:nvPr>
        </p:nvSpPr>
        <p:spPr/>
        <p:txBody>
          <a:bodyPr/>
          <a:lstStyle/>
          <a:p>
            <a:pPr algn="just"/>
            <a:r>
              <a:rPr lang="en-US" dirty="0" smtClean="0"/>
              <a:t>Linguists differ in the way they analyze politeness.</a:t>
            </a:r>
          </a:p>
          <a:p>
            <a:pPr algn="just"/>
            <a:r>
              <a:rPr lang="en-US" dirty="0" smtClean="0"/>
              <a:t>Some emphasize the speaker, the addressee (or both), and the emphasis they give to accounting for </a:t>
            </a:r>
            <a:r>
              <a:rPr lang="en-US" dirty="0" err="1" smtClean="0"/>
              <a:t>behaviour</a:t>
            </a:r>
            <a:r>
              <a:rPr lang="en-US" dirty="0" smtClean="0"/>
              <a:t> that would be considered polite or </a:t>
            </a:r>
            <a:r>
              <a:rPr lang="en-US" dirty="0" err="1" smtClean="0"/>
              <a:t>behaviour</a:t>
            </a:r>
            <a:r>
              <a:rPr lang="en-US" dirty="0" smtClean="0"/>
              <a:t> that would be considered impolite.</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85000" lnSpcReduction="10000"/>
          </a:bodyPr>
          <a:lstStyle/>
          <a:p>
            <a:pPr algn="just"/>
            <a:r>
              <a:rPr lang="en-US" dirty="0" smtClean="0"/>
              <a:t>More recently work by Japanese, Chinese, African and Middle Eastern scholars has begun to make more of an impact on the field of politeness studies.</a:t>
            </a:r>
          </a:p>
          <a:p>
            <a:pPr algn="just"/>
            <a:r>
              <a:rPr lang="en-US" dirty="0" smtClean="0"/>
              <a:t>These researchers have </a:t>
            </a:r>
            <a:r>
              <a:rPr lang="en-US" dirty="0" err="1" smtClean="0"/>
              <a:t>emphasised</a:t>
            </a:r>
            <a:r>
              <a:rPr lang="en-US" dirty="0" smtClean="0"/>
              <a:t> the empirical and theoretical importance of seeing politeness and impoliteness as acts which involve consideration of the addressee’s wants and desires as well as the speaker’s own, and acts that involve consideration of the demands of the larger social group in which both the speaker and addressee have grown up and been socialized.</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Brown and Levinson (1987)</a:t>
            </a:r>
            <a:endParaRPr lang="en-GB" dirty="0"/>
          </a:p>
        </p:txBody>
      </p:sp>
      <p:sp>
        <p:nvSpPr>
          <p:cNvPr id="3" name="2 - Θέση περιεχομένου"/>
          <p:cNvSpPr>
            <a:spLocks noGrp="1"/>
          </p:cNvSpPr>
          <p:nvPr>
            <p:ph idx="1"/>
          </p:nvPr>
        </p:nvSpPr>
        <p:spPr/>
        <p:txBody>
          <a:bodyPr>
            <a:normAutofit/>
          </a:bodyPr>
          <a:lstStyle/>
          <a:p>
            <a:pPr algn="just"/>
            <a:r>
              <a:rPr lang="en-US" dirty="0" smtClean="0"/>
              <a:t>Penelope Brown and Steven Levinson (1987) propose that it is important to </a:t>
            </a:r>
            <a:r>
              <a:rPr lang="en-US" dirty="0" err="1" smtClean="0"/>
              <a:t>realise</a:t>
            </a:r>
            <a:r>
              <a:rPr lang="en-US" dirty="0" smtClean="0"/>
              <a:t> that both deferential response and a joking response can be </a:t>
            </a:r>
            <a:r>
              <a:rPr lang="en-US" dirty="0" err="1" smtClean="0"/>
              <a:t>analysed</a:t>
            </a:r>
            <a:r>
              <a:rPr lang="en-US" dirty="0" smtClean="0"/>
              <a:t> as forms of politeness.</a:t>
            </a:r>
          </a:p>
          <a:p>
            <a:pPr algn="just"/>
            <a:r>
              <a:rPr lang="en-US" dirty="0" smtClean="0"/>
              <a:t>Most people associate politeness just with ways of speaking that avoid causing offence by showing deference to another person. </a:t>
            </a:r>
          </a:p>
          <a:p>
            <a:pPr algn="just"/>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But Brown and Levinson point out that in any speech community in some contexts deference would be inappropriate.</a:t>
            </a:r>
          </a:p>
          <a:p>
            <a:pPr algn="just"/>
            <a:r>
              <a:rPr lang="en-US" dirty="0" smtClean="0"/>
              <a:t>Instead comments that orient to </a:t>
            </a:r>
            <a:r>
              <a:rPr lang="en-US" dirty="0" err="1" smtClean="0"/>
              <a:t>ingroup</a:t>
            </a:r>
            <a:r>
              <a:rPr lang="en-US" dirty="0" smtClean="0"/>
              <a:t> membership may be hat oil the wheels of an interaction and avoid causing offence. </a:t>
            </a:r>
          </a:p>
          <a:p>
            <a:pPr algn="just"/>
            <a:r>
              <a:rPr lang="en-US" dirty="0" smtClean="0"/>
              <a:t>Deference may sound peculiar or interpreted as snobbish and perhaps impolite and rude.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Brown and Levinson’s goal was to provide a framework for </a:t>
            </a:r>
            <a:r>
              <a:rPr lang="en-US" dirty="0" err="1" smtClean="0"/>
              <a:t>analysing</a:t>
            </a:r>
            <a:r>
              <a:rPr lang="en-US" dirty="0" smtClean="0"/>
              <a:t> politeness that could accommodate considerations like those mentioned.</a:t>
            </a:r>
          </a:p>
          <a:p>
            <a:r>
              <a:rPr lang="en-US" dirty="0" smtClean="0"/>
              <a:t>Their goal was also to provide a basis for discussing similarities and differences between cultures in how politeness works.</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Face and Politeness</a:t>
            </a:r>
            <a:endParaRPr lang="en-GB" dirty="0"/>
          </a:p>
        </p:txBody>
      </p:sp>
      <p:sp>
        <p:nvSpPr>
          <p:cNvPr id="3" name="2 - Θέση περιεχομένου"/>
          <p:cNvSpPr>
            <a:spLocks noGrp="1"/>
          </p:cNvSpPr>
          <p:nvPr>
            <p:ph idx="1"/>
          </p:nvPr>
        </p:nvSpPr>
        <p:spPr/>
        <p:txBody>
          <a:bodyPr/>
          <a:lstStyle/>
          <a:p>
            <a:pPr algn="just"/>
            <a:r>
              <a:rPr lang="en-US" dirty="0" smtClean="0"/>
              <a:t>Someone “Loses face” when he or she does not perform as expected in a certain occasion, if he or she does something embarrassing.</a:t>
            </a:r>
          </a:p>
          <a:p>
            <a:pPr algn="just"/>
            <a:r>
              <a:rPr lang="en-US" dirty="0" smtClean="0"/>
              <a:t>Someone “Saves face” when after doing something embarrassing says something lets say joke to  minimize the seriousness of what he or she did.</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20000"/>
          </a:bodyPr>
          <a:lstStyle/>
          <a:p>
            <a:r>
              <a:rPr lang="en-US" dirty="0" smtClean="0"/>
              <a:t>B&amp;L propose that we want to guard our face against possible damage when we interact with others. </a:t>
            </a:r>
          </a:p>
          <a:p>
            <a:r>
              <a:rPr lang="en-US" dirty="0" smtClean="0"/>
              <a:t>The reason that we are polite is that we concerned with maintaining two distinct kinds of face: </a:t>
            </a:r>
          </a:p>
          <a:p>
            <a:r>
              <a:rPr lang="en-US" b="1" i="1" dirty="0" smtClean="0"/>
              <a:t>Negative face: </a:t>
            </a:r>
            <a:r>
              <a:rPr lang="en-US" dirty="0" smtClean="0"/>
              <a:t>is the want of every competent adult member of a community that their actions be unimpeded by others.</a:t>
            </a:r>
          </a:p>
          <a:p>
            <a:r>
              <a:rPr lang="en-US" b="1" i="1" dirty="0" smtClean="0"/>
              <a:t>Positive face: </a:t>
            </a:r>
            <a:r>
              <a:rPr lang="en-US" dirty="0" smtClean="0"/>
              <a:t>is the want of every member that their wants be desirable to at least some others.</a:t>
            </a: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Look at the qualification that face wants are something competent adults in a community have. In other words we have to learn or acquire negative and positive face wants. </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r>
              <a:rPr lang="en-US" dirty="0" smtClean="0"/>
              <a:t>What is and is not considered polite varies from place to place!!! </a:t>
            </a:r>
          </a:p>
          <a:p>
            <a:r>
              <a:rPr lang="en-US" dirty="0" smtClean="0"/>
              <a:t>A competent member of Arab society knows that it is terribly rude to show the soles of your feet to someone.</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5698322" y="4365104"/>
            <a:ext cx="3445678" cy="24928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a:bodyPr>
          <a:lstStyle/>
          <a:p>
            <a:r>
              <a:rPr lang="en-US" dirty="0" smtClean="0"/>
              <a:t>Social distance and politeness. Societies that pay attention to negative face want to keep the social distance.</a:t>
            </a:r>
          </a:p>
          <a:p>
            <a:r>
              <a:rPr lang="en-US" dirty="0" smtClean="0"/>
              <a:t>In Japan students would usually address a university professor by his or her last name and then they will add the honorific suffix </a:t>
            </a:r>
            <a:r>
              <a:rPr lang="en-US" i="1" dirty="0" smtClean="0"/>
              <a:t>–sensei </a:t>
            </a:r>
            <a:r>
              <a:rPr lang="en-US" dirty="0" smtClean="0"/>
              <a:t>(meaning ‘teacher’). By emphasizing the social distance between the student and the professor, it attends to both parties’ negative face wants.</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18048"/>
            <a:ext cx="8229600" cy="1143000"/>
          </a:xfrm>
        </p:spPr>
        <p:txBody>
          <a:bodyPr/>
          <a:lstStyle/>
          <a:p>
            <a:r>
              <a:rPr lang="en-US" dirty="0" smtClean="0"/>
              <a:t>Solidarity and Politeness</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92500" lnSpcReduction="20000"/>
          </a:bodyPr>
          <a:lstStyle/>
          <a:p>
            <a:r>
              <a:rPr lang="en-US" dirty="0" smtClean="0"/>
              <a:t>The situation in Germany is analogous:</a:t>
            </a:r>
          </a:p>
          <a:p>
            <a:pPr algn="just"/>
            <a:r>
              <a:rPr lang="en-US" dirty="0" smtClean="0"/>
              <a:t>There, students and more junior faculty members typically address university professors by their full professional titles.</a:t>
            </a:r>
          </a:p>
          <a:p>
            <a:pPr algn="just"/>
            <a:r>
              <a:rPr lang="en-US" dirty="0" smtClean="0"/>
              <a:t>This means that if you are addressing a full professor who has a Ph.D. and who has also been awarded a honorary degree from another university, you are expected to use all those titles when you greet them: </a:t>
            </a:r>
          </a:p>
          <a:p>
            <a:pPr lvl="1" algn="just">
              <a:buNone/>
            </a:pPr>
            <a:r>
              <a:rPr lang="en-US" i="1" dirty="0" err="1" smtClean="0"/>
              <a:t>Guten</a:t>
            </a:r>
            <a:r>
              <a:rPr lang="en-US" i="1" dirty="0" smtClean="0"/>
              <a:t> Tag, Frau Professor </a:t>
            </a:r>
            <a:r>
              <a:rPr lang="en-US" i="1" dirty="0" err="1" smtClean="0"/>
              <a:t>Doktor</a:t>
            </a:r>
            <a:r>
              <a:rPr lang="en-US" i="1" dirty="0" smtClean="0"/>
              <a:t> </a:t>
            </a:r>
            <a:r>
              <a:rPr lang="en-US" i="1" dirty="0" err="1" smtClean="0"/>
              <a:t>Doktor</a:t>
            </a:r>
            <a:r>
              <a:rPr lang="en-US" i="1" dirty="0" smtClean="0"/>
              <a:t> Nussbaum</a:t>
            </a:r>
          </a:p>
          <a:p>
            <a:pPr algn="just"/>
            <a:r>
              <a:rPr lang="en-US" sz="3600" dirty="0" smtClean="0"/>
              <a:t>In Greece and in Cyprus?</a:t>
            </a:r>
            <a:endParaRPr lang="en-GB" sz="3600" dirty="0" smtClean="0"/>
          </a:p>
          <a:p>
            <a:pPr lvl="1" algn="just">
              <a:buNone/>
            </a:pPr>
            <a:endParaRPr lang="en-US" i="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lnSpcReduction="10000"/>
          </a:bodyPr>
          <a:lstStyle/>
          <a:p>
            <a:pPr algn="just"/>
            <a:r>
              <a:rPr lang="en-US" dirty="0" smtClean="0"/>
              <a:t>The specific linguistic and non linguistic strategies that display attention to either the speaker’s or the addressee’s face wants can therefore be referred to as ‘positive’ and ‘negative’ politeness strategies.</a:t>
            </a:r>
          </a:p>
          <a:p>
            <a:pPr algn="just"/>
            <a:r>
              <a:rPr lang="en-US" dirty="0" smtClean="0"/>
              <a:t>Even a brief exchange such as a greeting can illustrate some of the different linguistic strategies used to express the two kinds of politeness.</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3608" t="4000" r="12546" b="17377"/>
          <a:stretch>
            <a:fillRect/>
          </a:stretch>
        </p:blipFill>
        <p:spPr bwMode="auto">
          <a:xfrm>
            <a:off x="0" y="1"/>
            <a:ext cx="2486900" cy="2420888"/>
          </a:xfrm>
          <a:prstGeom prst="rect">
            <a:avLst/>
          </a:prstGeom>
          <a:noFill/>
          <a:ln w="9525">
            <a:noFill/>
            <a:miter lim="800000"/>
            <a:headEnd/>
            <a:tailEnd/>
          </a:ln>
        </p:spPr>
      </p:pic>
      <p:sp>
        <p:nvSpPr>
          <p:cNvPr id="3" name="2 - Θέση περιεχομένου"/>
          <p:cNvSpPr>
            <a:spLocks noGrp="1"/>
          </p:cNvSpPr>
          <p:nvPr>
            <p:ph idx="1"/>
          </p:nvPr>
        </p:nvSpPr>
        <p:spPr>
          <a:xfrm>
            <a:off x="539552" y="2332037"/>
            <a:ext cx="8229600" cy="4525963"/>
          </a:xfrm>
        </p:spPr>
        <p:txBody>
          <a:bodyPr/>
          <a:lstStyle/>
          <a:p>
            <a:pPr algn="just"/>
            <a:r>
              <a:rPr lang="en-US" dirty="0" smtClean="0"/>
              <a:t>For example, suppose you are passing by the outdoor tables of a coffee shop and you recognize an old friend who haven’t seen for some time. You might call out to them using a nickname:</a:t>
            </a:r>
          </a:p>
          <a:p>
            <a:pPr algn="just">
              <a:buFont typeface="Arial" charset="0"/>
              <a:buChar char="•"/>
            </a:pPr>
            <a:r>
              <a:rPr lang="en-US" b="1" i="1" dirty="0" smtClean="0">
                <a:solidFill>
                  <a:srgbClr val="FFC000"/>
                </a:solidFill>
              </a:rPr>
              <a:t>Mouse! I haven’t seen you in years. You look terrific! What are you up to? </a:t>
            </a:r>
            <a:endParaRPr lang="en-GB" b="1" i="1" dirty="0">
              <a:solidFill>
                <a:srgbClr val="FFC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The use of </a:t>
            </a:r>
            <a:r>
              <a:rPr lang="en-US" dirty="0" err="1" smtClean="0"/>
              <a:t>ingroup</a:t>
            </a:r>
            <a:r>
              <a:rPr lang="en-US" dirty="0" smtClean="0"/>
              <a:t> code (</a:t>
            </a:r>
            <a:r>
              <a:rPr lang="en-US" i="1" dirty="0" smtClean="0"/>
              <a:t>here, a nickname Mouse</a:t>
            </a:r>
            <a:r>
              <a:rPr lang="en-US" dirty="0" smtClean="0"/>
              <a:t>) showing attention to the addressee’s interests (</a:t>
            </a:r>
            <a:r>
              <a:rPr lang="en-US" i="1" dirty="0" smtClean="0"/>
              <a:t>what are you up to</a:t>
            </a:r>
            <a:r>
              <a:rPr lang="en-US" dirty="0" smtClean="0"/>
              <a:t>) and exaggerating the speaker’s interest or approval (</a:t>
            </a:r>
            <a:r>
              <a:rPr lang="en-US" i="1" dirty="0" smtClean="0"/>
              <a:t>you look terrific</a:t>
            </a:r>
            <a:r>
              <a:rPr lang="en-US" dirty="0" smtClean="0"/>
              <a:t>) are all strategies that attend to the addressee’s positive face wants.</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normAutofit fontScale="85000" lnSpcReduction="20000"/>
          </a:bodyPr>
          <a:lstStyle/>
          <a:p>
            <a:pPr>
              <a:buNone/>
            </a:pPr>
            <a:r>
              <a:rPr lang="en-US" dirty="0" smtClean="0"/>
              <a:t>Other greetings attend more to the hearer’s negative face wants.</a:t>
            </a:r>
          </a:p>
          <a:p>
            <a:r>
              <a:rPr lang="en-US" i="1" dirty="0" smtClean="0"/>
              <a:t>Excuse me, Dr Michaels, I’m sorry but could I just interrupt you for one moment?</a:t>
            </a:r>
          </a:p>
          <a:p>
            <a:endParaRPr lang="en-US" i="1" dirty="0" smtClean="0"/>
          </a:p>
          <a:p>
            <a:pPr algn="just">
              <a:buNone/>
            </a:pPr>
            <a:r>
              <a:rPr lang="en-US" dirty="0" smtClean="0"/>
              <a:t>There is a deferential for of address (Dr Michaels), an apology (Excuse me; I’m sorry) and an attempt to minimize the request (just; one moment). These are negative politeness strategies because they attend to the </a:t>
            </a:r>
            <a:r>
              <a:rPr lang="en-US" dirty="0" err="1" smtClean="0"/>
              <a:t>addresse’s</a:t>
            </a:r>
            <a:r>
              <a:rPr lang="en-US" dirty="0" smtClean="0"/>
              <a:t> negative face wants, that is to their desire to be left alone to pursue their own actions or interests unimpeded.</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Choosing politeness strategies</a:t>
            </a:r>
            <a:endParaRPr lang="en-GB" dirty="0"/>
          </a:p>
        </p:txBody>
      </p:sp>
      <p:sp>
        <p:nvSpPr>
          <p:cNvPr id="3" name="2 - Θέση περιεχομένου"/>
          <p:cNvSpPr>
            <a:spLocks noGrp="1"/>
          </p:cNvSpPr>
          <p:nvPr>
            <p:ph idx="1"/>
          </p:nvPr>
        </p:nvSpPr>
        <p:spPr/>
        <p:txBody>
          <a:bodyPr/>
          <a:lstStyle/>
          <a:p>
            <a:pPr>
              <a:buNone/>
            </a:pPr>
            <a:r>
              <a:rPr lang="en-US" dirty="0" smtClean="0"/>
              <a:t>Brown and Levinson identify three specific factors:</a:t>
            </a:r>
          </a:p>
          <a:p>
            <a:pPr>
              <a:buNone/>
            </a:pPr>
            <a:r>
              <a:rPr lang="en-US" dirty="0" smtClean="0"/>
              <a:t>Power</a:t>
            </a:r>
          </a:p>
          <a:p>
            <a:pPr>
              <a:buNone/>
            </a:pPr>
            <a:r>
              <a:rPr lang="en-US" dirty="0" smtClean="0"/>
              <a:t>Distance</a:t>
            </a:r>
          </a:p>
          <a:p>
            <a:pPr>
              <a:buNone/>
            </a:pPr>
            <a:r>
              <a:rPr lang="en-US" dirty="0" smtClean="0"/>
              <a:t>Cost of imposition.</a:t>
            </a: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Power </a:t>
            </a:r>
            <a:endParaRPr lang="en-GB" dirty="0"/>
          </a:p>
        </p:txBody>
      </p:sp>
      <p:sp>
        <p:nvSpPr>
          <p:cNvPr id="3" name="2 - Θέση περιεχομένου"/>
          <p:cNvSpPr>
            <a:spLocks noGrp="1"/>
          </p:cNvSpPr>
          <p:nvPr>
            <p:ph idx="1"/>
          </p:nvPr>
        </p:nvSpPr>
        <p:spPr/>
        <p:txBody>
          <a:bodyPr/>
          <a:lstStyle/>
          <a:p>
            <a:pPr algn="just"/>
            <a:r>
              <a:rPr lang="en-US" dirty="0" smtClean="0"/>
              <a:t>Power is a vertical relationship between speaker and </a:t>
            </a:r>
            <a:r>
              <a:rPr lang="en-US" dirty="0" smtClean="0"/>
              <a:t>hearer. </a:t>
            </a:r>
            <a:r>
              <a:rPr lang="en-US" dirty="0" smtClean="0"/>
              <a:t>Along with distance and cost of imposition, power determines how much and what kind of </a:t>
            </a:r>
            <a:r>
              <a:rPr lang="en-US" dirty="0" err="1" smtClean="0"/>
              <a:t>redressive</a:t>
            </a:r>
            <a:r>
              <a:rPr lang="en-US" dirty="0" smtClean="0"/>
              <a:t> action the speaker might take with a face-threatening act.</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Cost of imposition </a:t>
            </a:r>
            <a:endParaRPr lang="en-GB" dirty="0"/>
          </a:p>
        </p:txBody>
      </p:sp>
      <p:sp>
        <p:nvSpPr>
          <p:cNvPr id="3" name="2 - Θέση περιεχομένου"/>
          <p:cNvSpPr>
            <a:spLocks noGrp="1"/>
          </p:cNvSpPr>
          <p:nvPr>
            <p:ph idx="1"/>
          </p:nvPr>
        </p:nvSpPr>
        <p:spPr/>
        <p:txBody>
          <a:bodyPr>
            <a:normAutofit fontScale="85000" lnSpcReduction="10000"/>
          </a:bodyPr>
          <a:lstStyle/>
          <a:p>
            <a:pPr algn="just"/>
            <a:r>
              <a:rPr lang="en-US" dirty="0" smtClean="0"/>
              <a:t>a scalar measure of how serious a face threatening act is in a particular society, and given the power and distance difference between speaker and hearer.</a:t>
            </a:r>
          </a:p>
          <a:p>
            <a:pPr algn="just"/>
            <a:endParaRPr lang="en-US" dirty="0" smtClean="0"/>
          </a:p>
          <a:p>
            <a:pPr algn="just"/>
            <a:r>
              <a:rPr lang="en-US" dirty="0" smtClean="0"/>
              <a:t>How would you rank the cost of imposition involved in asking someone to:</a:t>
            </a:r>
          </a:p>
          <a:p>
            <a:pPr algn="just"/>
            <a:r>
              <a:rPr lang="en-US" dirty="0" smtClean="0"/>
              <a:t>Give you money, </a:t>
            </a:r>
          </a:p>
          <a:p>
            <a:pPr algn="just"/>
            <a:r>
              <a:rPr lang="en-US" dirty="0" smtClean="0"/>
              <a:t>To check your flat or while you are on holiday?</a:t>
            </a:r>
          </a:p>
          <a:p>
            <a:pPr algn="just"/>
            <a:r>
              <a:rPr lang="en-US" dirty="0" smtClean="0"/>
              <a:t>To feed your pets and water the plants?</a:t>
            </a:r>
          </a:p>
          <a:p>
            <a:pPr algn="just"/>
            <a:r>
              <a:rPr lang="en-US" dirty="0" smtClean="0"/>
              <a:t>To answer and deal with any mail?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i="1" dirty="0" smtClean="0"/>
              <a:t>Face-threatening acts (FTAs).</a:t>
            </a:r>
            <a:endParaRPr lang="en-GB" i="1" dirty="0"/>
          </a:p>
        </p:txBody>
      </p:sp>
      <p:sp>
        <p:nvSpPr>
          <p:cNvPr id="3" name="2 - Θέση περιεχομένου"/>
          <p:cNvSpPr>
            <a:spLocks noGrp="1"/>
          </p:cNvSpPr>
          <p:nvPr>
            <p:ph idx="1"/>
          </p:nvPr>
        </p:nvSpPr>
        <p:spPr/>
        <p:txBody>
          <a:bodyPr/>
          <a:lstStyle/>
          <a:p>
            <a:pPr algn="just">
              <a:buNone/>
            </a:pPr>
            <a:r>
              <a:rPr lang="en-US" dirty="0" smtClean="0">
                <a:solidFill>
                  <a:srgbClr val="FF0000"/>
                </a:solidFill>
              </a:rPr>
              <a:t>face-threatening acts (FTAs). </a:t>
            </a:r>
          </a:p>
          <a:p>
            <a:pPr algn="just"/>
            <a:r>
              <a:rPr lang="en-US" dirty="0" smtClean="0"/>
              <a:t>That is if you decide to undertake one of these conversational events, somebody’s positive or negative face wants will be threatened (sometimes it will be the speaker’s and sometimes it will be the hearer’s). </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Speech Acts</a:t>
            </a:r>
            <a:endParaRPr lang="en-GB" dirty="0"/>
          </a:p>
        </p:txBody>
      </p:sp>
      <p:sp>
        <p:nvSpPr>
          <p:cNvPr id="3" name="2 - Θέση περιεχομένου"/>
          <p:cNvSpPr>
            <a:spLocks noGrp="1"/>
          </p:cNvSpPr>
          <p:nvPr>
            <p:ph idx="1"/>
          </p:nvPr>
        </p:nvSpPr>
        <p:spPr/>
        <p:txBody>
          <a:bodyPr>
            <a:normAutofit fontScale="92500" lnSpcReduction="20000"/>
          </a:bodyPr>
          <a:lstStyle/>
          <a:p>
            <a:r>
              <a:rPr lang="en-GB" dirty="0" smtClean="0"/>
              <a:t>B. Austin (1962) Speech Acts</a:t>
            </a:r>
          </a:p>
          <a:p>
            <a:r>
              <a:rPr lang="en-GB" dirty="0" smtClean="0"/>
              <a:t/>
            </a:r>
            <a:br>
              <a:rPr lang="en-GB" dirty="0" smtClean="0"/>
            </a:br>
            <a:endParaRPr lang="en-GB" dirty="0" smtClean="0"/>
          </a:p>
          <a:p>
            <a:r>
              <a:rPr lang="en-GB" b="1" i="1" dirty="0" err="1" smtClean="0"/>
              <a:t>Locutionary</a:t>
            </a:r>
            <a:r>
              <a:rPr lang="en-GB" b="1" i="1" dirty="0" smtClean="0"/>
              <a:t> act:</a:t>
            </a:r>
            <a:r>
              <a:rPr lang="en-GB" dirty="0" smtClean="0"/>
              <a:t> you are saying something,</a:t>
            </a:r>
          </a:p>
          <a:p>
            <a:r>
              <a:rPr lang="en-GB" b="1" i="1" dirty="0" smtClean="0"/>
              <a:t>Illocutionary act:</a:t>
            </a:r>
            <a:r>
              <a:rPr lang="en-GB" dirty="0" smtClean="0"/>
              <a:t> you are doing something.</a:t>
            </a:r>
          </a:p>
          <a:p>
            <a:r>
              <a:rPr lang="en-GB" b="1" i="1" dirty="0" err="1" smtClean="0"/>
              <a:t>Perlocutionary</a:t>
            </a:r>
            <a:r>
              <a:rPr lang="en-GB" b="1" i="1" dirty="0" smtClean="0"/>
              <a:t> act:</a:t>
            </a:r>
            <a:r>
              <a:rPr lang="en-GB" dirty="0" smtClean="0"/>
              <a:t> the effect of what you are doing (such as persuading, convincing, scaring, enlightening, inspiring, or otherwise getting someone to do or realize something, whether intended or not).</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a:xfrm>
            <a:off x="457200" y="1484784"/>
            <a:ext cx="8229600" cy="5184576"/>
          </a:xfrm>
        </p:spPr>
        <p:txBody>
          <a:bodyPr numCol="2">
            <a:normAutofit fontScale="85000" lnSpcReduction="20000"/>
          </a:bodyPr>
          <a:lstStyle/>
          <a:p>
            <a:pPr>
              <a:buFont typeface="Wingdings" pitchFamily="2" charset="2"/>
              <a:buChar char="§"/>
            </a:pPr>
            <a:r>
              <a:rPr lang="en-US" dirty="0" smtClean="0"/>
              <a:t>Politeness</a:t>
            </a:r>
          </a:p>
          <a:p>
            <a:pPr>
              <a:buFont typeface="Wingdings" pitchFamily="2" charset="2"/>
              <a:buChar char="§"/>
            </a:pPr>
            <a:r>
              <a:rPr lang="en-US" dirty="0" smtClean="0"/>
              <a:t>Face wants</a:t>
            </a:r>
          </a:p>
          <a:p>
            <a:pPr>
              <a:buFont typeface="Wingdings" pitchFamily="2" charset="2"/>
              <a:buChar char="§"/>
            </a:pPr>
            <a:r>
              <a:rPr lang="en-US" dirty="0" smtClean="0"/>
              <a:t>Negative face</a:t>
            </a:r>
          </a:p>
          <a:p>
            <a:pPr>
              <a:buFont typeface="Wingdings" pitchFamily="2" charset="2"/>
              <a:buChar char="§"/>
            </a:pPr>
            <a:r>
              <a:rPr lang="en-US" dirty="0" smtClean="0"/>
              <a:t>Positive face</a:t>
            </a:r>
          </a:p>
          <a:p>
            <a:pPr>
              <a:buFont typeface="Wingdings" pitchFamily="2" charset="2"/>
              <a:buChar char="§"/>
            </a:pPr>
            <a:r>
              <a:rPr lang="en-US" dirty="0" smtClean="0"/>
              <a:t>Social distance</a:t>
            </a:r>
          </a:p>
          <a:p>
            <a:pPr>
              <a:buFont typeface="Wingdings" pitchFamily="2" charset="2"/>
              <a:buChar char="§"/>
            </a:pPr>
            <a:r>
              <a:rPr lang="en-US" dirty="0" smtClean="0"/>
              <a:t>Negative politeness strategies</a:t>
            </a:r>
          </a:p>
          <a:p>
            <a:pPr>
              <a:buFont typeface="Wingdings" pitchFamily="2" charset="2"/>
              <a:buChar char="§"/>
            </a:pPr>
            <a:r>
              <a:rPr lang="en-US" dirty="0" smtClean="0"/>
              <a:t>Positive politeness strategies</a:t>
            </a:r>
          </a:p>
          <a:p>
            <a:pPr>
              <a:buFont typeface="Wingdings" pitchFamily="2" charset="2"/>
              <a:buChar char="§"/>
            </a:pPr>
            <a:r>
              <a:rPr lang="en-US" dirty="0" smtClean="0"/>
              <a:t>Power</a:t>
            </a:r>
          </a:p>
          <a:p>
            <a:pPr>
              <a:buFont typeface="Wingdings" pitchFamily="2" charset="2"/>
              <a:buChar char="§"/>
            </a:pPr>
            <a:r>
              <a:rPr lang="en-US" dirty="0" smtClean="0"/>
              <a:t>Cost of imposition</a:t>
            </a:r>
          </a:p>
          <a:p>
            <a:pPr>
              <a:buFont typeface="Wingdings" pitchFamily="2" charset="2"/>
              <a:buChar char="§"/>
            </a:pPr>
            <a:r>
              <a:rPr lang="en-US" dirty="0" smtClean="0"/>
              <a:t>Inherently face-threatening acts</a:t>
            </a:r>
          </a:p>
          <a:p>
            <a:pPr indent="15875">
              <a:buFont typeface="Wingdings" pitchFamily="2" charset="2"/>
              <a:buChar char="§"/>
            </a:pPr>
            <a:r>
              <a:rPr lang="en-US" dirty="0" smtClean="0"/>
              <a:t>Speech acts</a:t>
            </a:r>
          </a:p>
          <a:p>
            <a:pPr indent="15875">
              <a:buFont typeface="Wingdings" pitchFamily="2" charset="2"/>
              <a:buChar char="§"/>
            </a:pPr>
            <a:r>
              <a:rPr lang="en-US" dirty="0" smtClean="0"/>
              <a:t>Bald, on record</a:t>
            </a:r>
          </a:p>
          <a:p>
            <a:pPr indent="15875">
              <a:buFont typeface="Wingdings" pitchFamily="2" charset="2"/>
              <a:buChar char="§"/>
            </a:pPr>
            <a:r>
              <a:rPr lang="en-US" dirty="0" smtClean="0"/>
              <a:t>Sociolinguistic competence</a:t>
            </a:r>
          </a:p>
          <a:p>
            <a:pPr indent="15875">
              <a:buFont typeface="Wingdings" pitchFamily="2" charset="2"/>
              <a:buChar char="§"/>
            </a:pPr>
            <a:r>
              <a:rPr lang="en-US" dirty="0" smtClean="0"/>
              <a:t>Grammatical competence</a:t>
            </a:r>
          </a:p>
          <a:p>
            <a:pPr indent="15875">
              <a:buFont typeface="Wingdings" pitchFamily="2" charset="2"/>
              <a:buChar char="§"/>
            </a:pPr>
            <a:r>
              <a:rPr lang="en-US" dirty="0" smtClean="0"/>
              <a:t>Pragmatic competence</a:t>
            </a:r>
          </a:p>
          <a:p>
            <a:pPr indent="15875">
              <a:buFont typeface="Wingdings" pitchFamily="2" charset="2"/>
              <a:buChar char="§"/>
            </a:pPr>
            <a:r>
              <a:rPr lang="en-US" dirty="0" smtClean="0"/>
              <a:t>Contrastive analysis</a:t>
            </a:r>
          </a:p>
          <a:p>
            <a:pPr indent="15875">
              <a:buFont typeface="Wingdings" pitchFamily="2" charset="2"/>
              <a:buChar char="§"/>
            </a:pPr>
            <a:r>
              <a:rPr lang="en-US" dirty="0" smtClean="0"/>
              <a:t>Individualistic</a:t>
            </a:r>
          </a:p>
          <a:p>
            <a:pPr indent="15875">
              <a:buFont typeface="Wingdings" pitchFamily="2" charset="2"/>
              <a:buChar char="§"/>
            </a:pPr>
            <a:r>
              <a:rPr lang="en-US" dirty="0" smtClean="0"/>
              <a:t>Collectivist</a:t>
            </a:r>
          </a:p>
          <a:p>
            <a:pPr indent="15875">
              <a:buFont typeface="Wingdings" pitchFamily="2" charset="2"/>
              <a:buChar char="§"/>
            </a:pPr>
            <a:r>
              <a:rPr lang="en-US" dirty="0" err="1" smtClean="0"/>
              <a:t>Wakimae</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A compliment can have a serious impact on the </a:t>
            </a:r>
            <a:r>
              <a:rPr lang="en-US" dirty="0" err="1" smtClean="0"/>
              <a:t>addresee’s</a:t>
            </a:r>
            <a:r>
              <a:rPr lang="en-US" dirty="0" smtClean="0"/>
              <a:t> desire to have their actions proceed unimpeded.</a:t>
            </a:r>
          </a:p>
          <a:p>
            <a:pPr algn="just"/>
            <a:r>
              <a:rPr lang="en-US" dirty="0" smtClean="0"/>
              <a:t>In some societies, there is an obligation or strong expectation to offer the speaker something they have complimented.</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graphicFrame>
        <p:nvGraphicFramePr>
          <p:cNvPr id="4" name="3 - Θέση περιεχομένου"/>
          <p:cNvGraphicFramePr>
            <a:graphicFrameLocks noGrp="1"/>
          </p:cNvGraphicFramePr>
          <p:nvPr>
            <p:ph idx="1"/>
          </p:nvPr>
        </p:nvGraphicFramePr>
        <p:xfrm>
          <a:off x="457200" y="1600200"/>
          <a:ext cx="8229600" cy="3022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Whose face is threatened</a:t>
                      </a:r>
                      <a:endParaRPr lang="en-GB" dirty="0"/>
                    </a:p>
                  </a:txBody>
                  <a:tcPr/>
                </a:tc>
                <a:tc>
                  <a:txBody>
                    <a:bodyPr/>
                    <a:lstStyle/>
                    <a:p>
                      <a:r>
                        <a:rPr lang="en-US" dirty="0" smtClean="0"/>
                        <a:t>Negative</a:t>
                      </a:r>
                      <a:r>
                        <a:rPr lang="en-US" baseline="0" dirty="0" smtClean="0"/>
                        <a:t> face</a:t>
                      </a:r>
                      <a:endParaRPr lang="en-GB" dirty="0"/>
                    </a:p>
                  </a:txBody>
                  <a:tcPr/>
                </a:tc>
                <a:tc>
                  <a:txBody>
                    <a:bodyPr/>
                    <a:lstStyle/>
                    <a:p>
                      <a:r>
                        <a:rPr lang="en-US" dirty="0" smtClean="0"/>
                        <a:t>Positive</a:t>
                      </a:r>
                      <a:r>
                        <a:rPr lang="en-US" baseline="0" dirty="0" smtClean="0"/>
                        <a:t> face</a:t>
                      </a:r>
                      <a:endParaRPr lang="en-GB" dirty="0"/>
                    </a:p>
                  </a:txBody>
                  <a:tcPr/>
                </a:tc>
              </a:tr>
              <a:tr h="370840">
                <a:tc>
                  <a:txBody>
                    <a:bodyPr/>
                    <a:lstStyle/>
                    <a:p>
                      <a:r>
                        <a:rPr lang="en-US" dirty="0" smtClean="0"/>
                        <a:t>Addressee</a:t>
                      </a:r>
                      <a:endParaRPr lang="en-GB" dirty="0"/>
                    </a:p>
                  </a:txBody>
                  <a:tcPr/>
                </a:tc>
                <a:tc>
                  <a:txBody>
                    <a:bodyPr/>
                    <a:lstStyle/>
                    <a:p>
                      <a:r>
                        <a:rPr lang="en-US" dirty="0" smtClean="0"/>
                        <a:t>Orders</a:t>
                      </a:r>
                      <a:r>
                        <a:rPr lang="en-US" baseline="0" dirty="0" smtClean="0"/>
                        <a:t> or requests</a:t>
                      </a:r>
                    </a:p>
                    <a:p>
                      <a:r>
                        <a:rPr lang="en-US" baseline="0" dirty="0" smtClean="0"/>
                        <a:t>Threats or warnings</a:t>
                      </a:r>
                    </a:p>
                    <a:p>
                      <a:r>
                        <a:rPr lang="en-US" baseline="0" dirty="0" smtClean="0"/>
                        <a:t>Compliments, or expressions of envy</a:t>
                      </a:r>
                      <a:endParaRPr lang="en-GB" dirty="0"/>
                    </a:p>
                  </a:txBody>
                  <a:tcPr/>
                </a:tc>
                <a:tc>
                  <a:txBody>
                    <a:bodyPr/>
                    <a:lstStyle/>
                    <a:p>
                      <a:r>
                        <a:rPr lang="en-US" dirty="0" smtClean="0"/>
                        <a:t>Disapproval</a:t>
                      </a:r>
                      <a:r>
                        <a:rPr lang="en-US" baseline="0" dirty="0" smtClean="0"/>
                        <a:t> or criticisms</a:t>
                      </a:r>
                    </a:p>
                    <a:p>
                      <a:r>
                        <a:rPr lang="en-US" baseline="0" dirty="0" smtClean="0"/>
                        <a:t>Disagreements</a:t>
                      </a:r>
                    </a:p>
                    <a:p>
                      <a:r>
                        <a:rPr lang="en-US" baseline="0" dirty="0" smtClean="0"/>
                        <a:t>Bringing bad news about H, or good news about S.</a:t>
                      </a:r>
                    </a:p>
                    <a:p>
                      <a:r>
                        <a:rPr lang="en-US" baseline="0" dirty="0" smtClean="0"/>
                        <a:t>Non-cooperation, like interrupting.</a:t>
                      </a:r>
                      <a:endParaRPr lang="en-GB" dirty="0"/>
                    </a:p>
                  </a:txBody>
                  <a:tcPr/>
                </a:tc>
              </a:tr>
              <a:tr h="370840">
                <a:tc>
                  <a:txBody>
                    <a:bodyPr/>
                    <a:lstStyle/>
                    <a:p>
                      <a:r>
                        <a:rPr lang="en-US" dirty="0" smtClean="0"/>
                        <a:t>Speaker</a:t>
                      </a:r>
                      <a:endParaRPr lang="en-GB" dirty="0"/>
                    </a:p>
                  </a:txBody>
                  <a:tcPr/>
                </a:tc>
                <a:tc>
                  <a:txBody>
                    <a:bodyPr/>
                    <a:lstStyle/>
                    <a:p>
                      <a:r>
                        <a:rPr lang="en-US" dirty="0" smtClean="0"/>
                        <a:t>Accepting an apology</a:t>
                      </a:r>
                    </a:p>
                    <a:p>
                      <a:r>
                        <a:rPr lang="en-US" dirty="0" smtClean="0"/>
                        <a:t>Saying </a:t>
                      </a:r>
                      <a:r>
                        <a:rPr lang="en-US" i="1" dirty="0" smtClean="0"/>
                        <a:t>thank </a:t>
                      </a:r>
                      <a:r>
                        <a:rPr lang="en-US" i="1" dirty="0" err="1" smtClean="0"/>
                        <a:t>ypou</a:t>
                      </a:r>
                      <a:endParaRPr lang="en-GB" dirty="0"/>
                    </a:p>
                  </a:txBody>
                  <a:tcPr/>
                </a:tc>
                <a:tc>
                  <a:txBody>
                    <a:bodyPr/>
                    <a:lstStyle/>
                    <a:p>
                      <a:r>
                        <a:rPr lang="en-US" dirty="0" smtClean="0"/>
                        <a:t>Making an apology</a:t>
                      </a:r>
                    </a:p>
                    <a:p>
                      <a:r>
                        <a:rPr lang="en-US" dirty="0" smtClean="0"/>
                        <a:t>Showing lack of (physical</a:t>
                      </a:r>
                      <a:r>
                        <a:rPr lang="en-US" baseline="0" dirty="0" smtClean="0"/>
                        <a:t> or emotional control)</a:t>
                      </a:r>
                      <a:endParaRPr lang="en-GB"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US" dirty="0" smtClean="0"/>
              <a:t>Making an apology is a threat to the speaker’s positive face because it involves going on record with the fact that we have done something that is socially frowned on.</a:t>
            </a:r>
          </a:p>
          <a:p>
            <a:pPr algn="just"/>
            <a:r>
              <a:rPr lang="en-US" dirty="0" smtClean="0"/>
              <a:t>If you are on record as having acted stupidly, unkindly or tastelessly, then other people are unlikely to identify with you</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
            </a:r>
            <a:br>
              <a:rPr lang="en-US" dirty="0" smtClean="0"/>
            </a:br>
            <a:r>
              <a:rPr lang="en-GB" dirty="0" smtClean="0"/>
              <a:t>Bald, on record</a:t>
            </a:r>
            <a:endParaRPr lang="en-GB" dirty="0"/>
          </a:p>
        </p:txBody>
      </p:sp>
      <p:sp>
        <p:nvSpPr>
          <p:cNvPr id="3" name="2 - Θέση περιεχομένου"/>
          <p:cNvSpPr>
            <a:spLocks noGrp="1"/>
          </p:cNvSpPr>
          <p:nvPr>
            <p:ph idx="1"/>
          </p:nvPr>
        </p:nvSpPr>
        <p:spPr/>
        <p:txBody>
          <a:bodyPr/>
          <a:lstStyle/>
          <a:p>
            <a:pPr algn="just"/>
            <a:r>
              <a:rPr lang="en-US" dirty="0" smtClean="0"/>
              <a:t>The term refers to an inherently face-threatening act made without any softening through positive or negative politeness strategies. Notice they do not call this impolite.</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pic>
        <p:nvPicPr>
          <p:cNvPr id="3074" name="Picture 2"/>
          <p:cNvPicPr>
            <a:picLocks noChangeAspect="1" noChangeArrowheads="1"/>
          </p:cNvPicPr>
          <p:nvPr/>
        </p:nvPicPr>
        <p:blipFill>
          <a:blip r:embed="rId2" cstate="print"/>
          <a:srcRect/>
          <a:stretch>
            <a:fillRect/>
          </a:stretch>
        </p:blipFill>
        <p:spPr bwMode="auto">
          <a:xfrm>
            <a:off x="323528" y="2060848"/>
            <a:ext cx="8505825" cy="30670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txBody>
          <a:bodyPr/>
          <a:lstStyle/>
          <a:p>
            <a:pPr algn="just"/>
            <a:r>
              <a:rPr lang="en-US" dirty="0" smtClean="0"/>
              <a:t>Intuitive notions of politeness</a:t>
            </a:r>
          </a:p>
          <a:p>
            <a:pPr algn="just"/>
            <a:r>
              <a:rPr lang="en-US" dirty="0" smtClean="0"/>
              <a:t>List five things that you consider </a:t>
            </a:r>
            <a:r>
              <a:rPr lang="en-US" i="1" dirty="0" smtClean="0"/>
              <a:t>polite </a:t>
            </a:r>
            <a:r>
              <a:rPr lang="en-US" dirty="0" smtClean="0"/>
              <a:t>and five things you consider </a:t>
            </a:r>
            <a:r>
              <a:rPr lang="en-US" i="1" dirty="0" smtClean="0"/>
              <a:t>impolite</a:t>
            </a:r>
            <a:r>
              <a:rPr lang="en-US" dirty="0" smtClean="0"/>
              <a:t>. Do you all agree in the same things?</a:t>
            </a:r>
            <a:endParaRPr lang="en-GB"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Politeness</a:t>
            </a:r>
            <a:endParaRPr lang="en-GB" dirty="0"/>
          </a:p>
        </p:txBody>
      </p:sp>
      <p:sp>
        <p:nvSpPr>
          <p:cNvPr id="3" name="2 - Θέση περιεχομένου"/>
          <p:cNvSpPr>
            <a:spLocks noGrp="1"/>
          </p:cNvSpPr>
          <p:nvPr>
            <p:ph idx="1"/>
          </p:nvPr>
        </p:nvSpPr>
        <p:spPr/>
        <p:txBody>
          <a:bodyPr/>
          <a:lstStyle/>
          <a:p>
            <a:pPr algn="just"/>
            <a:r>
              <a:rPr lang="en-US" dirty="0" smtClean="0"/>
              <a:t>The actions taken by competent speakers in a community in order to attend to possible social or interpersonal disturbance.</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Euphemisms</a:t>
            </a:r>
            <a:endParaRPr lang="en-GB" dirty="0"/>
          </a:p>
        </p:txBody>
      </p:sp>
      <p:sp>
        <p:nvSpPr>
          <p:cNvPr id="3" name="2 - Θέση περιεχομένου"/>
          <p:cNvSpPr>
            <a:spLocks noGrp="1"/>
          </p:cNvSpPr>
          <p:nvPr>
            <p:ph idx="1"/>
          </p:nvPr>
        </p:nvSpPr>
        <p:spPr/>
        <p:txBody>
          <a:bodyPr/>
          <a:lstStyle/>
          <a:p>
            <a:r>
              <a:rPr lang="en-US" dirty="0" smtClean="0"/>
              <a:t>Think of euphemisms you use in order to avoid being impolite.</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Politeness Theory</a:t>
            </a:r>
            <a:endParaRPr lang="en-GB" dirty="0"/>
          </a:p>
        </p:txBody>
      </p:sp>
      <p:sp>
        <p:nvSpPr>
          <p:cNvPr id="3" name="2 - Θέση περιεχομένου"/>
          <p:cNvSpPr>
            <a:spLocks noGrp="1"/>
          </p:cNvSpPr>
          <p:nvPr>
            <p:ph idx="1"/>
          </p:nvPr>
        </p:nvSpPr>
        <p:spPr/>
        <p:txBody>
          <a:bodyPr>
            <a:normAutofit/>
          </a:bodyPr>
          <a:lstStyle/>
          <a:p>
            <a:pPr algn="just"/>
            <a:r>
              <a:rPr lang="en-GB" b="1" dirty="0" err="1" smtClean="0">
                <a:solidFill>
                  <a:srgbClr val="FF0000"/>
                </a:solidFill>
              </a:rPr>
              <a:t>tu–vous</a:t>
            </a:r>
            <a:r>
              <a:rPr lang="en-GB" b="1" dirty="0" smtClean="0">
                <a:solidFill>
                  <a:srgbClr val="FF0000"/>
                </a:solidFill>
              </a:rPr>
              <a:t> </a:t>
            </a:r>
            <a:r>
              <a:rPr lang="en-GB" b="1" dirty="0">
                <a:solidFill>
                  <a:srgbClr val="FF0000"/>
                </a:solidFill>
              </a:rPr>
              <a:t>(T/V) </a:t>
            </a:r>
            <a:r>
              <a:rPr lang="en-GB" dirty="0" smtClean="0"/>
              <a:t>distinction </a:t>
            </a:r>
            <a:r>
              <a:rPr lang="en-GB" dirty="0"/>
              <a:t>in French, where grammatically there is a ‘singular you’ </a:t>
            </a:r>
            <a:r>
              <a:rPr lang="en-GB" dirty="0" err="1"/>
              <a:t>tu</a:t>
            </a:r>
            <a:r>
              <a:rPr lang="en-GB" dirty="0"/>
              <a:t> (T) and a ‘plural you’ </a:t>
            </a:r>
            <a:r>
              <a:rPr lang="en-GB" dirty="0" err="1"/>
              <a:t>vous</a:t>
            </a:r>
            <a:r>
              <a:rPr lang="en-GB" dirty="0"/>
              <a:t> (V) but usage requires that you use </a:t>
            </a:r>
            <a:r>
              <a:rPr lang="en-GB" dirty="0" err="1"/>
              <a:t>vous</a:t>
            </a:r>
            <a:r>
              <a:rPr lang="en-GB" dirty="0"/>
              <a:t> with individuals </a:t>
            </a:r>
            <a:r>
              <a:rPr lang="en-GB" b="1" dirty="0"/>
              <a:t>on certain occasions</a:t>
            </a:r>
            <a:r>
              <a:rPr lang="en-GB" dirty="0"/>
              <a:t>. </a:t>
            </a:r>
            <a:endParaRPr lang="en-GB" dirty="0" smtClean="0"/>
          </a:p>
          <a:p>
            <a:pPr algn="just"/>
            <a:r>
              <a:rPr lang="en-GB" dirty="0" smtClean="0"/>
              <a:t>The </a:t>
            </a:r>
            <a:r>
              <a:rPr lang="en-GB" dirty="0"/>
              <a:t>T form is sometimes described as the ‘familiar’ form and the V form  as  the  ‘polite’  one.  </a:t>
            </a:r>
            <a:endParaRPr lang="en-GB"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p:txBody>
          <a:bodyPr/>
          <a:lstStyle/>
          <a:p>
            <a:pPr algn="just"/>
            <a:r>
              <a:rPr lang="en-GB" dirty="0" smtClean="0"/>
              <a:t>Other  languages  with  a  similar  T/V  distinction  are Latin (</a:t>
            </a:r>
            <a:r>
              <a:rPr lang="en-GB" dirty="0" err="1" smtClean="0"/>
              <a:t>tu</a:t>
            </a:r>
            <a:r>
              <a:rPr lang="en-GB" dirty="0" smtClean="0"/>
              <a:t>/</a:t>
            </a:r>
            <a:r>
              <a:rPr lang="en-GB" dirty="0" err="1" smtClean="0"/>
              <a:t>vos</a:t>
            </a:r>
            <a:r>
              <a:rPr lang="en-GB" dirty="0" smtClean="0"/>
              <a:t>), Russian (</a:t>
            </a:r>
            <a:r>
              <a:rPr lang="en-GB" dirty="0" err="1" smtClean="0"/>
              <a:t>ty</a:t>
            </a:r>
            <a:r>
              <a:rPr lang="en-GB" dirty="0" smtClean="0"/>
              <a:t>/</a:t>
            </a:r>
            <a:r>
              <a:rPr lang="en-GB" dirty="0" err="1" smtClean="0"/>
              <a:t>vy</a:t>
            </a:r>
            <a:r>
              <a:rPr lang="en-GB" dirty="0" smtClean="0"/>
              <a:t>), Italian (</a:t>
            </a:r>
            <a:r>
              <a:rPr lang="en-GB" dirty="0" err="1" smtClean="0"/>
              <a:t>tu</a:t>
            </a:r>
            <a:r>
              <a:rPr lang="en-GB" dirty="0" smtClean="0"/>
              <a:t>/Lei), German (du/</a:t>
            </a:r>
            <a:r>
              <a:rPr lang="en-GB" dirty="0" err="1" smtClean="0"/>
              <a:t>Sie</a:t>
            </a:r>
            <a:r>
              <a:rPr lang="en-GB" dirty="0" smtClean="0"/>
              <a:t>), Swedish (du/</a:t>
            </a:r>
            <a:r>
              <a:rPr lang="en-GB" dirty="0" err="1" smtClean="0"/>
              <a:t>ni</a:t>
            </a:r>
            <a:r>
              <a:rPr lang="en-GB" dirty="0" smtClean="0"/>
              <a:t>), and  Greek  (</a:t>
            </a:r>
            <a:r>
              <a:rPr lang="en-GB" dirty="0" err="1" smtClean="0"/>
              <a:t>esi</a:t>
            </a:r>
            <a:r>
              <a:rPr lang="en-GB" dirty="0" smtClean="0"/>
              <a:t>/</a:t>
            </a:r>
            <a:r>
              <a:rPr lang="en-GB" dirty="0" err="1" smtClean="0"/>
              <a:t>esis</a:t>
            </a:r>
            <a:r>
              <a:rPr lang="en-GB" dirty="0" smtClean="0"/>
              <a:t>).  </a:t>
            </a:r>
          </a:p>
          <a:p>
            <a:pPr algn="just"/>
            <a:r>
              <a:rPr lang="en-GB" dirty="0" smtClean="0"/>
              <a:t>English,  itself,  once  had  such  a  distinction,  the  thou/you distinction. </a:t>
            </a:r>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0"/>
            <a:ext cx="8229600" cy="1143000"/>
          </a:xfrm>
        </p:spPr>
        <p:txBody>
          <a:bodyPr/>
          <a:lstStyle/>
          <a:p>
            <a:r>
              <a:rPr lang="en-US" dirty="0" smtClean="0"/>
              <a:t>The origins of </a:t>
            </a:r>
            <a:r>
              <a:rPr lang="en-US" dirty="0" err="1" smtClean="0"/>
              <a:t>tu</a:t>
            </a:r>
            <a:r>
              <a:rPr lang="en-US" dirty="0" smtClean="0"/>
              <a:t>/</a:t>
            </a:r>
            <a:r>
              <a:rPr lang="en-US" dirty="0" err="1" smtClean="0"/>
              <a:t>vous</a:t>
            </a:r>
            <a:endParaRPr lang="en-GB" dirty="0"/>
          </a:p>
        </p:txBody>
      </p:sp>
      <p:sp>
        <p:nvSpPr>
          <p:cNvPr id="3" name="2 - Θέση περιεχομένου"/>
          <p:cNvSpPr>
            <a:spLocks noGrp="1"/>
          </p:cNvSpPr>
          <p:nvPr>
            <p:ph idx="1"/>
          </p:nvPr>
        </p:nvSpPr>
        <p:spPr/>
        <p:txBody>
          <a:bodyPr/>
          <a:lstStyle/>
          <a:p>
            <a:endParaRPr lang="en-GB" dirty="0"/>
          </a:p>
        </p:txBody>
      </p:sp>
      <p:pic>
        <p:nvPicPr>
          <p:cNvPr id="1026" name="Picture 2" descr="File:Roman empire 395.jpg"/>
          <p:cNvPicPr>
            <a:picLocks noChangeAspect="1" noChangeArrowheads="1"/>
          </p:cNvPicPr>
          <p:nvPr/>
        </p:nvPicPr>
        <p:blipFill>
          <a:blip r:embed="rId2" cstate="print"/>
          <a:srcRect/>
          <a:stretch>
            <a:fillRect/>
          </a:stretch>
        </p:blipFill>
        <p:spPr bwMode="auto">
          <a:xfrm>
            <a:off x="0" y="1152524"/>
            <a:ext cx="9144000" cy="5705476"/>
          </a:xfrm>
          <a:prstGeom prst="rect">
            <a:avLst/>
          </a:prstGeom>
          <a:noFill/>
        </p:spPr>
      </p:pic>
      <p:pic>
        <p:nvPicPr>
          <p:cNvPr id="1028" name="Picture 4" descr="File:Arcadius Istanbul Museum.PNG"/>
          <p:cNvPicPr>
            <a:picLocks noChangeAspect="1" noChangeArrowheads="1"/>
          </p:cNvPicPr>
          <p:nvPr/>
        </p:nvPicPr>
        <p:blipFill>
          <a:blip r:embed="rId3" cstate="print"/>
          <a:srcRect/>
          <a:stretch>
            <a:fillRect/>
          </a:stretch>
        </p:blipFill>
        <p:spPr bwMode="auto">
          <a:xfrm>
            <a:off x="7308304" y="476672"/>
            <a:ext cx="1835696" cy="3059493"/>
          </a:xfrm>
          <a:prstGeom prst="rect">
            <a:avLst/>
          </a:prstGeom>
          <a:noFill/>
        </p:spPr>
      </p:pic>
      <p:sp>
        <p:nvSpPr>
          <p:cNvPr id="6" name="5 - TextBox"/>
          <p:cNvSpPr txBox="1"/>
          <p:nvPr/>
        </p:nvSpPr>
        <p:spPr>
          <a:xfrm>
            <a:off x="7884368" y="3212976"/>
            <a:ext cx="1005596" cy="369332"/>
          </a:xfrm>
          <a:prstGeom prst="rect">
            <a:avLst/>
          </a:prstGeom>
          <a:noFill/>
        </p:spPr>
        <p:txBody>
          <a:bodyPr wrap="none" rtlCol="0">
            <a:spAutoFit/>
          </a:bodyPr>
          <a:lstStyle/>
          <a:p>
            <a:r>
              <a:rPr lang="en-US" b="1" dirty="0" err="1" smtClean="0">
                <a:solidFill>
                  <a:srgbClr val="FF0000"/>
                </a:solidFill>
              </a:rPr>
              <a:t>Arcadius</a:t>
            </a:r>
            <a:endParaRPr lang="en-GB" b="1" dirty="0">
              <a:solidFill>
                <a:srgbClr val="FF0000"/>
              </a:solidFill>
            </a:endParaRPr>
          </a:p>
        </p:txBody>
      </p:sp>
      <p:pic>
        <p:nvPicPr>
          <p:cNvPr id="1032" name="Picture 8" descr="http://www.livius.org/a/1/emperors/honorius_cm1.JPG"/>
          <p:cNvPicPr>
            <a:picLocks noChangeAspect="1" noChangeArrowheads="1"/>
          </p:cNvPicPr>
          <p:nvPr/>
        </p:nvPicPr>
        <p:blipFill>
          <a:blip r:embed="rId4" cstate="print"/>
          <a:srcRect/>
          <a:stretch>
            <a:fillRect/>
          </a:stretch>
        </p:blipFill>
        <p:spPr bwMode="auto">
          <a:xfrm>
            <a:off x="179512" y="836712"/>
            <a:ext cx="1958258" cy="26642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7 - TextBox"/>
          <p:cNvSpPr txBox="1"/>
          <p:nvPr/>
        </p:nvSpPr>
        <p:spPr>
          <a:xfrm>
            <a:off x="632414" y="3212976"/>
            <a:ext cx="1053494" cy="369332"/>
          </a:xfrm>
          <a:prstGeom prst="rect">
            <a:avLst/>
          </a:prstGeom>
          <a:noFill/>
        </p:spPr>
        <p:txBody>
          <a:bodyPr wrap="none" rtlCol="0">
            <a:spAutoFit/>
          </a:bodyPr>
          <a:lstStyle/>
          <a:p>
            <a:r>
              <a:rPr lang="en-US" b="1" dirty="0" smtClean="0">
                <a:solidFill>
                  <a:srgbClr val="FF0000"/>
                </a:solidFill>
              </a:rPr>
              <a:t>Honorius</a:t>
            </a:r>
            <a:endParaRPr lang="en-GB"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1496</Words>
  <Application>Microsoft Office PowerPoint</Application>
  <PresentationFormat>Προβολή στην οθόνη (4:3)</PresentationFormat>
  <Paragraphs>123</Paragraphs>
  <Slides>34</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34</vt:i4>
      </vt:variant>
    </vt:vector>
  </HeadingPairs>
  <TitlesOfParts>
    <vt:vector size="35" baseType="lpstr">
      <vt:lpstr>Θέμα του Office</vt:lpstr>
      <vt:lpstr>Solidarity and Politeness</vt:lpstr>
      <vt:lpstr>Solidarity and Politeness</vt:lpstr>
      <vt:lpstr>Διαφάνεια 3</vt:lpstr>
      <vt:lpstr>Διαφάνεια 4</vt:lpstr>
      <vt:lpstr>Politeness</vt:lpstr>
      <vt:lpstr>Euphemisms</vt:lpstr>
      <vt:lpstr>Politeness Theory</vt:lpstr>
      <vt:lpstr>Διαφάνεια 8</vt:lpstr>
      <vt:lpstr>The origins of tu/vous</vt:lpstr>
      <vt:lpstr>Theories of politeness</vt:lpstr>
      <vt:lpstr>Διαφάνεια 11</vt:lpstr>
      <vt:lpstr>Brown and Levinson (1987)</vt:lpstr>
      <vt:lpstr>Διαφάνεια 13</vt:lpstr>
      <vt:lpstr>Διαφάνεια 14</vt:lpstr>
      <vt:lpstr>Face and Politeness</vt:lpstr>
      <vt:lpstr>Διαφάνεια 16</vt:lpstr>
      <vt:lpstr>Διαφάνεια 17</vt:lpstr>
      <vt:lpstr>Διαφάνεια 18</vt:lpstr>
      <vt:lpstr>Διαφάνεια 19</vt:lpstr>
      <vt:lpstr>Διαφάνεια 20</vt:lpstr>
      <vt:lpstr>Διαφάνεια 21</vt:lpstr>
      <vt:lpstr>Διαφάνεια 22</vt:lpstr>
      <vt:lpstr>Διαφάνεια 23</vt:lpstr>
      <vt:lpstr>Διαφάνεια 24</vt:lpstr>
      <vt:lpstr>Choosing politeness strategies</vt:lpstr>
      <vt:lpstr>Power </vt:lpstr>
      <vt:lpstr>Cost of imposition </vt:lpstr>
      <vt:lpstr>Face-threatening acts (FTAs).</vt:lpstr>
      <vt:lpstr>Speech Acts</vt:lpstr>
      <vt:lpstr>Διαφάνεια 30</vt:lpstr>
      <vt:lpstr>Διαφάνεια 31</vt:lpstr>
      <vt:lpstr>Διαφάνεια 32</vt:lpstr>
      <vt:lpstr> Bald, on record</vt:lpstr>
      <vt:lpstr>Διαφάνεια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Solidarity and Politeness</dc:title>
  <dc:creator>Charalambos Themistocleous</dc:creator>
  <cp:lastModifiedBy>Charalambos Themistocleous</cp:lastModifiedBy>
  <cp:revision>13</cp:revision>
  <dcterms:created xsi:type="dcterms:W3CDTF">2012-03-19T11:04:05Z</dcterms:created>
  <dcterms:modified xsi:type="dcterms:W3CDTF">2012-03-22T13:50:09Z</dcterms:modified>
</cp:coreProperties>
</file>