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44"/>
  </p:notesMasterIdLst>
  <p:sldIdLst>
    <p:sldId id="256" r:id="rId2"/>
    <p:sldId id="259" r:id="rId3"/>
    <p:sldId id="257" r:id="rId4"/>
    <p:sldId id="262" r:id="rId5"/>
    <p:sldId id="296" r:id="rId6"/>
    <p:sldId id="263" r:id="rId7"/>
    <p:sldId id="297" r:id="rId8"/>
    <p:sldId id="260" r:id="rId9"/>
    <p:sldId id="26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8" r:id="rId34"/>
    <p:sldId id="287" r:id="rId35"/>
    <p:sldId id="288" r:id="rId36"/>
    <p:sldId id="289" r:id="rId37"/>
    <p:sldId id="290" r:id="rId38"/>
    <p:sldId id="291" r:id="rId39"/>
    <p:sldId id="292"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4" autoAdjust="0"/>
  </p:normalViewPr>
  <p:slideViewPr>
    <p:cSldViewPr>
      <p:cViewPr>
        <p:scale>
          <a:sx n="156" d="100"/>
          <a:sy n="156" d="100"/>
        </p:scale>
        <p:origin x="616" y="5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1596A-CE22-0D48-9317-BC93AEA1F9A1}" type="datetimeFigureOut">
              <a:rPr lang="en-US" smtClean="0"/>
              <a:t>07/03/2014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33B6C-2641-4C43-B005-DA3AA7070EAA}" type="slidenum">
              <a:rPr lang="en-US" smtClean="0"/>
              <a:t>‹#›</a:t>
            </a:fld>
            <a:endParaRPr lang="en-US"/>
          </a:p>
        </p:txBody>
      </p:sp>
    </p:spTree>
    <p:extLst>
      <p:ext uri="{BB962C8B-B14F-4D97-AF65-F5344CB8AC3E}">
        <p14:creationId xmlns:p14="http://schemas.microsoft.com/office/powerpoint/2010/main" val="37956645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A33B6C-2641-4C43-B005-DA3AA7070EAA}" type="slidenum">
              <a:rPr lang="en-US" smtClean="0"/>
              <a:t>19</a:t>
            </a:fld>
            <a:endParaRPr lang="en-US"/>
          </a:p>
        </p:txBody>
      </p:sp>
    </p:spTree>
    <p:extLst>
      <p:ext uri="{BB962C8B-B14F-4D97-AF65-F5344CB8AC3E}">
        <p14:creationId xmlns:p14="http://schemas.microsoft.com/office/powerpoint/2010/main" val="233579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918DABA-7DDA-47A7-A1C3-D758B8C811BB}" type="datetimeFigureOut">
              <a:rPr lang="en-GB" smtClean="0"/>
              <a:pPr/>
              <a:t>07/03/2014</a:t>
            </a:fld>
            <a:endParaRPr lang="en-GB"/>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65C56B-8642-4593-90C4-4ADCB0607E95}" type="slidenum">
              <a:rPr lang="en-GB" smtClean="0"/>
              <a:pPr/>
              <a:t>‹#›</a:t>
            </a:fld>
            <a:endParaRPr lang="en-GB"/>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65C56B-8642-4593-90C4-4ADCB0607E9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65C56B-8642-4593-90C4-4ADCB0607E95}"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a:xfrm>
            <a:off x="3859305" y="6423585"/>
            <a:ext cx="3316941" cy="365125"/>
          </a:xfrm>
        </p:spPr>
        <p:txBody>
          <a:bodyPr/>
          <a:lstStyle/>
          <a:p>
            <a:endParaRPr lang="en-GB"/>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a:xfrm>
            <a:off x="4191000" y="6423585"/>
            <a:ext cx="3005138" cy="365125"/>
          </a:xfrm>
        </p:spPr>
        <p:txBody>
          <a:bodyPr/>
          <a:lstStyle/>
          <a:p>
            <a:endParaRPr lang="en-GB"/>
          </a:p>
        </p:txBody>
      </p:sp>
      <p:sp>
        <p:nvSpPr>
          <p:cNvPr id="7" name="Slide Number Placeholder 6"/>
          <p:cNvSpPr>
            <a:spLocks noGrp="1"/>
          </p:cNvSpPr>
          <p:nvPr>
            <p:ph type="sldNum" sz="quarter" idx="12"/>
          </p:nvPr>
        </p:nvSpPr>
        <p:spPr/>
        <p:txBody>
          <a:bodyPr/>
          <a:lstStyle/>
          <a:p>
            <a:fld id="{9365C56B-8642-4593-90C4-4ADCB0607E95}" type="slidenum">
              <a:rPr lang="en-GB" smtClean="0"/>
              <a:pPr/>
              <a:t>‹#›</a:t>
            </a:fld>
            <a:endParaRPr lang="en-GB"/>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65C56B-8642-4593-90C4-4ADCB0607E95}" type="slidenum">
              <a:rPr lang="en-GB" smtClean="0"/>
              <a:pPr/>
              <a:t>‹#›</a:t>
            </a:fld>
            <a:endParaRPr lang="en-GB"/>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p>
            <a:fld id="{9365C56B-8642-4593-90C4-4ADCB0607E95}" type="slidenum">
              <a:rPr lang="en-GB" smtClean="0"/>
              <a:pPr/>
              <a:t>‹#›</a:t>
            </a:fld>
            <a:endParaRPr lang="en-GB"/>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p>
            <a:fld id="{9365C56B-8642-4593-90C4-4ADCB0607E95}" type="slidenum">
              <a:rPr lang="en-GB" smtClean="0"/>
              <a:pPr/>
              <a:t>‹#›</a:t>
            </a:fld>
            <a:endParaRPr lang="en-GB"/>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a:xfrm>
            <a:off x="4191000" y="6423585"/>
            <a:ext cx="3005138" cy="365125"/>
          </a:xfrm>
        </p:spPr>
        <p:txBody>
          <a:bodyPr/>
          <a:lstStyle/>
          <a:p>
            <a:endParaRPr lang="en-GB"/>
          </a:p>
        </p:txBody>
      </p:sp>
      <p:sp>
        <p:nvSpPr>
          <p:cNvPr id="7" name="Slide Number Placeholder 6"/>
          <p:cNvSpPr>
            <a:spLocks noGrp="1"/>
          </p:cNvSpPr>
          <p:nvPr>
            <p:ph type="sldNum" sz="quarter" idx="12"/>
          </p:nvPr>
        </p:nvSpPr>
        <p:spPr/>
        <p:txBody>
          <a:bodyPr/>
          <a:lstStyle/>
          <a:p>
            <a:fld id="{9365C56B-8642-4593-90C4-4ADCB0607E95}" type="slidenum">
              <a:rPr lang="en-GB" smtClean="0"/>
              <a:pPr/>
              <a:t>‹#›</a:t>
            </a:fld>
            <a:endParaRPr lang="en-GB"/>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65C56B-8642-4593-90C4-4ADCB0607E9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65C56B-8642-4593-90C4-4ADCB0607E95}" type="slidenum">
              <a:rPr lang="en-GB" smtClean="0"/>
              <a:pPr/>
              <a:t>‹#›</a:t>
            </a:fld>
            <a:endParaRPr lang="en-GB"/>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65C56B-8642-4593-90C4-4ADCB0607E95}" type="slidenum">
              <a:rPr lang="en-GB" smtClean="0"/>
              <a:pPr/>
              <a:t>‹#›</a:t>
            </a:fld>
            <a:endParaRPr lang="en-GB"/>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65C56B-8642-4593-90C4-4ADCB0607E95}" type="slidenum">
              <a:rPr lang="en-GB" smtClean="0"/>
              <a:pPr/>
              <a:t>‹#›</a:t>
            </a:fld>
            <a:endParaRPr lang="en-GB"/>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918DABA-7DDA-47A7-A1C3-D758B8C811BB}" type="datetimeFigureOut">
              <a:rPr lang="en-GB" smtClean="0"/>
              <a:pPr/>
              <a:t>07/03/2014</a:t>
            </a:fld>
            <a:endParaRPr lang="en-GB"/>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9918DABA-7DDA-47A7-A1C3-D758B8C811BB}" type="datetimeFigureOut">
              <a:rPr lang="en-GB" smtClean="0"/>
              <a:pPr/>
              <a:t>07/03/2014</a:t>
            </a:fld>
            <a:endParaRPr lang="en-GB"/>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a:xfrm>
            <a:off x="8305800" y="6248774"/>
            <a:ext cx="554038" cy="365125"/>
          </a:xfrm>
        </p:spPr>
        <p:txBody>
          <a:bodyPr/>
          <a:lstStyle/>
          <a:p>
            <a:fld id="{9365C56B-8642-4593-90C4-4ADCB0607E95}" type="slidenum">
              <a:rPr lang="en-GB" smtClean="0"/>
              <a:pPr/>
              <a:t>‹#›</a:t>
            </a:fld>
            <a:endParaRPr lang="en-GB"/>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65C56B-8642-4593-90C4-4ADCB0607E9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65C56B-8642-4593-90C4-4ADCB0607E95}" type="slidenum">
              <a:rPr lang="en-GB" smtClean="0"/>
              <a:pPr/>
              <a:t>‹#›</a:t>
            </a:fld>
            <a:endParaRPr lang="en-GB"/>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p:txBody>
          <a:bodyPr/>
          <a:lstStyle/>
          <a:p>
            <a:endParaRPr lang="en-GB"/>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9365C56B-8642-4593-90C4-4ADCB0607E9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918DABA-7DDA-47A7-A1C3-D758B8C811BB}" type="datetimeFigureOut">
              <a:rPr lang="en-GB" smtClean="0"/>
              <a:pPr/>
              <a:t>07/03/2014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65C56B-8642-4593-90C4-4ADCB0607E95}" type="slidenum">
              <a:rPr lang="en-GB" smtClean="0"/>
              <a:pPr/>
              <a:t>‹#›</a:t>
            </a:fld>
            <a:endParaRPr lang="en-GB"/>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9918DABA-7DDA-47A7-A1C3-D758B8C811BB}" type="datetimeFigureOut">
              <a:rPr lang="en-GB" smtClean="0"/>
              <a:pPr/>
              <a:t>07/03/2014</a:t>
            </a:fld>
            <a:endParaRPr lang="en-GB"/>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9365C56B-8642-4593-90C4-4ADCB0607E9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haralambosthemistocleouscom/" TargetMode="External"/><Relationship Id="rId3" Type="http://schemas.openxmlformats.org/officeDocument/2006/relationships/hyperlink" Target="mailto:themistocleou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Age: Language Change</a:t>
            </a:r>
            <a:endParaRPr lang="en-GB" dirty="0"/>
          </a:p>
        </p:txBody>
      </p:sp>
      <p:sp>
        <p:nvSpPr>
          <p:cNvPr id="3" name="2 - Υπότιτλος"/>
          <p:cNvSpPr>
            <a:spLocks noGrp="1"/>
          </p:cNvSpPr>
          <p:nvPr>
            <p:ph type="subTitle" idx="1"/>
          </p:nvPr>
        </p:nvSpPr>
        <p:spPr/>
        <p:txBody>
          <a:bodyPr>
            <a:normAutofit lnSpcReduction="10000"/>
          </a:bodyPr>
          <a:lstStyle/>
          <a:p>
            <a:r>
              <a:rPr lang="en-US" dirty="0" smtClean="0"/>
              <a:t>Charalambos Themistocleous</a:t>
            </a:r>
          </a:p>
          <a:p>
            <a:r>
              <a:rPr lang="en-US" dirty="0" smtClean="0">
                <a:hlinkClick r:id="rId2"/>
              </a:rPr>
              <a:t>www.charalambosthemistocleous.com</a:t>
            </a:r>
            <a:endParaRPr lang="en-US" dirty="0" smtClean="0"/>
          </a:p>
          <a:p>
            <a:r>
              <a:rPr lang="en-US" dirty="0" smtClean="0">
                <a:hlinkClick r:id="rId3"/>
              </a:rPr>
              <a:t>themistocleous@gmail.com</a:t>
            </a:r>
            <a:r>
              <a:rPr lang="en-US" dirty="0" smtClean="0"/>
              <a:t>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How language was in the past.</a:t>
            </a:r>
          </a:p>
          <a:p>
            <a:r>
              <a:rPr lang="en-US" dirty="0" smtClean="0"/>
              <a:t>How language will change in the future.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i="1" dirty="0" smtClean="0">
                <a:solidFill>
                  <a:srgbClr val="FF0000"/>
                </a:solidFill>
              </a:rPr>
              <a:t>Our earliest sound recordings only go back in the middle of the nineteenth century.</a:t>
            </a:r>
          </a:p>
          <a:p>
            <a:pPr algn="just">
              <a:buFont typeface="Wingdings"/>
              <a:buChar char="Ø"/>
            </a:pPr>
            <a:r>
              <a:rPr lang="en-US" dirty="0" smtClean="0"/>
              <a:t>There is an analysis of Greek </a:t>
            </a:r>
            <a:r>
              <a:rPr lang="en-US" dirty="0" err="1" smtClean="0"/>
              <a:t>Rembetika</a:t>
            </a:r>
            <a:r>
              <a:rPr lang="en-US" dirty="0" smtClean="0"/>
              <a:t> (</a:t>
            </a:r>
            <a:r>
              <a:rPr lang="en-US" dirty="0" err="1" smtClean="0"/>
              <a:t>begining</a:t>
            </a:r>
            <a:r>
              <a:rPr lang="en-US" dirty="0" smtClean="0"/>
              <a:t> of the 20</a:t>
            </a:r>
            <a:r>
              <a:rPr lang="en-US" baseline="30000" dirty="0" smtClean="0"/>
              <a:t>th</a:t>
            </a:r>
            <a:r>
              <a:rPr lang="en-US" dirty="0" smtClean="0"/>
              <a:t> century) by Arvaniti and Joseph who study /b d ɡ/ word initially and word-medially.</a:t>
            </a:r>
          </a:p>
          <a:p>
            <a:pPr algn="just">
              <a:buFont typeface="Wingdings"/>
              <a:buChar char="Ø"/>
            </a:pPr>
            <a:r>
              <a:rPr lang="en-US" i="1" dirty="0" smtClean="0">
                <a:solidFill>
                  <a:srgbClr val="FF0000"/>
                </a:solidFill>
              </a:rPr>
              <a:t>Written speech.</a:t>
            </a:r>
            <a:endParaRPr lang="en-GB" i="1"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Real time studies</a:t>
            </a:r>
            <a:endParaRPr lang="en-GB" dirty="0"/>
          </a:p>
        </p:txBody>
      </p:sp>
      <p:sp>
        <p:nvSpPr>
          <p:cNvPr id="3" name="2 - Θέση περιεχομένου"/>
          <p:cNvSpPr>
            <a:spLocks noGrp="1"/>
          </p:cNvSpPr>
          <p:nvPr>
            <p:ph idx="1"/>
          </p:nvPr>
        </p:nvSpPr>
        <p:spPr/>
        <p:txBody>
          <a:bodyPr/>
          <a:lstStyle/>
          <a:p>
            <a:pPr algn="just"/>
            <a:r>
              <a:rPr lang="en-US" dirty="0" err="1" smtClean="0"/>
              <a:t>Rickford</a:t>
            </a:r>
            <a:r>
              <a:rPr lang="en-US" dirty="0" smtClean="0"/>
              <a:t> and McNair-Knox’s (1994) compared interviews done with Foxy while she was at high school with ones done after she had moved on to the university.</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Types of real time studies</a:t>
            </a:r>
            <a:endParaRPr lang="en-GB" dirty="0"/>
          </a:p>
        </p:txBody>
      </p:sp>
      <p:sp>
        <p:nvSpPr>
          <p:cNvPr id="3" name="2 - Θέση περιεχομένου"/>
          <p:cNvSpPr>
            <a:spLocks noGrp="1"/>
          </p:cNvSpPr>
          <p:nvPr>
            <p:ph idx="1"/>
          </p:nvPr>
        </p:nvSpPr>
        <p:spPr/>
        <p:txBody>
          <a:bodyPr/>
          <a:lstStyle/>
          <a:p>
            <a:r>
              <a:rPr lang="en-US" b="1" i="1" dirty="0" smtClean="0">
                <a:solidFill>
                  <a:srgbClr val="FF0000"/>
                </a:solidFill>
              </a:rPr>
              <a:t>Panel studies</a:t>
            </a:r>
            <a:r>
              <a:rPr lang="en-US" dirty="0" smtClean="0"/>
              <a:t>: Studies of variation across real time when participants are the same.</a:t>
            </a:r>
          </a:p>
          <a:p>
            <a:r>
              <a:rPr lang="en-US" dirty="0" smtClean="0"/>
              <a:t>People leave the study, move to another place, die etc.</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b="1" i="1" dirty="0" smtClean="0">
                <a:solidFill>
                  <a:srgbClr val="FF0000"/>
                </a:solidFill>
              </a:rPr>
              <a:t>Trend studies: </a:t>
            </a:r>
            <a:r>
              <a:rPr lang="en-US" dirty="0" smtClean="0"/>
              <a:t>these studies involve comparing speech from members of the same community  at different points in time.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21506" name="Picture 2"/>
          <p:cNvPicPr>
            <a:picLocks noChangeAspect="1" noChangeArrowheads="1"/>
          </p:cNvPicPr>
          <p:nvPr/>
        </p:nvPicPr>
        <p:blipFill>
          <a:blip r:embed="rId2" cstate="print"/>
          <a:srcRect/>
          <a:stretch>
            <a:fillRect/>
          </a:stretch>
        </p:blipFill>
        <p:spPr bwMode="auto">
          <a:xfrm>
            <a:off x="323528" y="116632"/>
            <a:ext cx="7056784" cy="5454306"/>
          </a:xfrm>
          <a:prstGeom prst="rect">
            <a:avLst/>
          </a:prstGeom>
          <a:noFill/>
          <a:ln w="9525">
            <a:noFill/>
            <a:miter lim="800000"/>
            <a:headEnd/>
            <a:tailEnd/>
          </a:ln>
        </p:spPr>
      </p:pic>
      <p:sp>
        <p:nvSpPr>
          <p:cNvPr id="5" name="4 - TextBox"/>
          <p:cNvSpPr txBox="1"/>
          <p:nvPr/>
        </p:nvSpPr>
        <p:spPr>
          <a:xfrm>
            <a:off x="0" y="5517232"/>
            <a:ext cx="9153596" cy="1754326"/>
          </a:xfrm>
          <a:prstGeom prst="rect">
            <a:avLst/>
          </a:prstGeom>
          <a:noFill/>
        </p:spPr>
        <p:txBody>
          <a:bodyPr wrap="none" rtlCol="0">
            <a:spAutoFit/>
          </a:bodyPr>
          <a:lstStyle/>
          <a:p>
            <a:endParaRPr lang="en-GB" b="1" dirty="0" smtClean="0"/>
          </a:p>
          <a:p>
            <a:r>
              <a:rPr lang="en-GB" b="1" dirty="0" smtClean="0"/>
              <a:t>Title:</a:t>
            </a:r>
            <a:r>
              <a:rPr lang="en-GB" dirty="0" smtClean="0"/>
              <a:t> The devoicing of fricatives in Standard Dutch: A real-time study based on radio recordings </a:t>
            </a:r>
            <a:br>
              <a:rPr lang="en-GB" dirty="0" smtClean="0"/>
            </a:br>
            <a:r>
              <a:rPr lang="en-GB" b="1" dirty="0" smtClean="0"/>
              <a:t>Author(s):</a:t>
            </a:r>
            <a:r>
              <a:rPr lang="en-GB" dirty="0" smtClean="0"/>
              <a:t>Hans van de </a:t>
            </a:r>
            <a:r>
              <a:rPr lang="en-GB" dirty="0" err="1" smtClean="0"/>
              <a:t>Velde</a:t>
            </a:r>
            <a:r>
              <a:rPr lang="en-GB" dirty="0" smtClean="0"/>
              <a:t>, </a:t>
            </a:r>
            <a:r>
              <a:rPr lang="en-GB" dirty="0" err="1" smtClean="0"/>
              <a:t>Gerritsen</a:t>
            </a:r>
            <a:r>
              <a:rPr lang="en-GB" dirty="0" smtClean="0"/>
              <a:t> </a:t>
            </a:r>
            <a:r>
              <a:rPr lang="en-GB" dirty="0" err="1" smtClean="0"/>
              <a:t>Marinel</a:t>
            </a:r>
            <a:r>
              <a:rPr lang="en-GB" dirty="0" smtClean="0"/>
              <a:t>, van </a:t>
            </a:r>
            <a:r>
              <a:rPr lang="en-GB" dirty="0" err="1" smtClean="0"/>
              <a:t>Hout</a:t>
            </a:r>
            <a:r>
              <a:rPr lang="en-GB" dirty="0" smtClean="0"/>
              <a:t> </a:t>
            </a:r>
            <a:r>
              <a:rPr lang="en-GB" dirty="0" err="1" smtClean="0"/>
              <a:t>Roeland</a:t>
            </a:r>
            <a:r>
              <a:rPr lang="en-GB" dirty="0" smtClean="0"/>
              <a:t/>
            </a:r>
            <a:br>
              <a:rPr lang="en-GB" dirty="0" smtClean="0"/>
            </a:br>
            <a:r>
              <a:rPr lang="en-GB" b="1" dirty="0" smtClean="0"/>
              <a:t>Online Publication date:</a:t>
            </a:r>
            <a:r>
              <a:rPr lang="en-GB" dirty="0" smtClean="0"/>
              <a:t> 1996 </a:t>
            </a:r>
            <a:br>
              <a:rPr lang="en-GB" dirty="0" smtClean="0"/>
            </a:br>
            <a:endParaRPr lang="en-GB" dirty="0" smtClean="0"/>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Apparent time studies</a:t>
            </a:r>
            <a:endParaRPr lang="en-GB" dirty="0"/>
          </a:p>
        </p:txBody>
      </p:sp>
      <p:sp>
        <p:nvSpPr>
          <p:cNvPr id="3" name="2 - Θέση περιεχομένου"/>
          <p:cNvSpPr>
            <a:spLocks noGrp="1"/>
          </p:cNvSpPr>
          <p:nvPr>
            <p:ph idx="1"/>
          </p:nvPr>
        </p:nvSpPr>
        <p:spPr/>
        <p:txBody>
          <a:bodyPr>
            <a:normAutofit/>
          </a:bodyPr>
          <a:lstStyle/>
          <a:p>
            <a:pPr algn="just"/>
            <a:r>
              <a:rPr lang="en-US" dirty="0" smtClean="0"/>
              <a:t>They involve sampling speakers of different ages and comparing the frequency of a variant in the speech of successive generations.</a:t>
            </a:r>
          </a:p>
          <a:p>
            <a:pPr algn="just"/>
            <a:r>
              <a:rPr lang="en-US" dirty="0" smtClean="0"/>
              <a:t>Apparent time is a way of simulating and </a:t>
            </a:r>
            <a:r>
              <a:rPr lang="en-US" dirty="0" err="1" smtClean="0"/>
              <a:t>modelling</a:t>
            </a:r>
            <a:r>
              <a:rPr lang="en-US" dirty="0" smtClean="0"/>
              <a:t> real time change using synchronic data, when the diachronic data are not available or when the researches do not have the resources to construct their own real time corpus.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Apparent Time Studies</a:t>
            </a:r>
            <a:endParaRPr lang="en-GB" dirty="0"/>
          </a:p>
        </p:txBody>
      </p:sp>
      <p:sp>
        <p:nvSpPr>
          <p:cNvPr id="3" name="2 - Θέση περιεχομένου"/>
          <p:cNvSpPr>
            <a:spLocks noGrp="1"/>
          </p:cNvSpPr>
          <p:nvPr>
            <p:ph idx="1"/>
          </p:nvPr>
        </p:nvSpPr>
        <p:spPr/>
        <p:txBody>
          <a:bodyPr/>
          <a:lstStyle/>
          <a:p>
            <a:r>
              <a:rPr lang="en-US" dirty="0" smtClean="0"/>
              <a:t>There is an </a:t>
            </a:r>
            <a:r>
              <a:rPr lang="en-US" b="1" i="1" dirty="0" smtClean="0">
                <a:solidFill>
                  <a:srgbClr val="FF0000"/>
                </a:solidFill>
              </a:rPr>
              <a:t>assumption</a:t>
            </a:r>
            <a:r>
              <a:rPr lang="en-US" dirty="0" smtClean="0"/>
              <a:t> (called it also </a:t>
            </a:r>
            <a:r>
              <a:rPr lang="en-US" i="1" dirty="0" smtClean="0"/>
              <a:t>working hypothesis</a:t>
            </a:r>
            <a:r>
              <a:rPr lang="en-US" dirty="0" smtClean="0"/>
              <a:t>) behind these studies:</a:t>
            </a:r>
          </a:p>
          <a:p>
            <a:pPr>
              <a:buNone/>
            </a:pPr>
            <a:r>
              <a:rPr lang="en-US" dirty="0" smtClean="0"/>
              <a:t>“The basics of a speakers’ phonological system have been laid down in their youth (remember the critical period hypothesis (</a:t>
            </a:r>
            <a:r>
              <a:rPr lang="en-US" dirty="0" err="1" smtClean="0"/>
              <a:t>Lenneberg</a:t>
            </a:r>
            <a:r>
              <a:rPr lang="en-US" dirty="0" smtClean="0"/>
              <a:t> 1967)” and our talk is related to that time”.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0" y="5715000"/>
            <a:ext cx="9144000" cy="1143000"/>
          </a:xfrm>
        </p:spPr>
        <p:txBody>
          <a:bodyPr>
            <a:noAutofit/>
          </a:bodyPr>
          <a:lstStyle/>
          <a:p>
            <a:r>
              <a:rPr lang="en-US" sz="2400" dirty="0" smtClean="0"/>
              <a:t/>
            </a:r>
            <a:br>
              <a:rPr lang="en-US" sz="2400" dirty="0" smtClean="0"/>
            </a:br>
            <a:r>
              <a:rPr lang="en-US" sz="2400" dirty="0" smtClean="0"/>
              <a:t>Chambers (1995)</a:t>
            </a:r>
            <a:r>
              <a:rPr lang="en-GB" sz="2400" dirty="0"/>
              <a:t> </a:t>
            </a:r>
            <a:r>
              <a:rPr lang="en-GB" sz="2400" b="1" i="1" dirty="0" smtClean="0"/>
              <a:t>couch</a:t>
            </a:r>
            <a:r>
              <a:rPr lang="en-GB" sz="2400" b="1" dirty="0" smtClean="0"/>
              <a:t> is replacing </a:t>
            </a:r>
            <a:r>
              <a:rPr lang="en-GB" sz="2400" b="1" i="1" dirty="0" smtClean="0"/>
              <a:t>chesterfield</a:t>
            </a:r>
            <a:endParaRPr lang="en-GB" sz="2400" dirty="0"/>
          </a:p>
        </p:txBody>
      </p:sp>
      <p:sp>
        <p:nvSpPr>
          <p:cNvPr id="3" name="2 - Θέση περιεχομένου"/>
          <p:cNvSpPr>
            <a:spLocks noGrp="1"/>
          </p:cNvSpPr>
          <p:nvPr>
            <p:ph idx="1"/>
          </p:nvPr>
        </p:nvSpPr>
        <p:spPr/>
        <p:txBody>
          <a:bodyPr/>
          <a:lstStyle/>
          <a:p>
            <a:endParaRPr lang="en-GB" dirty="0"/>
          </a:p>
        </p:txBody>
      </p:sp>
      <p:pic>
        <p:nvPicPr>
          <p:cNvPr id="22530" name="Picture 2" descr="http://homes.chass.utoronto.ca/~chambers/graph2.gif"/>
          <p:cNvPicPr>
            <a:picLocks noChangeAspect="1" noChangeArrowheads="1"/>
          </p:cNvPicPr>
          <p:nvPr/>
        </p:nvPicPr>
        <p:blipFill>
          <a:blip r:embed="rId2" cstate="print"/>
          <a:srcRect/>
          <a:stretch>
            <a:fillRect/>
          </a:stretch>
        </p:blipFill>
        <p:spPr bwMode="auto">
          <a:xfrm>
            <a:off x="0" y="0"/>
            <a:ext cx="9144000" cy="602128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Apparent Time Studies</a:t>
            </a:r>
            <a:endParaRPr lang="en-GB" dirty="0"/>
          </a:p>
        </p:txBody>
      </p:sp>
      <p:sp>
        <p:nvSpPr>
          <p:cNvPr id="3" name="2 - Θέση περιεχομένου"/>
          <p:cNvSpPr>
            <a:spLocks noGrp="1"/>
          </p:cNvSpPr>
          <p:nvPr>
            <p:ph idx="1"/>
          </p:nvPr>
        </p:nvSpPr>
        <p:spPr/>
        <p:txBody>
          <a:bodyPr/>
          <a:lstStyle/>
          <a:p>
            <a:r>
              <a:rPr lang="en-US" dirty="0" smtClean="0"/>
              <a:t>For sociolinguists its is very interesting to see how people accommodate </a:t>
            </a:r>
            <a:r>
              <a:rPr lang="en-US" i="1" dirty="0" smtClean="0"/>
              <a:t>(=attune or adapt their linguistic </a:t>
            </a:r>
            <a:r>
              <a:rPr lang="en-US" i="1" dirty="0" err="1" smtClean="0"/>
              <a:t>behaviour</a:t>
            </a:r>
            <a:r>
              <a:rPr lang="en-US" i="1" dirty="0" smtClean="0"/>
              <a:t> in light of their interlocutors' </a:t>
            </a:r>
            <a:r>
              <a:rPr lang="en-US" i="1" dirty="0" err="1" smtClean="0"/>
              <a:t>behaviour</a:t>
            </a:r>
            <a:r>
              <a:rPr lang="en-US" i="1" dirty="0" smtClean="0"/>
              <a:t> and their attitudes towards their interlocutors, this maybe conscious or unconscious), </a:t>
            </a:r>
            <a:r>
              <a:rPr lang="en-US" dirty="0" smtClean="0"/>
              <a:t>new variants into their vernacular.</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574032"/>
            <a:ext cx="8229600" cy="1143000"/>
          </a:xfrm>
        </p:spPr>
        <p:txBody>
          <a:bodyPr>
            <a:normAutofit/>
          </a:bodyPr>
          <a:lstStyle/>
          <a:p>
            <a:r>
              <a:rPr lang="en-US" dirty="0" smtClean="0"/>
              <a:t>Variation and language change.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Apparent Time Studies</a:t>
            </a:r>
            <a:endParaRPr lang="en-GB" dirty="0"/>
          </a:p>
        </p:txBody>
      </p:sp>
      <p:sp>
        <p:nvSpPr>
          <p:cNvPr id="3" name="2 - Θέση περιεχομένου"/>
          <p:cNvSpPr>
            <a:spLocks noGrp="1"/>
          </p:cNvSpPr>
          <p:nvPr>
            <p:ph idx="1"/>
          </p:nvPr>
        </p:nvSpPr>
        <p:spPr/>
        <p:txBody>
          <a:bodyPr/>
          <a:lstStyle/>
          <a:p>
            <a:pPr>
              <a:buNone/>
            </a:pPr>
            <a:r>
              <a:rPr lang="en-US" dirty="0" smtClean="0"/>
              <a:t>In Britain there is a competition between:</a:t>
            </a:r>
          </a:p>
          <a:p>
            <a:r>
              <a:rPr lang="en-US" b="1" i="1" dirty="0" smtClean="0"/>
              <a:t>Supra-local, non standard variants (like the glottal and </a:t>
            </a:r>
            <a:r>
              <a:rPr lang="en-US" b="1" i="1" dirty="0" err="1" smtClean="0"/>
              <a:t>th</a:t>
            </a:r>
            <a:r>
              <a:rPr lang="en-US" b="1" i="1" dirty="0" smtClean="0"/>
              <a:t>-fronting),</a:t>
            </a:r>
          </a:p>
          <a:p>
            <a:r>
              <a:rPr lang="en-US" b="1" i="1" dirty="0" smtClean="0"/>
              <a:t>Local vernacular variants</a:t>
            </a:r>
          </a:p>
          <a:p>
            <a:r>
              <a:rPr lang="en-US" b="1" i="1" dirty="0" smtClean="0"/>
              <a:t>The supra-local prestige forms of Standard English.</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There are methods for understanding how these </a:t>
            </a:r>
            <a:r>
              <a:rPr lang="en-US" smtClean="0"/>
              <a:t>tensions</a:t>
            </a:r>
            <a:r>
              <a:rPr lang="en-US" smtClean="0"/>
              <a:t>/combetitions </a:t>
            </a:r>
            <a:r>
              <a:rPr lang="en-US" dirty="0" smtClean="0"/>
              <a:t>get worked out within a particular variety.</a:t>
            </a:r>
          </a:p>
          <a:p>
            <a:r>
              <a:rPr lang="en-US" dirty="0" smtClean="0"/>
              <a:t>A. To examine closely the speech of a small group of speakers and interpret </a:t>
            </a:r>
            <a:r>
              <a:rPr lang="en-US" dirty="0" err="1" smtClean="0"/>
              <a:t>intraspeaker</a:t>
            </a:r>
            <a:r>
              <a:rPr lang="en-US" dirty="0" smtClean="0"/>
              <a:t>, as well as </a:t>
            </a:r>
            <a:r>
              <a:rPr lang="en-US" dirty="0" err="1" smtClean="0"/>
              <a:t>interspeaker</a:t>
            </a:r>
            <a:r>
              <a:rPr lang="en-US" dirty="0" smtClean="0"/>
              <a:t>, variation in light of the individuals’ life histories and their current goals and activities.</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lnSpcReduction="20000"/>
          </a:bodyPr>
          <a:lstStyle/>
          <a:p>
            <a:r>
              <a:rPr lang="en-US" dirty="0" err="1" smtClean="0"/>
              <a:t>Tagliamonte</a:t>
            </a:r>
            <a:r>
              <a:rPr lang="en-US" dirty="0" smtClean="0"/>
              <a:t> 1998 the use of Yorkshire English “was” in existential sentences.</a:t>
            </a:r>
          </a:p>
          <a:p>
            <a:endParaRPr lang="en-US" dirty="0"/>
          </a:p>
          <a:p>
            <a:pPr>
              <a:buNone/>
            </a:pPr>
            <a:r>
              <a:rPr lang="en-GB" i="1" dirty="0"/>
              <a:t>The </a:t>
            </a:r>
            <a:r>
              <a:rPr lang="en-GB" i="1" dirty="0" smtClean="0"/>
              <a:t>data </a:t>
            </a:r>
          </a:p>
          <a:p>
            <a:pPr algn="just">
              <a:buNone/>
            </a:pPr>
            <a:r>
              <a:rPr lang="en-GB" dirty="0" smtClean="0"/>
              <a:t>“The </a:t>
            </a:r>
            <a:r>
              <a:rPr lang="en-GB" dirty="0"/>
              <a:t>result of our fieldwork is a corpus of 132 hours of </a:t>
            </a:r>
            <a:r>
              <a:rPr lang="en-GB" dirty="0" err="1"/>
              <a:t>audiotaped</a:t>
            </a:r>
            <a:r>
              <a:rPr lang="en-GB" dirty="0"/>
              <a:t> conversations</a:t>
            </a:r>
            <a:r>
              <a:rPr lang="en-GB" dirty="0" smtClean="0"/>
              <a:t>, ranging </a:t>
            </a:r>
            <a:r>
              <a:rPr lang="en-GB" dirty="0"/>
              <a:t>in length from 1 to 3 hours. The interviews are similar to those </a:t>
            </a:r>
            <a:r>
              <a:rPr lang="en-GB" dirty="0" smtClean="0"/>
              <a:t>obtained in </a:t>
            </a:r>
            <a:r>
              <a:rPr lang="en-GB" dirty="0"/>
              <a:t>many other sociolinguistic projects of this kind. Each one contains some or </a:t>
            </a:r>
            <a:r>
              <a:rPr lang="en-GB" dirty="0" smtClean="0"/>
              <a:t>all of </a:t>
            </a:r>
            <a:r>
              <a:rPr lang="en-GB" dirty="0"/>
              <a:t>the elements of informal </a:t>
            </a:r>
            <a:r>
              <a:rPr lang="en-GB" dirty="0" smtClean="0"/>
              <a:t>discourse—personal </a:t>
            </a:r>
            <a:r>
              <a:rPr lang="en-GB" dirty="0"/>
              <a:t>reminiscences, narratives of </a:t>
            </a:r>
            <a:r>
              <a:rPr lang="en-GB" dirty="0" smtClean="0"/>
              <a:t>personal experience</a:t>
            </a:r>
            <a:r>
              <a:rPr lang="en-GB" dirty="0"/>
              <a:t>, group interactions, folk stories, and many vibrant </a:t>
            </a:r>
            <a:r>
              <a:rPr lang="en-GB" dirty="0" smtClean="0"/>
              <a:t>characterizations of </a:t>
            </a:r>
            <a:r>
              <a:rPr lang="en-GB" dirty="0"/>
              <a:t>York today and in the past</a:t>
            </a:r>
            <a:r>
              <a:rPr lang="en-GB" dirty="0" smtClean="0"/>
              <a:t>.”</a:t>
            </a:r>
            <a:endParaRPr lang="en-GB" dirty="0"/>
          </a:p>
          <a:p>
            <a:pPr algn="r">
              <a:buNone/>
            </a:pPr>
            <a:r>
              <a:rPr lang="en-US" dirty="0" smtClean="0"/>
              <a:t>(</a:t>
            </a:r>
            <a:r>
              <a:rPr lang="en-US" dirty="0" err="1" smtClean="0"/>
              <a:t>Tagliamonte</a:t>
            </a:r>
            <a:r>
              <a:rPr lang="en-US" dirty="0" smtClean="0"/>
              <a:t> 1998:159)</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0"/>
            <a:ext cx="8229600" cy="6597352"/>
          </a:xfrm>
        </p:spPr>
        <p:txBody>
          <a:bodyPr numCol="2">
            <a:noAutofit/>
          </a:bodyPr>
          <a:lstStyle/>
          <a:p>
            <a:r>
              <a:rPr lang="en-GB" sz="1600" b="1" dirty="0" smtClean="0">
                <a:solidFill>
                  <a:schemeClr val="tx1"/>
                </a:solidFill>
              </a:rPr>
              <a:t>(</a:t>
            </a:r>
            <a:r>
              <a:rPr lang="en-GB" sz="1600" b="1" dirty="0">
                <a:solidFill>
                  <a:schemeClr val="tx1"/>
                </a:solidFill>
              </a:rPr>
              <a:t>1</a:t>
            </a:r>
            <a:r>
              <a:rPr lang="en-GB" sz="1600" b="1" dirty="0" smtClean="0">
                <a:solidFill>
                  <a:schemeClr val="tx1"/>
                </a:solidFill>
              </a:rPr>
              <a:t>) Affirmative</a:t>
            </a:r>
          </a:p>
          <a:p>
            <a:r>
              <a:rPr lang="en-GB" sz="1600" dirty="0" smtClean="0">
                <a:solidFill>
                  <a:schemeClr val="tx1"/>
                </a:solidFill>
              </a:rPr>
              <a:t> </a:t>
            </a:r>
            <a:r>
              <a:rPr lang="en-GB" sz="1600" dirty="0">
                <a:solidFill>
                  <a:schemeClr val="tx1"/>
                </a:solidFill>
              </a:rPr>
              <a:t>a. She </a:t>
            </a:r>
            <a:r>
              <a:rPr lang="en-GB" sz="1600" i="1" dirty="0">
                <a:solidFill>
                  <a:schemeClr val="tx1"/>
                </a:solidFill>
              </a:rPr>
              <a:t>were a good worker. She was a </a:t>
            </a:r>
            <a:r>
              <a:rPr lang="en-GB" sz="1600" i="1" dirty="0" err="1">
                <a:solidFill>
                  <a:schemeClr val="tx1"/>
                </a:solidFill>
              </a:rPr>
              <a:t>helluva</a:t>
            </a:r>
            <a:r>
              <a:rPr lang="en-GB" sz="1600" i="1" dirty="0">
                <a:solidFill>
                  <a:schemeClr val="tx1"/>
                </a:solidFill>
              </a:rPr>
              <a:t> good worker. (092/568)2</a:t>
            </a:r>
          </a:p>
          <a:p>
            <a:r>
              <a:rPr lang="en-GB" sz="1600" dirty="0">
                <a:solidFill>
                  <a:schemeClr val="tx1"/>
                </a:solidFill>
              </a:rPr>
              <a:t>b. There </a:t>
            </a:r>
            <a:r>
              <a:rPr lang="en-GB" sz="1600" i="1" dirty="0">
                <a:solidFill>
                  <a:schemeClr val="tx1"/>
                </a:solidFill>
              </a:rPr>
              <a:t>was a lot of us that were sort of seventeen. (004/180,27)</a:t>
            </a:r>
          </a:p>
          <a:p>
            <a:r>
              <a:rPr lang="en-GB" sz="1600" b="1" dirty="0">
                <a:solidFill>
                  <a:schemeClr val="tx1"/>
                </a:solidFill>
              </a:rPr>
              <a:t>(2) First person singular: /</a:t>
            </a:r>
          </a:p>
          <a:p>
            <a:r>
              <a:rPr lang="en-GB" sz="1600" dirty="0">
                <a:solidFill>
                  <a:schemeClr val="tx1"/>
                </a:solidFill>
              </a:rPr>
              <a:t>a. I got the job when I </a:t>
            </a:r>
            <a:r>
              <a:rPr lang="en-GB" sz="1600" i="1" dirty="0">
                <a:solidFill>
                  <a:schemeClr val="tx1"/>
                </a:solidFill>
              </a:rPr>
              <a:t>was younger. (009/8)</a:t>
            </a:r>
          </a:p>
          <a:p>
            <a:r>
              <a:rPr lang="en-GB" sz="1600" dirty="0">
                <a:solidFill>
                  <a:schemeClr val="tx1"/>
                </a:solidFill>
              </a:rPr>
              <a:t>b. I </a:t>
            </a:r>
            <a:r>
              <a:rPr lang="en-GB" sz="1600" i="1" dirty="0">
                <a:solidFill>
                  <a:schemeClr val="tx1"/>
                </a:solidFill>
              </a:rPr>
              <a:t>were broke on a Monday. (003/306)</a:t>
            </a:r>
          </a:p>
          <a:p>
            <a:r>
              <a:rPr lang="en-GB" sz="1600" b="1" dirty="0">
                <a:solidFill>
                  <a:schemeClr val="tx1"/>
                </a:solidFill>
              </a:rPr>
              <a:t>Second person singular: </a:t>
            </a:r>
            <a:r>
              <a:rPr lang="en-GB" sz="1600" b="1" i="1" dirty="0">
                <a:solidFill>
                  <a:schemeClr val="tx1"/>
                </a:solidFill>
              </a:rPr>
              <a:t>You</a:t>
            </a:r>
          </a:p>
          <a:p>
            <a:r>
              <a:rPr lang="en-GB" sz="1600" dirty="0">
                <a:solidFill>
                  <a:schemeClr val="tx1"/>
                </a:solidFill>
              </a:rPr>
              <a:t>c. You </a:t>
            </a:r>
            <a:r>
              <a:rPr lang="en-GB" sz="1600" i="1" dirty="0">
                <a:solidFill>
                  <a:schemeClr val="tx1"/>
                </a:solidFill>
              </a:rPr>
              <a:t>were mentioning windscreen wipers . . . (040/518)</a:t>
            </a:r>
          </a:p>
          <a:p>
            <a:r>
              <a:rPr lang="en-GB" sz="1600" dirty="0">
                <a:solidFill>
                  <a:schemeClr val="tx1"/>
                </a:solidFill>
              </a:rPr>
              <a:t>d. You </a:t>
            </a:r>
            <a:r>
              <a:rPr lang="en-GB" sz="1600" i="1" dirty="0">
                <a:solidFill>
                  <a:schemeClr val="tx1"/>
                </a:solidFill>
              </a:rPr>
              <a:t>was only away a bit. (008/645)</a:t>
            </a:r>
          </a:p>
          <a:p>
            <a:r>
              <a:rPr lang="en-GB" sz="1600" b="1" dirty="0">
                <a:solidFill>
                  <a:schemeClr val="tx1"/>
                </a:solidFill>
              </a:rPr>
              <a:t>Third person singular: Pronoun</a:t>
            </a:r>
          </a:p>
          <a:p>
            <a:r>
              <a:rPr lang="en-GB" sz="1600" dirty="0">
                <a:solidFill>
                  <a:schemeClr val="tx1"/>
                </a:solidFill>
              </a:rPr>
              <a:t>e. That </a:t>
            </a:r>
            <a:r>
              <a:rPr lang="en-GB" sz="1600" i="1" dirty="0">
                <a:solidFill>
                  <a:schemeClr val="tx1"/>
                </a:solidFill>
              </a:rPr>
              <a:t>was the rock and roll era. (005/36)</a:t>
            </a:r>
          </a:p>
          <a:p>
            <a:r>
              <a:rPr lang="en-GB" sz="1600" dirty="0">
                <a:solidFill>
                  <a:schemeClr val="tx1"/>
                </a:solidFill>
              </a:rPr>
              <a:t>f. That </a:t>
            </a:r>
            <a:r>
              <a:rPr lang="en-GB" sz="1600" i="1" dirty="0">
                <a:solidFill>
                  <a:schemeClr val="tx1"/>
                </a:solidFill>
              </a:rPr>
              <a:t>were a game we invented. (087/163)</a:t>
            </a:r>
          </a:p>
          <a:p>
            <a:r>
              <a:rPr lang="en-GB" sz="1600" b="1" dirty="0">
                <a:solidFill>
                  <a:schemeClr val="tx1"/>
                </a:solidFill>
              </a:rPr>
              <a:t>Third person singular: Full NP</a:t>
            </a:r>
          </a:p>
          <a:p>
            <a:r>
              <a:rPr lang="en-GB" sz="1600" dirty="0">
                <a:solidFill>
                  <a:schemeClr val="tx1"/>
                </a:solidFill>
              </a:rPr>
              <a:t>g. But the war </a:t>
            </a:r>
            <a:r>
              <a:rPr lang="en-GB" sz="1600" i="1" dirty="0">
                <a:solidFill>
                  <a:schemeClr val="tx1"/>
                </a:solidFill>
              </a:rPr>
              <a:t>was over then. (017/133)</a:t>
            </a:r>
          </a:p>
          <a:p>
            <a:r>
              <a:rPr lang="en-GB" sz="1600" dirty="0">
                <a:solidFill>
                  <a:schemeClr val="tx1"/>
                </a:solidFill>
              </a:rPr>
              <a:t>h. My Dad </a:t>
            </a:r>
            <a:r>
              <a:rPr lang="en-GB" sz="1600" i="1" dirty="0">
                <a:solidFill>
                  <a:schemeClr val="tx1"/>
                </a:solidFill>
              </a:rPr>
              <a:t>were up there. (087/468)</a:t>
            </a:r>
          </a:p>
          <a:p>
            <a:r>
              <a:rPr lang="en-GB" sz="1600" b="1" dirty="0">
                <a:solidFill>
                  <a:schemeClr val="tx1"/>
                </a:solidFill>
              </a:rPr>
              <a:t>Third person singular: Existential </a:t>
            </a:r>
            <a:r>
              <a:rPr lang="en-GB" sz="1600" b="1" i="1" dirty="0">
                <a:solidFill>
                  <a:schemeClr val="tx1"/>
                </a:solidFill>
              </a:rPr>
              <a:t>there</a:t>
            </a:r>
          </a:p>
          <a:p>
            <a:r>
              <a:rPr lang="en-GB" sz="1600" dirty="0" err="1">
                <a:solidFill>
                  <a:schemeClr val="tx1"/>
                </a:solidFill>
              </a:rPr>
              <a:t>i</a:t>
            </a:r>
            <a:r>
              <a:rPr lang="en-GB" sz="1600" dirty="0">
                <a:solidFill>
                  <a:schemeClr val="tx1"/>
                </a:solidFill>
              </a:rPr>
              <a:t>. There </a:t>
            </a:r>
            <a:r>
              <a:rPr lang="en-GB" sz="1600" i="1" dirty="0">
                <a:solidFill>
                  <a:schemeClr val="tx1"/>
                </a:solidFill>
              </a:rPr>
              <a:t>was only one bus load. (001/419)</a:t>
            </a:r>
          </a:p>
          <a:p>
            <a:r>
              <a:rPr lang="en-GB" sz="1600" dirty="0">
                <a:solidFill>
                  <a:schemeClr val="tx1"/>
                </a:solidFill>
              </a:rPr>
              <a:t>j . They said there </a:t>
            </a:r>
            <a:r>
              <a:rPr lang="en-GB" sz="1600" i="1" dirty="0">
                <a:solidFill>
                  <a:schemeClr val="tx1"/>
                </a:solidFill>
              </a:rPr>
              <a:t>were nothing wrong. (003/521)</a:t>
            </a:r>
          </a:p>
          <a:p>
            <a:r>
              <a:rPr lang="en-GB" sz="1600" b="1" dirty="0">
                <a:solidFill>
                  <a:schemeClr val="tx1"/>
                </a:solidFill>
              </a:rPr>
              <a:t>Third person singular: </a:t>
            </a:r>
            <a:r>
              <a:rPr lang="en-GB" sz="1600" b="1" i="1" dirty="0">
                <a:solidFill>
                  <a:schemeClr val="tx1"/>
                </a:solidFill>
              </a:rPr>
              <a:t>It</a:t>
            </a:r>
          </a:p>
          <a:p>
            <a:r>
              <a:rPr lang="en-GB" sz="1600" dirty="0">
                <a:solidFill>
                  <a:schemeClr val="tx1"/>
                </a:solidFill>
              </a:rPr>
              <a:t>k. It </a:t>
            </a:r>
            <a:r>
              <a:rPr lang="en-GB" sz="1600" i="1" dirty="0">
                <a:solidFill>
                  <a:schemeClr val="tx1"/>
                </a:solidFill>
              </a:rPr>
              <a:t>was cold on a morning. (044/221)</a:t>
            </a:r>
          </a:p>
          <a:p>
            <a:r>
              <a:rPr lang="en-GB" sz="1600" dirty="0">
                <a:solidFill>
                  <a:schemeClr val="tx1"/>
                </a:solidFill>
              </a:rPr>
              <a:t>1. It </a:t>
            </a:r>
            <a:r>
              <a:rPr lang="en-GB" sz="1600" i="1" dirty="0">
                <a:solidFill>
                  <a:schemeClr val="tx1"/>
                </a:solidFill>
              </a:rPr>
              <a:t>weren't very satisfactory. (005/100</a:t>
            </a:r>
            <a:r>
              <a:rPr lang="en-GB" sz="1600" i="1" dirty="0" smtClean="0">
                <a:solidFill>
                  <a:schemeClr val="tx1"/>
                </a:solidFill>
              </a:rPr>
              <a:t>)</a:t>
            </a:r>
          </a:p>
          <a:p>
            <a:endParaRPr lang="en-US" sz="1600" i="1" dirty="0">
              <a:solidFill>
                <a:schemeClr val="tx1"/>
              </a:solidFill>
            </a:endParaRPr>
          </a:p>
          <a:p>
            <a:r>
              <a:rPr lang="en-US" sz="1600" i="1" dirty="0" smtClean="0">
                <a:solidFill>
                  <a:schemeClr val="tx1"/>
                </a:solidFill>
              </a:rPr>
              <a:t>From </a:t>
            </a:r>
            <a:r>
              <a:rPr lang="en-US" sz="1600" i="1" dirty="0" err="1" smtClean="0">
                <a:solidFill>
                  <a:schemeClr val="tx1"/>
                </a:solidFill>
              </a:rPr>
              <a:t>Tagliamonte</a:t>
            </a:r>
            <a:r>
              <a:rPr lang="en-US" sz="1600" i="1" dirty="0" smtClean="0">
                <a:solidFill>
                  <a:schemeClr val="tx1"/>
                </a:solidFill>
              </a:rPr>
              <a:t> (1998:155).</a:t>
            </a:r>
            <a:endParaRPr lang="en-GB" sz="16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30722" name="Picture 2"/>
          <p:cNvPicPr>
            <a:picLocks noChangeAspect="1" noChangeArrowheads="1"/>
          </p:cNvPicPr>
          <p:nvPr/>
        </p:nvPicPr>
        <p:blipFill>
          <a:blip r:embed="rId2" cstate="print"/>
          <a:srcRect/>
          <a:stretch>
            <a:fillRect/>
          </a:stretch>
        </p:blipFill>
        <p:spPr bwMode="auto">
          <a:xfrm>
            <a:off x="0" y="0"/>
            <a:ext cx="9264981" cy="6858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31746" name="Picture 2"/>
          <p:cNvPicPr>
            <a:picLocks noChangeAspect="1" noChangeArrowheads="1"/>
          </p:cNvPicPr>
          <p:nvPr/>
        </p:nvPicPr>
        <p:blipFill>
          <a:blip r:embed="rId2" cstate="print"/>
          <a:srcRect/>
          <a:stretch>
            <a:fillRect/>
          </a:stretch>
        </p:blipFill>
        <p:spPr bwMode="auto">
          <a:xfrm>
            <a:off x="0" y="0"/>
            <a:ext cx="9144000" cy="683805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a:bodyPr>
          <a:lstStyle/>
          <a:p>
            <a:pPr>
              <a:buNone/>
            </a:pPr>
            <a:r>
              <a:rPr lang="en-US" dirty="0" smtClean="0"/>
              <a:t>Richard Cameron (1998) used apparent time data to explore variable use of verbs of quotation in Puerto Rican Spanish. These verbs introduce reported speech (so she says.., and she’s like… etc.)</a:t>
            </a:r>
          </a:p>
          <a:p>
            <a:pPr>
              <a:buNone/>
            </a:pPr>
            <a:endParaRPr lang="en-GB" dirty="0" smtClean="0"/>
          </a:p>
          <a:p>
            <a:r>
              <a:rPr lang="en-GB" b="1" i="1" dirty="0" smtClean="0"/>
              <a:t>verbs </a:t>
            </a:r>
            <a:r>
              <a:rPr lang="en-GB" b="1" i="1" dirty="0"/>
              <a:t>of direct report, </a:t>
            </a:r>
            <a:endParaRPr lang="en-GB" b="1" i="1" dirty="0" smtClean="0"/>
          </a:p>
          <a:p>
            <a:r>
              <a:rPr lang="en-GB" b="1" i="1" dirty="0" smtClean="0"/>
              <a:t>a </a:t>
            </a:r>
            <a:r>
              <a:rPr lang="en-GB" b="1" i="1" dirty="0"/>
              <a:t>bare noun phrase (Y </a:t>
            </a:r>
            <a:r>
              <a:rPr lang="en-GB" b="1" i="1" dirty="0" err="1"/>
              <a:t>yo</a:t>
            </a:r>
            <a:r>
              <a:rPr lang="en-GB" b="1" i="1" dirty="0"/>
              <a:t>, </a:t>
            </a:r>
            <a:r>
              <a:rPr lang="en-GB" b="1" i="1" dirty="0" smtClean="0"/>
              <a:t>"</a:t>
            </a:r>
            <a:r>
              <a:rPr lang="en-GB" b="1" i="1" dirty="0" smtClean="0">
                <a:latin typeface="Calibri"/>
                <a:cs typeface="Calibri"/>
              </a:rPr>
              <a:t>¡¿</a:t>
            </a:r>
            <a:r>
              <a:rPr lang="en-GB" b="1" i="1" dirty="0" smtClean="0"/>
              <a:t>Ay </a:t>
            </a:r>
            <a:r>
              <a:rPr lang="en-GB" b="1" i="1" dirty="0" err="1" smtClean="0"/>
              <a:t>qu</a:t>
            </a:r>
            <a:r>
              <a:rPr lang="en-GB" b="1" i="1" dirty="0" err="1" smtClean="0">
                <a:latin typeface="Calibri"/>
                <a:cs typeface="Calibri"/>
              </a:rPr>
              <a:t>é</a:t>
            </a:r>
            <a:r>
              <a:rPr lang="en-GB" b="1" i="1" dirty="0" smtClean="0">
                <a:latin typeface="Calibri"/>
                <a:cs typeface="Calibri"/>
              </a:rPr>
              <a:t> </a:t>
            </a:r>
            <a:r>
              <a:rPr lang="en-GB" b="1" i="1" dirty="0" err="1" smtClean="0"/>
              <a:t>hago</a:t>
            </a:r>
            <a:r>
              <a:rPr lang="en-GB" b="1" i="1" dirty="0" smtClean="0"/>
              <a:t>?!" 'And I</a:t>
            </a:r>
            <a:r>
              <a:rPr lang="en-GB" b="1" i="1" dirty="0"/>
              <a:t>, "Oh, what should I do?'), </a:t>
            </a:r>
            <a:endParaRPr lang="en-GB" b="1" i="1" dirty="0" smtClean="0"/>
          </a:p>
          <a:p>
            <a:r>
              <a:rPr lang="en-GB" b="1" i="1" dirty="0" smtClean="0"/>
              <a:t>freestanding </a:t>
            </a:r>
            <a:r>
              <a:rPr lang="en-GB" b="1" i="1" dirty="0"/>
              <a:t>quotation with no frame.</a:t>
            </a:r>
          </a:p>
          <a:p>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GB" dirty="0" smtClean="0"/>
              <a:t>Social constraints reveal complicated, yet familiar influences of age, sex, and class, with teenagers showing parallels to Eckert's work on gender and variation. </a:t>
            </a:r>
          </a:p>
          <a:p>
            <a:pPr algn="just"/>
            <a:r>
              <a:rPr lang="en-GB" dirty="0" smtClean="0"/>
              <a:t>Evidence also emerges for both age grading and a change in progress.</a:t>
            </a:r>
          </a:p>
          <a:p>
            <a:pPr algn="just"/>
            <a:endParaRPr lang="en-GB"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The previous studies we examined study the presence or the absence of let say (r). Cameron’s study examines the frequency or the likelihood with which we will find one or other variant in a particular style.</a:t>
            </a:r>
          </a:p>
          <a:p>
            <a:r>
              <a:rPr lang="en-US" dirty="0" smtClean="0"/>
              <a:t>Because Cameron studies 3 variants so a probability below 0.33 indicates that the variant is not </a:t>
            </a:r>
            <a:r>
              <a:rPr lang="en-US" dirty="0" err="1" smtClean="0"/>
              <a:t>favoured</a:t>
            </a:r>
            <a:r>
              <a:rPr lang="en-US" dirty="0" smtClean="0"/>
              <a:t> among </a:t>
            </a:r>
            <a:r>
              <a:rPr lang="en-US" dirty="0" err="1" smtClean="0"/>
              <a:t>speakersl</a:t>
            </a:r>
            <a:r>
              <a:rPr lang="en-US" dirty="0" smtClean="0"/>
              <a:t>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pic>
        <p:nvPicPr>
          <p:cNvPr id="32770" name="Picture 2"/>
          <p:cNvPicPr>
            <a:picLocks noChangeAspect="1" noChangeArrowheads="1"/>
          </p:cNvPicPr>
          <p:nvPr/>
        </p:nvPicPr>
        <p:blipFill>
          <a:blip r:embed="rId2" cstate="print"/>
          <a:srcRect/>
          <a:stretch>
            <a:fillRect/>
          </a:stretch>
        </p:blipFill>
        <p:spPr bwMode="auto">
          <a:xfrm>
            <a:off x="0" y="0"/>
            <a:ext cx="9125004" cy="5445224"/>
          </a:xfrm>
          <a:prstGeom prst="rect">
            <a:avLst/>
          </a:prstGeom>
          <a:noFill/>
          <a:ln w="9525">
            <a:noFill/>
            <a:miter lim="800000"/>
            <a:headEnd/>
            <a:tailEnd/>
          </a:ln>
        </p:spPr>
      </p:pic>
      <p:sp>
        <p:nvSpPr>
          <p:cNvPr id="5" name="4 - TextBox"/>
          <p:cNvSpPr txBox="1"/>
          <p:nvPr/>
        </p:nvSpPr>
        <p:spPr>
          <a:xfrm>
            <a:off x="0" y="6021288"/>
            <a:ext cx="2651047" cy="369332"/>
          </a:xfrm>
          <a:prstGeom prst="rect">
            <a:avLst/>
          </a:prstGeom>
          <a:noFill/>
        </p:spPr>
        <p:txBody>
          <a:bodyPr wrap="none" rtlCol="0">
            <a:spAutoFit/>
          </a:bodyPr>
          <a:lstStyle/>
          <a:p>
            <a:r>
              <a:rPr lang="en-US" dirty="0" smtClean="0"/>
              <a:t>From </a:t>
            </a:r>
            <a:r>
              <a:rPr lang="en-US" dirty="0" err="1" smtClean="0"/>
              <a:t>Meyerhoff</a:t>
            </a:r>
            <a:r>
              <a:rPr lang="en-US" dirty="0" smtClean="0"/>
              <a:t> 2006:145</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Language Change</a:t>
            </a:r>
            <a:endParaRPr lang="en-GB" dirty="0"/>
          </a:p>
        </p:txBody>
      </p:sp>
      <p:pic>
        <p:nvPicPr>
          <p:cNvPr id="1026" name="Picture 2"/>
          <p:cNvPicPr>
            <a:picLocks noGrp="1" noChangeAspect="1" noChangeArrowheads="1"/>
          </p:cNvPicPr>
          <p:nvPr>
            <p:ph idx="1"/>
          </p:nvPr>
        </p:nvPicPr>
        <p:blipFill>
          <a:blip r:embed="rId2" cstate="print"/>
          <a:srcRect t="7131" b="7131"/>
          <a:stretch>
            <a:fillRect/>
          </a:stretch>
        </p:blipFill>
        <p:spPr bwMode="auto">
          <a:prstGeom prst="rect">
            <a:avLst/>
          </a:prstGeom>
          <a:noFill/>
          <a:ln w="9525">
            <a:noFill/>
            <a:miter lim="800000"/>
            <a:headEnd/>
            <a:tailEnd/>
          </a:ln>
        </p:spPr>
      </p:pic>
      <p:sp>
        <p:nvSpPr>
          <p:cNvPr id="5" name="4 - TextBox"/>
          <p:cNvSpPr txBox="1"/>
          <p:nvPr/>
        </p:nvSpPr>
        <p:spPr>
          <a:xfrm>
            <a:off x="1979712" y="3356992"/>
            <a:ext cx="1153264" cy="369332"/>
          </a:xfrm>
          <a:prstGeom prst="rect">
            <a:avLst/>
          </a:prstGeom>
          <a:noFill/>
        </p:spPr>
        <p:txBody>
          <a:bodyPr wrap="none" rtlCol="0">
            <a:spAutoFit/>
          </a:bodyPr>
          <a:lstStyle/>
          <a:p>
            <a:r>
              <a:rPr lang="en-US" dirty="0" smtClean="0">
                <a:solidFill>
                  <a:srgbClr val="FF0000"/>
                </a:solidFill>
              </a:rPr>
              <a:t>Synchrony</a:t>
            </a:r>
            <a:endParaRPr lang="en-GB" dirty="0">
              <a:solidFill>
                <a:srgbClr val="FF0000"/>
              </a:solidFill>
            </a:endParaRPr>
          </a:p>
        </p:txBody>
      </p:sp>
      <p:sp>
        <p:nvSpPr>
          <p:cNvPr id="6" name="5 - TextBox"/>
          <p:cNvSpPr txBox="1"/>
          <p:nvPr/>
        </p:nvSpPr>
        <p:spPr>
          <a:xfrm>
            <a:off x="3873610" y="1700808"/>
            <a:ext cx="1130438" cy="369332"/>
          </a:xfrm>
          <a:prstGeom prst="rect">
            <a:avLst/>
          </a:prstGeom>
          <a:noFill/>
        </p:spPr>
        <p:txBody>
          <a:bodyPr wrap="none" rtlCol="0">
            <a:spAutoFit/>
          </a:bodyPr>
          <a:lstStyle/>
          <a:p>
            <a:r>
              <a:rPr lang="en-US" dirty="0" err="1" smtClean="0">
                <a:solidFill>
                  <a:schemeClr val="accent1"/>
                </a:solidFill>
              </a:rPr>
              <a:t>Diachrony</a:t>
            </a:r>
            <a:endParaRPr lang="en-GB" dirty="0">
              <a:solidFill>
                <a:schemeClr val="accent1"/>
              </a:solidFill>
            </a:endParaRPr>
          </a:p>
        </p:txBody>
      </p:sp>
      <p:sp>
        <p:nvSpPr>
          <p:cNvPr id="7" name="6 - TextBox"/>
          <p:cNvSpPr txBox="1"/>
          <p:nvPr/>
        </p:nvSpPr>
        <p:spPr>
          <a:xfrm>
            <a:off x="5724128" y="6165304"/>
            <a:ext cx="2338845" cy="369332"/>
          </a:xfrm>
          <a:prstGeom prst="rect">
            <a:avLst/>
          </a:prstGeom>
          <a:noFill/>
        </p:spPr>
        <p:txBody>
          <a:bodyPr wrap="none" rtlCol="0">
            <a:spAutoFit/>
          </a:bodyPr>
          <a:lstStyle/>
          <a:p>
            <a:r>
              <a:rPr lang="en-GB" i="1" dirty="0"/>
              <a:t>Ferdinand de Saussure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Testing Apparent Time Results</a:t>
            </a:r>
            <a:endParaRPr lang="en-GB" dirty="0"/>
          </a:p>
        </p:txBody>
      </p:sp>
      <p:sp>
        <p:nvSpPr>
          <p:cNvPr id="3" name="2 - Θέση περιεχομένου"/>
          <p:cNvSpPr>
            <a:spLocks noGrp="1"/>
          </p:cNvSpPr>
          <p:nvPr>
            <p:ph idx="1"/>
          </p:nvPr>
        </p:nvSpPr>
        <p:spPr/>
        <p:txBody>
          <a:bodyPr>
            <a:normAutofit fontScale="92500" lnSpcReduction="20000"/>
          </a:bodyPr>
          <a:lstStyle/>
          <a:p>
            <a:pPr algn="just"/>
            <a:r>
              <a:rPr lang="en-GB" dirty="0" err="1" smtClean="0"/>
              <a:t>Labov’s</a:t>
            </a:r>
            <a:r>
              <a:rPr lang="en-GB" dirty="0" smtClean="0"/>
              <a:t> study of </a:t>
            </a:r>
            <a:r>
              <a:rPr lang="en-GB" dirty="0"/>
              <a:t>Martha’s </a:t>
            </a:r>
            <a:r>
              <a:rPr lang="en-GB" dirty="0" smtClean="0"/>
              <a:t>Vineyard</a:t>
            </a:r>
          </a:p>
          <a:p>
            <a:pPr algn="just"/>
            <a:r>
              <a:rPr lang="en-GB" dirty="0"/>
              <a:t>H</a:t>
            </a:r>
            <a:r>
              <a:rPr lang="en-GB" dirty="0" smtClean="0"/>
              <a:t>e </a:t>
            </a:r>
            <a:r>
              <a:rPr lang="en-GB" dirty="0"/>
              <a:t>combined apparent time data with the patterns that </a:t>
            </a:r>
            <a:r>
              <a:rPr lang="en-GB" dirty="0" smtClean="0"/>
              <a:t>had been </a:t>
            </a:r>
            <a:r>
              <a:rPr lang="en-GB" dirty="0"/>
              <a:t>noted in earlier dialect atlas surveys. </a:t>
            </a:r>
            <a:endParaRPr lang="en-GB" dirty="0" smtClean="0"/>
          </a:p>
          <a:p>
            <a:pPr algn="just"/>
            <a:r>
              <a:rPr lang="en-GB" dirty="0"/>
              <a:t>S</a:t>
            </a:r>
            <a:r>
              <a:rPr lang="en-GB" dirty="0" smtClean="0"/>
              <a:t>ince </a:t>
            </a:r>
            <a:r>
              <a:rPr lang="en-GB" dirty="0"/>
              <a:t>the earlier dialect surveys had not considered </a:t>
            </a:r>
            <a:r>
              <a:rPr lang="en-GB" dirty="0" smtClean="0">
                <a:solidFill>
                  <a:srgbClr val="FF6600"/>
                </a:solidFill>
              </a:rPr>
              <a:t>the </a:t>
            </a:r>
            <a:r>
              <a:rPr lang="en-GB" b="1" dirty="0" smtClean="0">
                <a:solidFill>
                  <a:srgbClr val="FF6600"/>
                </a:solidFill>
              </a:rPr>
              <a:t>relative </a:t>
            </a:r>
            <a:r>
              <a:rPr lang="en-GB" b="1" dirty="0">
                <a:solidFill>
                  <a:srgbClr val="FF6600"/>
                </a:solidFill>
              </a:rPr>
              <a:t>frequency </a:t>
            </a:r>
            <a:r>
              <a:rPr lang="en-GB" dirty="0"/>
              <a:t>of different forms in individuals’ speech, there were limits on the extent </a:t>
            </a:r>
            <a:r>
              <a:rPr lang="en-GB" dirty="0" smtClean="0"/>
              <a:t>to which </a:t>
            </a:r>
            <a:r>
              <a:rPr lang="en-GB" dirty="0"/>
              <a:t>his apparent time data could be compared with the dialect survey’s real time information.</a:t>
            </a:r>
          </a:p>
          <a:p>
            <a:pPr algn="just">
              <a:buNone/>
            </a:pPr>
            <a:endParaRPr lang="en-GB" dirty="0" smtClean="0"/>
          </a:p>
          <a:p>
            <a:pPr algn="just">
              <a:buNone/>
            </a:pPr>
            <a:r>
              <a:rPr lang="en-GB" dirty="0" smtClean="0"/>
              <a:t>&gt; Labov was </a:t>
            </a:r>
            <a:r>
              <a:rPr lang="en-GB" dirty="0"/>
              <a:t>able to use the apparent time information to infer that the </a:t>
            </a:r>
            <a:r>
              <a:rPr lang="en-GB" dirty="0" smtClean="0"/>
              <a:t>general trends </a:t>
            </a:r>
            <a:r>
              <a:rPr lang="en-GB" dirty="0"/>
              <a:t>were for younger </a:t>
            </a:r>
            <a:r>
              <a:rPr lang="en-GB" dirty="0" err="1"/>
              <a:t>Vineyarders</a:t>
            </a:r>
            <a:r>
              <a:rPr lang="en-GB" dirty="0"/>
              <a:t> to centralise the onsets of (ay) and (aw) more, </a:t>
            </a:r>
            <a:r>
              <a:rPr lang="en-GB" dirty="0" smtClean="0"/>
              <a:t>especially if </a:t>
            </a:r>
            <a:r>
              <a:rPr lang="en-GB" dirty="0"/>
              <a:t>they did not have negative feelings about the </a:t>
            </a:r>
            <a:r>
              <a:rPr lang="en-GB" dirty="0" smtClean="0"/>
              <a:t>island.</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Panel studies</a:t>
            </a:r>
            <a:endParaRPr lang="en-GB" dirty="0"/>
          </a:p>
        </p:txBody>
      </p:sp>
      <p:sp>
        <p:nvSpPr>
          <p:cNvPr id="3" name="2 - Θέση περιεχομένου"/>
          <p:cNvSpPr>
            <a:spLocks noGrp="1"/>
          </p:cNvSpPr>
          <p:nvPr>
            <p:ph idx="1"/>
          </p:nvPr>
        </p:nvSpPr>
        <p:spPr/>
        <p:txBody>
          <a:bodyPr/>
          <a:lstStyle/>
          <a:p>
            <a:r>
              <a:rPr lang="en-US" b="1" i="1" dirty="0" smtClean="0">
                <a:solidFill>
                  <a:srgbClr val="FF0000"/>
                </a:solidFill>
              </a:rPr>
              <a:t>Panel studies</a:t>
            </a:r>
            <a:r>
              <a:rPr lang="en-US" dirty="0" smtClean="0"/>
              <a:t>: Studies of variation across real time when participants are the same.</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pic>
        <p:nvPicPr>
          <p:cNvPr id="33794" name="Picture 2"/>
          <p:cNvPicPr>
            <a:picLocks noChangeAspect="1" noChangeArrowheads="1"/>
          </p:cNvPicPr>
          <p:nvPr/>
        </p:nvPicPr>
        <p:blipFill>
          <a:blip r:embed="rId2" cstate="print"/>
          <a:srcRect/>
          <a:stretch>
            <a:fillRect/>
          </a:stretch>
        </p:blipFill>
        <p:spPr bwMode="auto">
          <a:xfrm>
            <a:off x="-1" y="0"/>
            <a:ext cx="6386285" cy="6858000"/>
          </a:xfrm>
          <a:prstGeom prst="rect">
            <a:avLst/>
          </a:prstGeom>
          <a:noFill/>
          <a:ln w="9525">
            <a:noFill/>
            <a:miter lim="800000"/>
            <a:headEnd/>
            <a:tailEnd/>
          </a:ln>
        </p:spPr>
      </p:pic>
      <p:sp>
        <p:nvSpPr>
          <p:cNvPr id="3" name="TextBox 2"/>
          <p:cNvSpPr txBox="1"/>
          <p:nvPr/>
        </p:nvSpPr>
        <p:spPr>
          <a:xfrm>
            <a:off x="6372200" y="1988840"/>
            <a:ext cx="2088232" cy="1938992"/>
          </a:xfrm>
          <a:prstGeom prst="rect">
            <a:avLst/>
          </a:prstGeom>
          <a:noFill/>
        </p:spPr>
        <p:txBody>
          <a:bodyPr wrap="square" rtlCol="0">
            <a:spAutoFit/>
          </a:bodyPr>
          <a:lstStyle/>
          <a:p>
            <a:r>
              <a:rPr lang="en-US" baseline="30000" dirty="0"/>
              <a:t>We also have similar panel study data from a Swedish town, Eskilstuna, that retested speakers after thirty years (1967 and 1996), and a recent study looking at a whole suite of variables in Finnish comparing data gathered in 1986 and 1996.</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“One </a:t>
            </a:r>
            <a:r>
              <a:rPr lang="en-US" dirty="0"/>
              <a:t>of the clearest findings emerging from panel studies is that not all linguistic variables behave the same across a speaker’s lifespan. As a general rule, a speaker’s phonology is more stable than their vocabulary. You will certainly have acquired or learnt new words for concepts and things after the critical period, and we keep acquiring vocabulary throughout our entire lives. In between phonology and lexicon, though, variables behave a bit differently. Some syntactic and morphological variables seem to be treated by speakers as if they were essentially lexical, and so we see the ability for individuals to restructure their systems radically over real time. Some morphological variables seem relatively stable though, and this suggests that speakers understand them as being more like phonological variables</a:t>
            </a:r>
            <a:r>
              <a:rPr lang="en-US" dirty="0" smtClean="0"/>
              <a:t>.” (</a:t>
            </a:r>
            <a:r>
              <a:rPr lang="en-US" dirty="0" err="1" smtClean="0"/>
              <a:t>Meyerhoff</a:t>
            </a:r>
            <a:r>
              <a:rPr lang="en-US" dirty="0" smtClean="0"/>
              <a:t>, 2011:140)</a:t>
            </a:r>
            <a:endParaRPr lang="en-US" dirty="0"/>
          </a:p>
          <a:p>
            <a:endParaRPr lang="en-US" dirty="0"/>
          </a:p>
        </p:txBody>
      </p:sp>
    </p:spTree>
    <p:extLst>
      <p:ext uri="{BB962C8B-B14F-4D97-AF65-F5344CB8AC3E}">
        <p14:creationId xmlns:p14="http://schemas.microsoft.com/office/powerpoint/2010/main" val="3655741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b="1" dirty="0" smtClean="0"/>
              <a:t>Generational change</a:t>
            </a:r>
            <a:endParaRPr lang="en-GB" dirty="0"/>
          </a:p>
        </p:txBody>
      </p:sp>
      <p:sp>
        <p:nvSpPr>
          <p:cNvPr id="3" name="2 - Θέση περιεχομένου"/>
          <p:cNvSpPr>
            <a:spLocks noGrp="1"/>
          </p:cNvSpPr>
          <p:nvPr>
            <p:ph idx="1"/>
          </p:nvPr>
        </p:nvSpPr>
        <p:spPr/>
        <p:txBody>
          <a:bodyPr/>
          <a:lstStyle/>
          <a:p>
            <a:r>
              <a:rPr lang="en-GB" dirty="0" smtClean="0"/>
              <a:t>Each generation in a community shows progressively more and more frequent use of a variant. A change that can be inferred to be taking place on the basis of apparent time evidence is a generational change.  </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b="1" dirty="0" smtClean="0"/>
              <a:t>Lifespan change</a:t>
            </a:r>
            <a:endParaRPr lang="en-GB" dirty="0"/>
          </a:p>
        </p:txBody>
      </p:sp>
      <p:sp>
        <p:nvSpPr>
          <p:cNvPr id="3" name="2 - Θέση περιεχομένου"/>
          <p:cNvSpPr>
            <a:spLocks noGrp="1"/>
          </p:cNvSpPr>
          <p:nvPr>
            <p:ph idx="1"/>
          </p:nvPr>
        </p:nvSpPr>
        <p:spPr/>
        <p:txBody>
          <a:bodyPr>
            <a:normAutofit/>
          </a:bodyPr>
          <a:lstStyle/>
          <a:p>
            <a:pPr algn="just"/>
            <a:r>
              <a:rPr lang="en-GB" dirty="0" smtClean="0"/>
              <a:t>A term introduced to the study of language variation and change by Gillian </a:t>
            </a:r>
            <a:r>
              <a:rPr lang="en-GB" dirty="0" err="1" smtClean="0"/>
              <a:t>Sankoff</a:t>
            </a:r>
            <a:r>
              <a:rPr lang="en-GB" dirty="0" smtClean="0"/>
              <a:t>. A change to a speaker’s pronunciation or grammar that take place after the critical period can be described as a lifespan change. Lifespan changes in pronunciation appear to be severely restricted in their form: they generally only move in the direction of the community overall (see also generational change) and they may also be constrained to certain input or starting points for a speaker. On the other hand, lifespan change is well-attested for vocabulary.   </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1027" name="Picture 3"/>
          <p:cNvPicPr>
            <a:picLocks noChangeAspect="1" noChangeArrowheads="1"/>
          </p:cNvPicPr>
          <p:nvPr/>
        </p:nvPicPr>
        <p:blipFill>
          <a:blip r:embed="rId2" cstate="print"/>
          <a:srcRect/>
          <a:stretch>
            <a:fillRect/>
          </a:stretch>
        </p:blipFill>
        <p:spPr bwMode="auto">
          <a:xfrm>
            <a:off x="323528" y="188640"/>
            <a:ext cx="8039100" cy="6296025"/>
          </a:xfrm>
          <a:prstGeom prst="rect">
            <a:avLst/>
          </a:prstGeom>
          <a:noFill/>
          <a:ln w="9525">
            <a:noFill/>
            <a:miter lim="800000"/>
            <a:headEnd/>
            <a:tailEnd/>
          </a:ln>
        </p:spPr>
      </p:pic>
      <p:sp>
        <p:nvSpPr>
          <p:cNvPr id="6" name="5 - TextBox"/>
          <p:cNvSpPr txBox="1"/>
          <p:nvPr/>
        </p:nvSpPr>
        <p:spPr>
          <a:xfrm>
            <a:off x="323528" y="6381328"/>
            <a:ext cx="2651047" cy="369332"/>
          </a:xfrm>
          <a:prstGeom prst="rect">
            <a:avLst/>
          </a:prstGeom>
          <a:noFill/>
        </p:spPr>
        <p:txBody>
          <a:bodyPr wrap="none" rtlCol="0">
            <a:spAutoFit/>
          </a:bodyPr>
          <a:lstStyle/>
          <a:p>
            <a:r>
              <a:rPr lang="en-US" dirty="0" smtClean="0"/>
              <a:t>From </a:t>
            </a:r>
            <a:r>
              <a:rPr lang="en-US" dirty="0" err="1" smtClean="0"/>
              <a:t>Meyerhoff</a:t>
            </a:r>
            <a:r>
              <a:rPr lang="en-US" dirty="0" smtClean="0"/>
              <a:t> 2011:154</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cstate="print"/>
          <a:srcRect/>
          <a:stretch>
            <a:fillRect/>
          </a:stretch>
        </p:blipFill>
        <p:spPr bwMode="auto">
          <a:xfrm>
            <a:off x="538163" y="714375"/>
            <a:ext cx="8067675" cy="5429250"/>
          </a:xfrm>
          <a:prstGeom prst="rect">
            <a:avLst/>
          </a:prstGeom>
          <a:noFill/>
          <a:ln w="9525">
            <a:noFill/>
            <a:miter lim="800000"/>
            <a:headEnd/>
            <a:tailEnd/>
          </a:ln>
        </p:spPr>
      </p:pic>
      <p:sp>
        <p:nvSpPr>
          <p:cNvPr id="5" name="4 - Ορθογώνιο"/>
          <p:cNvSpPr/>
          <p:nvPr/>
        </p:nvSpPr>
        <p:spPr>
          <a:xfrm>
            <a:off x="6492953" y="6488668"/>
            <a:ext cx="2651047" cy="369332"/>
          </a:xfrm>
          <a:prstGeom prst="rect">
            <a:avLst/>
          </a:prstGeom>
        </p:spPr>
        <p:txBody>
          <a:bodyPr wrap="none">
            <a:spAutoFit/>
          </a:bodyPr>
          <a:lstStyle/>
          <a:p>
            <a:r>
              <a:rPr lang="en-US" dirty="0" smtClean="0"/>
              <a:t>From </a:t>
            </a:r>
            <a:r>
              <a:rPr lang="en-US" dirty="0" err="1" smtClean="0"/>
              <a:t>Meyerhoff</a:t>
            </a:r>
            <a:r>
              <a:rPr lang="en-US" dirty="0" smtClean="0"/>
              <a:t> 2011:155</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cstate="print"/>
          <a:srcRect/>
          <a:stretch>
            <a:fillRect/>
          </a:stretch>
        </p:blipFill>
        <p:spPr bwMode="auto">
          <a:xfrm>
            <a:off x="539552" y="980728"/>
            <a:ext cx="8001000" cy="5105400"/>
          </a:xfrm>
          <a:prstGeom prst="rect">
            <a:avLst/>
          </a:prstGeom>
          <a:noFill/>
          <a:ln w="9525">
            <a:noFill/>
            <a:miter lim="800000"/>
            <a:headEnd/>
            <a:tailEnd/>
          </a:ln>
        </p:spPr>
      </p:pic>
      <p:sp>
        <p:nvSpPr>
          <p:cNvPr id="5" name="4 - Ορθογώνιο"/>
          <p:cNvSpPr/>
          <p:nvPr/>
        </p:nvSpPr>
        <p:spPr>
          <a:xfrm>
            <a:off x="6492953" y="6309320"/>
            <a:ext cx="2651047" cy="369332"/>
          </a:xfrm>
          <a:prstGeom prst="rect">
            <a:avLst/>
          </a:prstGeom>
        </p:spPr>
        <p:txBody>
          <a:bodyPr wrap="none">
            <a:spAutoFit/>
          </a:bodyPr>
          <a:lstStyle/>
          <a:p>
            <a:r>
              <a:rPr lang="en-US" dirty="0" smtClean="0"/>
              <a:t>From </a:t>
            </a:r>
            <a:r>
              <a:rPr lang="en-US" dirty="0" err="1" smtClean="0"/>
              <a:t>Meyerhoff</a:t>
            </a:r>
            <a:r>
              <a:rPr lang="en-US" dirty="0" smtClean="0"/>
              <a:t> 2011:155</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b="1" dirty="0" smtClean="0"/>
              <a:t>Age-grading </a:t>
            </a:r>
            <a:endParaRPr lang="en-GB" dirty="0"/>
          </a:p>
        </p:txBody>
      </p:sp>
      <p:sp>
        <p:nvSpPr>
          <p:cNvPr id="3" name="2 - Θέση περιεχομένου"/>
          <p:cNvSpPr>
            <a:spLocks noGrp="1"/>
          </p:cNvSpPr>
          <p:nvPr>
            <p:ph idx="1"/>
          </p:nvPr>
        </p:nvSpPr>
        <p:spPr/>
        <p:txBody>
          <a:bodyPr/>
          <a:lstStyle/>
          <a:p>
            <a:pPr algn="just"/>
            <a:r>
              <a:rPr lang="en-GB" dirty="0" smtClean="0"/>
              <a:t>If, as a rule, all speakers of a community use more tokens of one variant at a certain age and more tokens of another variant at another age, the variable is said to be age-graded. </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Doctor Who</a:t>
            </a:r>
          </a:p>
          <a:p>
            <a:endParaRPr lang="en-GB" dirty="0"/>
          </a:p>
        </p:txBody>
      </p:sp>
      <p:pic>
        <p:nvPicPr>
          <p:cNvPr id="3074" name="Picture 2" descr="https://encrypted-tbn1.google.com/images?q=tbn:ANd9GcTHh9nC669yCEzwWJY_9XmJkcM5oOLybnKkDMeDQjUj00nTlIDn"/>
          <p:cNvPicPr>
            <a:picLocks noChangeAspect="1" noChangeArrowheads="1"/>
          </p:cNvPicPr>
          <p:nvPr/>
        </p:nvPicPr>
        <p:blipFill>
          <a:blip r:embed="rId2" cstate="print"/>
          <a:srcRect/>
          <a:stretch>
            <a:fillRect/>
          </a:stretch>
        </p:blipFill>
        <p:spPr bwMode="auto">
          <a:xfrm>
            <a:off x="1763688" y="2348880"/>
            <a:ext cx="5394920" cy="390314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b="1" dirty="0" smtClean="0"/>
              <a:t>Stable variable </a:t>
            </a:r>
            <a:endParaRPr lang="en-GB" dirty="0"/>
          </a:p>
        </p:txBody>
      </p:sp>
      <p:sp>
        <p:nvSpPr>
          <p:cNvPr id="3" name="2 - Θέση περιεχομένου"/>
          <p:cNvSpPr>
            <a:spLocks noGrp="1"/>
          </p:cNvSpPr>
          <p:nvPr>
            <p:ph idx="1"/>
          </p:nvPr>
        </p:nvSpPr>
        <p:spPr/>
        <p:txBody>
          <a:bodyPr>
            <a:normAutofit/>
          </a:bodyPr>
          <a:lstStyle/>
          <a:p>
            <a:pPr algn="just"/>
            <a:r>
              <a:rPr lang="en-GB" dirty="0" smtClean="0"/>
              <a:t>If there is no evidence (e.g., from generational change) that one variant is pushing out another variant, the variable can be considered stable. </a:t>
            </a:r>
          </a:p>
          <a:p>
            <a:pPr algn="just"/>
            <a:r>
              <a:rPr lang="en-GB" dirty="0" smtClean="0"/>
              <a:t>A classic example is the alternation between the alveolar and velar nasals in the </a:t>
            </a:r>
            <a:r>
              <a:rPr lang="en-GB" dirty="0" err="1" smtClean="0"/>
              <a:t>wordfinal</a:t>
            </a:r>
            <a:r>
              <a:rPr lang="en-GB" dirty="0" smtClean="0"/>
              <a:t> -</a:t>
            </a:r>
            <a:r>
              <a:rPr lang="en-GB" dirty="0" err="1" smtClean="0"/>
              <a:t>ing</a:t>
            </a:r>
            <a:r>
              <a:rPr lang="en-GB" dirty="0" smtClean="0"/>
              <a:t> which has existed for centuries and shows no signs of disappearing at present. Stable variables may exhibit age-grading (i.e., avoidance of a stigmatised variant in adulthood). </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b="1" dirty="0" smtClean="0"/>
              <a:t>Linguistic marketplace </a:t>
            </a:r>
            <a:endParaRPr lang="en-GB" dirty="0"/>
          </a:p>
        </p:txBody>
      </p:sp>
      <p:sp>
        <p:nvSpPr>
          <p:cNvPr id="3" name="2 - Θέση περιεχομένου"/>
          <p:cNvSpPr>
            <a:spLocks noGrp="1"/>
          </p:cNvSpPr>
          <p:nvPr>
            <p:ph idx="1"/>
          </p:nvPr>
        </p:nvSpPr>
        <p:spPr/>
        <p:txBody>
          <a:bodyPr/>
          <a:lstStyle/>
          <a:p>
            <a:r>
              <a:rPr lang="en-GB" dirty="0" smtClean="0"/>
              <a:t>A way of talking about the extent to which an occupation or activity is associated with use of the standard language. </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492896"/>
            <a:ext cx="8229600" cy="1143000"/>
          </a:xfrm>
        </p:spPr>
        <p:txBody>
          <a:bodyPr/>
          <a:lstStyle/>
          <a:p>
            <a:r>
              <a:rPr lang="en-US" dirty="0" smtClean="0"/>
              <a:t>Thank you</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a:solidFill>
                  <a:schemeClr val="tx1"/>
                </a:solidFill>
              </a:rPr>
              <a:t>1.	</a:t>
            </a:r>
            <a:r>
              <a:rPr lang="en-US" b="1" dirty="0">
                <a:solidFill>
                  <a:schemeClr val="tx1"/>
                </a:solidFill>
              </a:rPr>
              <a:t>The cumulative principle. </a:t>
            </a:r>
            <a:r>
              <a:rPr lang="en-US" dirty="0">
                <a:solidFill>
                  <a:schemeClr val="tx1"/>
                </a:solidFill>
              </a:rPr>
              <a:t>The more that we know about language, the more we can find out about it, and we should not be surprised if our search for new knowledge takes us into new areas of study and into areas in which scholars from other disciplines are already working. </a:t>
            </a:r>
          </a:p>
          <a:p>
            <a:endParaRPr lang="en-US" dirty="0"/>
          </a:p>
        </p:txBody>
      </p:sp>
    </p:spTree>
    <p:extLst>
      <p:ext uri="{BB962C8B-B14F-4D97-AF65-F5344CB8AC3E}">
        <p14:creationId xmlns:p14="http://schemas.microsoft.com/office/powerpoint/2010/main" val="17604015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i="1" dirty="0" smtClean="0"/>
              <a:t>Factors such as age, social class, gender play a role in language change.</a:t>
            </a:r>
            <a:endParaRPr lang="en-GB" i="1"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solidFill>
                  <a:srgbClr val="000000"/>
                </a:solidFill>
              </a:rPr>
              <a:t>2.	</a:t>
            </a:r>
            <a:r>
              <a:rPr lang="en-US" b="1" dirty="0">
                <a:solidFill>
                  <a:srgbClr val="000000"/>
                </a:solidFill>
              </a:rPr>
              <a:t>The </a:t>
            </a:r>
            <a:r>
              <a:rPr lang="en-US" b="1" dirty="0" err="1">
                <a:solidFill>
                  <a:srgbClr val="000000"/>
                </a:solidFill>
              </a:rPr>
              <a:t>uniformation</a:t>
            </a:r>
            <a:r>
              <a:rPr lang="en-US" b="1" dirty="0">
                <a:solidFill>
                  <a:srgbClr val="000000"/>
                </a:solidFill>
              </a:rPr>
              <a:t> principle.</a:t>
            </a:r>
            <a:r>
              <a:rPr lang="en-US" dirty="0">
                <a:solidFill>
                  <a:srgbClr val="000000"/>
                </a:solidFill>
              </a:rPr>
              <a:t> The linguistic processes which we observe to be taking place around us are the same as those which have operated in the past, so that there can be no clean break between synchronic (i.e., descriptive and contemporary) matters and diachronic (i.e., historical) ones. </a:t>
            </a:r>
          </a:p>
          <a:p>
            <a:endParaRPr lang="en-US" dirty="0">
              <a:solidFill>
                <a:srgbClr val="000000"/>
              </a:solidFill>
            </a:endParaRPr>
          </a:p>
        </p:txBody>
      </p:sp>
    </p:spTree>
    <p:extLst>
      <p:ext uri="{BB962C8B-B14F-4D97-AF65-F5344CB8AC3E}">
        <p14:creationId xmlns:p14="http://schemas.microsoft.com/office/powerpoint/2010/main" val="2578352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b="1" dirty="0" smtClean="0">
                <a:solidFill>
                  <a:srgbClr val="FF0000"/>
                </a:solidFill>
              </a:rPr>
              <a:t>Real time studies: </a:t>
            </a:r>
            <a:r>
              <a:rPr lang="en-US" dirty="0" smtClean="0"/>
              <a:t>study the way people talk at one point in time with the way they talk as time passes; the passing of years, hours, minutes.</a:t>
            </a:r>
          </a:p>
          <a:p>
            <a:pPr algn="just"/>
            <a:r>
              <a:rPr lang="en-US" b="1" dirty="0" smtClean="0">
                <a:solidFill>
                  <a:srgbClr val="FF0000"/>
                </a:solidFill>
              </a:rPr>
              <a:t>Apparent time studies: </a:t>
            </a:r>
            <a:r>
              <a:rPr lang="en-US" dirty="0" smtClean="0"/>
              <a:t>study the language change by abstracting from the way speakers of different ages talk at a single point in time.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b="1" dirty="0">
                <a:solidFill>
                  <a:srgbClr val="FF0000"/>
                </a:solidFill>
              </a:rPr>
              <a:t>Apparent time studies</a:t>
            </a:r>
            <a:endParaRPr lang="en-GB" dirty="0"/>
          </a:p>
        </p:txBody>
      </p:sp>
      <p:sp>
        <p:nvSpPr>
          <p:cNvPr id="3" name="2 - Θέση περιεχομένου"/>
          <p:cNvSpPr>
            <a:spLocks noGrp="1"/>
          </p:cNvSpPr>
          <p:nvPr>
            <p:ph idx="1"/>
          </p:nvPr>
        </p:nvSpPr>
        <p:spPr/>
        <p:txBody>
          <a:bodyPr>
            <a:normAutofit/>
          </a:bodyPr>
          <a:lstStyle/>
          <a:p>
            <a:pPr algn="just"/>
            <a:r>
              <a:rPr lang="en-US" dirty="0" smtClean="0"/>
              <a:t>The apparent passage of time is measured by </a:t>
            </a:r>
            <a:r>
              <a:rPr lang="en-US" b="1" i="1" dirty="0" smtClean="0">
                <a:solidFill>
                  <a:srgbClr val="FF0000"/>
                </a:solidFill>
              </a:rPr>
              <a:t>comparing speakers of different ages in a single-speech community at a single time. </a:t>
            </a:r>
            <a:r>
              <a:rPr lang="en-US" dirty="0" smtClean="0"/>
              <a:t>If younger speakers behave differently from older speakers, it is assumed that change has taken place within the community.</a:t>
            </a:r>
          </a:p>
          <a:p>
            <a:pPr algn="just"/>
            <a:r>
              <a:rPr lang="en-US" dirty="0" smtClean="0"/>
              <a:t>The apparent time construct relies on the assumption that speakers only minimally change the way they speak after a critical period of adulthood. </a:t>
            </a:r>
          </a:p>
          <a:p>
            <a:pPr algn="just"/>
            <a:r>
              <a:rPr lang="en-US" i="1" dirty="0" smtClean="0"/>
              <a:t>A useful method where real time data is absent.</a:t>
            </a:r>
            <a:endParaRPr lang="en-GB" i="1"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509</TotalTime>
  <Words>1801</Words>
  <Application>Microsoft Macintosh PowerPoint</Application>
  <PresentationFormat>On-screen Show (4:3)</PresentationFormat>
  <Paragraphs>112</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Advantage</vt:lpstr>
      <vt:lpstr>Age: Language Change</vt:lpstr>
      <vt:lpstr>Variation and language change.</vt:lpstr>
      <vt:lpstr>Language Change</vt:lpstr>
      <vt:lpstr>PowerPoint Presentation</vt:lpstr>
      <vt:lpstr>PowerPoint Presentation</vt:lpstr>
      <vt:lpstr>PowerPoint Presentation</vt:lpstr>
      <vt:lpstr>PowerPoint Presentation</vt:lpstr>
      <vt:lpstr>PowerPoint Presentation</vt:lpstr>
      <vt:lpstr>Apparent time studies</vt:lpstr>
      <vt:lpstr>PowerPoint Presentation</vt:lpstr>
      <vt:lpstr>PowerPoint Presentation</vt:lpstr>
      <vt:lpstr>Real time studies</vt:lpstr>
      <vt:lpstr>Types of real time studies</vt:lpstr>
      <vt:lpstr>PowerPoint Presentation</vt:lpstr>
      <vt:lpstr>PowerPoint Presentation</vt:lpstr>
      <vt:lpstr>Apparent time studies</vt:lpstr>
      <vt:lpstr>Apparent Time Studies</vt:lpstr>
      <vt:lpstr> Chambers (1995) couch is replacing chesterfield</vt:lpstr>
      <vt:lpstr>Apparent Time Studies</vt:lpstr>
      <vt:lpstr>Apparent Time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Apparent Time Results</vt:lpstr>
      <vt:lpstr>Panel studies</vt:lpstr>
      <vt:lpstr>PowerPoint Presentation</vt:lpstr>
      <vt:lpstr>PowerPoint Presentation</vt:lpstr>
      <vt:lpstr>Generational change</vt:lpstr>
      <vt:lpstr>Lifespan change</vt:lpstr>
      <vt:lpstr>PowerPoint Presentation</vt:lpstr>
      <vt:lpstr>PowerPoint Presentation</vt:lpstr>
      <vt:lpstr>PowerPoint Presentation</vt:lpstr>
      <vt:lpstr>Age-grading </vt:lpstr>
      <vt:lpstr>Stable variable </vt:lpstr>
      <vt:lpstr>Linguistic marketplace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Change</dc:title>
  <dc:creator>Charalambos Themistocleous</dc:creator>
  <cp:lastModifiedBy>Charalambos Themistocleous</cp:lastModifiedBy>
  <cp:revision>38</cp:revision>
  <dcterms:created xsi:type="dcterms:W3CDTF">2012-03-29T05:24:19Z</dcterms:created>
  <dcterms:modified xsi:type="dcterms:W3CDTF">2014-03-07T16:50:53Z</dcterms:modified>
</cp:coreProperties>
</file>