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Default Extension="xlsx" ContentType="application/vnd.openxmlformats-officedocument.spreadsheetml.sheet"/>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diagrams/layout8.xml" ContentType="application/vnd.openxmlformats-officedocument.drawingml.diagram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Default Extension="vml" ContentType="application/vnd.openxmlformats-officedocument.vmlDrawing"/>
  <Override PartName="/ppt/notesSlides/notesSlide8.xml" ContentType="application/vnd.openxmlformats-officedocument.presentationml.notesSlide+xml"/>
  <Override PartName="/ppt/diagrams/drawing8.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xls" ContentType="application/vnd.ms-exce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charts/chart1.xml" ContentType="application/vnd.openxmlformats-officedocument.drawingml.chart+xml"/>
  <Override PartName="/ppt/notesSlides/notesSlide5.xml" ContentType="application/vnd.openxmlformats-officedocument.presentationml.notesSlide+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1"/>
  </p:notesMasterIdLst>
  <p:sldIdLst>
    <p:sldId id="256" r:id="rId2"/>
    <p:sldId id="287" r:id="rId3"/>
    <p:sldId id="257" r:id="rId4"/>
    <p:sldId id="283" r:id="rId5"/>
    <p:sldId id="288" r:id="rId6"/>
    <p:sldId id="289" r:id="rId7"/>
    <p:sldId id="290" r:id="rId8"/>
    <p:sldId id="291" r:id="rId9"/>
    <p:sldId id="292" r:id="rId10"/>
    <p:sldId id="293" r:id="rId11"/>
    <p:sldId id="258" r:id="rId12"/>
    <p:sldId id="281" r:id="rId13"/>
    <p:sldId id="285" r:id="rId14"/>
    <p:sldId id="259" r:id="rId15"/>
    <p:sldId id="260" r:id="rId16"/>
    <p:sldId id="261" r:id="rId17"/>
    <p:sldId id="262" r:id="rId18"/>
    <p:sldId id="284" r:id="rId19"/>
    <p:sldId id="263" r:id="rId20"/>
    <p:sldId id="264" r:id="rId21"/>
    <p:sldId id="265" r:id="rId22"/>
    <p:sldId id="266" r:id="rId23"/>
    <p:sldId id="267" r:id="rId24"/>
    <p:sldId id="268" r:id="rId25"/>
    <p:sldId id="286" r:id="rId26"/>
    <p:sldId id="269" r:id="rId27"/>
    <p:sldId id="270" r:id="rId28"/>
    <p:sldId id="282" r:id="rId29"/>
    <p:sldId id="271" r:id="rId30"/>
    <p:sldId id="272" r:id="rId31"/>
    <p:sldId id="273" r:id="rId32"/>
    <p:sldId id="274" r:id="rId33"/>
    <p:sldId id="275" r:id="rId34"/>
    <p:sldId id="276" r:id="rId35"/>
    <p:sldId id="277" r:id="rId36"/>
    <p:sldId id="278" r:id="rId37"/>
    <p:sldId id="294" r:id="rId38"/>
    <p:sldId id="279"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3" autoAdjust="0"/>
    <p:restoredTop sz="94660"/>
  </p:normalViewPr>
  <p:slideViewPr>
    <p:cSldViewPr>
      <p:cViewPr varScale="1">
        <p:scale>
          <a:sx n="70" d="100"/>
          <a:sy n="70" d="100"/>
        </p:scale>
        <p:origin x="-10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_____________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___________________Microsoft_Office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sz="1044" b="1" i="0" u="none" strike="noStrike" baseline="0">
                <a:solidFill>
                  <a:srgbClr val="000000"/>
                </a:solidFill>
                <a:latin typeface="Arial"/>
                <a:ea typeface="Arial"/>
                <a:cs typeface="Arial"/>
              </a:defRPr>
            </a:pPr>
            <a:r>
              <a:rPr lang="en-US"/>
              <a:t>distribution by location</a:t>
            </a:r>
          </a:p>
        </c:rich>
      </c:tx>
      <c:layout>
        <c:manualLayout>
          <c:xMode val="edge"/>
          <c:yMode val="edge"/>
          <c:x val="0.28713602338773908"/>
          <c:y val="2.84952573590458E-2"/>
        </c:manualLayout>
      </c:layout>
      <c:spPr>
        <a:noFill/>
        <a:ln w="23051">
          <a:noFill/>
        </a:ln>
      </c:spPr>
    </c:title>
    <c:plotArea>
      <c:layout>
        <c:manualLayout>
          <c:layoutTarget val="inner"/>
          <c:xMode val="edge"/>
          <c:yMode val="edge"/>
          <c:x val="0.20460358056265984"/>
          <c:y val="0.18550724637681187"/>
          <c:w val="0.67263427109974538"/>
          <c:h val="0.39420289855072482"/>
        </c:manualLayout>
      </c:layout>
      <c:barChart>
        <c:barDir val="col"/>
        <c:grouping val="clustered"/>
        <c:ser>
          <c:idx val="0"/>
          <c:order val="0"/>
          <c:tx>
            <c:strRef>
              <c:f>Sheet1!$B$7</c:f>
              <c:strCache>
                <c:ptCount val="1"/>
                <c:pt idx="0">
                  <c:v>ai</c:v>
                </c:pt>
              </c:strCache>
            </c:strRef>
          </c:tx>
          <c:spPr>
            <a:solidFill>
              <a:srgbClr val="9999FF"/>
            </a:solidFill>
            <a:ln w="11525">
              <a:solidFill>
                <a:srgbClr val="000000"/>
              </a:solidFill>
              <a:prstDash val="solid"/>
            </a:ln>
          </c:spPr>
          <c:cat>
            <c:strRef>
              <c:f>Sheet1!$A$8:$A$16</c:f>
              <c:strCache>
                <c:ptCount val="9"/>
                <c:pt idx="0">
                  <c:v>Edgartown</c:v>
                </c:pt>
                <c:pt idx="1">
                  <c:v>Oak Bluffs</c:v>
                </c:pt>
                <c:pt idx="2">
                  <c:v>Vineyard Haven</c:v>
                </c:pt>
                <c:pt idx="4">
                  <c:v>Oak Bluffs</c:v>
                </c:pt>
                <c:pt idx="5">
                  <c:v>N Tisbury</c:v>
                </c:pt>
                <c:pt idx="6">
                  <c:v>W Tisbury</c:v>
                </c:pt>
                <c:pt idx="7">
                  <c:v>Chilmark</c:v>
                </c:pt>
                <c:pt idx="8">
                  <c:v>Gay Head</c:v>
                </c:pt>
              </c:strCache>
            </c:strRef>
          </c:cat>
          <c:val>
            <c:numRef>
              <c:f>Sheet1!$B$8:$B$16</c:f>
              <c:numCache>
                <c:formatCode>General</c:formatCode>
                <c:ptCount val="9"/>
                <c:pt idx="0">
                  <c:v>48</c:v>
                </c:pt>
                <c:pt idx="1">
                  <c:v>33</c:v>
                </c:pt>
                <c:pt idx="2">
                  <c:v>24</c:v>
                </c:pt>
                <c:pt idx="4">
                  <c:v>71</c:v>
                </c:pt>
                <c:pt idx="5">
                  <c:v>35</c:v>
                </c:pt>
                <c:pt idx="6">
                  <c:v>51</c:v>
                </c:pt>
                <c:pt idx="7">
                  <c:v>100</c:v>
                </c:pt>
                <c:pt idx="8">
                  <c:v>51</c:v>
                </c:pt>
              </c:numCache>
            </c:numRef>
          </c:val>
        </c:ser>
        <c:ser>
          <c:idx val="1"/>
          <c:order val="1"/>
          <c:tx>
            <c:strRef>
              <c:f>Sheet1!$C$7</c:f>
              <c:strCache>
                <c:ptCount val="1"/>
                <c:pt idx="0">
                  <c:v>au</c:v>
                </c:pt>
              </c:strCache>
            </c:strRef>
          </c:tx>
          <c:spPr>
            <a:solidFill>
              <a:srgbClr val="993366"/>
            </a:solidFill>
            <a:ln w="11525">
              <a:solidFill>
                <a:srgbClr val="000000"/>
              </a:solidFill>
              <a:prstDash val="solid"/>
            </a:ln>
          </c:spPr>
          <c:cat>
            <c:strRef>
              <c:f>Sheet1!$A$8:$A$16</c:f>
              <c:strCache>
                <c:ptCount val="9"/>
                <c:pt idx="0">
                  <c:v>Edgartown</c:v>
                </c:pt>
                <c:pt idx="1">
                  <c:v>Oak Bluffs</c:v>
                </c:pt>
                <c:pt idx="2">
                  <c:v>Vineyard Haven</c:v>
                </c:pt>
                <c:pt idx="4">
                  <c:v>Oak Bluffs</c:v>
                </c:pt>
                <c:pt idx="5">
                  <c:v>N Tisbury</c:v>
                </c:pt>
                <c:pt idx="6">
                  <c:v>W Tisbury</c:v>
                </c:pt>
                <c:pt idx="7">
                  <c:v>Chilmark</c:v>
                </c:pt>
                <c:pt idx="8">
                  <c:v>Gay Head</c:v>
                </c:pt>
              </c:strCache>
            </c:strRef>
          </c:cat>
          <c:val>
            <c:numRef>
              <c:f>Sheet1!$C$8:$C$16</c:f>
              <c:numCache>
                <c:formatCode>General</c:formatCode>
                <c:ptCount val="9"/>
                <c:pt idx="0">
                  <c:v>55</c:v>
                </c:pt>
                <c:pt idx="1">
                  <c:v>10</c:v>
                </c:pt>
                <c:pt idx="2">
                  <c:v>33</c:v>
                </c:pt>
                <c:pt idx="4">
                  <c:v>99</c:v>
                </c:pt>
                <c:pt idx="5">
                  <c:v>13</c:v>
                </c:pt>
                <c:pt idx="6">
                  <c:v>51</c:v>
                </c:pt>
                <c:pt idx="7">
                  <c:v>81</c:v>
                </c:pt>
                <c:pt idx="8">
                  <c:v>81</c:v>
                </c:pt>
              </c:numCache>
            </c:numRef>
          </c:val>
        </c:ser>
        <c:axId val="182173696"/>
        <c:axId val="182175616"/>
      </c:barChart>
      <c:catAx>
        <c:axId val="182173696"/>
        <c:scaling>
          <c:orientation val="minMax"/>
        </c:scaling>
        <c:axPos val="b"/>
        <c:title>
          <c:tx>
            <c:rich>
              <a:bodyPr/>
              <a:lstStyle/>
              <a:p>
                <a:pPr>
                  <a:defRPr>
                    <a:solidFill>
                      <a:schemeClr val="lt1"/>
                    </a:solidFill>
                    <a:latin typeface="+mn-lt"/>
                    <a:ea typeface="+mn-ea"/>
                    <a:cs typeface="+mn-cs"/>
                  </a:defRPr>
                </a:pPr>
                <a:r>
                  <a:rPr lang="en-US" sz="1600" dirty="0">
                    <a:solidFill>
                      <a:schemeClr val="lt1"/>
                    </a:solidFill>
                    <a:latin typeface="+mn-lt"/>
                    <a:ea typeface="+mn-ea"/>
                    <a:cs typeface="+mn-cs"/>
                  </a:rPr>
                  <a:t>Down Island        </a:t>
                </a:r>
                <a:r>
                  <a:rPr lang="en-US" sz="1600" dirty="0" smtClean="0">
                    <a:solidFill>
                      <a:schemeClr val="lt1"/>
                    </a:solidFill>
                    <a:latin typeface="+mn-lt"/>
                    <a:ea typeface="+mn-ea"/>
                    <a:cs typeface="+mn-cs"/>
                  </a:rPr>
                  <a:t>   Up </a:t>
                </a:r>
                <a:r>
                  <a:rPr lang="en-US" sz="1600" dirty="0">
                    <a:solidFill>
                      <a:schemeClr val="lt1"/>
                    </a:solidFill>
                    <a:latin typeface="+mn-lt"/>
                    <a:ea typeface="+mn-ea"/>
                    <a:cs typeface="+mn-cs"/>
                  </a:rPr>
                  <a:t>island                </a:t>
                </a:r>
                <a:endParaRPr lang="en-US" sz="1600" dirty="0"/>
              </a:p>
            </c:rich>
          </c:tx>
          <c:layout>
            <c:manualLayout>
              <c:xMode val="edge"/>
              <c:yMode val="edge"/>
              <c:x val="0.1838096348818847"/>
              <c:y val="0.91914746445583084"/>
            </c:manualLayout>
          </c:layout>
          <c:spPr>
            <a:gradFill rotWithShape="1">
              <a:gsLst>
                <a:gs pos="0">
                  <a:schemeClr val="accent1">
                    <a:tint val="74000"/>
                  </a:schemeClr>
                </a:gs>
                <a:gs pos="49000">
                  <a:schemeClr val="accent1">
                    <a:tint val="96000"/>
                    <a:shade val="84000"/>
                    <a:satMod val="110000"/>
                  </a:schemeClr>
                </a:gs>
                <a:gs pos="49100">
                  <a:schemeClr val="accent1">
                    <a:shade val="55000"/>
                    <a:satMod val="150000"/>
                  </a:schemeClr>
                </a:gs>
                <a:gs pos="92000">
                  <a:schemeClr val="accent1">
                    <a:tint val="98000"/>
                    <a:shade val="90000"/>
                    <a:satMod val="128000"/>
                  </a:schemeClr>
                </a:gs>
                <a:gs pos="100000">
                  <a:schemeClr val="accent1">
                    <a:tint val="90000"/>
                    <a:shade val="97000"/>
                    <a:satMod val="128000"/>
                  </a:schemeClr>
                </a:gs>
              </a:gsLst>
              <a:lin ang="5400000" scaled="1"/>
            </a:gradFill>
            <a:ln>
              <a:noFill/>
            </a:ln>
            <a:effectLst>
              <a:outerShdw blurRad="39000" dist="25400" dir="5400000" rotWithShape="0">
                <a:schemeClr val="accent1">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c:spPr>
        </c:title>
        <c:numFmt formatCode="General" sourceLinked="1"/>
        <c:tickLblPos val="nextTo"/>
        <c:spPr>
          <a:ln w="2881">
            <a:solidFill>
              <a:srgbClr val="000000"/>
            </a:solidFill>
            <a:prstDash val="solid"/>
          </a:ln>
        </c:spPr>
        <c:txPr>
          <a:bodyPr rot="-2700000" vert="horz"/>
          <a:lstStyle/>
          <a:p>
            <a:pPr>
              <a:defRPr sz="1400" b="0" i="0" u="none" strike="noStrike" baseline="0">
                <a:solidFill>
                  <a:srgbClr val="000000"/>
                </a:solidFill>
                <a:latin typeface="+mj-lt"/>
                <a:ea typeface="Arial"/>
                <a:cs typeface="Arial"/>
              </a:defRPr>
            </a:pPr>
            <a:endParaRPr lang="en-US"/>
          </a:p>
        </c:txPr>
        <c:crossAx val="182175616"/>
        <c:crosses val="autoZero"/>
        <c:auto val="1"/>
        <c:lblAlgn val="ctr"/>
        <c:lblOffset val="100"/>
        <c:tickLblSkip val="1"/>
        <c:tickMarkSkip val="1"/>
      </c:catAx>
      <c:valAx>
        <c:axId val="182175616"/>
        <c:scaling>
          <c:orientation val="minMax"/>
          <c:max val="100"/>
        </c:scaling>
        <c:axPos val="l"/>
        <c:majorGridlines>
          <c:spPr>
            <a:ln w="2881">
              <a:solidFill>
                <a:srgbClr val="000000"/>
              </a:solidFill>
              <a:prstDash val="solid"/>
            </a:ln>
          </c:spPr>
        </c:majorGridlines>
        <c:title>
          <c:tx>
            <c:rich>
              <a:bodyPr/>
              <a:lstStyle/>
              <a:p>
                <a:pPr>
                  <a:defRPr sz="862" b="1" i="0" u="none" strike="noStrike" baseline="0">
                    <a:solidFill>
                      <a:srgbClr val="000000"/>
                    </a:solidFill>
                    <a:latin typeface="Arial"/>
                    <a:ea typeface="Arial"/>
                    <a:cs typeface="Arial"/>
                  </a:defRPr>
                </a:pPr>
                <a:r>
                  <a:rPr lang="en-US"/>
                  <a:t>%</a:t>
                </a:r>
              </a:p>
            </c:rich>
          </c:tx>
          <c:layout>
            <c:manualLayout>
              <c:xMode val="edge"/>
              <c:yMode val="edge"/>
              <c:x val="2.8132992327365769E-2"/>
              <c:y val="0.35942028985507329"/>
            </c:manualLayout>
          </c:layout>
          <c:spPr>
            <a:noFill/>
            <a:ln w="23051">
              <a:noFill/>
            </a:ln>
          </c:spPr>
        </c:title>
        <c:numFmt formatCode="General" sourceLinked="1"/>
        <c:tickLblPos val="nextTo"/>
        <c:spPr>
          <a:ln w="2881">
            <a:solidFill>
              <a:srgbClr val="000000"/>
            </a:solidFill>
            <a:prstDash val="solid"/>
          </a:ln>
        </c:spPr>
        <c:txPr>
          <a:bodyPr rot="0" vert="horz"/>
          <a:lstStyle/>
          <a:p>
            <a:pPr>
              <a:defRPr sz="862" b="0" i="0" u="none" strike="noStrike" baseline="0">
                <a:solidFill>
                  <a:srgbClr val="000000"/>
                </a:solidFill>
                <a:latin typeface="Arial"/>
                <a:ea typeface="Arial"/>
                <a:cs typeface="Arial"/>
              </a:defRPr>
            </a:pPr>
            <a:endParaRPr lang="en-US"/>
          </a:p>
        </c:txPr>
        <c:crossAx val="182173696"/>
        <c:crosses val="autoZero"/>
        <c:crossBetween val="between"/>
      </c:valAx>
      <c:spPr>
        <a:noFill/>
        <a:ln w="11525">
          <a:solidFill>
            <a:srgbClr val="808080"/>
          </a:solidFill>
          <a:prstDash val="solid"/>
        </a:ln>
      </c:spPr>
    </c:plotArea>
    <c:legend>
      <c:legendPos val="t"/>
      <c:spPr>
        <a:solidFill>
          <a:srgbClr val="FFFFFF"/>
        </a:solidFill>
        <a:ln w="2881">
          <a:solidFill>
            <a:srgbClr val="000000"/>
          </a:solidFill>
          <a:prstDash val="solid"/>
        </a:ln>
      </c:spPr>
      <c:txPr>
        <a:bodyPr/>
        <a:lstStyle/>
        <a:p>
          <a:pPr>
            <a:defRPr sz="1600" b="0" i="0" u="none" strike="noStrike" baseline="0">
              <a:solidFill>
                <a:srgbClr val="000000"/>
              </a:solidFill>
              <a:latin typeface="Arial"/>
              <a:ea typeface="Arial"/>
              <a:cs typeface="Arial"/>
            </a:defRPr>
          </a:pPr>
          <a:endParaRPr lang="en-US"/>
        </a:p>
      </c:txPr>
    </c:legend>
    <c:plotVisOnly val="1"/>
    <c:dispBlanksAs val="gap"/>
  </c:chart>
  <c:spPr>
    <a:solidFill>
      <a:srgbClr val="FFFFFF"/>
    </a:solidFill>
    <a:ln w="2881">
      <a:noFill/>
      <a:prstDash val="solid"/>
    </a:ln>
  </c:spPr>
  <c:txPr>
    <a:bodyPr/>
    <a:lstStyle/>
    <a:p>
      <a:pPr>
        <a:defRPr sz="862"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sz="1329" b="1" i="0" u="none" strike="noStrike" baseline="0">
                <a:solidFill>
                  <a:srgbClr val="000000"/>
                </a:solidFill>
                <a:latin typeface="Arial"/>
                <a:ea typeface="Arial"/>
                <a:cs typeface="Arial"/>
              </a:defRPr>
            </a:pPr>
            <a:r>
              <a:rPr lang="en-US"/>
              <a:t>distribution by age</a:t>
            </a:r>
          </a:p>
        </c:rich>
      </c:tx>
      <c:layout>
        <c:manualLayout>
          <c:xMode val="edge"/>
          <c:yMode val="edge"/>
          <c:x val="0.33415233415233431"/>
          <c:y val="1.9011406844106463E-2"/>
        </c:manualLayout>
      </c:layout>
      <c:spPr>
        <a:noFill/>
        <a:ln w="30005">
          <a:noFill/>
        </a:ln>
      </c:spPr>
    </c:title>
    <c:plotArea>
      <c:layout>
        <c:manualLayout>
          <c:layoutTarget val="inner"/>
          <c:xMode val="edge"/>
          <c:yMode val="edge"/>
          <c:x val="0.16984256091844258"/>
          <c:y val="0.23621478368249504"/>
          <c:w val="0.71498771498771496"/>
          <c:h val="0.52471482889733767"/>
        </c:manualLayout>
      </c:layout>
      <c:barChart>
        <c:barDir val="col"/>
        <c:grouping val="clustered"/>
        <c:ser>
          <c:idx val="0"/>
          <c:order val="0"/>
          <c:tx>
            <c:strRef>
              <c:f>Sheet1!$B$1</c:f>
              <c:strCache>
                <c:ptCount val="1"/>
                <c:pt idx="0">
                  <c:v>ai</c:v>
                </c:pt>
              </c:strCache>
            </c:strRef>
          </c:tx>
          <c:spPr>
            <a:solidFill>
              <a:srgbClr val="9999FF"/>
            </a:solidFill>
            <a:ln w="15003">
              <a:solidFill>
                <a:srgbClr val="000000"/>
              </a:solidFill>
              <a:prstDash val="solid"/>
            </a:ln>
          </c:spPr>
          <c:cat>
            <c:strRef>
              <c:f>Sheet1!$A$2:$A$6</c:f>
              <c:strCache>
                <c:ptCount val="5"/>
                <c:pt idx="0">
                  <c:v>75+</c:v>
                </c:pt>
                <c:pt idx="1">
                  <c:v>61-75</c:v>
                </c:pt>
                <c:pt idx="2">
                  <c:v>46-60</c:v>
                </c:pt>
                <c:pt idx="3">
                  <c:v>31-45</c:v>
                </c:pt>
                <c:pt idx="4">
                  <c:v>14-30</c:v>
                </c:pt>
              </c:strCache>
            </c:strRef>
          </c:cat>
          <c:val>
            <c:numRef>
              <c:f>Sheet1!$B$2:$B$6</c:f>
              <c:numCache>
                <c:formatCode>General</c:formatCode>
                <c:ptCount val="5"/>
                <c:pt idx="0">
                  <c:v>25</c:v>
                </c:pt>
                <c:pt idx="1">
                  <c:v>35</c:v>
                </c:pt>
                <c:pt idx="2">
                  <c:v>62</c:v>
                </c:pt>
                <c:pt idx="3">
                  <c:v>81</c:v>
                </c:pt>
                <c:pt idx="4">
                  <c:v>37</c:v>
                </c:pt>
              </c:numCache>
            </c:numRef>
          </c:val>
        </c:ser>
        <c:ser>
          <c:idx val="1"/>
          <c:order val="1"/>
          <c:tx>
            <c:strRef>
              <c:f>Sheet1!$C$1</c:f>
              <c:strCache>
                <c:ptCount val="1"/>
                <c:pt idx="0">
                  <c:v>au</c:v>
                </c:pt>
              </c:strCache>
            </c:strRef>
          </c:tx>
          <c:spPr>
            <a:solidFill>
              <a:srgbClr val="993366"/>
            </a:solidFill>
            <a:ln w="15003">
              <a:solidFill>
                <a:srgbClr val="000000"/>
              </a:solidFill>
              <a:prstDash val="solid"/>
            </a:ln>
          </c:spPr>
          <c:cat>
            <c:strRef>
              <c:f>Sheet1!$A$2:$A$6</c:f>
              <c:strCache>
                <c:ptCount val="5"/>
                <c:pt idx="0">
                  <c:v>75+</c:v>
                </c:pt>
                <c:pt idx="1">
                  <c:v>61-75</c:v>
                </c:pt>
                <c:pt idx="2">
                  <c:v>46-60</c:v>
                </c:pt>
                <c:pt idx="3">
                  <c:v>31-45</c:v>
                </c:pt>
                <c:pt idx="4">
                  <c:v>14-30</c:v>
                </c:pt>
              </c:strCache>
            </c:strRef>
          </c:cat>
          <c:val>
            <c:numRef>
              <c:f>Sheet1!$C$2:$C$6</c:f>
              <c:numCache>
                <c:formatCode>General</c:formatCode>
                <c:ptCount val="5"/>
                <c:pt idx="0">
                  <c:v>22</c:v>
                </c:pt>
                <c:pt idx="1">
                  <c:v>37</c:v>
                </c:pt>
                <c:pt idx="2">
                  <c:v>44</c:v>
                </c:pt>
                <c:pt idx="3">
                  <c:v>88</c:v>
                </c:pt>
                <c:pt idx="4">
                  <c:v>46</c:v>
                </c:pt>
              </c:numCache>
            </c:numRef>
          </c:val>
        </c:ser>
        <c:axId val="184822400"/>
        <c:axId val="184828672"/>
      </c:barChart>
      <c:catAx>
        <c:axId val="184822400"/>
        <c:scaling>
          <c:orientation val="minMax"/>
        </c:scaling>
        <c:axPos val="b"/>
        <c:title>
          <c:tx>
            <c:rich>
              <a:bodyPr/>
              <a:lstStyle/>
              <a:p>
                <a:pPr>
                  <a:defRPr sz="1122" b="1" i="0" u="none" strike="noStrike" baseline="0">
                    <a:solidFill>
                      <a:srgbClr val="000000"/>
                    </a:solidFill>
                    <a:latin typeface="+mn-lt"/>
                    <a:ea typeface="Arial"/>
                    <a:cs typeface="Arial"/>
                  </a:defRPr>
                </a:pPr>
                <a:r>
                  <a:rPr lang="en-US">
                    <a:latin typeface="+mn-lt"/>
                  </a:rPr>
                  <a:t>age</a:t>
                </a:r>
              </a:p>
            </c:rich>
          </c:tx>
          <c:layout>
            <c:manualLayout>
              <c:xMode val="edge"/>
              <c:yMode val="edge"/>
              <c:x val="0.48648648648648696"/>
              <c:y val="0.87072243346007783"/>
            </c:manualLayout>
          </c:layout>
          <c:spPr>
            <a:noFill/>
            <a:ln w="30005">
              <a:noFill/>
            </a:ln>
          </c:spPr>
        </c:title>
        <c:numFmt formatCode="General" sourceLinked="1"/>
        <c:tickLblPos val="nextTo"/>
        <c:spPr>
          <a:ln w="3751">
            <a:solidFill>
              <a:srgbClr val="000000"/>
            </a:solidFill>
            <a:prstDash val="solid"/>
          </a:ln>
        </c:spPr>
        <c:txPr>
          <a:bodyPr rot="0" vert="horz"/>
          <a:lstStyle/>
          <a:p>
            <a:pPr>
              <a:defRPr sz="1122" b="0" i="0" u="none" strike="noStrike" baseline="0">
                <a:solidFill>
                  <a:srgbClr val="000000"/>
                </a:solidFill>
                <a:latin typeface="+mn-lt"/>
                <a:ea typeface="Arial"/>
                <a:cs typeface="Arial"/>
              </a:defRPr>
            </a:pPr>
            <a:endParaRPr lang="en-US"/>
          </a:p>
        </c:txPr>
        <c:crossAx val="184828672"/>
        <c:crosses val="autoZero"/>
        <c:auto val="1"/>
        <c:lblAlgn val="ctr"/>
        <c:lblOffset val="100"/>
        <c:tickLblSkip val="1"/>
        <c:tickMarkSkip val="1"/>
      </c:catAx>
      <c:valAx>
        <c:axId val="184828672"/>
        <c:scaling>
          <c:orientation val="minMax"/>
        </c:scaling>
        <c:axPos val="l"/>
        <c:majorGridlines>
          <c:spPr>
            <a:ln w="3751">
              <a:solidFill>
                <a:srgbClr val="000000"/>
              </a:solidFill>
              <a:prstDash val="solid"/>
            </a:ln>
          </c:spPr>
        </c:majorGridlines>
        <c:title>
          <c:tx>
            <c:rich>
              <a:bodyPr/>
              <a:lstStyle/>
              <a:p>
                <a:pPr>
                  <a:defRPr sz="1122" b="1" i="0" u="none" strike="noStrike" baseline="0">
                    <a:solidFill>
                      <a:srgbClr val="000000"/>
                    </a:solidFill>
                    <a:latin typeface="Arial"/>
                    <a:ea typeface="Arial"/>
                    <a:cs typeface="Arial"/>
                  </a:defRPr>
                </a:pPr>
                <a:r>
                  <a:rPr lang="en-US"/>
                  <a:t>%</a:t>
                </a:r>
              </a:p>
            </c:rich>
          </c:tx>
          <c:layout>
            <c:manualLayout>
              <c:xMode val="edge"/>
              <c:yMode val="edge"/>
              <c:x val="2.7027027027027088E-2"/>
              <c:y val="0.4638783269961978"/>
            </c:manualLayout>
          </c:layout>
          <c:spPr>
            <a:noFill/>
            <a:ln w="30005">
              <a:noFill/>
            </a:ln>
          </c:spPr>
        </c:title>
        <c:numFmt formatCode="General" sourceLinked="1"/>
        <c:tickLblPos val="nextTo"/>
        <c:spPr>
          <a:ln w="3751">
            <a:solidFill>
              <a:srgbClr val="000000"/>
            </a:solidFill>
            <a:prstDash val="solid"/>
          </a:ln>
        </c:spPr>
        <c:txPr>
          <a:bodyPr rot="0" vert="horz"/>
          <a:lstStyle/>
          <a:p>
            <a:pPr>
              <a:defRPr sz="1122" b="0" i="0" u="none" strike="noStrike" baseline="0">
                <a:solidFill>
                  <a:srgbClr val="000000"/>
                </a:solidFill>
                <a:latin typeface="+mn-lt"/>
                <a:ea typeface="Arial"/>
                <a:cs typeface="Arial"/>
              </a:defRPr>
            </a:pPr>
            <a:endParaRPr lang="en-US"/>
          </a:p>
        </c:txPr>
        <c:crossAx val="184822400"/>
        <c:crosses val="autoZero"/>
        <c:crossBetween val="between"/>
      </c:valAx>
      <c:spPr>
        <a:noFill/>
        <a:ln w="15003">
          <a:solidFill>
            <a:srgbClr val="808080"/>
          </a:solidFill>
          <a:prstDash val="solid"/>
        </a:ln>
      </c:spPr>
    </c:plotArea>
    <c:legend>
      <c:legendPos val="t"/>
      <c:spPr>
        <a:solidFill>
          <a:srgbClr val="FFFFFF"/>
        </a:solidFill>
        <a:ln w="3751">
          <a:solidFill>
            <a:srgbClr val="000000"/>
          </a:solidFill>
          <a:prstDash val="solid"/>
        </a:ln>
      </c:spPr>
      <c:txPr>
        <a:bodyPr/>
        <a:lstStyle/>
        <a:p>
          <a:pPr>
            <a:defRPr sz="1028" b="0" i="0" u="none" strike="noStrike" baseline="0">
              <a:solidFill>
                <a:srgbClr val="000000"/>
              </a:solidFill>
              <a:latin typeface="Arial"/>
              <a:ea typeface="Arial"/>
              <a:cs typeface="Arial"/>
            </a:defRPr>
          </a:pPr>
          <a:endParaRPr lang="en-US"/>
        </a:p>
      </c:txPr>
    </c:legend>
    <c:plotVisOnly val="1"/>
    <c:dispBlanksAs val="gap"/>
  </c:chart>
  <c:spPr>
    <a:solidFill>
      <a:srgbClr val="FFFFFF"/>
    </a:solidFill>
    <a:ln w="3751">
      <a:noFill/>
      <a:prstDash val="solid"/>
    </a:ln>
  </c:spPr>
  <c:txPr>
    <a:bodyPr/>
    <a:lstStyle/>
    <a:p>
      <a:pPr>
        <a:defRPr sz="1122" b="0" i="0" u="none" strike="noStrike" baseline="0">
          <a:solidFill>
            <a:srgbClr val="000000"/>
          </a:solidFill>
          <a:latin typeface="Arial"/>
          <a:ea typeface="Arial"/>
          <a:cs typeface="Arial"/>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5633E-DA90-4738-AEE5-B0C2EBD7DD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819DD6B-0FA5-47C0-BEE9-BDD8D64384C6}">
      <dgm:prSet/>
      <dgm:spPr/>
      <dgm:t>
        <a:bodyPr/>
        <a:lstStyle/>
        <a:p>
          <a:pPr rtl="0"/>
          <a:r>
            <a:rPr lang="en-US" baseline="0" dirty="0" smtClean="0"/>
            <a:t>Language</a:t>
          </a:r>
          <a:endParaRPr lang="en-GB" dirty="0"/>
        </a:p>
      </dgm:t>
    </dgm:pt>
    <dgm:pt modelId="{E82F73B5-52B3-42ED-859C-283CD1C79EEF}" type="parTrans" cxnId="{5F87D51F-F8F1-4BA5-9DCD-7E38157FD291}">
      <dgm:prSet/>
      <dgm:spPr/>
      <dgm:t>
        <a:bodyPr/>
        <a:lstStyle/>
        <a:p>
          <a:endParaRPr lang="en-GB"/>
        </a:p>
      </dgm:t>
    </dgm:pt>
    <dgm:pt modelId="{CE995533-BDF0-4AD3-B7A5-22AF5E9AFE1E}" type="sibTrans" cxnId="{5F87D51F-F8F1-4BA5-9DCD-7E38157FD291}">
      <dgm:prSet/>
      <dgm:spPr/>
      <dgm:t>
        <a:bodyPr/>
        <a:lstStyle/>
        <a:p>
          <a:endParaRPr lang="en-GB"/>
        </a:p>
      </dgm:t>
    </dgm:pt>
    <dgm:pt modelId="{8FCF9593-86B8-4230-ACBE-03FE1A58E867}">
      <dgm:prSet/>
      <dgm:spPr/>
      <dgm:t>
        <a:bodyPr/>
        <a:lstStyle/>
        <a:p>
          <a:pPr rtl="0"/>
          <a:r>
            <a:rPr lang="en-US" baseline="0" dirty="0" smtClean="0"/>
            <a:t>Dialect-</a:t>
          </a:r>
          <a:r>
            <a:rPr lang="en-US" baseline="0" dirty="0" err="1" smtClean="0"/>
            <a:t>Sociolect</a:t>
          </a:r>
          <a:endParaRPr lang="en-GB" dirty="0"/>
        </a:p>
      </dgm:t>
    </dgm:pt>
    <dgm:pt modelId="{D3450AFD-A22C-4D9D-A1F2-82C0A96171C1}" type="parTrans" cxnId="{E0038323-3358-424E-A8A1-8B60E6827277}">
      <dgm:prSet/>
      <dgm:spPr/>
      <dgm:t>
        <a:bodyPr/>
        <a:lstStyle/>
        <a:p>
          <a:endParaRPr lang="en-GB"/>
        </a:p>
      </dgm:t>
    </dgm:pt>
    <dgm:pt modelId="{024591AC-E883-4102-AAFE-8CF88B27C58A}" type="sibTrans" cxnId="{E0038323-3358-424E-A8A1-8B60E6827277}">
      <dgm:prSet/>
      <dgm:spPr/>
      <dgm:t>
        <a:bodyPr/>
        <a:lstStyle/>
        <a:p>
          <a:endParaRPr lang="en-GB"/>
        </a:p>
      </dgm:t>
    </dgm:pt>
    <dgm:pt modelId="{0087A8C9-39B7-4064-ACF5-FC57B4B97E84}">
      <dgm:prSet/>
      <dgm:spPr/>
      <dgm:t>
        <a:bodyPr/>
        <a:lstStyle/>
        <a:p>
          <a:pPr rtl="0"/>
          <a:r>
            <a:rPr lang="en-US" baseline="0" dirty="0" smtClean="0"/>
            <a:t>Accent</a:t>
          </a:r>
          <a:endParaRPr lang="en-GB" dirty="0"/>
        </a:p>
      </dgm:t>
    </dgm:pt>
    <dgm:pt modelId="{4218E30A-426F-4C3D-B5E2-A80D8074837D}" type="parTrans" cxnId="{A7240B2A-6A73-4E17-9E66-AA82B10AE8B7}">
      <dgm:prSet/>
      <dgm:spPr/>
      <dgm:t>
        <a:bodyPr/>
        <a:lstStyle/>
        <a:p>
          <a:endParaRPr lang="en-GB"/>
        </a:p>
      </dgm:t>
    </dgm:pt>
    <dgm:pt modelId="{2936B22E-DEE5-496F-963E-102A183AAB66}" type="sibTrans" cxnId="{A7240B2A-6A73-4E17-9E66-AA82B10AE8B7}">
      <dgm:prSet/>
      <dgm:spPr/>
      <dgm:t>
        <a:bodyPr/>
        <a:lstStyle/>
        <a:p>
          <a:endParaRPr lang="en-GB"/>
        </a:p>
      </dgm:t>
    </dgm:pt>
    <dgm:pt modelId="{0D70537A-C4FB-4E68-B792-26CD028FE784}" type="pres">
      <dgm:prSet presAssocID="{C145633E-DA90-4738-AEE5-B0C2EBD7DDEB}" presName="linear" presStyleCnt="0">
        <dgm:presLayoutVars>
          <dgm:animLvl val="lvl"/>
          <dgm:resizeHandles val="exact"/>
        </dgm:presLayoutVars>
      </dgm:prSet>
      <dgm:spPr/>
      <dgm:t>
        <a:bodyPr/>
        <a:lstStyle/>
        <a:p>
          <a:endParaRPr lang="en-GB"/>
        </a:p>
      </dgm:t>
    </dgm:pt>
    <dgm:pt modelId="{A00BCE79-0DC2-4551-B7D5-7FC10FD29182}" type="pres">
      <dgm:prSet presAssocID="{8819DD6B-0FA5-47C0-BEE9-BDD8D64384C6}" presName="parentText" presStyleLbl="node1" presStyleIdx="0" presStyleCnt="3">
        <dgm:presLayoutVars>
          <dgm:chMax val="0"/>
          <dgm:bulletEnabled val="1"/>
        </dgm:presLayoutVars>
      </dgm:prSet>
      <dgm:spPr/>
      <dgm:t>
        <a:bodyPr/>
        <a:lstStyle/>
        <a:p>
          <a:endParaRPr lang="en-GB"/>
        </a:p>
      </dgm:t>
    </dgm:pt>
    <dgm:pt modelId="{EC5CC98E-BD8B-4704-A440-0390B876B8B0}" type="pres">
      <dgm:prSet presAssocID="{CE995533-BDF0-4AD3-B7A5-22AF5E9AFE1E}" presName="spacer" presStyleCnt="0"/>
      <dgm:spPr/>
    </dgm:pt>
    <dgm:pt modelId="{A3D47C73-2B7E-400C-B796-EF46765498CB}" type="pres">
      <dgm:prSet presAssocID="{8FCF9593-86B8-4230-ACBE-03FE1A58E867}" presName="parentText" presStyleLbl="node1" presStyleIdx="1" presStyleCnt="3">
        <dgm:presLayoutVars>
          <dgm:chMax val="0"/>
          <dgm:bulletEnabled val="1"/>
        </dgm:presLayoutVars>
      </dgm:prSet>
      <dgm:spPr/>
      <dgm:t>
        <a:bodyPr/>
        <a:lstStyle/>
        <a:p>
          <a:endParaRPr lang="en-GB"/>
        </a:p>
      </dgm:t>
    </dgm:pt>
    <dgm:pt modelId="{D34F57D2-F483-48F4-9668-F312B883775B}" type="pres">
      <dgm:prSet presAssocID="{024591AC-E883-4102-AAFE-8CF88B27C58A}" presName="spacer" presStyleCnt="0"/>
      <dgm:spPr/>
    </dgm:pt>
    <dgm:pt modelId="{B84F4472-349E-4FD6-A79E-472FDD9DB258}" type="pres">
      <dgm:prSet presAssocID="{0087A8C9-39B7-4064-ACF5-FC57B4B97E84}" presName="parentText" presStyleLbl="node1" presStyleIdx="2" presStyleCnt="3">
        <dgm:presLayoutVars>
          <dgm:chMax val="0"/>
          <dgm:bulletEnabled val="1"/>
        </dgm:presLayoutVars>
      </dgm:prSet>
      <dgm:spPr/>
      <dgm:t>
        <a:bodyPr/>
        <a:lstStyle/>
        <a:p>
          <a:endParaRPr lang="en-GB"/>
        </a:p>
      </dgm:t>
    </dgm:pt>
  </dgm:ptLst>
  <dgm:cxnLst>
    <dgm:cxn modelId="{7531F3A3-249E-4497-93E5-4B882DE5A274}" type="presOf" srcId="{C145633E-DA90-4738-AEE5-B0C2EBD7DDEB}" destId="{0D70537A-C4FB-4E68-B792-26CD028FE784}" srcOrd="0" destOrd="0" presId="urn:microsoft.com/office/officeart/2005/8/layout/vList2"/>
    <dgm:cxn modelId="{A7240B2A-6A73-4E17-9E66-AA82B10AE8B7}" srcId="{C145633E-DA90-4738-AEE5-B0C2EBD7DDEB}" destId="{0087A8C9-39B7-4064-ACF5-FC57B4B97E84}" srcOrd="2" destOrd="0" parTransId="{4218E30A-426F-4C3D-B5E2-A80D8074837D}" sibTransId="{2936B22E-DEE5-496F-963E-102A183AAB66}"/>
    <dgm:cxn modelId="{10095E41-8528-469C-A93F-3470849E3E4D}" type="presOf" srcId="{0087A8C9-39B7-4064-ACF5-FC57B4B97E84}" destId="{B84F4472-349E-4FD6-A79E-472FDD9DB258}" srcOrd="0" destOrd="0" presId="urn:microsoft.com/office/officeart/2005/8/layout/vList2"/>
    <dgm:cxn modelId="{5F87D51F-F8F1-4BA5-9DCD-7E38157FD291}" srcId="{C145633E-DA90-4738-AEE5-B0C2EBD7DDEB}" destId="{8819DD6B-0FA5-47C0-BEE9-BDD8D64384C6}" srcOrd="0" destOrd="0" parTransId="{E82F73B5-52B3-42ED-859C-283CD1C79EEF}" sibTransId="{CE995533-BDF0-4AD3-B7A5-22AF5E9AFE1E}"/>
    <dgm:cxn modelId="{1D68D75A-4EF5-4126-B180-959FCC0FA2F4}" type="presOf" srcId="{8819DD6B-0FA5-47C0-BEE9-BDD8D64384C6}" destId="{A00BCE79-0DC2-4551-B7D5-7FC10FD29182}" srcOrd="0" destOrd="0" presId="urn:microsoft.com/office/officeart/2005/8/layout/vList2"/>
    <dgm:cxn modelId="{E0038323-3358-424E-A8A1-8B60E6827277}" srcId="{C145633E-DA90-4738-AEE5-B0C2EBD7DDEB}" destId="{8FCF9593-86B8-4230-ACBE-03FE1A58E867}" srcOrd="1" destOrd="0" parTransId="{D3450AFD-A22C-4D9D-A1F2-82C0A96171C1}" sibTransId="{024591AC-E883-4102-AAFE-8CF88B27C58A}"/>
    <dgm:cxn modelId="{26C89091-206D-47E9-979C-59852C9AF150}" type="presOf" srcId="{8FCF9593-86B8-4230-ACBE-03FE1A58E867}" destId="{A3D47C73-2B7E-400C-B796-EF46765498CB}" srcOrd="0" destOrd="0" presId="urn:microsoft.com/office/officeart/2005/8/layout/vList2"/>
    <dgm:cxn modelId="{5B85E2EF-3A2F-45C2-BC99-9BA736343CD6}" type="presParOf" srcId="{0D70537A-C4FB-4E68-B792-26CD028FE784}" destId="{A00BCE79-0DC2-4551-B7D5-7FC10FD29182}" srcOrd="0" destOrd="0" presId="urn:microsoft.com/office/officeart/2005/8/layout/vList2"/>
    <dgm:cxn modelId="{C5A3F7F3-704E-409D-B746-2B021B799D24}" type="presParOf" srcId="{0D70537A-C4FB-4E68-B792-26CD028FE784}" destId="{EC5CC98E-BD8B-4704-A440-0390B876B8B0}" srcOrd="1" destOrd="0" presId="urn:microsoft.com/office/officeart/2005/8/layout/vList2"/>
    <dgm:cxn modelId="{E338BE19-311C-4969-BBC9-29327FC4152F}" type="presParOf" srcId="{0D70537A-C4FB-4E68-B792-26CD028FE784}" destId="{A3D47C73-2B7E-400C-B796-EF46765498CB}" srcOrd="2" destOrd="0" presId="urn:microsoft.com/office/officeart/2005/8/layout/vList2"/>
    <dgm:cxn modelId="{0DE6273A-AD8B-4972-828B-8923D6BC5234}" type="presParOf" srcId="{0D70537A-C4FB-4E68-B792-26CD028FE784}" destId="{D34F57D2-F483-48F4-9668-F312B883775B}" srcOrd="3" destOrd="0" presId="urn:microsoft.com/office/officeart/2005/8/layout/vList2"/>
    <dgm:cxn modelId="{0E619DF2-DB19-4E2E-A8BC-95294231E39C}" type="presParOf" srcId="{0D70537A-C4FB-4E68-B792-26CD028FE784}" destId="{B84F4472-349E-4FD6-A79E-472FDD9DB25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ED54FF-5069-4941-8C2F-60AA36780B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BDBF5115-5094-4EB8-A36E-A608D23A9944}">
      <dgm:prSet/>
      <dgm:spPr/>
      <dgm:t>
        <a:bodyPr/>
        <a:lstStyle/>
        <a:p>
          <a:pPr rtl="0"/>
          <a:r>
            <a:rPr lang="en-GB" baseline="0" dirty="0" smtClean="0"/>
            <a:t>Overt </a:t>
          </a:r>
          <a:r>
            <a:rPr lang="en-GB" baseline="0" dirty="0" err="1" smtClean="0"/>
            <a:t>vs</a:t>
          </a:r>
          <a:r>
            <a:rPr lang="en-GB" baseline="0" dirty="0" smtClean="0"/>
            <a:t> covert</a:t>
          </a:r>
          <a:endParaRPr lang="en-GB" dirty="0"/>
        </a:p>
      </dgm:t>
    </dgm:pt>
    <dgm:pt modelId="{E27E78A1-3579-4A92-899C-B22077B54334}" type="parTrans" cxnId="{593240DD-14CA-4E54-B767-4668740357C7}">
      <dgm:prSet/>
      <dgm:spPr/>
      <dgm:t>
        <a:bodyPr/>
        <a:lstStyle/>
        <a:p>
          <a:endParaRPr lang="en-GB"/>
        </a:p>
      </dgm:t>
    </dgm:pt>
    <dgm:pt modelId="{127DC04B-8A0E-4F8B-A64D-1E83452424F3}" type="sibTrans" cxnId="{593240DD-14CA-4E54-B767-4668740357C7}">
      <dgm:prSet/>
      <dgm:spPr/>
      <dgm:t>
        <a:bodyPr/>
        <a:lstStyle/>
        <a:p>
          <a:endParaRPr lang="en-GB"/>
        </a:p>
      </dgm:t>
    </dgm:pt>
    <dgm:pt modelId="{475B95F6-1505-401F-AC0A-9A3B50FD8B51}">
      <dgm:prSet/>
      <dgm:spPr/>
      <dgm:t>
        <a:bodyPr/>
        <a:lstStyle/>
        <a:p>
          <a:pPr rtl="0"/>
          <a:r>
            <a:rPr lang="en-GB" dirty="0" smtClean="0"/>
            <a:t>overt prestige: seeking prestige by assimilating to the standard</a:t>
          </a:r>
          <a:endParaRPr lang="en-GB" dirty="0"/>
        </a:p>
      </dgm:t>
    </dgm:pt>
    <dgm:pt modelId="{F42D6DBE-89C2-43EC-86AF-F2133A9249E6}" type="parTrans" cxnId="{5DC29922-6A1B-4D1F-89A3-60E64EB4D93F}">
      <dgm:prSet/>
      <dgm:spPr/>
      <dgm:t>
        <a:bodyPr/>
        <a:lstStyle/>
        <a:p>
          <a:endParaRPr lang="en-GB"/>
        </a:p>
      </dgm:t>
    </dgm:pt>
    <dgm:pt modelId="{CCB11EF5-ED87-4CC2-8B09-13A40EE560DE}" type="sibTrans" cxnId="{5DC29922-6A1B-4D1F-89A3-60E64EB4D93F}">
      <dgm:prSet/>
      <dgm:spPr/>
      <dgm:t>
        <a:bodyPr/>
        <a:lstStyle/>
        <a:p>
          <a:endParaRPr lang="en-GB"/>
        </a:p>
      </dgm:t>
    </dgm:pt>
    <dgm:pt modelId="{5F273E92-3E88-4809-BE30-69F5831F99BF}">
      <dgm:prSet/>
      <dgm:spPr/>
      <dgm:t>
        <a:bodyPr/>
        <a:lstStyle/>
        <a:p>
          <a:pPr rtl="0"/>
          <a:r>
            <a:rPr lang="en-GB" dirty="0" smtClean="0"/>
            <a:t>covert prestige: choosing to differ from the standard</a:t>
          </a:r>
          <a:endParaRPr lang="en-GB" dirty="0"/>
        </a:p>
      </dgm:t>
    </dgm:pt>
    <dgm:pt modelId="{9C4E99AB-492A-49BE-86BB-F6F6C5C2B3B4}" type="parTrans" cxnId="{8F19BBCA-DCFF-490F-96E8-FBD580FE90DD}">
      <dgm:prSet/>
      <dgm:spPr/>
      <dgm:t>
        <a:bodyPr/>
        <a:lstStyle/>
        <a:p>
          <a:endParaRPr lang="en-GB"/>
        </a:p>
      </dgm:t>
    </dgm:pt>
    <dgm:pt modelId="{15695221-6368-405E-B757-E03826349A7D}" type="sibTrans" cxnId="{8F19BBCA-DCFF-490F-96E8-FBD580FE90DD}">
      <dgm:prSet/>
      <dgm:spPr/>
      <dgm:t>
        <a:bodyPr/>
        <a:lstStyle/>
        <a:p>
          <a:endParaRPr lang="en-GB"/>
        </a:p>
      </dgm:t>
    </dgm:pt>
    <dgm:pt modelId="{74A3BB6A-2EDB-4777-B197-CFE50F039C62}">
      <dgm:prSet/>
      <dgm:spPr/>
      <dgm:t>
        <a:bodyPr/>
        <a:lstStyle/>
        <a:p>
          <a:pPr rtl="0"/>
          <a:r>
            <a:rPr lang="en-GB" baseline="0" dirty="0" smtClean="0"/>
            <a:t>Positive </a:t>
          </a:r>
          <a:r>
            <a:rPr lang="en-GB" baseline="0" dirty="0" err="1" smtClean="0"/>
            <a:t>vs</a:t>
          </a:r>
          <a:r>
            <a:rPr lang="en-GB" baseline="0" dirty="0" smtClean="0"/>
            <a:t> negative</a:t>
          </a:r>
          <a:endParaRPr lang="en-GB" dirty="0"/>
        </a:p>
      </dgm:t>
    </dgm:pt>
    <dgm:pt modelId="{6FB2FE7C-8028-411C-B102-C87A0D821F79}" type="parTrans" cxnId="{BF8CE8B8-D608-4D0E-9A09-F5B0B4C3E8EC}">
      <dgm:prSet/>
      <dgm:spPr/>
      <dgm:t>
        <a:bodyPr/>
        <a:lstStyle/>
        <a:p>
          <a:endParaRPr lang="en-GB"/>
        </a:p>
      </dgm:t>
    </dgm:pt>
    <dgm:pt modelId="{20E6B874-9C31-46FB-ABF2-DB66DE9DCBAF}" type="sibTrans" cxnId="{BF8CE8B8-D608-4D0E-9A09-F5B0B4C3E8EC}">
      <dgm:prSet/>
      <dgm:spPr/>
      <dgm:t>
        <a:bodyPr/>
        <a:lstStyle/>
        <a:p>
          <a:endParaRPr lang="en-GB"/>
        </a:p>
      </dgm:t>
    </dgm:pt>
    <dgm:pt modelId="{3A148CC0-0672-44B4-8D71-932879726A23}">
      <dgm:prSet/>
      <dgm:spPr/>
      <dgm:t>
        <a:bodyPr/>
        <a:lstStyle/>
        <a:p>
          <a:pPr rtl="0"/>
          <a:r>
            <a:rPr lang="en-GB" dirty="0" smtClean="0"/>
            <a:t>positive: seeking prestige by adopting some feature</a:t>
          </a:r>
          <a:endParaRPr lang="en-GB" dirty="0"/>
        </a:p>
      </dgm:t>
    </dgm:pt>
    <dgm:pt modelId="{F17D5874-5627-4FBB-B87F-6B5A68927F59}" type="parTrans" cxnId="{5A697902-7F71-4C21-BA49-E5D02A5A37A7}">
      <dgm:prSet/>
      <dgm:spPr/>
      <dgm:t>
        <a:bodyPr/>
        <a:lstStyle/>
        <a:p>
          <a:endParaRPr lang="en-GB"/>
        </a:p>
      </dgm:t>
    </dgm:pt>
    <dgm:pt modelId="{8DEF2416-38CA-45A6-9B23-D5996E9CA66F}" type="sibTrans" cxnId="{5A697902-7F71-4C21-BA49-E5D02A5A37A7}">
      <dgm:prSet/>
      <dgm:spPr/>
      <dgm:t>
        <a:bodyPr/>
        <a:lstStyle/>
        <a:p>
          <a:endParaRPr lang="en-GB"/>
        </a:p>
      </dgm:t>
    </dgm:pt>
    <dgm:pt modelId="{C7A90996-516D-4B22-BB9D-0F2146A07968}">
      <dgm:prSet/>
      <dgm:spPr/>
      <dgm:t>
        <a:bodyPr/>
        <a:lstStyle/>
        <a:p>
          <a:pPr rtl="0"/>
          <a:r>
            <a:rPr lang="en-GB" dirty="0" smtClean="0"/>
            <a:t>negative: seeking prestige by avoiding some feature</a:t>
          </a:r>
          <a:endParaRPr lang="en-GB" dirty="0"/>
        </a:p>
      </dgm:t>
    </dgm:pt>
    <dgm:pt modelId="{D95A19FE-31AC-4751-892F-F413AD02A63D}" type="parTrans" cxnId="{7D69F128-A406-473D-8870-46C13669B205}">
      <dgm:prSet/>
      <dgm:spPr/>
      <dgm:t>
        <a:bodyPr/>
        <a:lstStyle/>
        <a:p>
          <a:endParaRPr lang="en-GB"/>
        </a:p>
      </dgm:t>
    </dgm:pt>
    <dgm:pt modelId="{1A791C3C-E2BA-4279-9C17-73F02B81A818}" type="sibTrans" cxnId="{7D69F128-A406-473D-8870-46C13669B205}">
      <dgm:prSet/>
      <dgm:spPr/>
      <dgm:t>
        <a:bodyPr/>
        <a:lstStyle/>
        <a:p>
          <a:endParaRPr lang="en-GB"/>
        </a:p>
      </dgm:t>
    </dgm:pt>
    <dgm:pt modelId="{D48C5303-B56F-4F48-9C8D-8B6456F174E6}">
      <dgm:prSet/>
      <dgm:spPr/>
      <dgm:t>
        <a:bodyPr/>
        <a:lstStyle/>
        <a:p>
          <a:pPr rtl="0"/>
          <a:endParaRPr lang="en-GB" dirty="0"/>
        </a:p>
      </dgm:t>
    </dgm:pt>
    <dgm:pt modelId="{5037AF04-B326-4659-A028-20821AFD24B2}" type="parTrans" cxnId="{9A0BE83A-A381-41FD-AC97-0F18597A22B9}">
      <dgm:prSet/>
      <dgm:spPr/>
      <dgm:t>
        <a:bodyPr/>
        <a:lstStyle/>
        <a:p>
          <a:endParaRPr lang="en-GB"/>
        </a:p>
      </dgm:t>
    </dgm:pt>
    <dgm:pt modelId="{B076EBE9-2A86-4683-AD2A-B62C7FECD65F}" type="sibTrans" cxnId="{9A0BE83A-A381-41FD-AC97-0F18597A22B9}">
      <dgm:prSet/>
      <dgm:spPr/>
      <dgm:t>
        <a:bodyPr/>
        <a:lstStyle/>
        <a:p>
          <a:endParaRPr lang="en-GB"/>
        </a:p>
      </dgm:t>
    </dgm:pt>
    <dgm:pt modelId="{FDD1A9AA-1263-4C29-961E-07C5EA2BEA89}" type="pres">
      <dgm:prSet presAssocID="{19ED54FF-5069-4941-8C2F-60AA36780B9A}" presName="linear" presStyleCnt="0">
        <dgm:presLayoutVars>
          <dgm:animLvl val="lvl"/>
          <dgm:resizeHandles val="exact"/>
        </dgm:presLayoutVars>
      </dgm:prSet>
      <dgm:spPr/>
      <dgm:t>
        <a:bodyPr/>
        <a:lstStyle/>
        <a:p>
          <a:endParaRPr lang="en-GB"/>
        </a:p>
      </dgm:t>
    </dgm:pt>
    <dgm:pt modelId="{BD666EED-BDD0-4864-AB7B-9E2B0E710A1C}" type="pres">
      <dgm:prSet presAssocID="{BDBF5115-5094-4EB8-A36E-A608D23A9944}" presName="parentText" presStyleLbl="node1" presStyleIdx="0" presStyleCnt="2">
        <dgm:presLayoutVars>
          <dgm:chMax val="0"/>
          <dgm:bulletEnabled val="1"/>
        </dgm:presLayoutVars>
      </dgm:prSet>
      <dgm:spPr/>
      <dgm:t>
        <a:bodyPr/>
        <a:lstStyle/>
        <a:p>
          <a:endParaRPr lang="en-GB"/>
        </a:p>
      </dgm:t>
    </dgm:pt>
    <dgm:pt modelId="{157DB4AE-9B74-4E04-AAA0-D1B18D63ADDE}" type="pres">
      <dgm:prSet presAssocID="{BDBF5115-5094-4EB8-A36E-A608D23A9944}" presName="childText" presStyleLbl="revTx" presStyleIdx="0" presStyleCnt="2">
        <dgm:presLayoutVars>
          <dgm:bulletEnabled val="1"/>
        </dgm:presLayoutVars>
      </dgm:prSet>
      <dgm:spPr/>
      <dgm:t>
        <a:bodyPr/>
        <a:lstStyle/>
        <a:p>
          <a:endParaRPr lang="en-GB"/>
        </a:p>
      </dgm:t>
    </dgm:pt>
    <dgm:pt modelId="{9E608414-21DF-40F4-9116-B22186E52719}" type="pres">
      <dgm:prSet presAssocID="{74A3BB6A-2EDB-4777-B197-CFE50F039C62}" presName="parentText" presStyleLbl="node1" presStyleIdx="1" presStyleCnt="2">
        <dgm:presLayoutVars>
          <dgm:chMax val="0"/>
          <dgm:bulletEnabled val="1"/>
        </dgm:presLayoutVars>
      </dgm:prSet>
      <dgm:spPr/>
      <dgm:t>
        <a:bodyPr/>
        <a:lstStyle/>
        <a:p>
          <a:endParaRPr lang="en-GB"/>
        </a:p>
      </dgm:t>
    </dgm:pt>
    <dgm:pt modelId="{6AEC2A3F-4684-4DA2-BFE8-6089C4C4C433}" type="pres">
      <dgm:prSet presAssocID="{74A3BB6A-2EDB-4777-B197-CFE50F039C62}" presName="childText" presStyleLbl="revTx" presStyleIdx="1" presStyleCnt="2">
        <dgm:presLayoutVars>
          <dgm:bulletEnabled val="1"/>
        </dgm:presLayoutVars>
      </dgm:prSet>
      <dgm:spPr/>
      <dgm:t>
        <a:bodyPr/>
        <a:lstStyle/>
        <a:p>
          <a:endParaRPr lang="en-GB"/>
        </a:p>
      </dgm:t>
    </dgm:pt>
  </dgm:ptLst>
  <dgm:cxnLst>
    <dgm:cxn modelId="{593240DD-14CA-4E54-B767-4668740357C7}" srcId="{19ED54FF-5069-4941-8C2F-60AA36780B9A}" destId="{BDBF5115-5094-4EB8-A36E-A608D23A9944}" srcOrd="0" destOrd="0" parTransId="{E27E78A1-3579-4A92-899C-B22077B54334}" sibTransId="{127DC04B-8A0E-4F8B-A64D-1E83452424F3}"/>
    <dgm:cxn modelId="{7D69F128-A406-473D-8870-46C13669B205}" srcId="{74A3BB6A-2EDB-4777-B197-CFE50F039C62}" destId="{C7A90996-516D-4B22-BB9D-0F2146A07968}" srcOrd="1" destOrd="0" parTransId="{D95A19FE-31AC-4751-892F-F413AD02A63D}" sibTransId="{1A791C3C-E2BA-4279-9C17-73F02B81A818}"/>
    <dgm:cxn modelId="{7A320B70-C255-4765-8B27-F8B6F667FE45}" type="presOf" srcId="{BDBF5115-5094-4EB8-A36E-A608D23A9944}" destId="{BD666EED-BDD0-4864-AB7B-9E2B0E710A1C}" srcOrd="0" destOrd="0" presId="urn:microsoft.com/office/officeart/2005/8/layout/vList2"/>
    <dgm:cxn modelId="{92FD8732-D16D-4B39-BC3D-F6523E8C5AB5}" type="presOf" srcId="{74A3BB6A-2EDB-4777-B197-CFE50F039C62}" destId="{9E608414-21DF-40F4-9116-B22186E52719}" srcOrd="0" destOrd="0" presId="urn:microsoft.com/office/officeart/2005/8/layout/vList2"/>
    <dgm:cxn modelId="{826C3CF2-4F70-4F46-A914-8667E3108188}" type="presOf" srcId="{19ED54FF-5069-4941-8C2F-60AA36780B9A}" destId="{FDD1A9AA-1263-4C29-961E-07C5EA2BEA89}" srcOrd="0" destOrd="0" presId="urn:microsoft.com/office/officeart/2005/8/layout/vList2"/>
    <dgm:cxn modelId="{BF8CE8B8-D608-4D0E-9A09-F5B0B4C3E8EC}" srcId="{19ED54FF-5069-4941-8C2F-60AA36780B9A}" destId="{74A3BB6A-2EDB-4777-B197-CFE50F039C62}" srcOrd="1" destOrd="0" parTransId="{6FB2FE7C-8028-411C-B102-C87A0D821F79}" sibTransId="{20E6B874-9C31-46FB-ABF2-DB66DE9DCBAF}"/>
    <dgm:cxn modelId="{0F83DD54-6F00-4AFE-B9AA-6803F072D57A}" type="presOf" srcId="{3A148CC0-0672-44B4-8D71-932879726A23}" destId="{6AEC2A3F-4684-4DA2-BFE8-6089C4C4C433}" srcOrd="0" destOrd="0" presId="urn:microsoft.com/office/officeart/2005/8/layout/vList2"/>
    <dgm:cxn modelId="{5DC29922-6A1B-4D1F-89A3-60E64EB4D93F}" srcId="{BDBF5115-5094-4EB8-A36E-A608D23A9944}" destId="{475B95F6-1505-401F-AC0A-9A3B50FD8B51}" srcOrd="0" destOrd="0" parTransId="{F42D6DBE-89C2-43EC-86AF-F2133A9249E6}" sibTransId="{CCB11EF5-ED87-4CC2-8B09-13A40EE560DE}"/>
    <dgm:cxn modelId="{366AE654-CA81-4569-AADF-457B74C6B418}" type="presOf" srcId="{5F273E92-3E88-4809-BE30-69F5831F99BF}" destId="{157DB4AE-9B74-4E04-AAA0-D1B18D63ADDE}" srcOrd="0" destOrd="1" presId="urn:microsoft.com/office/officeart/2005/8/layout/vList2"/>
    <dgm:cxn modelId="{B3420333-E994-4A31-8A05-21232ACB399C}" type="presOf" srcId="{475B95F6-1505-401F-AC0A-9A3B50FD8B51}" destId="{157DB4AE-9B74-4E04-AAA0-D1B18D63ADDE}" srcOrd="0" destOrd="0" presId="urn:microsoft.com/office/officeart/2005/8/layout/vList2"/>
    <dgm:cxn modelId="{A2B0ECF7-996F-4D85-A975-BF6C91B6129E}" type="presOf" srcId="{C7A90996-516D-4B22-BB9D-0F2146A07968}" destId="{6AEC2A3F-4684-4DA2-BFE8-6089C4C4C433}" srcOrd="0" destOrd="1" presId="urn:microsoft.com/office/officeart/2005/8/layout/vList2"/>
    <dgm:cxn modelId="{5A697902-7F71-4C21-BA49-E5D02A5A37A7}" srcId="{74A3BB6A-2EDB-4777-B197-CFE50F039C62}" destId="{3A148CC0-0672-44B4-8D71-932879726A23}" srcOrd="0" destOrd="0" parTransId="{F17D5874-5627-4FBB-B87F-6B5A68927F59}" sibTransId="{8DEF2416-38CA-45A6-9B23-D5996E9CA66F}"/>
    <dgm:cxn modelId="{509BF645-36E3-4D5A-9127-2DDB2B20242F}" type="presOf" srcId="{D48C5303-B56F-4F48-9C8D-8B6456F174E6}" destId="{6AEC2A3F-4684-4DA2-BFE8-6089C4C4C433}" srcOrd="0" destOrd="2" presId="urn:microsoft.com/office/officeart/2005/8/layout/vList2"/>
    <dgm:cxn modelId="{8F19BBCA-DCFF-490F-96E8-FBD580FE90DD}" srcId="{BDBF5115-5094-4EB8-A36E-A608D23A9944}" destId="{5F273E92-3E88-4809-BE30-69F5831F99BF}" srcOrd="1" destOrd="0" parTransId="{9C4E99AB-492A-49BE-86BB-F6F6C5C2B3B4}" sibTransId="{15695221-6368-405E-B757-E03826349A7D}"/>
    <dgm:cxn modelId="{9A0BE83A-A381-41FD-AC97-0F18597A22B9}" srcId="{74A3BB6A-2EDB-4777-B197-CFE50F039C62}" destId="{D48C5303-B56F-4F48-9C8D-8B6456F174E6}" srcOrd="2" destOrd="0" parTransId="{5037AF04-B326-4659-A028-20821AFD24B2}" sibTransId="{B076EBE9-2A86-4683-AD2A-B62C7FECD65F}"/>
    <dgm:cxn modelId="{FAC29CA9-9BB2-4221-B42F-BBE5DE3F6AA1}" type="presParOf" srcId="{FDD1A9AA-1263-4C29-961E-07C5EA2BEA89}" destId="{BD666EED-BDD0-4864-AB7B-9E2B0E710A1C}" srcOrd="0" destOrd="0" presId="urn:microsoft.com/office/officeart/2005/8/layout/vList2"/>
    <dgm:cxn modelId="{F0008E8C-8491-45A0-A2DC-D08ACBA5D15D}" type="presParOf" srcId="{FDD1A9AA-1263-4C29-961E-07C5EA2BEA89}" destId="{157DB4AE-9B74-4E04-AAA0-D1B18D63ADDE}" srcOrd="1" destOrd="0" presId="urn:microsoft.com/office/officeart/2005/8/layout/vList2"/>
    <dgm:cxn modelId="{732955B7-BA34-4F54-8EB8-7C326478C525}" type="presParOf" srcId="{FDD1A9AA-1263-4C29-961E-07C5EA2BEA89}" destId="{9E608414-21DF-40F4-9116-B22186E52719}" srcOrd="2" destOrd="0" presId="urn:microsoft.com/office/officeart/2005/8/layout/vList2"/>
    <dgm:cxn modelId="{939AE96A-1B89-48D3-A506-362B827460F6}" type="presParOf" srcId="{FDD1A9AA-1263-4C29-961E-07C5EA2BEA89}" destId="{6AEC2A3F-4684-4DA2-BFE8-6089C4C4C433}"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C2E3CC-05A8-4688-B4F6-704F7841257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GB"/>
        </a:p>
      </dgm:t>
    </dgm:pt>
    <dgm:pt modelId="{E6E240D4-71A7-4A1B-8981-D1171525D9EC}">
      <dgm:prSet/>
      <dgm:spPr/>
      <dgm:t>
        <a:bodyPr/>
        <a:lstStyle/>
        <a:p>
          <a:pPr rtl="0"/>
          <a:r>
            <a:rPr lang="en-GB" baseline="0" dirty="0" smtClean="0"/>
            <a:t>Labov had expected results to reflect prestige, but difference between careful and casual pronunciation suggests other factors at work</a:t>
          </a:r>
          <a:endParaRPr lang="en-GB" dirty="0"/>
        </a:p>
      </dgm:t>
    </dgm:pt>
    <dgm:pt modelId="{599BD776-74A7-4140-A236-8F1DE84EC4F3}" type="parTrans" cxnId="{246060E5-D628-4331-AAEB-965B78636E8C}">
      <dgm:prSet/>
      <dgm:spPr/>
      <dgm:t>
        <a:bodyPr/>
        <a:lstStyle/>
        <a:p>
          <a:endParaRPr lang="en-GB"/>
        </a:p>
      </dgm:t>
    </dgm:pt>
    <dgm:pt modelId="{D5B8572F-3414-4DD4-847E-70B38F0549CD}" type="sibTrans" cxnId="{246060E5-D628-4331-AAEB-965B78636E8C}">
      <dgm:prSet/>
      <dgm:spPr/>
      <dgm:t>
        <a:bodyPr/>
        <a:lstStyle/>
        <a:p>
          <a:endParaRPr lang="en-GB"/>
        </a:p>
      </dgm:t>
    </dgm:pt>
    <dgm:pt modelId="{02B6E1B2-43EC-40DC-98CD-A300B6FFCD0B}">
      <dgm:prSet/>
      <dgm:spPr/>
      <dgm:t>
        <a:bodyPr/>
        <a:lstStyle/>
        <a:p>
          <a:pPr rtl="0"/>
          <a:r>
            <a:rPr lang="en-GB" baseline="0" dirty="0" smtClean="0"/>
            <a:t>Follow-up study looked at use of [r] in different styles of speech by different social classes</a:t>
          </a:r>
          <a:endParaRPr lang="en-GB" dirty="0"/>
        </a:p>
      </dgm:t>
    </dgm:pt>
    <dgm:pt modelId="{490BC7A5-B72E-4CD2-A075-0874115749EA}" type="parTrans" cxnId="{E23C2706-660C-4257-BC07-0116D4F39851}">
      <dgm:prSet/>
      <dgm:spPr/>
      <dgm:t>
        <a:bodyPr/>
        <a:lstStyle/>
        <a:p>
          <a:endParaRPr lang="en-GB"/>
        </a:p>
      </dgm:t>
    </dgm:pt>
    <dgm:pt modelId="{AF182F00-C6D9-43FA-AAB2-BE9592FB2237}" type="sibTrans" cxnId="{E23C2706-660C-4257-BC07-0116D4F39851}">
      <dgm:prSet/>
      <dgm:spPr/>
      <dgm:t>
        <a:bodyPr/>
        <a:lstStyle/>
        <a:p>
          <a:endParaRPr lang="en-GB"/>
        </a:p>
      </dgm:t>
    </dgm:pt>
    <dgm:pt modelId="{DBA8FF4C-FCF4-4D52-8A42-74B692DE482F}" type="pres">
      <dgm:prSet presAssocID="{D8C2E3CC-05A8-4688-B4F6-704F78412571}" presName="Name0" presStyleCnt="0">
        <dgm:presLayoutVars>
          <dgm:dir/>
          <dgm:resizeHandles val="exact"/>
        </dgm:presLayoutVars>
      </dgm:prSet>
      <dgm:spPr/>
      <dgm:t>
        <a:bodyPr/>
        <a:lstStyle/>
        <a:p>
          <a:endParaRPr lang="en-GB"/>
        </a:p>
      </dgm:t>
    </dgm:pt>
    <dgm:pt modelId="{7E25951F-EAE8-41A3-8F0B-BEE78E7298FC}" type="pres">
      <dgm:prSet presAssocID="{E6E240D4-71A7-4A1B-8981-D1171525D9EC}" presName="node" presStyleLbl="node1" presStyleIdx="0" presStyleCnt="2">
        <dgm:presLayoutVars>
          <dgm:bulletEnabled val="1"/>
        </dgm:presLayoutVars>
      </dgm:prSet>
      <dgm:spPr/>
      <dgm:t>
        <a:bodyPr/>
        <a:lstStyle/>
        <a:p>
          <a:endParaRPr lang="en-GB"/>
        </a:p>
      </dgm:t>
    </dgm:pt>
    <dgm:pt modelId="{AEECBBBC-CF69-4359-836A-D2612AE68DDC}" type="pres">
      <dgm:prSet presAssocID="{D5B8572F-3414-4DD4-847E-70B38F0549CD}" presName="sibTrans" presStyleLbl="sibTrans2D1" presStyleIdx="0" presStyleCnt="1"/>
      <dgm:spPr/>
      <dgm:t>
        <a:bodyPr/>
        <a:lstStyle/>
        <a:p>
          <a:endParaRPr lang="en-GB"/>
        </a:p>
      </dgm:t>
    </dgm:pt>
    <dgm:pt modelId="{EB802299-072E-467D-9CB6-7402129B3906}" type="pres">
      <dgm:prSet presAssocID="{D5B8572F-3414-4DD4-847E-70B38F0549CD}" presName="connectorText" presStyleLbl="sibTrans2D1" presStyleIdx="0" presStyleCnt="1"/>
      <dgm:spPr/>
      <dgm:t>
        <a:bodyPr/>
        <a:lstStyle/>
        <a:p>
          <a:endParaRPr lang="en-GB"/>
        </a:p>
      </dgm:t>
    </dgm:pt>
    <dgm:pt modelId="{089DD5BA-8497-4DEB-9983-B1E1D10E6BFB}" type="pres">
      <dgm:prSet presAssocID="{02B6E1B2-43EC-40DC-98CD-A300B6FFCD0B}" presName="node" presStyleLbl="node1" presStyleIdx="1" presStyleCnt="2">
        <dgm:presLayoutVars>
          <dgm:bulletEnabled val="1"/>
        </dgm:presLayoutVars>
      </dgm:prSet>
      <dgm:spPr/>
      <dgm:t>
        <a:bodyPr/>
        <a:lstStyle/>
        <a:p>
          <a:endParaRPr lang="en-GB"/>
        </a:p>
      </dgm:t>
    </dgm:pt>
  </dgm:ptLst>
  <dgm:cxnLst>
    <dgm:cxn modelId="{E23C2706-660C-4257-BC07-0116D4F39851}" srcId="{D8C2E3CC-05A8-4688-B4F6-704F78412571}" destId="{02B6E1B2-43EC-40DC-98CD-A300B6FFCD0B}" srcOrd="1" destOrd="0" parTransId="{490BC7A5-B72E-4CD2-A075-0874115749EA}" sibTransId="{AF182F00-C6D9-43FA-AAB2-BE9592FB2237}"/>
    <dgm:cxn modelId="{37E6AEE7-70BB-4260-9B4A-FC4357064D2B}" type="presOf" srcId="{D8C2E3CC-05A8-4688-B4F6-704F78412571}" destId="{DBA8FF4C-FCF4-4D52-8A42-74B692DE482F}" srcOrd="0" destOrd="0" presId="urn:microsoft.com/office/officeart/2005/8/layout/process1"/>
    <dgm:cxn modelId="{246060E5-D628-4331-AAEB-965B78636E8C}" srcId="{D8C2E3CC-05A8-4688-B4F6-704F78412571}" destId="{E6E240D4-71A7-4A1B-8981-D1171525D9EC}" srcOrd="0" destOrd="0" parTransId="{599BD776-74A7-4140-A236-8F1DE84EC4F3}" sibTransId="{D5B8572F-3414-4DD4-847E-70B38F0549CD}"/>
    <dgm:cxn modelId="{2503D6E6-D297-4FDB-8FC7-30480B54FA63}" type="presOf" srcId="{02B6E1B2-43EC-40DC-98CD-A300B6FFCD0B}" destId="{089DD5BA-8497-4DEB-9983-B1E1D10E6BFB}" srcOrd="0" destOrd="0" presId="urn:microsoft.com/office/officeart/2005/8/layout/process1"/>
    <dgm:cxn modelId="{17E4B960-301D-4E09-A124-2F2C816E86E4}" type="presOf" srcId="{D5B8572F-3414-4DD4-847E-70B38F0549CD}" destId="{EB802299-072E-467D-9CB6-7402129B3906}" srcOrd="1" destOrd="0" presId="urn:microsoft.com/office/officeart/2005/8/layout/process1"/>
    <dgm:cxn modelId="{4EE5474C-C8D8-4F53-B71B-59168BFF6E60}" type="presOf" srcId="{D5B8572F-3414-4DD4-847E-70B38F0549CD}" destId="{AEECBBBC-CF69-4359-836A-D2612AE68DDC}" srcOrd="0" destOrd="0" presId="urn:microsoft.com/office/officeart/2005/8/layout/process1"/>
    <dgm:cxn modelId="{1D38A211-5264-4B57-B96A-C302239707CB}" type="presOf" srcId="{E6E240D4-71A7-4A1B-8981-D1171525D9EC}" destId="{7E25951F-EAE8-41A3-8F0B-BEE78E7298FC}" srcOrd="0" destOrd="0" presId="urn:microsoft.com/office/officeart/2005/8/layout/process1"/>
    <dgm:cxn modelId="{8EBE49BD-611D-46E7-A968-E90FD9DF6953}" type="presParOf" srcId="{DBA8FF4C-FCF4-4D52-8A42-74B692DE482F}" destId="{7E25951F-EAE8-41A3-8F0B-BEE78E7298FC}" srcOrd="0" destOrd="0" presId="urn:microsoft.com/office/officeart/2005/8/layout/process1"/>
    <dgm:cxn modelId="{F4742560-0003-4E5E-A1FD-82FC9CFD7BF8}" type="presParOf" srcId="{DBA8FF4C-FCF4-4D52-8A42-74B692DE482F}" destId="{AEECBBBC-CF69-4359-836A-D2612AE68DDC}" srcOrd="1" destOrd="0" presId="urn:microsoft.com/office/officeart/2005/8/layout/process1"/>
    <dgm:cxn modelId="{40703AA6-4152-4B83-AF46-1FB2FD9A0663}" type="presParOf" srcId="{AEECBBBC-CF69-4359-836A-D2612AE68DDC}" destId="{EB802299-072E-467D-9CB6-7402129B3906}" srcOrd="0" destOrd="0" presId="urn:microsoft.com/office/officeart/2005/8/layout/process1"/>
    <dgm:cxn modelId="{753EA76A-CBB5-41B1-ABDA-8DD8555E12D6}" type="presParOf" srcId="{DBA8FF4C-FCF4-4D52-8A42-74B692DE482F}" destId="{089DD5BA-8497-4DEB-9983-B1E1D10E6BFB}"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21A73-DB72-4D6E-AFDF-0AB219E1345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GB"/>
        </a:p>
      </dgm:t>
    </dgm:pt>
    <dgm:pt modelId="{DCD5B32E-8EC1-46EE-B87D-7FD4DA74ED22}">
      <dgm:prSet/>
      <dgm:spPr/>
      <dgm:t>
        <a:bodyPr/>
        <a:lstStyle/>
        <a:p>
          <a:pPr rtl="0"/>
          <a:r>
            <a:rPr lang="en-US" b="1" baseline="0" dirty="0" smtClean="0"/>
            <a:t>long questionnaires </a:t>
          </a:r>
          <a:endParaRPr lang="en-US" b="1" baseline="0" dirty="0"/>
        </a:p>
      </dgm:t>
    </dgm:pt>
    <dgm:pt modelId="{E0B43BBF-BB37-4DBD-9EF6-E677EF00AD5C}" type="parTrans" cxnId="{383C5FCF-A0F4-4337-94F3-0E3CB6F7530C}">
      <dgm:prSet/>
      <dgm:spPr/>
      <dgm:t>
        <a:bodyPr/>
        <a:lstStyle/>
        <a:p>
          <a:endParaRPr lang="en-GB"/>
        </a:p>
      </dgm:t>
    </dgm:pt>
    <dgm:pt modelId="{A88DF7EE-C8FF-40C7-A7BD-2166961C9FE4}" type="sibTrans" cxnId="{383C5FCF-A0F4-4337-94F3-0E3CB6F7530C}">
      <dgm:prSet/>
      <dgm:spPr/>
      <dgm:t>
        <a:bodyPr/>
        <a:lstStyle/>
        <a:p>
          <a:endParaRPr lang="en-GB"/>
        </a:p>
      </dgm:t>
    </dgm:pt>
    <dgm:pt modelId="{D329CEA4-DE81-450C-B131-AE21F18873CD}">
      <dgm:prSet/>
      <dgm:spPr/>
      <dgm:t>
        <a:bodyPr/>
        <a:lstStyle/>
        <a:p>
          <a:pPr rtl="0"/>
          <a:r>
            <a:rPr lang="en-US" baseline="0" dirty="0" smtClean="0"/>
            <a:t>Only a small part of the population: </a:t>
          </a:r>
          <a:r>
            <a:rPr lang="en-US" b="1" baseline="0" dirty="0" smtClean="0"/>
            <a:t>non-mobile, old, rural men (NORMs) </a:t>
          </a:r>
          <a:endParaRPr lang="en-US" baseline="0" dirty="0"/>
        </a:p>
      </dgm:t>
    </dgm:pt>
    <dgm:pt modelId="{5AC7536D-4BDF-4612-9D47-82FFB4F12F65}" type="parTrans" cxnId="{72FAD0AC-9585-4C8E-B0D5-FA249A73F492}">
      <dgm:prSet/>
      <dgm:spPr/>
      <dgm:t>
        <a:bodyPr/>
        <a:lstStyle/>
        <a:p>
          <a:endParaRPr lang="en-GB"/>
        </a:p>
      </dgm:t>
    </dgm:pt>
    <dgm:pt modelId="{528773CC-3D9B-49AD-B45E-A59B98D5B493}" type="sibTrans" cxnId="{72FAD0AC-9585-4C8E-B0D5-FA249A73F492}">
      <dgm:prSet/>
      <dgm:spPr/>
      <dgm:t>
        <a:bodyPr/>
        <a:lstStyle/>
        <a:p>
          <a:endParaRPr lang="en-GB"/>
        </a:p>
      </dgm:t>
    </dgm:pt>
    <dgm:pt modelId="{3CFAF078-3556-4187-A20C-562D9B38F4C8}">
      <dgm:prSet/>
      <dgm:spPr/>
      <dgm:t>
        <a:bodyPr/>
        <a:lstStyle/>
        <a:p>
          <a:pPr rtl="0"/>
          <a:r>
            <a:rPr lang="en-US" b="1" baseline="0" dirty="0" smtClean="0"/>
            <a:t>with one-word answers</a:t>
          </a:r>
          <a:r>
            <a:rPr lang="en-US" baseline="0" dirty="0" smtClean="0"/>
            <a:t>, to questions such as: 'You sweeten tea with…..?' and 'What do you say to a caller at the door if you want him to enter?' </a:t>
          </a:r>
          <a:r>
            <a:rPr lang="en-US" b="1" baseline="0" dirty="0" smtClean="0"/>
            <a:t>The answers to the questions were then transcribed phonetically by the survey worker. </a:t>
          </a:r>
          <a:endParaRPr lang="en-GB" dirty="0"/>
        </a:p>
      </dgm:t>
    </dgm:pt>
    <dgm:pt modelId="{6C104C56-0975-4A07-8A3B-3EE5E15375B4}" type="parTrans" cxnId="{09C133BD-7A2D-43E0-A02E-49036AC9E965}">
      <dgm:prSet/>
      <dgm:spPr/>
      <dgm:t>
        <a:bodyPr/>
        <a:lstStyle/>
        <a:p>
          <a:endParaRPr lang="en-GB"/>
        </a:p>
      </dgm:t>
    </dgm:pt>
    <dgm:pt modelId="{7BF884CE-B625-401C-B3FC-F5A32BFF52F7}" type="sibTrans" cxnId="{09C133BD-7A2D-43E0-A02E-49036AC9E965}">
      <dgm:prSet/>
      <dgm:spPr/>
      <dgm:t>
        <a:bodyPr/>
        <a:lstStyle/>
        <a:p>
          <a:endParaRPr lang="en-GB"/>
        </a:p>
      </dgm:t>
    </dgm:pt>
    <dgm:pt modelId="{000A7B72-DEB6-4B07-A5FB-5CF50BFCC442}" type="pres">
      <dgm:prSet presAssocID="{75921A73-DB72-4D6E-AFDF-0AB219E13456}" presName="linear" presStyleCnt="0">
        <dgm:presLayoutVars>
          <dgm:animLvl val="lvl"/>
          <dgm:resizeHandles val="exact"/>
        </dgm:presLayoutVars>
      </dgm:prSet>
      <dgm:spPr/>
      <dgm:t>
        <a:bodyPr/>
        <a:lstStyle/>
        <a:p>
          <a:endParaRPr lang="en-GB"/>
        </a:p>
      </dgm:t>
    </dgm:pt>
    <dgm:pt modelId="{C9AFDCCF-BCD7-4B48-952F-B2C4279F717D}" type="pres">
      <dgm:prSet presAssocID="{DCD5B32E-8EC1-46EE-B87D-7FD4DA74ED22}" presName="parentText" presStyleLbl="node1" presStyleIdx="0" presStyleCnt="3">
        <dgm:presLayoutVars>
          <dgm:chMax val="0"/>
          <dgm:bulletEnabled val="1"/>
        </dgm:presLayoutVars>
      </dgm:prSet>
      <dgm:spPr/>
      <dgm:t>
        <a:bodyPr/>
        <a:lstStyle/>
        <a:p>
          <a:endParaRPr lang="en-GB"/>
        </a:p>
      </dgm:t>
    </dgm:pt>
    <dgm:pt modelId="{49269365-9622-418E-8886-363B9222FB1D}" type="pres">
      <dgm:prSet presAssocID="{A88DF7EE-C8FF-40C7-A7BD-2166961C9FE4}" presName="spacer" presStyleCnt="0"/>
      <dgm:spPr/>
    </dgm:pt>
    <dgm:pt modelId="{71A64E96-57D3-439C-9BE4-BAEC2D8E4FA1}" type="pres">
      <dgm:prSet presAssocID="{D329CEA4-DE81-450C-B131-AE21F18873CD}" presName="parentText" presStyleLbl="node1" presStyleIdx="1" presStyleCnt="3">
        <dgm:presLayoutVars>
          <dgm:chMax val="0"/>
          <dgm:bulletEnabled val="1"/>
        </dgm:presLayoutVars>
      </dgm:prSet>
      <dgm:spPr/>
      <dgm:t>
        <a:bodyPr/>
        <a:lstStyle/>
        <a:p>
          <a:endParaRPr lang="en-GB"/>
        </a:p>
      </dgm:t>
    </dgm:pt>
    <dgm:pt modelId="{8BA2A9E2-53F0-4AB9-BEDD-E61AB52433E2}" type="pres">
      <dgm:prSet presAssocID="{528773CC-3D9B-49AD-B45E-A59B98D5B493}" presName="spacer" presStyleCnt="0"/>
      <dgm:spPr/>
    </dgm:pt>
    <dgm:pt modelId="{C165CE2B-BA2C-4466-AF04-6DD9D94E7D68}" type="pres">
      <dgm:prSet presAssocID="{3CFAF078-3556-4187-A20C-562D9B38F4C8}" presName="parentText" presStyleLbl="node1" presStyleIdx="2" presStyleCnt="3">
        <dgm:presLayoutVars>
          <dgm:chMax val="0"/>
          <dgm:bulletEnabled val="1"/>
        </dgm:presLayoutVars>
      </dgm:prSet>
      <dgm:spPr/>
      <dgm:t>
        <a:bodyPr/>
        <a:lstStyle/>
        <a:p>
          <a:endParaRPr lang="en-GB"/>
        </a:p>
      </dgm:t>
    </dgm:pt>
  </dgm:ptLst>
  <dgm:cxnLst>
    <dgm:cxn modelId="{216199D8-A801-4371-8EA1-0E9C8DE2E499}" type="presOf" srcId="{DCD5B32E-8EC1-46EE-B87D-7FD4DA74ED22}" destId="{C9AFDCCF-BCD7-4B48-952F-B2C4279F717D}" srcOrd="0" destOrd="0" presId="urn:microsoft.com/office/officeart/2005/8/layout/vList2"/>
    <dgm:cxn modelId="{72FAD0AC-9585-4C8E-B0D5-FA249A73F492}" srcId="{75921A73-DB72-4D6E-AFDF-0AB219E13456}" destId="{D329CEA4-DE81-450C-B131-AE21F18873CD}" srcOrd="1" destOrd="0" parTransId="{5AC7536D-4BDF-4612-9D47-82FFB4F12F65}" sibTransId="{528773CC-3D9B-49AD-B45E-A59B98D5B493}"/>
    <dgm:cxn modelId="{C4421738-2DB3-4375-BDFD-2D5DAEE542F5}" type="presOf" srcId="{D329CEA4-DE81-450C-B131-AE21F18873CD}" destId="{71A64E96-57D3-439C-9BE4-BAEC2D8E4FA1}" srcOrd="0" destOrd="0" presId="urn:microsoft.com/office/officeart/2005/8/layout/vList2"/>
    <dgm:cxn modelId="{5AD16C8A-C1DE-409B-9C30-7F33D08C434A}" type="presOf" srcId="{3CFAF078-3556-4187-A20C-562D9B38F4C8}" destId="{C165CE2B-BA2C-4466-AF04-6DD9D94E7D68}" srcOrd="0" destOrd="0" presId="urn:microsoft.com/office/officeart/2005/8/layout/vList2"/>
    <dgm:cxn modelId="{383C5FCF-A0F4-4337-94F3-0E3CB6F7530C}" srcId="{75921A73-DB72-4D6E-AFDF-0AB219E13456}" destId="{DCD5B32E-8EC1-46EE-B87D-7FD4DA74ED22}" srcOrd="0" destOrd="0" parTransId="{E0B43BBF-BB37-4DBD-9EF6-E677EF00AD5C}" sibTransId="{A88DF7EE-C8FF-40C7-A7BD-2166961C9FE4}"/>
    <dgm:cxn modelId="{96E2C0D2-7115-4983-8E72-A33F1506F71F}" type="presOf" srcId="{75921A73-DB72-4D6E-AFDF-0AB219E13456}" destId="{000A7B72-DEB6-4B07-A5FB-5CF50BFCC442}" srcOrd="0" destOrd="0" presId="urn:microsoft.com/office/officeart/2005/8/layout/vList2"/>
    <dgm:cxn modelId="{09C133BD-7A2D-43E0-A02E-49036AC9E965}" srcId="{75921A73-DB72-4D6E-AFDF-0AB219E13456}" destId="{3CFAF078-3556-4187-A20C-562D9B38F4C8}" srcOrd="2" destOrd="0" parTransId="{6C104C56-0975-4A07-8A3B-3EE5E15375B4}" sibTransId="{7BF884CE-B625-401C-B3FC-F5A32BFF52F7}"/>
    <dgm:cxn modelId="{80BFA894-E897-4558-A5FA-E69A7AEC5185}" type="presParOf" srcId="{000A7B72-DEB6-4B07-A5FB-5CF50BFCC442}" destId="{C9AFDCCF-BCD7-4B48-952F-B2C4279F717D}" srcOrd="0" destOrd="0" presId="urn:microsoft.com/office/officeart/2005/8/layout/vList2"/>
    <dgm:cxn modelId="{93731BE5-A72D-423B-A84F-B981F4A6077E}" type="presParOf" srcId="{000A7B72-DEB6-4B07-A5FB-5CF50BFCC442}" destId="{49269365-9622-418E-8886-363B9222FB1D}" srcOrd="1" destOrd="0" presId="urn:microsoft.com/office/officeart/2005/8/layout/vList2"/>
    <dgm:cxn modelId="{2AC674E8-4AA1-4930-B54D-35E342866947}" type="presParOf" srcId="{000A7B72-DEB6-4B07-A5FB-5CF50BFCC442}" destId="{71A64E96-57D3-439C-9BE4-BAEC2D8E4FA1}" srcOrd="2" destOrd="0" presId="urn:microsoft.com/office/officeart/2005/8/layout/vList2"/>
    <dgm:cxn modelId="{F6EE50BD-8AB0-429D-A572-7242412F3EF9}" type="presParOf" srcId="{000A7B72-DEB6-4B07-A5FB-5CF50BFCC442}" destId="{8BA2A9E2-53F0-4AB9-BEDD-E61AB52433E2}" srcOrd="3" destOrd="0" presId="urn:microsoft.com/office/officeart/2005/8/layout/vList2"/>
    <dgm:cxn modelId="{FDEDFA7C-58E2-488A-84E0-57D0308B41F0}" type="presParOf" srcId="{000A7B72-DEB6-4B07-A5FB-5CF50BFCC442}" destId="{C165CE2B-BA2C-4466-AF04-6DD9D94E7D6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5B51A6-4C81-4B76-BDC3-6384833FFBA6}"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GB"/>
        </a:p>
      </dgm:t>
    </dgm:pt>
    <dgm:pt modelId="{4B2F4416-438B-4089-B0A1-BD4578D72CD0}">
      <dgm:prSet/>
      <dgm:spPr/>
      <dgm:t>
        <a:bodyPr/>
        <a:lstStyle/>
        <a:p>
          <a:pPr rtl="0"/>
          <a:r>
            <a:rPr lang="en-US" baseline="0" dirty="0" smtClean="0"/>
            <a:t>firstly, that dialectology should not just be interested in the very small proportion of the population who were old, rural and male, but also include the young, women and those living in towns and cities. </a:t>
          </a:r>
          <a:endParaRPr lang="en-GB" dirty="0"/>
        </a:p>
      </dgm:t>
    </dgm:pt>
    <dgm:pt modelId="{07EDD8B6-459F-433A-B66D-4F72AD9DF968}" type="parTrans" cxnId="{2895390F-D3C3-4668-9221-00769D7BFA78}">
      <dgm:prSet/>
      <dgm:spPr/>
      <dgm:t>
        <a:bodyPr/>
        <a:lstStyle/>
        <a:p>
          <a:endParaRPr lang="en-GB"/>
        </a:p>
      </dgm:t>
    </dgm:pt>
    <dgm:pt modelId="{6CFB9308-8AE5-4A59-BD61-CAFB59A470AB}" type="sibTrans" cxnId="{2895390F-D3C3-4668-9221-00769D7BFA78}">
      <dgm:prSet/>
      <dgm:spPr/>
      <dgm:t>
        <a:bodyPr/>
        <a:lstStyle/>
        <a:p>
          <a:endParaRPr lang="en-GB"/>
        </a:p>
      </dgm:t>
    </dgm:pt>
    <dgm:pt modelId="{E3F834DE-E52B-43D0-A694-068FB58BD2E6}">
      <dgm:prSet/>
      <dgm:spPr/>
      <dgm:t>
        <a:bodyPr/>
        <a:lstStyle/>
        <a:p>
          <a:pPr rtl="0"/>
          <a:r>
            <a:rPr lang="en-US" baseline="0" dirty="0" smtClean="0"/>
            <a:t>Secondly, they argued that one-word answers to questionnaires were too divorced from everyday language to provide a really accurate account of how people used language - critics suggested that dialectology should study continuous and relaxed conversation which not only would provide examples of more everyday language but also highlight variability within the speech of the individual.</a:t>
          </a:r>
          <a:endParaRPr lang="en-GB" dirty="0"/>
        </a:p>
      </dgm:t>
    </dgm:pt>
    <dgm:pt modelId="{ED2CA3B8-B2CB-471A-9A77-549E46ECD645}" type="parTrans" cxnId="{E4B7950A-23C2-40B4-BFB1-3A2996802E9C}">
      <dgm:prSet/>
      <dgm:spPr/>
      <dgm:t>
        <a:bodyPr/>
        <a:lstStyle/>
        <a:p>
          <a:endParaRPr lang="en-GB"/>
        </a:p>
      </dgm:t>
    </dgm:pt>
    <dgm:pt modelId="{193E085E-67CC-448C-ADE5-F60C9051CC81}" type="sibTrans" cxnId="{E4B7950A-23C2-40B4-BFB1-3A2996802E9C}">
      <dgm:prSet/>
      <dgm:spPr/>
      <dgm:t>
        <a:bodyPr/>
        <a:lstStyle/>
        <a:p>
          <a:endParaRPr lang="en-GB"/>
        </a:p>
      </dgm:t>
    </dgm:pt>
    <dgm:pt modelId="{3AE18668-B8C9-44C6-989D-044CD4D07824}" type="pres">
      <dgm:prSet presAssocID="{865B51A6-4C81-4B76-BDC3-6384833FFBA6}" presName="Name0" presStyleCnt="0">
        <dgm:presLayoutVars>
          <dgm:dir/>
          <dgm:resizeHandles val="exact"/>
        </dgm:presLayoutVars>
      </dgm:prSet>
      <dgm:spPr/>
      <dgm:t>
        <a:bodyPr/>
        <a:lstStyle/>
        <a:p>
          <a:endParaRPr lang="en-GB"/>
        </a:p>
      </dgm:t>
    </dgm:pt>
    <dgm:pt modelId="{07143EE0-A4E7-499E-AE7C-77DD76FD92A3}" type="pres">
      <dgm:prSet presAssocID="{4B2F4416-438B-4089-B0A1-BD4578D72CD0}" presName="Name5" presStyleLbl="vennNode1" presStyleIdx="0" presStyleCnt="2">
        <dgm:presLayoutVars>
          <dgm:bulletEnabled val="1"/>
        </dgm:presLayoutVars>
      </dgm:prSet>
      <dgm:spPr/>
      <dgm:t>
        <a:bodyPr/>
        <a:lstStyle/>
        <a:p>
          <a:endParaRPr lang="en-GB"/>
        </a:p>
      </dgm:t>
    </dgm:pt>
    <dgm:pt modelId="{7908C827-F2D9-4819-B554-47B763AFB1FF}" type="pres">
      <dgm:prSet presAssocID="{6CFB9308-8AE5-4A59-BD61-CAFB59A470AB}" presName="space" presStyleCnt="0"/>
      <dgm:spPr/>
    </dgm:pt>
    <dgm:pt modelId="{F931F164-CC54-43C1-9B4C-344095F1A379}" type="pres">
      <dgm:prSet presAssocID="{E3F834DE-E52B-43D0-A694-068FB58BD2E6}" presName="Name5" presStyleLbl="vennNode1" presStyleIdx="1" presStyleCnt="2">
        <dgm:presLayoutVars>
          <dgm:bulletEnabled val="1"/>
        </dgm:presLayoutVars>
      </dgm:prSet>
      <dgm:spPr/>
      <dgm:t>
        <a:bodyPr/>
        <a:lstStyle/>
        <a:p>
          <a:endParaRPr lang="en-GB"/>
        </a:p>
      </dgm:t>
    </dgm:pt>
  </dgm:ptLst>
  <dgm:cxnLst>
    <dgm:cxn modelId="{E4B7950A-23C2-40B4-BFB1-3A2996802E9C}" srcId="{865B51A6-4C81-4B76-BDC3-6384833FFBA6}" destId="{E3F834DE-E52B-43D0-A694-068FB58BD2E6}" srcOrd="1" destOrd="0" parTransId="{ED2CA3B8-B2CB-471A-9A77-549E46ECD645}" sibTransId="{193E085E-67CC-448C-ADE5-F60C9051CC81}"/>
    <dgm:cxn modelId="{2895390F-D3C3-4668-9221-00769D7BFA78}" srcId="{865B51A6-4C81-4B76-BDC3-6384833FFBA6}" destId="{4B2F4416-438B-4089-B0A1-BD4578D72CD0}" srcOrd="0" destOrd="0" parTransId="{07EDD8B6-459F-433A-B66D-4F72AD9DF968}" sibTransId="{6CFB9308-8AE5-4A59-BD61-CAFB59A470AB}"/>
    <dgm:cxn modelId="{FC05090F-CB55-4A9F-8F4E-6C3462AF1BA9}" type="presOf" srcId="{865B51A6-4C81-4B76-BDC3-6384833FFBA6}" destId="{3AE18668-B8C9-44C6-989D-044CD4D07824}" srcOrd="0" destOrd="0" presId="urn:microsoft.com/office/officeart/2005/8/layout/venn3"/>
    <dgm:cxn modelId="{F96C7306-389D-4413-935A-9D82573B629E}" type="presOf" srcId="{4B2F4416-438B-4089-B0A1-BD4578D72CD0}" destId="{07143EE0-A4E7-499E-AE7C-77DD76FD92A3}" srcOrd="0" destOrd="0" presId="urn:microsoft.com/office/officeart/2005/8/layout/venn3"/>
    <dgm:cxn modelId="{ADD1CF72-C45B-45A8-85BB-78B2A22CDBDF}" type="presOf" srcId="{E3F834DE-E52B-43D0-A694-068FB58BD2E6}" destId="{F931F164-CC54-43C1-9B4C-344095F1A379}" srcOrd="0" destOrd="0" presId="urn:microsoft.com/office/officeart/2005/8/layout/venn3"/>
    <dgm:cxn modelId="{1A0E56E3-EFF1-4C8E-9D2F-6DB36CF7E5A1}" type="presParOf" srcId="{3AE18668-B8C9-44C6-989D-044CD4D07824}" destId="{07143EE0-A4E7-499E-AE7C-77DD76FD92A3}" srcOrd="0" destOrd="0" presId="urn:microsoft.com/office/officeart/2005/8/layout/venn3"/>
    <dgm:cxn modelId="{3B7DF001-6A84-41E9-AAFE-385CB1D61A75}" type="presParOf" srcId="{3AE18668-B8C9-44C6-989D-044CD4D07824}" destId="{7908C827-F2D9-4819-B554-47B763AFB1FF}" srcOrd="1" destOrd="0" presId="urn:microsoft.com/office/officeart/2005/8/layout/venn3"/>
    <dgm:cxn modelId="{20988257-4A27-4466-B5C5-E277F7FCDDFB}" type="presParOf" srcId="{3AE18668-B8C9-44C6-989D-044CD4D07824}" destId="{F931F164-CC54-43C1-9B4C-344095F1A379}" srcOrd="2"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FCA0B5-B019-4B8B-A346-2E87A27132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GB"/>
        </a:p>
      </dgm:t>
    </dgm:pt>
    <dgm:pt modelId="{9870C880-C068-436C-8791-48999294635F}">
      <dgm:prSet/>
      <dgm:spPr/>
      <dgm:t>
        <a:bodyPr/>
        <a:lstStyle/>
        <a:p>
          <a:pPr rtl="0"/>
          <a:r>
            <a:rPr lang="en-US" baseline="0" dirty="0" smtClean="0"/>
            <a:t>STYLES</a:t>
          </a:r>
          <a:endParaRPr lang="en-GB" dirty="0"/>
        </a:p>
      </dgm:t>
    </dgm:pt>
    <dgm:pt modelId="{F4FA40FE-9B34-4E12-8DD1-75A9A81CA9B6}" type="parTrans" cxnId="{3F39A93E-14B5-4D8A-929B-F55E4465DEFC}">
      <dgm:prSet/>
      <dgm:spPr/>
      <dgm:t>
        <a:bodyPr/>
        <a:lstStyle/>
        <a:p>
          <a:endParaRPr lang="en-GB"/>
        </a:p>
      </dgm:t>
    </dgm:pt>
    <dgm:pt modelId="{CD020C6C-57B2-4670-B77C-7B1D8F325DFB}" type="sibTrans" cxnId="{3F39A93E-14B5-4D8A-929B-F55E4465DEFC}">
      <dgm:prSet/>
      <dgm:spPr/>
      <dgm:t>
        <a:bodyPr/>
        <a:lstStyle/>
        <a:p>
          <a:endParaRPr lang="en-GB"/>
        </a:p>
      </dgm:t>
    </dgm:pt>
    <dgm:pt modelId="{0827E10C-1A9E-43B8-9A6E-4C05416E54C8}">
      <dgm:prSet/>
      <dgm:spPr/>
      <dgm:t>
        <a:bodyPr/>
        <a:lstStyle/>
        <a:p>
          <a:pPr rtl="0"/>
          <a:r>
            <a:rPr lang="en-US" baseline="0" dirty="0" smtClean="0"/>
            <a:t>REGISTERS</a:t>
          </a:r>
          <a:endParaRPr lang="en-GB" dirty="0"/>
        </a:p>
      </dgm:t>
    </dgm:pt>
    <dgm:pt modelId="{66C9CA2C-E14B-4EFA-B510-8F84ABD9FDC2}" type="parTrans" cxnId="{DCECBBDA-80EB-435C-858E-171BC83BF8DA}">
      <dgm:prSet/>
      <dgm:spPr/>
      <dgm:t>
        <a:bodyPr/>
        <a:lstStyle/>
        <a:p>
          <a:endParaRPr lang="en-GB"/>
        </a:p>
      </dgm:t>
    </dgm:pt>
    <dgm:pt modelId="{D896E4B6-8B4D-4F9D-BA7E-70977766768D}" type="sibTrans" cxnId="{DCECBBDA-80EB-435C-858E-171BC83BF8DA}">
      <dgm:prSet/>
      <dgm:spPr/>
      <dgm:t>
        <a:bodyPr/>
        <a:lstStyle/>
        <a:p>
          <a:endParaRPr lang="en-GB"/>
        </a:p>
      </dgm:t>
    </dgm:pt>
    <dgm:pt modelId="{851C85D0-9F15-4395-B35E-CC6A27AB9F22}">
      <dgm:prSet/>
      <dgm:spPr/>
      <dgm:t>
        <a:bodyPr/>
        <a:lstStyle/>
        <a:p>
          <a:pPr rtl="0"/>
          <a:r>
            <a:rPr lang="en-US" baseline="0" dirty="0" smtClean="0"/>
            <a:t>BELIEFS</a:t>
          </a:r>
          <a:endParaRPr lang="en-GB" dirty="0"/>
        </a:p>
      </dgm:t>
    </dgm:pt>
    <dgm:pt modelId="{1EE9E841-AAA9-407C-B3BE-3BC7F413FF89}" type="parTrans" cxnId="{7DA4BD49-53ED-4227-ADB0-39ECD9F8EEE3}">
      <dgm:prSet/>
      <dgm:spPr/>
      <dgm:t>
        <a:bodyPr/>
        <a:lstStyle/>
        <a:p>
          <a:endParaRPr lang="en-GB"/>
        </a:p>
      </dgm:t>
    </dgm:pt>
    <dgm:pt modelId="{1D31A124-95B3-4C2F-B676-28D45E428BD9}" type="sibTrans" cxnId="{7DA4BD49-53ED-4227-ADB0-39ECD9F8EEE3}">
      <dgm:prSet/>
      <dgm:spPr/>
      <dgm:t>
        <a:bodyPr/>
        <a:lstStyle/>
        <a:p>
          <a:endParaRPr lang="en-GB"/>
        </a:p>
      </dgm:t>
    </dgm:pt>
    <dgm:pt modelId="{45535D50-12F0-47CC-9020-56DE6EEC0B74}">
      <dgm:prSet/>
      <dgm:spPr/>
      <dgm:t>
        <a:bodyPr/>
        <a:lstStyle/>
        <a:p>
          <a:pPr rtl="0"/>
          <a:r>
            <a:rPr lang="en-US" baseline="0" dirty="0" smtClean="0"/>
            <a:t>and more about: SOCIOLECTS</a:t>
          </a:r>
          <a:endParaRPr lang="en-GB" dirty="0"/>
        </a:p>
      </dgm:t>
    </dgm:pt>
    <dgm:pt modelId="{6918FFA0-1D70-43C9-8242-4C73EFA71EF2}" type="parTrans" cxnId="{3B4A6159-6409-4679-B07A-0DDB94B29EF1}">
      <dgm:prSet/>
      <dgm:spPr/>
      <dgm:t>
        <a:bodyPr/>
        <a:lstStyle/>
        <a:p>
          <a:endParaRPr lang="en-GB"/>
        </a:p>
      </dgm:t>
    </dgm:pt>
    <dgm:pt modelId="{8B141DD4-0E97-4415-AFD2-4F8D7777F390}" type="sibTrans" cxnId="{3B4A6159-6409-4679-B07A-0DDB94B29EF1}">
      <dgm:prSet/>
      <dgm:spPr/>
      <dgm:t>
        <a:bodyPr/>
        <a:lstStyle/>
        <a:p>
          <a:endParaRPr lang="en-GB"/>
        </a:p>
      </dgm:t>
    </dgm:pt>
    <dgm:pt modelId="{136E19F2-BEEC-4854-8FE8-808C8BC04FFE}" type="pres">
      <dgm:prSet presAssocID="{D5FCA0B5-B019-4B8B-A346-2E87A271320C}" presName="linear" presStyleCnt="0">
        <dgm:presLayoutVars>
          <dgm:animLvl val="lvl"/>
          <dgm:resizeHandles val="exact"/>
        </dgm:presLayoutVars>
      </dgm:prSet>
      <dgm:spPr/>
      <dgm:t>
        <a:bodyPr/>
        <a:lstStyle/>
        <a:p>
          <a:endParaRPr lang="en-GB"/>
        </a:p>
      </dgm:t>
    </dgm:pt>
    <dgm:pt modelId="{D874ABED-380A-49D6-8A0B-0385B1E64F20}" type="pres">
      <dgm:prSet presAssocID="{9870C880-C068-436C-8791-48999294635F}" presName="parentText" presStyleLbl="node1" presStyleIdx="0" presStyleCnt="4">
        <dgm:presLayoutVars>
          <dgm:chMax val="0"/>
          <dgm:bulletEnabled val="1"/>
        </dgm:presLayoutVars>
      </dgm:prSet>
      <dgm:spPr/>
      <dgm:t>
        <a:bodyPr/>
        <a:lstStyle/>
        <a:p>
          <a:endParaRPr lang="en-GB"/>
        </a:p>
      </dgm:t>
    </dgm:pt>
    <dgm:pt modelId="{3CCB863E-DC8F-45AC-A9EA-F7B94CFEF4C9}" type="pres">
      <dgm:prSet presAssocID="{CD020C6C-57B2-4670-B77C-7B1D8F325DFB}" presName="spacer" presStyleCnt="0"/>
      <dgm:spPr/>
    </dgm:pt>
    <dgm:pt modelId="{162576F5-AD0D-40AB-A077-1CA972C4EC85}" type="pres">
      <dgm:prSet presAssocID="{0827E10C-1A9E-43B8-9A6E-4C05416E54C8}" presName="parentText" presStyleLbl="node1" presStyleIdx="1" presStyleCnt="4">
        <dgm:presLayoutVars>
          <dgm:chMax val="0"/>
          <dgm:bulletEnabled val="1"/>
        </dgm:presLayoutVars>
      </dgm:prSet>
      <dgm:spPr/>
      <dgm:t>
        <a:bodyPr/>
        <a:lstStyle/>
        <a:p>
          <a:endParaRPr lang="en-GB"/>
        </a:p>
      </dgm:t>
    </dgm:pt>
    <dgm:pt modelId="{F7954581-A344-4E3D-9AD2-F2323D264EDC}" type="pres">
      <dgm:prSet presAssocID="{D896E4B6-8B4D-4F9D-BA7E-70977766768D}" presName="spacer" presStyleCnt="0"/>
      <dgm:spPr/>
    </dgm:pt>
    <dgm:pt modelId="{7B8A1DB8-A29B-4782-9104-6AE9F22156F7}" type="pres">
      <dgm:prSet presAssocID="{851C85D0-9F15-4395-B35E-CC6A27AB9F22}" presName="parentText" presStyleLbl="node1" presStyleIdx="2" presStyleCnt="4">
        <dgm:presLayoutVars>
          <dgm:chMax val="0"/>
          <dgm:bulletEnabled val="1"/>
        </dgm:presLayoutVars>
      </dgm:prSet>
      <dgm:spPr/>
      <dgm:t>
        <a:bodyPr/>
        <a:lstStyle/>
        <a:p>
          <a:endParaRPr lang="en-GB"/>
        </a:p>
      </dgm:t>
    </dgm:pt>
    <dgm:pt modelId="{9C59479D-C909-436B-BACD-0B6D26DA2AC4}" type="pres">
      <dgm:prSet presAssocID="{1D31A124-95B3-4C2F-B676-28D45E428BD9}" presName="spacer" presStyleCnt="0"/>
      <dgm:spPr/>
    </dgm:pt>
    <dgm:pt modelId="{9033D125-23D2-4C94-BB13-B86B210EB0C9}" type="pres">
      <dgm:prSet presAssocID="{45535D50-12F0-47CC-9020-56DE6EEC0B74}" presName="parentText" presStyleLbl="node1" presStyleIdx="3" presStyleCnt="4">
        <dgm:presLayoutVars>
          <dgm:chMax val="0"/>
          <dgm:bulletEnabled val="1"/>
        </dgm:presLayoutVars>
      </dgm:prSet>
      <dgm:spPr/>
      <dgm:t>
        <a:bodyPr/>
        <a:lstStyle/>
        <a:p>
          <a:endParaRPr lang="en-GB"/>
        </a:p>
      </dgm:t>
    </dgm:pt>
  </dgm:ptLst>
  <dgm:cxnLst>
    <dgm:cxn modelId="{3F39A93E-14B5-4D8A-929B-F55E4465DEFC}" srcId="{D5FCA0B5-B019-4B8B-A346-2E87A271320C}" destId="{9870C880-C068-436C-8791-48999294635F}" srcOrd="0" destOrd="0" parTransId="{F4FA40FE-9B34-4E12-8DD1-75A9A81CA9B6}" sibTransId="{CD020C6C-57B2-4670-B77C-7B1D8F325DFB}"/>
    <dgm:cxn modelId="{C18F5553-0E96-47CC-86F3-9F126B06BB17}" type="presOf" srcId="{851C85D0-9F15-4395-B35E-CC6A27AB9F22}" destId="{7B8A1DB8-A29B-4782-9104-6AE9F22156F7}" srcOrd="0" destOrd="0" presId="urn:microsoft.com/office/officeart/2005/8/layout/vList2"/>
    <dgm:cxn modelId="{BDE80419-B550-4DF0-B8FC-82B2A9FEC172}" type="presOf" srcId="{0827E10C-1A9E-43B8-9A6E-4C05416E54C8}" destId="{162576F5-AD0D-40AB-A077-1CA972C4EC85}" srcOrd="0" destOrd="0" presId="urn:microsoft.com/office/officeart/2005/8/layout/vList2"/>
    <dgm:cxn modelId="{B0E7AAA4-2AB5-41AF-B403-0D6A485A2E3F}" type="presOf" srcId="{D5FCA0B5-B019-4B8B-A346-2E87A271320C}" destId="{136E19F2-BEEC-4854-8FE8-808C8BC04FFE}" srcOrd="0" destOrd="0" presId="urn:microsoft.com/office/officeart/2005/8/layout/vList2"/>
    <dgm:cxn modelId="{DCECBBDA-80EB-435C-858E-171BC83BF8DA}" srcId="{D5FCA0B5-B019-4B8B-A346-2E87A271320C}" destId="{0827E10C-1A9E-43B8-9A6E-4C05416E54C8}" srcOrd="1" destOrd="0" parTransId="{66C9CA2C-E14B-4EFA-B510-8F84ABD9FDC2}" sibTransId="{D896E4B6-8B4D-4F9D-BA7E-70977766768D}"/>
    <dgm:cxn modelId="{C90DF63A-2201-48C5-95B5-90777FCC1FDB}" type="presOf" srcId="{9870C880-C068-436C-8791-48999294635F}" destId="{D874ABED-380A-49D6-8A0B-0385B1E64F20}" srcOrd="0" destOrd="0" presId="urn:microsoft.com/office/officeart/2005/8/layout/vList2"/>
    <dgm:cxn modelId="{7DA4BD49-53ED-4227-ADB0-39ECD9F8EEE3}" srcId="{D5FCA0B5-B019-4B8B-A346-2E87A271320C}" destId="{851C85D0-9F15-4395-B35E-CC6A27AB9F22}" srcOrd="2" destOrd="0" parTransId="{1EE9E841-AAA9-407C-B3BE-3BC7F413FF89}" sibTransId="{1D31A124-95B3-4C2F-B676-28D45E428BD9}"/>
    <dgm:cxn modelId="{3B4A6159-6409-4679-B07A-0DDB94B29EF1}" srcId="{D5FCA0B5-B019-4B8B-A346-2E87A271320C}" destId="{45535D50-12F0-47CC-9020-56DE6EEC0B74}" srcOrd="3" destOrd="0" parTransId="{6918FFA0-1D70-43C9-8242-4C73EFA71EF2}" sibTransId="{8B141DD4-0E97-4415-AFD2-4F8D7777F390}"/>
    <dgm:cxn modelId="{CA27D01F-E357-46F5-B340-C2B6E1A4528E}" type="presOf" srcId="{45535D50-12F0-47CC-9020-56DE6EEC0B74}" destId="{9033D125-23D2-4C94-BB13-B86B210EB0C9}" srcOrd="0" destOrd="0" presId="urn:microsoft.com/office/officeart/2005/8/layout/vList2"/>
    <dgm:cxn modelId="{9AA66414-AEE8-416F-83DC-1B09158943E5}" type="presParOf" srcId="{136E19F2-BEEC-4854-8FE8-808C8BC04FFE}" destId="{D874ABED-380A-49D6-8A0B-0385B1E64F20}" srcOrd="0" destOrd="0" presId="urn:microsoft.com/office/officeart/2005/8/layout/vList2"/>
    <dgm:cxn modelId="{FCD79153-44F5-4F8D-B1F2-E32431D0DF50}" type="presParOf" srcId="{136E19F2-BEEC-4854-8FE8-808C8BC04FFE}" destId="{3CCB863E-DC8F-45AC-A9EA-F7B94CFEF4C9}" srcOrd="1" destOrd="0" presId="urn:microsoft.com/office/officeart/2005/8/layout/vList2"/>
    <dgm:cxn modelId="{E44DB0B2-0768-4CAD-B410-1DFC0BD95FEA}" type="presParOf" srcId="{136E19F2-BEEC-4854-8FE8-808C8BC04FFE}" destId="{162576F5-AD0D-40AB-A077-1CA972C4EC85}" srcOrd="2" destOrd="0" presId="urn:microsoft.com/office/officeart/2005/8/layout/vList2"/>
    <dgm:cxn modelId="{43263E34-6C08-4411-9B0C-B5C98AC5753A}" type="presParOf" srcId="{136E19F2-BEEC-4854-8FE8-808C8BC04FFE}" destId="{F7954581-A344-4E3D-9AD2-F2323D264EDC}" srcOrd="3" destOrd="0" presId="urn:microsoft.com/office/officeart/2005/8/layout/vList2"/>
    <dgm:cxn modelId="{728621A0-91D7-4D9F-A3EE-2FD444063E3C}" type="presParOf" srcId="{136E19F2-BEEC-4854-8FE8-808C8BC04FFE}" destId="{7B8A1DB8-A29B-4782-9104-6AE9F22156F7}" srcOrd="4" destOrd="0" presId="urn:microsoft.com/office/officeart/2005/8/layout/vList2"/>
    <dgm:cxn modelId="{C3892F15-8767-4617-B783-8BAB2CDB57F6}" type="presParOf" srcId="{136E19F2-BEEC-4854-8FE8-808C8BC04FFE}" destId="{9C59479D-C909-436B-BACD-0B6D26DA2AC4}" srcOrd="5" destOrd="0" presId="urn:microsoft.com/office/officeart/2005/8/layout/vList2"/>
    <dgm:cxn modelId="{62212F7A-6F8F-472B-A855-8077FFA11804}" type="presParOf" srcId="{136E19F2-BEEC-4854-8FE8-808C8BC04FFE}" destId="{9033D125-23D2-4C94-BB13-B86B210EB0C9}"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56042-ECDC-4902-B008-AF0EC51904AA}"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GB"/>
        </a:p>
      </dgm:t>
    </dgm:pt>
    <dgm:pt modelId="{4F7D4C6F-7D6A-4505-90C1-8FEFB4596691}">
      <dgm:prSet phldrT="[Κείμενο]"/>
      <dgm:spPr/>
      <dgm:t>
        <a:bodyPr/>
        <a:lstStyle/>
        <a:p>
          <a:r>
            <a:rPr lang="en-US" dirty="0" smtClean="0"/>
            <a:t>Formal</a:t>
          </a:r>
          <a:endParaRPr lang="en-GB" dirty="0"/>
        </a:p>
      </dgm:t>
    </dgm:pt>
    <dgm:pt modelId="{D7A2C367-CA7D-4599-B8F0-BC9918C0CC1B}" type="parTrans" cxnId="{E1664201-B58B-44A7-8104-E5C4233B2DDD}">
      <dgm:prSet/>
      <dgm:spPr/>
      <dgm:t>
        <a:bodyPr/>
        <a:lstStyle/>
        <a:p>
          <a:endParaRPr lang="en-GB"/>
        </a:p>
      </dgm:t>
    </dgm:pt>
    <dgm:pt modelId="{288FC2CE-B4A9-4CA6-9DFE-31A5C8CE4B79}" type="sibTrans" cxnId="{E1664201-B58B-44A7-8104-E5C4233B2DDD}">
      <dgm:prSet/>
      <dgm:spPr/>
      <dgm:t>
        <a:bodyPr/>
        <a:lstStyle/>
        <a:p>
          <a:endParaRPr lang="en-GB"/>
        </a:p>
      </dgm:t>
    </dgm:pt>
    <dgm:pt modelId="{40970AA4-84B2-4C2F-84EF-DAAFE844C905}">
      <dgm:prSet phldrT="[Κείμενο]"/>
      <dgm:spPr/>
      <dgm:t>
        <a:bodyPr/>
        <a:lstStyle/>
        <a:p>
          <a:r>
            <a:rPr lang="en-US" dirty="0" smtClean="0"/>
            <a:t>Public Lectures</a:t>
          </a:r>
          <a:endParaRPr lang="en-GB" dirty="0"/>
        </a:p>
      </dgm:t>
    </dgm:pt>
    <dgm:pt modelId="{158A8EF5-7E71-4F7C-9C9C-2DFB9C3D9517}" type="parTrans" cxnId="{9B29A1D4-B09E-4577-B184-189AC493306B}">
      <dgm:prSet/>
      <dgm:spPr/>
      <dgm:t>
        <a:bodyPr/>
        <a:lstStyle/>
        <a:p>
          <a:endParaRPr lang="en-GB"/>
        </a:p>
      </dgm:t>
    </dgm:pt>
    <dgm:pt modelId="{61D13ABD-6DA6-472F-BDA3-1D07B22839CC}" type="sibTrans" cxnId="{9B29A1D4-B09E-4577-B184-189AC493306B}">
      <dgm:prSet/>
      <dgm:spPr/>
      <dgm:t>
        <a:bodyPr/>
        <a:lstStyle/>
        <a:p>
          <a:endParaRPr lang="en-GB"/>
        </a:p>
      </dgm:t>
    </dgm:pt>
    <dgm:pt modelId="{822BE01D-FB77-4FEE-A781-AEA00DD8AA1D}">
      <dgm:prSet phldrT="[Κείμενο]"/>
      <dgm:spPr/>
      <dgm:t>
        <a:bodyPr/>
        <a:lstStyle/>
        <a:p>
          <a:r>
            <a:rPr lang="en-US" dirty="0" smtClean="0"/>
            <a:t>Ceremonies</a:t>
          </a:r>
          <a:endParaRPr lang="en-GB" dirty="0"/>
        </a:p>
      </dgm:t>
    </dgm:pt>
    <dgm:pt modelId="{AB740573-6264-4C66-881C-E5966D3F81EF}" type="parTrans" cxnId="{9F43B17F-3A6D-4C07-9DD7-BAE8C54AFFA5}">
      <dgm:prSet/>
      <dgm:spPr/>
      <dgm:t>
        <a:bodyPr/>
        <a:lstStyle/>
        <a:p>
          <a:endParaRPr lang="en-GB"/>
        </a:p>
      </dgm:t>
    </dgm:pt>
    <dgm:pt modelId="{C8083096-A2FC-4845-972B-FF5340184FDA}" type="sibTrans" cxnId="{9F43B17F-3A6D-4C07-9DD7-BAE8C54AFFA5}">
      <dgm:prSet/>
      <dgm:spPr/>
      <dgm:t>
        <a:bodyPr/>
        <a:lstStyle/>
        <a:p>
          <a:endParaRPr lang="en-GB"/>
        </a:p>
      </dgm:t>
    </dgm:pt>
    <dgm:pt modelId="{666A1486-5FD8-4198-87A7-305766C8A66D}">
      <dgm:prSet phldrT="[Κείμενο]"/>
      <dgm:spPr/>
      <dgm:t>
        <a:bodyPr/>
        <a:lstStyle/>
        <a:p>
          <a:r>
            <a:rPr lang="en-US" dirty="0" smtClean="0"/>
            <a:t>Informal </a:t>
          </a:r>
          <a:endParaRPr lang="en-GB" dirty="0"/>
        </a:p>
      </dgm:t>
    </dgm:pt>
    <dgm:pt modelId="{B7E09094-35DA-45F3-A44A-D6AB4C176FCB}" type="parTrans" cxnId="{DC09F192-E023-4800-A117-94924DEF5320}">
      <dgm:prSet/>
      <dgm:spPr/>
      <dgm:t>
        <a:bodyPr/>
        <a:lstStyle/>
        <a:p>
          <a:endParaRPr lang="en-GB"/>
        </a:p>
      </dgm:t>
    </dgm:pt>
    <dgm:pt modelId="{D91ACBD2-012C-4E0A-91F0-88733B267351}" type="sibTrans" cxnId="{DC09F192-E023-4800-A117-94924DEF5320}">
      <dgm:prSet/>
      <dgm:spPr/>
      <dgm:t>
        <a:bodyPr/>
        <a:lstStyle/>
        <a:p>
          <a:endParaRPr lang="en-GB"/>
        </a:p>
      </dgm:t>
    </dgm:pt>
    <dgm:pt modelId="{D7158919-52E0-45EF-A910-67B41484BAC7}">
      <dgm:prSet phldrT="[Κείμενο]"/>
      <dgm:spPr/>
      <dgm:t>
        <a:bodyPr/>
        <a:lstStyle/>
        <a:p>
          <a:r>
            <a:rPr lang="en-US" dirty="0" smtClean="0"/>
            <a:t>Conversations on informal matters</a:t>
          </a:r>
          <a:endParaRPr lang="en-GB" dirty="0"/>
        </a:p>
      </dgm:t>
    </dgm:pt>
    <dgm:pt modelId="{A8B3FB38-EE6D-42D1-A5E3-7F672DA606D2}" type="parTrans" cxnId="{DE5B2CB1-7E67-451C-9ECB-FE3510C95B1D}">
      <dgm:prSet/>
      <dgm:spPr/>
      <dgm:t>
        <a:bodyPr/>
        <a:lstStyle/>
        <a:p>
          <a:endParaRPr lang="en-GB"/>
        </a:p>
      </dgm:t>
    </dgm:pt>
    <dgm:pt modelId="{FB66A77F-F0AC-4991-952C-09B6AE0AFE1C}" type="sibTrans" cxnId="{DE5B2CB1-7E67-451C-9ECB-FE3510C95B1D}">
      <dgm:prSet/>
      <dgm:spPr/>
      <dgm:t>
        <a:bodyPr/>
        <a:lstStyle/>
        <a:p>
          <a:endParaRPr lang="en-GB"/>
        </a:p>
      </dgm:t>
    </dgm:pt>
    <dgm:pt modelId="{457C0074-CF47-4235-9F8F-762FF9803B3E}">
      <dgm:prSet phldrT="[Κείμενο]"/>
      <dgm:spPr/>
      <dgm:t>
        <a:bodyPr/>
        <a:lstStyle/>
        <a:p>
          <a:r>
            <a:rPr lang="en-US" dirty="0" smtClean="0"/>
            <a:t>Casual Conversations</a:t>
          </a:r>
          <a:endParaRPr lang="en-GB" dirty="0"/>
        </a:p>
      </dgm:t>
    </dgm:pt>
    <dgm:pt modelId="{053C5F8C-C308-4D04-928B-D6B1792175C6}" type="parTrans" cxnId="{89A18C35-BD51-4CBB-92F8-F809609468BE}">
      <dgm:prSet/>
      <dgm:spPr/>
      <dgm:t>
        <a:bodyPr/>
        <a:lstStyle/>
        <a:p>
          <a:endParaRPr lang="en-GB"/>
        </a:p>
      </dgm:t>
    </dgm:pt>
    <dgm:pt modelId="{4EF6DA3D-D56B-44DA-8444-320D821E0BB1}" type="sibTrans" cxnId="{89A18C35-BD51-4CBB-92F8-F809609468BE}">
      <dgm:prSet/>
      <dgm:spPr/>
      <dgm:t>
        <a:bodyPr/>
        <a:lstStyle/>
        <a:p>
          <a:endParaRPr lang="en-GB"/>
        </a:p>
      </dgm:t>
    </dgm:pt>
    <dgm:pt modelId="{667C0D48-071A-4652-8DB2-0E84CF5D9554}" type="pres">
      <dgm:prSet presAssocID="{ECB56042-ECDC-4902-B008-AF0EC51904AA}" presName="compositeShape" presStyleCnt="0">
        <dgm:presLayoutVars>
          <dgm:chMax val="2"/>
          <dgm:dir/>
          <dgm:resizeHandles val="exact"/>
        </dgm:presLayoutVars>
      </dgm:prSet>
      <dgm:spPr/>
      <dgm:t>
        <a:bodyPr/>
        <a:lstStyle/>
        <a:p>
          <a:endParaRPr lang="en-GB"/>
        </a:p>
      </dgm:t>
    </dgm:pt>
    <dgm:pt modelId="{F459A11B-F2B5-4375-BB6D-E46EAC8E3C2C}" type="pres">
      <dgm:prSet presAssocID="{ECB56042-ECDC-4902-B008-AF0EC51904AA}" presName="ribbon" presStyleLbl="node1" presStyleIdx="0" presStyleCnt="1"/>
      <dgm:spPr/>
    </dgm:pt>
    <dgm:pt modelId="{95C1C34D-BC2E-46DD-80E7-F780DD09105B}" type="pres">
      <dgm:prSet presAssocID="{ECB56042-ECDC-4902-B008-AF0EC51904AA}" presName="leftArrowText" presStyleLbl="node1" presStyleIdx="0" presStyleCnt="1">
        <dgm:presLayoutVars>
          <dgm:chMax val="0"/>
          <dgm:bulletEnabled val="1"/>
        </dgm:presLayoutVars>
      </dgm:prSet>
      <dgm:spPr/>
      <dgm:t>
        <a:bodyPr/>
        <a:lstStyle/>
        <a:p>
          <a:endParaRPr lang="en-GB"/>
        </a:p>
      </dgm:t>
    </dgm:pt>
    <dgm:pt modelId="{13F490E7-4110-4A40-8A2E-2213B6C4FB08}" type="pres">
      <dgm:prSet presAssocID="{ECB56042-ECDC-4902-B008-AF0EC51904AA}" presName="rightArrowText" presStyleLbl="node1" presStyleIdx="0" presStyleCnt="1">
        <dgm:presLayoutVars>
          <dgm:chMax val="0"/>
          <dgm:bulletEnabled val="1"/>
        </dgm:presLayoutVars>
      </dgm:prSet>
      <dgm:spPr/>
      <dgm:t>
        <a:bodyPr/>
        <a:lstStyle/>
        <a:p>
          <a:endParaRPr lang="en-GB"/>
        </a:p>
      </dgm:t>
    </dgm:pt>
  </dgm:ptLst>
  <dgm:cxnLst>
    <dgm:cxn modelId="{EAE405DB-992E-48E3-AF64-46D75EFB2221}" type="presOf" srcId="{457C0074-CF47-4235-9F8F-762FF9803B3E}" destId="{13F490E7-4110-4A40-8A2E-2213B6C4FB08}" srcOrd="0" destOrd="2" presId="urn:microsoft.com/office/officeart/2005/8/layout/arrow6"/>
    <dgm:cxn modelId="{6EA7CA93-9967-4420-97D1-25B3524A4731}" type="presOf" srcId="{666A1486-5FD8-4198-87A7-305766C8A66D}" destId="{13F490E7-4110-4A40-8A2E-2213B6C4FB08}" srcOrd="0" destOrd="0" presId="urn:microsoft.com/office/officeart/2005/8/layout/arrow6"/>
    <dgm:cxn modelId="{9B29A1D4-B09E-4577-B184-189AC493306B}" srcId="{4F7D4C6F-7D6A-4505-90C1-8FEFB4596691}" destId="{40970AA4-84B2-4C2F-84EF-DAAFE844C905}" srcOrd="0" destOrd="0" parTransId="{158A8EF5-7E71-4F7C-9C9C-2DFB9C3D9517}" sibTransId="{61D13ABD-6DA6-472F-BDA3-1D07B22839CC}"/>
    <dgm:cxn modelId="{954FE53D-942D-4DF4-BC16-236D6EA9AD80}" type="presOf" srcId="{ECB56042-ECDC-4902-B008-AF0EC51904AA}" destId="{667C0D48-071A-4652-8DB2-0E84CF5D9554}" srcOrd="0" destOrd="0" presId="urn:microsoft.com/office/officeart/2005/8/layout/arrow6"/>
    <dgm:cxn modelId="{CC622D6C-06ED-421A-BA9E-DED02E5FCCE7}" type="presOf" srcId="{4F7D4C6F-7D6A-4505-90C1-8FEFB4596691}" destId="{95C1C34D-BC2E-46DD-80E7-F780DD09105B}" srcOrd="0" destOrd="0" presId="urn:microsoft.com/office/officeart/2005/8/layout/arrow6"/>
    <dgm:cxn modelId="{89A18C35-BD51-4CBB-92F8-F809609468BE}" srcId="{666A1486-5FD8-4198-87A7-305766C8A66D}" destId="{457C0074-CF47-4235-9F8F-762FF9803B3E}" srcOrd="1" destOrd="0" parTransId="{053C5F8C-C308-4D04-928B-D6B1792175C6}" sibTransId="{4EF6DA3D-D56B-44DA-8444-320D821E0BB1}"/>
    <dgm:cxn modelId="{9F43B17F-3A6D-4C07-9DD7-BAE8C54AFFA5}" srcId="{4F7D4C6F-7D6A-4505-90C1-8FEFB4596691}" destId="{822BE01D-FB77-4FEE-A781-AEA00DD8AA1D}" srcOrd="1" destOrd="0" parTransId="{AB740573-6264-4C66-881C-E5966D3F81EF}" sibTransId="{C8083096-A2FC-4845-972B-FF5340184FDA}"/>
    <dgm:cxn modelId="{DC09F192-E023-4800-A117-94924DEF5320}" srcId="{ECB56042-ECDC-4902-B008-AF0EC51904AA}" destId="{666A1486-5FD8-4198-87A7-305766C8A66D}" srcOrd="1" destOrd="0" parTransId="{B7E09094-35DA-45F3-A44A-D6AB4C176FCB}" sibTransId="{D91ACBD2-012C-4E0A-91F0-88733B267351}"/>
    <dgm:cxn modelId="{038ACDD7-5491-46DE-9928-3903CBCFA642}" type="presOf" srcId="{822BE01D-FB77-4FEE-A781-AEA00DD8AA1D}" destId="{95C1C34D-BC2E-46DD-80E7-F780DD09105B}" srcOrd="0" destOrd="2" presId="urn:microsoft.com/office/officeart/2005/8/layout/arrow6"/>
    <dgm:cxn modelId="{DE5B2CB1-7E67-451C-9ECB-FE3510C95B1D}" srcId="{666A1486-5FD8-4198-87A7-305766C8A66D}" destId="{D7158919-52E0-45EF-A910-67B41484BAC7}" srcOrd="0" destOrd="0" parTransId="{A8B3FB38-EE6D-42D1-A5E3-7F672DA606D2}" sibTransId="{FB66A77F-F0AC-4991-952C-09B6AE0AFE1C}"/>
    <dgm:cxn modelId="{72D8BBFB-FDD1-429D-B848-083177A98495}" type="presOf" srcId="{40970AA4-84B2-4C2F-84EF-DAAFE844C905}" destId="{95C1C34D-BC2E-46DD-80E7-F780DD09105B}" srcOrd="0" destOrd="1" presId="urn:microsoft.com/office/officeart/2005/8/layout/arrow6"/>
    <dgm:cxn modelId="{E1664201-B58B-44A7-8104-E5C4233B2DDD}" srcId="{ECB56042-ECDC-4902-B008-AF0EC51904AA}" destId="{4F7D4C6F-7D6A-4505-90C1-8FEFB4596691}" srcOrd="0" destOrd="0" parTransId="{D7A2C367-CA7D-4599-B8F0-BC9918C0CC1B}" sibTransId="{288FC2CE-B4A9-4CA6-9DFE-31A5C8CE4B79}"/>
    <dgm:cxn modelId="{AF441F6D-5F3C-4B44-A6A6-8C4D3ABCD3AB}" type="presOf" srcId="{D7158919-52E0-45EF-A910-67B41484BAC7}" destId="{13F490E7-4110-4A40-8A2E-2213B6C4FB08}" srcOrd="0" destOrd="1" presId="urn:microsoft.com/office/officeart/2005/8/layout/arrow6"/>
    <dgm:cxn modelId="{BD21A8CB-8483-4DFB-ABA7-C4CC7EEE1FF2}" type="presParOf" srcId="{667C0D48-071A-4652-8DB2-0E84CF5D9554}" destId="{F459A11B-F2B5-4375-BB6D-E46EAC8E3C2C}" srcOrd="0" destOrd="0" presId="urn:microsoft.com/office/officeart/2005/8/layout/arrow6"/>
    <dgm:cxn modelId="{762CBF4E-18A3-41DE-B751-2F15A9887B7A}" type="presParOf" srcId="{667C0D48-071A-4652-8DB2-0E84CF5D9554}" destId="{95C1C34D-BC2E-46DD-80E7-F780DD09105B}" srcOrd="1" destOrd="0" presId="urn:microsoft.com/office/officeart/2005/8/layout/arrow6"/>
    <dgm:cxn modelId="{48FA4479-0A70-4209-9075-5E73F1F4E3A9}" type="presParOf" srcId="{667C0D48-071A-4652-8DB2-0E84CF5D9554}" destId="{13F490E7-4110-4A40-8A2E-2213B6C4FB08}" srcOrd="2" destOrd="0" presId="urn:microsoft.com/office/officeart/2005/8/layout/arrow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836475-1041-4FFA-A988-B51FFE482C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3C9FBAF9-2794-4B50-B6D1-BE0223081617}">
      <dgm:prSet/>
      <dgm:spPr/>
      <dgm:t>
        <a:bodyPr/>
        <a:lstStyle/>
        <a:p>
          <a:pPr rtl="0"/>
          <a:r>
            <a:rPr lang="en-GB" baseline="0" dirty="0" smtClean="0"/>
            <a:t>Some sociolinguists argue that Standard English can only be used properly to refer to features of grammar and vocabulary.</a:t>
          </a:r>
          <a:endParaRPr lang="en-GB" dirty="0"/>
        </a:p>
      </dgm:t>
    </dgm:pt>
    <dgm:pt modelId="{A02E4139-F21D-49FA-97A3-22FA7E2ABC0A}" type="parTrans" cxnId="{81F0F83C-751C-44A7-88AE-F6B3BAAB8470}">
      <dgm:prSet/>
      <dgm:spPr/>
      <dgm:t>
        <a:bodyPr/>
        <a:lstStyle/>
        <a:p>
          <a:endParaRPr lang="en-GB"/>
        </a:p>
      </dgm:t>
    </dgm:pt>
    <dgm:pt modelId="{4DD31AD9-CB53-415B-AD84-B9A61626A951}" type="sibTrans" cxnId="{81F0F83C-751C-44A7-88AE-F6B3BAAB8470}">
      <dgm:prSet/>
      <dgm:spPr/>
      <dgm:t>
        <a:bodyPr/>
        <a:lstStyle/>
        <a:p>
          <a:endParaRPr lang="en-GB"/>
        </a:p>
      </dgm:t>
    </dgm:pt>
    <dgm:pt modelId="{30E5697E-3DB7-409B-8D32-A47CD2609901}">
      <dgm:prSet/>
      <dgm:spPr/>
      <dgm:t>
        <a:bodyPr/>
        <a:lstStyle/>
        <a:p>
          <a:pPr rtl="0"/>
          <a:r>
            <a:rPr lang="en-GB" baseline="0" dirty="0" smtClean="0"/>
            <a:t>Other sociolinguists (</a:t>
          </a:r>
          <a:r>
            <a:rPr lang="en-GB" b="1" baseline="0" dirty="0" smtClean="0"/>
            <a:t>Milroy</a:t>
          </a:r>
          <a:r>
            <a:rPr lang="en-GB" baseline="0" dirty="0" smtClean="0"/>
            <a:t> 1992; </a:t>
          </a:r>
          <a:r>
            <a:rPr lang="en-GB" baseline="0" dirty="0" err="1" smtClean="0"/>
            <a:t>Mugglestone</a:t>
          </a:r>
          <a:r>
            <a:rPr lang="en-GB" baseline="0" dirty="0" smtClean="0"/>
            <a:t> 2003) find the term ‘standard’ useful for discussing </a:t>
          </a:r>
          <a:r>
            <a:rPr lang="en-GB" b="1" baseline="0" dirty="0" smtClean="0"/>
            <a:t>attitudes</a:t>
          </a:r>
          <a:r>
            <a:rPr lang="en-GB" baseline="0" dirty="0" smtClean="0"/>
            <a:t> to different accents.</a:t>
          </a:r>
          <a:endParaRPr lang="en-GB" dirty="0"/>
        </a:p>
      </dgm:t>
    </dgm:pt>
    <dgm:pt modelId="{A35B734B-0D25-4A9A-B422-7E4FB572E8B6}" type="parTrans" cxnId="{2499E508-A304-4074-994A-9F825C1C8AAD}">
      <dgm:prSet/>
      <dgm:spPr/>
      <dgm:t>
        <a:bodyPr/>
        <a:lstStyle/>
        <a:p>
          <a:endParaRPr lang="en-GB"/>
        </a:p>
      </dgm:t>
    </dgm:pt>
    <dgm:pt modelId="{3154A37E-971F-426D-A8DC-4FEC17D7D7CA}" type="sibTrans" cxnId="{2499E508-A304-4074-994A-9F825C1C8AAD}">
      <dgm:prSet/>
      <dgm:spPr/>
      <dgm:t>
        <a:bodyPr/>
        <a:lstStyle/>
        <a:p>
          <a:endParaRPr lang="en-GB"/>
        </a:p>
      </dgm:t>
    </dgm:pt>
    <dgm:pt modelId="{C17A1FF4-2EF4-4EC2-8065-DE7E74D02148}">
      <dgm:prSet/>
      <dgm:spPr/>
      <dgm:t>
        <a:bodyPr/>
        <a:lstStyle/>
        <a:p>
          <a:pPr rtl="0"/>
          <a:r>
            <a:rPr lang="en-GB" baseline="0" dirty="0" smtClean="0"/>
            <a:t>What do you think about Milroy’s proposal what kind of attitudes?</a:t>
          </a:r>
          <a:endParaRPr lang="en-GB" dirty="0"/>
        </a:p>
      </dgm:t>
    </dgm:pt>
    <dgm:pt modelId="{29294932-D95B-4BA6-BBDA-E427F7D8092A}" type="parTrans" cxnId="{22B9EF75-B4A6-4E69-9496-CB5A8BAB2041}">
      <dgm:prSet/>
      <dgm:spPr/>
      <dgm:t>
        <a:bodyPr/>
        <a:lstStyle/>
        <a:p>
          <a:endParaRPr lang="en-GB"/>
        </a:p>
      </dgm:t>
    </dgm:pt>
    <dgm:pt modelId="{28BA55CF-DE89-43F6-8726-262181939744}" type="sibTrans" cxnId="{22B9EF75-B4A6-4E69-9496-CB5A8BAB2041}">
      <dgm:prSet/>
      <dgm:spPr/>
      <dgm:t>
        <a:bodyPr/>
        <a:lstStyle/>
        <a:p>
          <a:endParaRPr lang="en-GB"/>
        </a:p>
      </dgm:t>
    </dgm:pt>
    <dgm:pt modelId="{429976E3-5E37-4942-BF3D-0C074D456C4F}" type="pres">
      <dgm:prSet presAssocID="{6D836475-1041-4FFA-A988-B51FFE482C01}" presName="linear" presStyleCnt="0">
        <dgm:presLayoutVars>
          <dgm:animLvl val="lvl"/>
          <dgm:resizeHandles val="exact"/>
        </dgm:presLayoutVars>
      </dgm:prSet>
      <dgm:spPr/>
      <dgm:t>
        <a:bodyPr/>
        <a:lstStyle/>
        <a:p>
          <a:endParaRPr lang="en-GB"/>
        </a:p>
      </dgm:t>
    </dgm:pt>
    <dgm:pt modelId="{844C73EF-BD9A-482F-B448-662658275DD0}" type="pres">
      <dgm:prSet presAssocID="{3C9FBAF9-2794-4B50-B6D1-BE0223081617}" presName="parentText" presStyleLbl="node1" presStyleIdx="0" presStyleCnt="3">
        <dgm:presLayoutVars>
          <dgm:chMax val="0"/>
          <dgm:bulletEnabled val="1"/>
        </dgm:presLayoutVars>
      </dgm:prSet>
      <dgm:spPr/>
      <dgm:t>
        <a:bodyPr/>
        <a:lstStyle/>
        <a:p>
          <a:endParaRPr lang="en-GB"/>
        </a:p>
      </dgm:t>
    </dgm:pt>
    <dgm:pt modelId="{8B737FE4-9C89-40AF-9C70-A613C1493257}" type="pres">
      <dgm:prSet presAssocID="{4DD31AD9-CB53-415B-AD84-B9A61626A951}" presName="spacer" presStyleCnt="0"/>
      <dgm:spPr/>
    </dgm:pt>
    <dgm:pt modelId="{4356E416-FD19-4186-91B8-343302661D21}" type="pres">
      <dgm:prSet presAssocID="{30E5697E-3DB7-409B-8D32-A47CD2609901}" presName="parentText" presStyleLbl="node1" presStyleIdx="1" presStyleCnt="3">
        <dgm:presLayoutVars>
          <dgm:chMax val="0"/>
          <dgm:bulletEnabled val="1"/>
        </dgm:presLayoutVars>
      </dgm:prSet>
      <dgm:spPr/>
      <dgm:t>
        <a:bodyPr/>
        <a:lstStyle/>
        <a:p>
          <a:endParaRPr lang="en-GB"/>
        </a:p>
      </dgm:t>
    </dgm:pt>
    <dgm:pt modelId="{7A5A873A-5AD4-4FAF-ACA6-78C9B8B03035}" type="pres">
      <dgm:prSet presAssocID="{3154A37E-971F-426D-A8DC-4FEC17D7D7CA}" presName="spacer" presStyleCnt="0"/>
      <dgm:spPr/>
    </dgm:pt>
    <dgm:pt modelId="{D81AED68-6A2A-4C6A-A613-D61543C94F1B}" type="pres">
      <dgm:prSet presAssocID="{C17A1FF4-2EF4-4EC2-8065-DE7E74D02148}" presName="parentText" presStyleLbl="node1" presStyleIdx="2" presStyleCnt="3">
        <dgm:presLayoutVars>
          <dgm:chMax val="0"/>
          <dgm:bulletEnabled val="1"/>
        </dgm:presLayoutVars>
      </dgm:prSet>
      <dgm:spPr/>
      <dgm:t>
        <a:bodyPr/>
        <a:lstStyle/>
        <a:p>
          <a:endParaRPr lang="en-GB"/>
        </a:p>
      </dgm:t>
    </dgm:pt>
  </dgm:ptLst>
  <dgm:cxnLst>
    <dgm:cxn modelId="{81F0F83C-751C-44A7-88AE-F6B3BAAB8470}" srcId="{6D836475-1041-4FFA-A988-B51FFE482C01}" destId="{3C9FBAF9-2794-4B50-B6D1-BE0223081617}" srcOrd="0" destOrd="0" parTransId="{A02E4139-F21D-49FA-97A3-22FA7E2ABC0A}" sibTransId="{4DD31AD9-CB53-415B-AD84-B9A61626A951}"/>
    <dgm:cxn modelId="{2499E508-A304-4074-994A-9F825C1C8AAD}" srcId="{6D836475-1041-4FFA-A988-B51FFE482C01}" destId="{30E5697E-3DB7-409B-8D32-A47CD2609901}" srcOrd="1" destOrd="0" parTransId="{A35B734B-0D25-4A9A-B422-7E4FB572E8B6}" sibTransId="{3154A37E-971F-426D-A8DC-4FEC17D7D7CA}"/>
    <dgm:cxn modelId="{0F8AB251-9A2B-4059-8C23-37FA81167202}" type="presOf" srcId="{3C9FBAF9-2794-4B50-B6D1-BE0223081617}" destId="{844C73EF-BD9A-482F-B448-662658275DD0}" srcOrd="0" destOrd="0" presId="urn:microsoft.com/office/officeart/2005/8/layout/vList2"/>
    <dgm:cxn modelId="{D86E0110-FA21-480A-B13E-A02C2949914E}" type="presOf" srcId="{6D836475-1041-4FFA-A988-B51FFE482C01}" destId="{429976E3-5E37-4942-BF3D-0C074D456C4F}" srcOrd="0" destOrd="0" presId="urn:microsoft.com/office/officeart/2005/8/layout/vList2"/>
    <dgm:cxn modelId="{22B9EF75-B4A6-4E69-9496-CB5A8BAB2041}" srcId="{6D836475-1041-4FFA-A988-B51FFE482C01}" destId="{C17A1FF4-2EF4-4EC2-8065-DE7E74D02148}" srcOrd="2" destOrd="0" parTransId="{29294932-D95B-4BA6-BBDA-E427F7D8092A}" sibTransId="{28BA55CF-DE89-43F6-8726-262181939744}"/>
    <dgm:cxn modelId="{C108EF59-FD3E-4D3C-A310-10A9F4CCEAD1}" type="presOf" srcId="{30E5697E-3DB7-409B-8D32-A47CD2609901}" destId="{4356E416-FD19-4186-91B8-343302661D21}" srcOrd="0" destOrd="0" presId="urn:microsoft.com/office/officeart/2005/8/layout/vList2"/>
    <dgm:cxn modelId="{81FEAED5-2B68-4213-BA50-C2CC64D5A460}" type="presOf" srcId="{C17A1FF4-2EF4-4EC2-8065-DE7E74D02148}" destId="{D81AED68-6A2A-4C6A-A613-D61543C94F1B}" srcOrd="0" destOrd="0" presId="urn:microsoft.com/office/officeart/2005/8/layout/vList2"/>
    <dgm:cxn modelId="{17960AB3-55E4-45B5-8AEA-8FC86203E857}" type="presParOf" srcId="{429976E3-5E37-4942-BF3D-0C074D456C4F}" destId="{844C73EF-BD9A-482F-B448-662658275DD0}" srcOrd="0" destOrd="0" presId="urn:microsoft.com/office/officeart/2005/8/layout/vList2"/>
    <dgm:cxn modelId="{D01B5E66-02A5-4EDA-BD54-A5D745EADD1A}" type="presParOf" srcId="{429976E3-5E37-4942-BF3D-0C074D456C4F}" destId="{8B737FE4-9C89-40AF-9C70-A613C1493257}" srcOrd="1" destOrd="0" presId="urn:microsoft.com/office/officeart/2005/8/layout/vList2"/>
    <dgm:cxn modelId="{F64CD1C0-E95E-454B-B8DD-0826EFBB5BF6}" type="presParOf" srcId="{429976E3-5E37-4942-BF3D-0C074D456C4F}" destId="{4356E416-FD19-4186-91B8-343302661D21}" srcOrd="2" destOrd="0" presId="urn:microsoft.com/office/officeart/2005/8/layout/vList2"/>
    <dgm:cxn modelId="{A2C00ABE-CA63-43B5-AEFC-5E8E8B57A8D8}" type="presParOf" srcId="{429976E3-5E37-4942-BF3D-0C074D456C4F}" destId="{7A5A873A-5AD4-4FAF-ACA6-78C9B8B03035}" srcOrd="3" destOrd="0" presId="urn:microsoft.com/office/officeart/2005/8/layout/vList2"/>
    <dgm:cxn modelId="{49C18644-EBAA-4ACF-9C66-941B8B24434C}" type="presParOf" srcId="{429976E3-5E37-4942-BF3D-0C074D456C4F}" destId="{D81AED68-6A2A-4C6A-A613-D61543C94F1B}"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89A69D-8BEE-4A8C-A077-5E95D734B5C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GB"/>
        </a:p>
      </dgm:t>
    </dgm:pt>
    <dgm:pt modelId="{63A200E5-79DC-426D-9EB3-4B00CAD5364B}">
      <dgm:prSet/>
      <dgm:spPr/>
      <dgm:t>
        <a:bodyPr/>
        <a:lstStyle/>
        <a:p>
          <a:pPr rtl="0"/>
          <a:r>
            <a:rPr lang="en-US" baseline="0" dirty="0" smtClean="0"/>
            <a:t>Cities are much more difficult to characterize linguistically than rural hamlets.</a:t>
          </a:r>
          <a:endParaRPr lang="en-GB" dirty="0"/>
        </a:p>
      </dgm:t>
    </dgm:pt>
    <dgm:pt modelId="{238AB93B-3031-499C-8858-0BF45B5490D2}" type="parTrans" cxnId="{EC70CD89-3517-49FE-A154-217409B00F76}">
      <dgm:prSet/>
      <dgm:spPr/>
      <dgm:t>
        <a:bodyPr/>
        <a:lstStyle/>
        <a:p>
          <a:endParaRPr lang="en-GB"/>
        </a:p>
      </dgm:t>
    </dgm:pt>
    <dgm:pt modelId="{96FB09D0-6BF9-4954-B235-70E419896C6B}" type="sibTrans" cxnId="{EC70CD89-3517-49FE-A154-217409B00F76}">
      <dgm:prSet/>
      <dgm:spPr/>
      <dgm:t>
        <a:bodyPr/>
        <a:lstStyle/>
        <a:p>
          <a:endParaRPr lang="en-GB"/>
        </a:p>
      </dgm:t>
    </dgm:pt>
    <dgm:pt modelId="{C494C1CF-AA4D-43B5-B437-1EDB4B9945E1}">
      <dgm:prSet/>
      <dgm:spPr/>
      <dgm:t>
        <a:bodyPr/>
        <a:lstStyle/>
        <a:p>
          <a:pPr rtl="0"/>
          <a:r>
            <a:rPr lang="en-US" baseline="0" dirty="0" smtClean="0"/>
            <a:t>Variation in language and patterns of change are much more obvious in cities: </a:t>
          </a:r>
          <a:endParaRPr lang="en-GB" dirty="0"/>
        </a:p>
      </dgm:t>
    </dgm:pt>
    <dgm:pt modelId="{29C425C4-92D5-464C-9DAC-21A97879F044}" type="parTrans" cxnId="{443005F4-B51E-4127-8A78-117FE2162799}">
      <dgm:prSet/>
      <dgm:spPr/>
      <dgm:t>
        <a:bodyPr/>
        <a:lstStyle/>
        <a:p>
          <a:endParaRPr lang="en-GB"/>
        </a:p>
      </dgm:t>
    </dgm:pt>
    <dgm:pt modelId="{A6B064E1-A1FF-4F22-A44A-11B2BE164248}" type="sibTrans" cxnId="{443005F4-B51E-4127-8A78-117FE2162799}">
      <dgm:prSet/>
      <dgm:spPr/>
      <dgm:t>
        <a:bodyPr/>
        <a:lstStyle/>
        <a:p>
          <a:endParaRPr lang="en-GB"/>
        </a:p>
      </dgm:t>
    </dgm:pt>
    <dgm:pt modelId="{E10E2D55-EC93-470F-8805-740EA093C2EE}">
      <dgm:prSet/>
      <dgm:spPr/>
      <dgm:t>
        <a:bodyPr/>
        <a:lstStyle/>
        <a:p>
          <a:pPr rtl="0"/>
          <a:r>
            <a:rPr lang="en-US" dirty="0" smtClean="0"/>
            <a:t>Family structures </a:t>
          </a:r>
          <a:endParaRPr lang="en-GB" dirty="0"/>
        </a:p>
      </dgm:t>
    </dgm:pt>
    <dgm:pt modelId="{CD6977E5-A86C-4AF1-A7AF-BA63EA07E85B}" type="parTrans" cxnId="{2A25065B-3D64-4740-8A38-6D27060C2B1B}">
      <dgm:prSet/>
      <dgm:spPr/>
      <dgm:t>
        <a:bodyPr/>
        <a:lstStyle/>
        <a:p>
          <a:endParaRPr lang="en-GB"/>
        </a:p>
      </dgm:t>
    </dgm:pt>
    <dgm:pt modelId="{E18FF6A5-1EA3-4CBA-B85B-21ECD15CE2F0}" type="sibTrans" cxnId="{2A25065B-3D64-4740-8A38-6D27060C2B1B}">
      <dgm:prSet/>
      <dgm:spPr/>
      <dgm:t>
        <a:bodyPr/>
        <a:lstStyle/>
        <a:p>
          <a:endParaRPr lang="en-GB"/>
        </a:p>
      </dgm:t>
    </dgm:pt>
    <dgm:pt modelId="{D089748F-9F28-41BB-8624-8BBB53B163BF}">
      <dgm:prSet/>
      <dgm:spPr/>
      <dgm:t>
        <a:bodyPr/>
        <a:lstStyle/>
        <a:p>
          <a:pPr rtl="0"/>
          <a:r>
            <a:rPr lang="en-US" dirty="0" smtClean="0"/>
            <a:t>employment </a:t>
          </a:r>
          <a:endParaRPr lang="en-GB" dirty="0"/>
        </a:p>
      </dgm:t>
    </dgm:pt>
    <dgm:pt modelId="{30831705-DE37-4C54-9013-D2C0B7D5C060}" type="parTrans" cxnId="{F0562D0F-649E-43A2-A21D-0DE1DC75D905}">
      <dgm:prSet/>
      <dgm:spPr/>
      <dgm:t>
        <a:bodyPr/>
        <a:lstStyle/>
        <a:p>
          <a:endParaRPr lang="en-GB"/>
        </a:p>
      </dgm:t>
    </dgm:pt>
    <dgm:pt modelId="{771DEEDD-8EA3-4974-9A24-EE04DCC46FB8}" type="sibTrans" cxnId="{F0562D0F-649E-43A2-A21D-0DE1DC75D905}">
      <dgm:prSet/>
      <dgm:spPr/>
      <dgm:t>
        <a:bodyPr/>
        <a:lstStyle/>
        <a:p>
          <a:endParaRPr lang="en-GB"/>
        </a:p>
      </dgm:t>
    </dgm:pt>
    <dgm:pt modelId="{A777427A-CFAE-4942-8524-B195F6339045}">
      <dgm:prSet/>
      <dgm:spPr/>
      <dgm:t>
        <a:bodyPr/>
        <a:lstStyle/>
        <a:p>
          <a:pPr rtl="0"/>
          <a:r>
            <a:rPr lang="en-US" dirty="0" smtClean="0"/>
            <a:t>opportunities for social advancement or decline.</a:t>
          </a:r>
          <a:endParaRPr lang="en-GB" dirty="0"/>
        </a:p>
      </dgm:t>
    </dgm:pt>
    <dgm:pt modelId="{97B1F8F0-A1F9-4924-8ED6-E1D29EE0C750}" type="parTrans" cxnId="{4EF8C01E-D3F6-48D1-910D-4CF37ADAA3DD}">
      <dgm:prSet/>
      <dgm:spPr/>
      <dgm:t>
        <a:bodyPr/>
        <a:lstStyle/>
        <a:p>
          <a:endParaRPr lang="en-GB"/>
        </a:p>
      </dgm:t>
    </dgm:pt>
    <dgm:pt modelId="{A6F81EAD-8A57-494D-AA40-83260000E164}" type="sibTrans" cxnId="{4EF8C01E-D3F6-48D1-910D-4CF37ADAA3DD}">
      <dgm:prSet/>
      <dgm:spPr/>
      <dgm:t>
        <a:bodyPr/>
        <a:lstStyle/>
        <a:p>
          <a:endParaRPr lang="en-GB"/>
        </a:p>
      </dgm:t>
    </dgm:pt>
    <dgm:pt modelId="{CEBA7B95-382D-4761-AB21-3EFC71DE86D3}">
      <dgm:prSet/>
      <dgm:spPr/>
      <dgm:t>
        <a:bodyPr/>
        <a:lstStyle/>
        <a:p>
          <a:pPr rtl="0"/>
          <a:r>
            <a:rPr lang="en-US" dirty="0" smtClean="0"/>
            <a:t>Migration, in and out of cities</a:t>
          </a:r>
          <a:endParaRPr lang="en-GB" dirty="0"/>
        </a:p>
      </dgm:t>
    </dgm:pt>
    <dgm:pt modelId="{03D60E43-2532-49E6-B20F-FEE230C302E8}" type="parTrans" cxnId="{C5A71C04-6C31-481F-956C-565B2EA5BE0C}">
      <dgm:prSet/>
      <dgm:spPr/>
      <dgm:t>
        <a:bodyPr/>
        <a:lstStyle/>
        <a:p>
          <a:endParaRPr lang="en-GB"/>
        </a:p>
      </dgm:t>
    </dgm:pt>
    <dgm:pt modelId="{C5C859C2-C37F-4977-BC05-12400D06AB78}" type="sibTrans" cxnId="{C5A71C04-6C31-481F-956C-565B2EA5BE0C}">
      <dgm:prSet/>
      <dgm:spPr/>
      <dgm:t>
        <a:bodyPr/>
        <a:lstStyle/>
        <a:p>
          <a:endParaRPr lang="en-GB"/>
        </a:p>
      </dgm:t>
    </dgm:pt>
    <dgm:pt modelId="{CEC3D5AE-B708-4FC5-9E2F-E8FFAB53C600}">
      <dgm:prSet/>
      <dgm:spPr/>
      <dgm:t>
        <a:bodyPr/>
        <a:lstStyle/>
        <a:p>
          <a:pPr rtl="0"/>
          <a:r>
            <a:rPr lang="en-US" dirty="0" smtClean="0"/>
            <a:t>Cities also spread their influence far beyond their limits &gt; play a role in </a:t>
          </a:r>
          <a:r>
            <a:rPr lang="en-US" b="1" i="1" dirty="0" smtClean="0"/>
            <a:t>standardization</a:t>
          </a:r>
          <a:r>
            <a:rPr lang="en-US" dirty="0" smtClean="0"/>
            <a:t> </a:t>
          </a:r>
          <a:endParaRPr lang="en-GB" dirty="0"/>
        </a:p>
      </dgm:t>
    </dgm:pt>
    <dgm:pt modelId="{D6DB7BAF-8778-4E83-861D-FE312E8E55B1}" type="parTrans" cxnId="{F4467792-1498-4D7B-ACD7-05ED5D4DC59C}">
      <dgm:prSet/>
      <dgm:spPr/>
      <dgm:t>
        <a:bodyPr/>
        <a:lstStyle/>
        <a:p>
          <a:endParaRPr lang="en-GB"/>
        </a:p>
      </dgm:t>
    </dgm:pt>
    <dgm:pt modelId="{2CE27FC2-60B6-4534-9837-95B6A14D67F3}" type="sibTrans" cxnId="{F4467792-1498-4D7B-ACD7-05ED5D4DC59C}">
      <dgm:prSet/>
      <dgm:spPr/>
      <dgm:t>
        <a:bodyPr/>
        <a:lstStyle/>
        <a:p>
          <a:endParaRPr lang="en-GB"/>
        </a:p>
      </dgm:t>
    </dgm:pt>
    <dgm:pt modelId="{5EDC25C8-83A4-4E08-B6F3-C6390686E7C6}" type="pres">
      <dgm:prSet presAssocID="{8E89A69D-8BEE-4A8C-A077-5E95D734B5CB}" presName="linear" presStyleCnt="0">
        <dgm:presLayoutVars>
          <dgm:dir/>
          <dgm:animLvl val="lvl"/>
          <dgm:resizeHandles val="exact"/>
        </dgm:presLayoutVars>
      </dgm:prSet>
      <dgm:spPr/>
      <dgm:t>
        <a:bodyPr/>
        <a:lstStyle/>
        <a:p>
          <a:endParaRPr lang="en-GB"/>
        </a:p>
      </dgm:t>
    </dgm:pt>
    <dgm:pt modelId="{8F414905-FCAD-41C7-A150-DF307621C9AD}" type="pres">
      <dgm:prSet presAssocID="{63A200E5-79DC-426D-9EB3-4B00CAD5364B}" presName="parentLin" presStyleCnt="0"/>
      <dgm:spPr/>
    </dgm:pt>
    <dgm:pt modelId="{6549CEC1-989F-4E53-9FEE-D64DE8A78948}" type="pres">
      <dgm:prSet presAssocID="{63A200E5-79DC-426D-9EB3-4B00CAD5364B}" presName="parentLeftMargin" presStyleLbl="node1" presStyleIdx="0" presStyleCnt="2"/>
      <dgm:spPr/>
      <dgm:t>
        <a:bodyPr/>
        <a:lstStyle/>
        <a:p>
          <a:endParaRPr lang="en-GB"/>
        </a:p>
      </dgm:t>
    </dgm:pt>
    <dgm:pt modelId="{7558004A-7DCF-4ACA-BC4D-3D6EFDDADC25}" type="pres">
      <dgm:prSet presAssocID="{63A200E5-79DC-426D-9EB3-4B00CAD5364B}" presName="parentText" presStyleLbl="node1" presStyleIdx="0" presStyleCnt="2">
        <dgm:presLayoutVars>
          <dgm:chMax val="0"/>
          <dgm:bulletEnabled val="1"/>
        </dgm:presLayoutVars>
      </dgm:prSet>
      <dgm:spPr/>
      <dgm:t>
        <a:bodyPr/>
        <a:lstStyle/>
        <a:p>
          <a:endParaRPr lang="en-GB"/>
        </a:p>
      </dgm:t>
    </dgm:pt>
    <dgm:pt modelId="{68B27C4E-1BC5-4B96-970E-79AAE5695A09}" type="pres">
      <dgm:prSet presAssocID="{63A200E5-79DC-426D-9EB3-4B00CAD5364B}" presName="negativeSpace" presStyleCnt="0"/>
      <dgm:spPr/>
    </dgm:pt>
    <dgm:pt modelId="{D7B8115F-0190-4957-A3AC-AFB57678282C}" type="pres">
      <dgm:prSet presAssocID="{63A200E5-79DC-426D-9EB3-4B00CAD5364B}" presName="childText" presStyleLbl="conFgAcc1" presStyleIdx="0" presStyleCnt="2">
        <dgm:presLayoutVars>
          <dgm:bulletEnabled val="1"/>
        </dgm:presLayoutVars>
      </dgm:prSet>
      <dgm:spPr/>
    </dgm:pt>
    <dgm:pt modelId="{19EB4EE9-39A3-4184-951B-F6FA80CFB573}" type="pres">
      <dgm:prSet presAssocID="{96FB09D0-6BF9-4954-B235-70E419896C6B}" presName="spaceBetweenRectangles" presStyleCnt="0"/>
      <dgm:spPr/>
    </dgm:pt>
    <dgm:pt modelId="{0DC8A19B-CE6B-49D1-82A2-2A9D06D61415}" type="pres">
      <dgm:prSet presAssocID="{C494C1CF-AA4D-43B5-B437-1EDB4B9945E1}" presName="parentLin" presStyleCnt="0"/>
      <dgm:spPr/>
    </dgm:pt>
    <dgm:pt modelId="{EEDF9720-229E-4A8E-AF81-4CB7FCBAE4BA}" type="pres">
      <dgm:prSet presAssocID="{C494C1CF-AA4D-43B5-B437-1EDB4B9945E1}" presName="parentLeftMargin" presStyleLbl="node1" presStyleIdx="0" presStyleCnt="2"/>
      <dgm:spPr/>
      <dgm:t>
        <a:bodyPr/>
        <a:lstStyle/>
        <a:p>
          <a:endParaRPr lang="en-GB"/>
        </a:p>
      </dgm:t>
    </dgm:pt>
    <dgm:pt modelId="{76E0FBEB-22CC-487B-9222-56F825976AF6}" type="pres">
      <dgm:prSet presAssocID="{C494C1CF-AA4D-43B5-B437-1EDB4B9945E1}" presName="parentText" presStyleLbl="node1" presStyleIdx="1" presStyleCnt="2">
        <dgm:presLayoutVars>
          <dgm:chMax val="0"/>
          <dgm:bulletEnabled val="1"/>
        </dgm:presLayoutVars>
      </dgm:prSet>
      <dgm:spPr/>
      <dgm:t>
        <a:bodyPr/>
        <a:lstStyle/>
        <a:p>
          <a:endParaRPr lang="en-GB"/>
        </a:p>
      </dgm:t>
    </dgm:pt>
    <dgm:pt modelId="{154C7894-C9E0-4DCF-9CDF-B58A1910A4D8}" type="pres">
      <dgm:prSet presAssocID="{C494C1CF-AA4D-43B5-B437-1EDB4B9945E1}" presName="negativeSpace" presStyleCnt="0"/>
      <dgm:spPr/>
    </dgm:pt>
    <dgm:pt modelId="{AA88D48D-ACCC-46AC-BE83-3830F1DCCF04}" type="pres">
      <dgm:prSet presAssocID="{C494C1CF-AA4D-43B5-B437-1EDB4B9945E1}" presName="childText" presStyleLbl="conFgAcc1" presStyleIdx="1" presStyleCnt="2">
        <dgm:presLayoutVars>
          <dgm:bulletEnabled val="1"/>
        </dgm:presLayoutVars>
      </dgm:prSet>
      <dgm:spPr/>
      <dgm:t>
        <a:bodyPr/>
        <a:lstStyle/>
        <a:p>
          <a:endParaRPr lang="en-GB"/>
        </a:p>
      </dgm:t>
    </dgm:pt>
  </dgm:ptLst>
  <dgm:cxnLst>
    <dgm:cxn modelId="{F55B460F-186C-45B3-AF08-1CA80768BE6A}" type="presOf" srcId="{E10E2D55-EC93-470F-8805-740EA093C2EE}" destId="{AA88D48D-ACCC-46AC-BE83-3830F1DCCF04}" srcOrd="0" destOrd="0" presId="urn:microsoft.com/office/officeart/2005/8/layout/list1"/>
    <dgm:cxn modelId="{A902DE2C-E16D-42A5-B0B8-B5C202CA25D6}" type="presOf" srcId="{63A200E5-79DC-426D-9EB3-4B00CAD5364B}" destId="{7558004A-7DCF-4ACA-BC4D-3D6EFDDADC25}" srcOrd="1" destOrd="0" presId="urn:microsoft.com/office/officeart/2005/8/layout/list1"/>
    <dgm:cxn modelId="{A2427962-3C8D-4A0C-AEF8-F9729F1EC6F8}" type="presOf" srcId="{63A200E5-79DC-426D-9EB3-4B00CAD5364B}" destId="{6549CEC1-989F-4E53-9FEE-D64DE8A78948}" srcOrd="0" destOrd="0" presId="urn:microsoft.com/office/officeart/2005/8/layout/list1"/>
    <dgm:cxn modelId="{C5A71C04-6C31-481F-956C-565B2EA5BE0C}" srcId="{C494C1CF-AA4D-43B5-B437-1EDB4B9945E1}" destId="{CEBA7B95-382D-4761-AB21-3EFC71DE86D3}" srcOrd="3" destOrd="0" parTransId="{03D60E43-2532-49E6-B20F-FEE230C302E8}" sibTransId="{C5C859C2-C37F-4977-BC05-12400D06AB78}"/>
    <dgm:cxn modelId="{2A25065B-3D64-4740-8A38-6D27060C2B1B}" srcId="{C494C1CF-AA4D-43B5-B437-1EDB4B9945E1}" destId="{E10E2D55-EC93-470F-8805-740EA093C2EE}" srcOrd="0" destOrd="0" parTransId="{CD6977E5-A86C-4AF1-A7AF-BA63EA07E85B}" sibTransId="{E18FF6A5-1EA3-4CBA-B85B-21ECD15CE2F0}"/>
    <dgm:cxn modelId="{BB42C7F4-255D-4F18-8055-781D7870ADD7}" type="presOf" srcId="{CEC3D5AE-B708-4FC5-9E2F-E8FFAB53C600}" destId="{AA88D48D-ACCC-46AC-BE83-3830F1DCCF04}" srcOrd="0" destOrd="4" presId="urn:microsoft.com/office/officeart/2005/8/layout/list1"/>
    <dgm:cxn modelId="{C4FC8058-97C6-45F2-9C68-1C3D8CB55526}" type="presOf" srcId="{A777427A-CFAE-4942-8524-B195F6339045}" destId="{AA88D48D-ACCC-46AC-BE83-3830F1DCCF04}" srcOrd="0" destOrd="2" presId="urn:microsoft.com/office/officeart/2005/8/layout/list1"/>
    <dgm:cxn modelId="{F4467792-1498-4D7B-ACD7-05ED5D4DC59C}" srcId="{C494C1CF-AA4D-43B5-B437-1EDB4B9945E1}" destId="{CEC3D5AE-B708-4FC5-9E2F-E8FFAB53C600}" srcOrd="4" destOrd="0" parTransId="{D6DB7BAF-8778-4E83-861D-FE312E8E55B1}" sibTransId="{2CE27FC2-60B6-4534-9837-95B6A14D67F3}"/>
    <dgm:cxn modelId="{DFF7A295-7FF3-4ACC-AE1E-6EE4BFBA2BCD}" type="presOf" srcId="{C494C1CF-AA4D-43B5-B437-1EDB4B9945E1}" destId="{EEDF9720-229E-4A8E-AF81-4CB7FCBAE4BA}" srcOrd="0" destOrd="0" presId="urn:microsoft.com/office/officeart/2005/8/layout/list1"/>
    <dgm:cxn modelId="{EC70CD89-3517-49FE-A154-217409B00F76}" srcId="{8E89A69D-8BEE-4A8C-A077-5E95D734B5CB}" destId="{63A200E5-79DC-426D-9EB3-4B00CAD5364B}" srcOrd="0" destOrd="0" parTransId="{238AB93B-3031-499C-8858-0BF45B5490D2}" sibTransId="{96FB09D0-6BF9-4954-B235-70E419896C6B}"/>
    <dgm:cxn modelId="{A32A6A22-8A75-4CCC-AB8E-4D43C1F0E3A6}" type="presOf" srcId="{8E89A69D-8BEE-4A8C-A077-5E95D734B5CB}" destId="{5EDC25C8-83A4-4E08-B6F3-C6390686E7C6}" srcOrd="0" destOrd="0" presId="urn:microsoft.com/office/officeart/2005/8/layout/list1"/>
    <dgm:cxn modelId="{4265DB5C-E514-4F92-A5EB-104F8236D000}" type="presOf" srcId="{C494C1CF-AA4D-43B5-B437-1EDB4B9945E1}" destId="{76E0FBEB-22CC-487B-9222-56F825976AF6}" srcOrd="1" destOrd="0" presId="urn:microsoft.com/office/officeart/2005/8/layout/list1"/>
    <dgm:cxn modelId="{B1AD958B-B4B2-4293-8957-52EE655902AC}" type="presOf" srcId="{CEBA7B95-382D-4761-AB21-3EFC71DE86D3}" destId="{AA88D48D-ACCC-46AC-BE83-3830F1DCCF04}" srcOrd="0" destOrd="3" presId="urn:microsoft.com/office/officeart/2005/8/layout/list1"/>
    <dgm:cxn modelId="{F0562D0F-649E-43A2-A21D-0DE1DC75D905}" srcId="{C494C1CF-AA4D-43B5-B437-1EDB4B9945E1}" destId="{D089748F-9F28-41BB-8624-8BBB53B163BF}" srcOrd="1" destOrd="0" parTransId="{30831705-DE37-4C54-9013-D2C0B7D5C060}" sibTransId="{771DEEDD-8EA3-4974-9A24-EE04DCC46FB8}"/>
    <dgm:cxn modelId="{443005F4-B51E-4127-8A78-117FE2162799}" srcId="{8E89A69D-8BEE-4A8C-A077-5E95D734B5CB}" destId="{C494C1CF-AA4D-43B5-B437-1EDB4B9945E1}" srcOrd="1" destOrd="0" parTransId="{29C425C4-92D5-464C-9DAC-21A97879F044}" sibTransId="{A6B064E1-A1FF-4F22-A44A-11B2BE164248}"/>
    <dgm:cxn modelId="{F91B30FA-394D-4D29-8D38-2C12C8966F2C}" type="presOf" srcId="{D089748F-9F28-41BB-8624-8BBB53B163BF}" destId="{AA88D48D-ACCC-46AC-BE83-3830F1DCCF04}" srcOrd="0" destOrd="1" presId="urn:microsoft.com/office/officeart/2005/8/layout/list1"/>
    <dgm:cxn modelId="{4EF8C01E-D3F6-48D1-910D-4CF37ADAA3DD}" srcId="{C494C1CF-AA4D-43B5-B437-1EDB4B9945E1}" destId="{A777427A-CFAE-4942-8524-B195F6339045}" srcOrd="2" destOrd="0" parTransId="{97B1F8F0-A1F9-4924-8ED6-E1D29EE0C750}" sibTransId="{A6F81EAD-8A57-494D-AA40-83260000E164}"/>
    <dgm:cxn modelId="{66A3ABA4-A18E-4305-BFC3-6DD6EBC672FB}" type="presParOf" srcId="{5EDC25C8-83A4-4E08-B6F3-C6390686E7C6}" destId="{8F414905-FCAD-41C7-A150-DF307621C9AD}" srcOrd="0" destOrd="0" presId="urn:microsoft.com/office/officeart/2005/8/layout/list1"/>
    <dgm:cxn modelId="{89C23108-0A9B-430A-884A-DE3FFF54B64A}" type="presParOf" srcId="{8F414905-FCAD-41C7-A150-DF307621C9AD}" destId="{6549CEC1-989F-4E53-9FEE-D64DE8A78948}" srcOrd="0" destOrd="0" presId="urn:microsoft.com/office/officeart/2005/8/layout/list1"/>
    <dgm:cxn modelId="{57F8914B-1916-4ADD-95EE-F972C8C5BC4D}" type="presParOf" srcId="{8F414905-FCAD-41C7-A150-DF307621C9AD}" destId="{7558004A-7DCF-4ACA-BC4D-3D6EFDDADC25}" srcOrd="1" destOrd="0" presId="urn:microsoft.com/office/officeart/2005/8/layout/list1"/>
    <dgm:cxn modelId="{B1FAF22A-C9BF-4F5E-A98E-B3869AD27488}" type="presParOf" srcId="{5EDC25C8-83A4-4E08-B6F3-C6390686E7C6}" destId="{68B27C4E-1BC5-4B96-970E-79AAE5695A09}" srcOrd="1" destOrd="0" presId="urn:microsoft.com/office/officeart/2005/8/layout/list1"/>
    <dgm:cxn modelId="{ACAD0E69-3462-4954-863A-481B21635226}" type="presParOf" srcId="{5EDC25C8-83A4-4E08-B6F3-C6390686E7C6}" destId="{D7B8115F-0190-4957-A3AC-AFB57678282C}" srcOrd="2" destOrd="0" presId="urn:microsoft.com/office/officeart/2005/8/layout/list1"/>
    <dgm:cxn modelId="{E4EEBB6A-C4C9-41F8-A953-702024DD0729}" type="presParOf" srcId="{5EDC25C8-83A4-4E08-B6F3-C6390686E7C6}" destId="{19EB4EE9-39A3-4184-951B-F6FA80CFB573}" srcOrd="3" destOrd="0" presId="urn:microsoft.com/office/officeart/2005/8/layout/list1"/>
    <dgm:cxn modelId="{652B6030-9F99-4C6C-A9D4-E1F17A9BE702}" type="presParOf" srcId="{5EDC25C8-83A4-4E08-B6F3-C6390686E7C6}" destId="{0DC8A19B-CE6B-49D1-82A2-2A9D06D61415}" srcOrd="4" destOrd="0" presId="urn:microsoft.com/office/officeart/2005/8/layout/list1"/>
    <dgm:cxn modelId="{BE7110CB-FA48-4DA6-BF9D-C483575C35B4}" type="presParOf" srcId="{0DC8A19B-CE6B-49D1-82A2-2A9D06D61415}" destId="{EEDF9720-229E-4A8E-AF81-4CB7FCBAE4BA}" srcOrd="0" destOrd="0" presId="urn:microsoft.com/office/officeart/2005/8/layout/list1"/>
    <dgm:cxn modelId="{3E1AB8D3-F570-416F-93C8-7867B5BFD2E0}" type="presParOf" srcId="{0DC8A19B-CE6B-49D1-82A2-2A9D06D61415}" destId="{76E0FBEB-22CC-487B-9222-56F825976AF6}" srcOrd="1" destOrd="0" presId="urn:microsoft.com/office/officeart/2005/8/layout/list1"/>
    <dgm:cxn modelId="{04E2E079-40FA-408D-97B0-5644023405FB}" type="presParOf" srcId="{5EDC25C8-83A4-4E08-B6F3-C6390686E7C6}" destId="{154C7894-C9E0-4DCF-9CDF-B58A1910A4D8}" srcOrd="5" destOrd="0" presId="urn:microsoft.com/office/officeart/2005/8/layout/list1"/>
    <dgm:cxn modelId="{500F64BC-AA4A-4490-98B1-34CB7AD13865}" type="presParOf" srcId="{5EDC25C8-83A4-4E08-B6F3-C6390686E7C6}" destId="{AA88D48D-ACCC-46AC-BE83-3830F1DCCF04}"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ADDE37-0CCF-4454-8609-95E26BBD05A5}"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GB"/>
        </a:p>
      </dgm:t>
    </dgm:pt>
    <dgm:pt modelId="{8E0CAF06-671A-4643-95D7-3A162B50EC96}">
      <dgm:prSet/>
      <dgm:spPr>
        <a:solidFill>
          <a:srgbClr val="00B050"/>
        </a:solidFill>
      </dgm:spPr>
      <dgm:t>
        <a:bodyPr/>
        <a:lstStyle/>
        <a:p>
          <a:pPr rtl="0"/>
          <a:r>
            <a:rPr lang="en-GB" baseline="0" dirty="0" smtClean="0"/>
            <a:t>Not practical to interview speakers extensively, as on Martha’s Vineyard.</a:t>
          </a:r>
          <a:endParaRPr lang="en-GB" baseline="0" dirty="0"/>
        </a:p>
      </dgm:t>
    </dgm:pt>
    <dgm:pt modelId="{736E2D5D-0B35-41F6-A185-CB794445B74A}" type="parTrans" cxnId="{A8A0395D-96C6-42EB-B1DC-BA5B5C8029E8}">
      <dgm:prSet/>
      <dgm:spPr/>
      <dgm:t>
        <a:bodyPr/>
        <a:lstStyle/>
        <a:p>
          <a:endParaRPr lang="en-GB"/>
        </a:p>
      </dgm:t>
    </dgm:pt>
    <dgm:pt modelId="{0DCF6833-6026-461D-9339-BFBD3B286A84}" type="sibTrans" cxnId="{A8A0395D-96C6-42EB-B1DC-BA5B5C8029E8}">
      <dgm:prSet/>
      <dgm:spPr/>
      <dgm:t>
        <a:bodyPr/>
        <a:lstStyle/>
        <a:p>
          <a:endParaRPr lang="en-GB"/>
        </a:p>
      </dgm:t>
    </dgm:pt>
    <dgm:pt modelId="{5B804BFF-E995-4E37-92EE-BA1D7969ED48}">
      <dgm:prSet/>
      <dgm:spPr/>
      <dgm:t>
        <a:bodyPr/>
        <a:lstStyle/>
        <a:p>
          <a:pPr rtl="0"/>
          <a:r>
            <a:rPr lang="en-GB" baseline="0" dirty="0" smtClean="0"/>
            <a:t>Instead, needed to quickly elicit possible /r/ pronunciations in both spontaneous and careful speech</a:t>
          </a:r>
          <a:endParaRPr lang="en-GB" dirty="0"/>
        </a:p>
      </dgm:t>
    </dgm:pt>
    <dgm:pt modelId="{04B29445-5DEF-4731-AD42-67275CBF12D7}" type="parTrans" cxnId="{288127E9-1BF2-4977-997F-02B50A1560BA}">
      <dgm:prSet/>
      <dgm:spPr/>
      <dgm:t>
        <a:bodyPr/>
        <a:lstStyle/>
        <a:p>
          <a:endParaRPr lang="en-GB"/>
        </a:p>
      </dgm:t>
    </dgm:pt>
    <dgm:pt modelId="{50D120AF-2B98-4A7F-9EB0-4E365F8D388D}" type="sibTrans" cxnId="{288127E9-1BF2-4977-997F-02B50A1560BA}">
      <dgm:prSet/>
      <dgm:spPr/>
      <dgm:t>
        <a:bodyPr/>
        <a:lstStyle/>
        <a:p>
          <a:endParaRPr lang="en-GB"/>
        </a:p>
      </dgm:t>
    </dgm:pt>
    <dgm:pt modelId="{5197A696-5DEF-43DF-A59F-0C9356540FED}">
      <dgm:prSet/>
      <dgm:spPr/>
      <dgm:t>
        <a:bodyPr/>
        <a:lstStyle/>
        <a:p>
          <a:pPr rtl="0"/>
          <a:r>
            <a:rPr lang="en-GB" dirty="0" smtClean="0"/>
            <a:t>Walked around 3 NYC department stores, asking the location of departments he knew were on the </a:t>
          </a:r>
          <a:r>
            <a:rPr lang="en-GB" i="1" dirty="0" smtClean="0"/>
            <a:t>fourth floor</a:t>
          </a:r>
          <a:endParaRPr lang="en-GB" dirty="0"/>
        </a:p>
      </dgm:t>
    </dgm:pt>
    <dgm:pt modelId="{56C4C753-67C6-4944-BA87-0CD1D0653284}" type="parTrans" cxnId="{1C9AA920-3E96-4DAB-B1E0-4B22632CEA15}">
      <dgm:prSet/>
      <dgm:spPr/>
      <dgm:t>
        <a:bodyPr/>
        <a:lstStyle/>
        <a:p>
          <a:endParaRPr lang="en-GB"/>
        </a:p>
      </dgm:t>
    </dgm:pt>
    <dgm:pt modelId="{8783BE48-6510-446D-8977-A4136A94A5A6}" type="sibTrans" cxnId="{1C9AA920-3E96-4DAB-B1E0-4B22632CEA15}">
      <dgm:prSet/>
      <dgm:spPr/>
      <dgm:t>
        <a:bodyPr/>
        <a:lstStyle/>
        <a:p>
          <a:endParaRPr lang="en-GB"/>
        </a:p>
      </dgm:t>
    </dgm:pt>
    <dgm:pt modelId="{40334037-C9C6-4F73-ABD2-4B229A0A81ED}">
      <dgm:prSet/>
      <dgm:spPr/>
      <dgm:t>
        <a:bodyPr/>
        <a:lstStyle/>
        <a:p>
          <a:pPr rtl="0"/>
          <a:r>
            <a:rPr lang="en-GB" dirty="0" smtClean="0"/>
            <a:t>By pretending not to hear, he got each informant to pronounce the two words twice, once spontaneously, and once carefully</a:t>
          </a:r>
          <a:endParaRPr lang="en-GB" dirty="0"/>
        </a:p>
      </dgm:t>
    </dgm:pt>
    <dgm:pt modelId="{3767CDF7-BC3C-4B7A-994B-88D047910143}" type="parTrans" cxnId="{4AB8617D-0AEB-4C04-BE39-A6A984718461}">
      <dgm:prSet/>
      <dgm:spPr/>
      <dgm:t>
        <a:bodyPr/>
        <a:lstStyle/>
        <a:p>
          <a:endParaRPr lang="en-GB"/>
        </a:p>
      </dgm:t>
    </dgm:pt>
    <dgm:pt modelId="{5EAAA8D8-A96F-488B-9119-701BD328A3F6}" type="sibTrans" cxnId="{4AB8617D-0AEB-4C04-BE39-A6A984718461}">
      <dgm:prSet/>
      <dgm:spPr/>
      <dgm:t>
        <a:bodyPr/>
        <a:lstStyle/>
        <a:p>
          <a:endParaRPr lang="en-GB"/>
        </a:p>
      </dgm:t>
    </dgm:pt>
    <dgm:pt modelId="{EA793DB7-DF31-4819-9282-16626A4FE124}" type="pres">
      <dgm:prSet presAssocID="{3BADDE37-0CCF-4454-8609-95E26BBD05A5}" presName="diagram" presStyleCnt="0">
        <dgm:presLayoutVars>
          <dgm:chPref val="1"/>
          <dgm:dir/>
          <dgm:animOne val="branch"/>
          <dgm:animLvl val="lvl"/>
          <dgm:resizeHandles val="exact"/>
        </dgm:presLayoutVars>
      </dgm:prSet>
      <dgm:spPr/>
      <dgm:t>
        <a:bodyPr/>
        <a:lstStyle/>
        <a:p>
          <a:endParaRPr lang="en-GB"/>
        </a:p>
      </dgm:t>
    </dgm:pt>
    <dgm:pt modelId="{B19935C6-CB8A-45E4-950C-31B45206B5E5}" type="pres">
      <dgm:prSet presAssocID="{8E0CAF06-671A-4643-95D7-3A162B50EC96}" presName="root1" presStyleCnt="0"/>
      <dgm:spPr/>
    </dgm:pt>
    <dgm:pt modelId="{A97298CF-E938-4A66-950C-5A562239694C}" type="pres">
      <dgm:prSet presAssocID="{8E0CAF06-671A-4643-95D7-3A162B50EC96}" presName="LevelOneTextNode" presStyleLbl="node0" presStyleIdx="0" presStyleCnt="2">
        <dgm:presLayoutVars>
          <dgm:chPref val="3"/>
        </dgm:presLayoutVars>
      </dgm:prSet>
      <dgm:spPr/>
      <dgm:t>
        <a:bodyPr/>
        <a:lstStyle/>
        <a:p>
          <a:endParaRPr lang="en-GB"/>
        </a:p>
      </dgm:t>
    </dgm:pt>
    <dgm:pt modelId="{F4C3149D-AD0D-493B-948B-B7789ED5E240}" type="pres">
      <dgm:prSet presAssocID="{8E0CAF06-671A-4643-95D7-3A162B50EC96}" presName="level2hierChild" presStyleCnt="0"/>
      <dgm:spPr/>
    </dgm:pt>
    <dgm:pt modelId="{17F33784-6CD2-4C13-BEFA-27543A6BD237}" type="pres">
      <dgm:prSet presAssocID="{5B804BFF-E995-4E37-92EE-BA1D7969ED48}" presName="root1" presStyleCnt="0"/>
      <dgm:spPr/>
    </dgm:pt>
    <dgm:pt modelId="{E2616D50-DFFF-4A4B-9BEC-9CEC29189948}" type="pres">
      <dgm:prSet presAssocID="{5B804BFF-E995-4E37-92EE-BA1D7969ED48}" presName="LevelOneTextNode" presStyleLbl="node0" presStyleIdx="1" presStyleCnt="2">
        <dgm:presLayoutVars>
          <dgm:chPref val="3"/>
        </dgm:presLayoutVars>
      </dgm:prSet>
      <dgm:spPr/>
      <dgm:t>
        <a:bodyPr/>
        <a:lstStyle/>
        <a:p>
          <a:endParaRPr lang="en-GB"/>
        </a:p>
      </dgm:t>
    </dgm:pt>
    <dgm:pt modelId="{DFF10579-3549-48E0-A395-A754A7F7B30B}" type="pres">
      <dgm:prSet presAssocID="{5B804BFF-E995-4E37-92EE-BA1D7969ED48}" presName="level2hierChild" presStyleCnt="0"/>
      <dgm:spPr/>
    </dgm:pt>
    <dgm:pt modelId="{958A630C-0DEA-4575-8852-B8E2DE4260B8}" type="pres">
      <dgm:prSet presAssocID="{56C4C753-67C6-4944-BA87-0CD1D0653284}" presName="conn2-1" presStyleLbl="parChTrans1D2" presStyleIdx="0" presStyleCnt="2"/>
      <dgm:spPr/>
      <dgm:t>
        <a:bodyPr/>
        <a:lstStyle/>
        <a:p>
          <a:endParaRPr lang="en-GB"/>
        </a:p>
      </dgm:t>
    </dgm:pt>
    <dgm:pt modelId="{61C53C89-7815-421D-937E-44E27CCF971C}" type="pres">
      <dgm:prSet presAssocID="{56C4C753-67C6-4944-BA87-0CD1D0653284}" presName="connTx" presStyleLbl="parChTrans1D2" presStyleIdx="0" presStyleCnt="2"/>
      <dgm:spPr/>
      <dgm:t>
        <a:bodyPr/>
        <a:lstStyle/>
        <a:p>
          <a:endParaRPr lang="en-GB"/>
        </a:p>
      </dgm:t>
    </dgm:pt>
    <dgm:pt modelId="{AD238508-D862-43EF-B09A-961CAB047A8E}" type="pres">
      <dgm:prSet presAssocID="{5197A696-5DEF-43DF-A59F-0C9356540FED}" presName="root2" presStyleCnt="0"/>
      <dgm:spPr/>
    </dgm:pt>
    <dgm:pt modelId="{2374B7F4-D3DE-42EC-BE2E-6F4DA55B9F0F}" type="pres">
      <dgm:prSet presAssocID="{5197A696-5DEF-43DF-A59F-0C9356540FED}" presName="LevelTwoTextNode" presStyleLbl="node2" presStyleIdx="0" presStyleCnt="2">
        <dgm:presLayoutVars>
          <dgm:chPref val="3"/>
        </dgm:presLayoutVars>
      </dgm:prSet>
      <dgm:spPr/>
      <dgm:t>
        <a:bodyPr/>
        <a:lstStyle/>
        <a:p>
          <a:endParaRPr lang="en-GB"/>
        </a:p>
      </dgm:t>
    </dgm:pt>
    <dgm:pt modelId="{233A818C-539D-4109-9CDC-830A41F1B18D}" type="pres">
      <dgm:prSet presAssocID="{5197A696-5DEF-43DF-A59F-0C9356540FED}" presName="level3hierChild" presStyleCnt="0"/>
      <dgm:spPr/>
    </dgm:pt>
    <dgm:pt modelId="{8D06DCA4-3B60-4771-9291-A7C73A1CB8A9}" type="pres">
      <dgm:prSet presAssocID="{3767CDF7-BC3C-4B7A-994B-88D047910143}" presName="conn2-1" presStyleLbl="parChTrans1D2" presStyleIdx="1" presStyleCnt="2"/>
      <dgm:spPr/>
      <dgm:t>
        <a:bodyPr/>
        <a:lstStyle/>
        <a:p>
          <a:endParaRPr lang="en-GB"/>
        </a:p>
      </dgm:t>
    </dgm:pt>
    <dgm:pt modelId="{B288103D-ECFE-4011-949B-40F181211C3A}" type="pres">
      <dgm:prSet presAssocID="{3767CDF7-BC3C-4B7A-994B-88D047910143}" presName="connTx" presStyleLbl="parChTrans1D2" presStyleIdx="1" presStyleCnt="2"/>
      <dgm:spPr/>
      <dgm:t>
        <a:bodyPr/>
        <a:lstStyle/>
        <a:p>
          <a:endParaRPr lang="en-GB"/>
        </a:p>
      </dgm:t>
    </dgm:pt>
    <dgm:pt modelId="{E0BAC04A-DDE4-4C2A-9DF7-87A0A0C29BC8}" type="pres">
      <dgm:prSet presAssocID="{40334037-C9C6-4F73-ABD2-4B229A0A81ED}" presName="root2" presStyleCnt="0"/>
      <dgm:spPr/>
    </dgm:pt>
    <dgm:pt modelId="{24EBC736-47BC-4EA1-8D9A-D2D00E8A4D75}" type="pres">
      <dgm:prSet presAssocID="{40334037-C9C6-4F73-ABD2-4B229A0A81ED}" presName="LevelTwoTextNode" presStyleLbl="node2" presStyleIdx="1" presStyleCnt="2">
        <dgm:presLayoutVars>
          <dgm:chPref val="3"/>
        </dgm:presLayoutVars>
      </dgm:prSet>
      <dgm:spPr/>
      <dgm:t>
        <a:bodyPr/>
        <a:lstStyle/>
        <a:p>
          <a:endParaRPr lang="en-GB"/>
        </a:p>
      </dgm:t>
    </dgm:pt>
    <dgm:pt modelId="{E0264573-9D2E-4734-B0C6-E96B6939A752}" type="pres">
      <dgm:prSet presAssocID="{40334037-C9C6-4F73-ABD2-4B229A0A81ED}" presName="level3hierChild" presStyleCnt="0"/>
      <dgm:spPr/>
    </dgm:pt>
  </dgm:ptLst>
  <dgm:cxnLst>
    <dgm:cxn modelId="{1BF19EB6-9506-4461-82F9-72AC42AD5F30}" type="presOf" srcId="{8E0CAF06-671A-4643-95D7-3A162B50EC96}" destId="{A97298CF-E938-4A66-950C-5A562239694C}" srcOrd="0" destOrd="0" presId="urn:microsoft.com/office/officeart/2005/8/layout/hierarchy2"/>
    <dgm:cxn modelId="{4AB8617D-0AEB-4C04-BE39-A6A984718461}" srcId="{5B804BFF-E995-4E37-92EE-BA1D7969ED48}" destId="{40334037-C9C6-4F73-ABD2-4B229A0A81ED}" srcOrd="1" destOrd="0" parTransId="{3767CDF7-BC3C-4B7A-994B-88D047910143}" sibTransId="{5EAAA8D8-A96F-488B-9119-701BD328A3F6}"/>
    <dgm:cxn modelId="{5380F1F8-C97F-4ECC-B501-D71AD3857640}" type="presOf" srcId="{5B804BFF-E995-4E37-92EE-BA1D7969ED48}" destId="{E2616D50-DFFF-4A4B-9BEC-9CEC29189948}" srcOrd="0" destOrd="0" presId="urn:microsoft.com/office/officeart/2005/8/layout/hierarchy2"/>
    <dgm:cxn modelId="{288127E9-1BF2-4977-997F-02B50A1560BA}" srcId="{3BADDE37-0CCF-4454-8609-95E26BBD05A5}" destId="{5B804BFF-E995-4E37-92EE-BA1D7969ED48}" srcOrd="1" destOrd="0" parTransId="{04B29445-5DEF-4731-AD42-67275CBF12D7}" sibTransId="{50D120AF-2B98-4A7F-9EB0-4E365F8D388D}"/>
    <dgm:cxn modelId="{C9E3195D-3C09-4341-997B-F63A012B18C6}" type="presOf" srcId="{56C4C753-67C6-4944-BA87-0CD1D0653284}" destId="{61C53C89-7815-421D-937E-44E27CCF971C}" srcOrd="1" destOrd="0" presId="urn:microsoft.com/office/officeart/2005/8/layout/hierarchy2"/>
    <dgm:cxn modelId="{4F6F39F6-1A4F-405B-A546-38875BB0A179}" type="presOf" srcId="{56C4C753-67C6-4944-BA87-0CD1D0653284}" destId="{958A630C-0DEA-4575-8852-B8E2DE4260B8}" srcOrd="0" destOrd="0" presId="urn:microsoft.com/office/officeart/2005/8/layout/hierarchy2"/>
    <dgm:cxn modelId="{5133344C-2822-422D-A793-27F560C12405}" type="presOf" srcId="{3767CDF7-BC3C-4B7A-994B-88D047910143}" destId="{B288103D-ECFE-4011-949B-40F181211C3A}" srcOrd="1" destOrd="0" presId="urn:microsoft.com/office/officeart/2005/8/layout/hierarchy2"/>
    <dgm:cxn modelId="{1C9AA920-3E96-4DAB-B1E0-4B22632CEA15}" srcId="{5B804BFF-E995-4E37-92EE-BA1D7969ED48}" destId="{5197A696-5DEF-43DF-A59F-0C9356540FED}" srcOrd="0" destOrd="0" parTransId="{56C4C753-67C6-4944-BA87-0CD1D0653284}" sibTransId="{8783BE48-6510-446D-8977-A4136A94A5A6}"/>
    <dgm:cxn modelId="{08350A72-78E3-4A69-8579-12B531A23E76}" type="presOf" srcId="{3767CDF7-BC3C-4B7A-994B-88D047910143}" destId="{8D06DCA4-3B60-4771-9291-A7C73A1CB8A9}" srcOrd="0" destOrd="0" presId="urn:microsoft.com/office/officeart/2005/8/layout/hierarchy2"/>
    <dgm:cxn modelId="{FC5CB1C4-3EF8-47D3-89AD-5A573409BB4C}" type="presOf" srcId="{40334037-C9C6-4F73-ABD2-4B229A0A81ED}" destId="{24EBC736-47BC-4EA1-8D9A-D2D00E8A4D75}" srcOrd="0" destOrd="0" presId="urn:microsoft.com/office/officeart/2005/8/layout/hierarchy2"/>
    <dgm:cxn modelId="{B5963C1C-DE2A-4639-B6C6-077F0FEF6D29}" type="presOf" srcId="{5197A696-5DEF-43DF-A59F-0C9356540FED}" destId="{2374B7F4-D3DE-42EC-BE2E-6F4DA55B9F0F}" srcOrd="0" destOrd="0" presId="urn:microsoft.com/office/officeart/2005/8/layout/hierarchy2"/>
    <dgm:cxn modelId="{82DB24FD-4175-4E9B-BCB2-9CC823411A49}" type="presOf" srcId="{3BADDE37-0CCF-4454-8609-95E26BBD05A5}" destId="{EA793DB7-DF31-4819-9282-16626A4FE124}" srcOrd="0" destOrd="0" presId="urn:microsoft.com/office/officeart/2005/8/layout/hierarchy2"/>
    <dgm:cxn modelId="{A8A0395D-96C6-42EB-B1DC-BA5B5C8029E8}" srcId="{3BADDE37-0CCF-4454-8609-95E26BBD05A5}" destId="{8E0CAF06-671A-4643-95D7-3A162B50EC96}" srcOrd="0" destOrd="0" parTransId="{736E2D5D-0B35-41F6-A185-CB794445B74A}" sibTransId="{0DCF6833-6026-461D-9339-BFBD3B286A84}"/>
    <dgm:cxn modelId="{CD85E97E-CAEA-4774-8CB0-0B23F5ED38D0}" type="presParOf" srcId="{EA793DB7-DF31-4819-9282-16626A4FE124}" destId="{B19935C6-CB8A-45E4-950C-31B45206B5E5}" srcOrd="0" destOrd="0" presId="urn:microsoft.com/office/officeart/2005/8/layout/hierarchy2"/>
    <dgm:cxn modelId="{433A8899-BB07-45F5-9F7E-F4657D85E956}" type="presParOf" srcId="{B19935C6-CB8A-45E4-950C-31B45206B5E5}" destId="{A97298CF-E938-4A66-950C-5A562239694C}" srcOrd="0" destOrd="0" presId="urn:microsoft.com/office/officeart/2005/8/layout/hierarchy2"/>
    <dgm:cxn modelId="{74EAD03C-1D46-4934-B268-10E05475F181}" type="presParOf" srcId="{B19935C6-CB8A-45E4-950C-31B45206B5E5}" destId="{F4C3149D-AD0D-493B-948B-B7789ED5E240}" srcOrd="1" destOrd="0" presId="urn:microsoft.com/office/officeart/2005/8/layout/hierarchy2"/>
    <dgm:cxn modelId="{11434EFD-7045-494C-9105-FD0387035383}" type="presParOf" srcId="{EA793DB7-DF31-4819-9282-16626A4FE124}" destId="{17F33784-6CD2-4C13-BEFA-27543A6BD237}" srcOrd="1" destOrd="0" presId="urn:microsoft.com/office/officeart/2005/8/layout/hierarchy2"/>
    <dgm:cxn modelId="{50647A97-3146-4E93-AD99-AF6A3ECF3436}" type="presParOf" srcId="{17F33784-6CD2-4C13-BEFA-27543A6BD237}" destId="{E2616D50-DFFF-4A4B-9BEC-9CEC29189948}" srcOrd="0" destOrd="0" presId="urn:microsoft.com/office/officeart/2005/8/layout/hierarchy2"/>
    <dgm:cxn modelId="{245CE3F9-A139-48C3-ABAE-064307256183}" type="presParOf" srcId="{17F33784-6CD2-4C13-BEFA-27543A6BD237}" destId="{DFF10579-3549-48E0-A395-A754A7F7B30B}" srcOrd="1" destOrd="0" presId="urn:microsoft.com/office/officeart/2005/8/layout/hierarchy2"/>
    <dgm:cxn modelId="{0CA1A6A1-0F3A-493F-9A95-2C5848BB6981}" type="presParOf" srcId="{DFF10579-3549-48E0-A395-A754A7F7B30B}" destId="{958A630C-0DEA-4575-8852-B8E2DE4260B8}" srcOrd="0" destOrd="0" presId="urn:microsoft.com/office/officeart/2005/8/layout/hierarchy2"/>
    <dgm:cxn modelId="{6B3F4FA4-55A7-49BE-8650-017425BD7281}" type="presParOf" srcId="{958A630C-0DEA-4575-8852-B8E2DE4260B8}" destId="{61C53C89-7815-421D-937E-44E27CCF971C}" srcOrd="0" destOrd="0" presId="urn:microsoft.com/office/officeart/2005/8/layout/hierarchy2"/>
    <dgm:cxn modelId="{367516FD-5337-47AE-BDD9-1A56C585F814}" type="presParOf" srcId="{DFF10579-3549-48E0-A395-A754A7F7B30B}" destId="{AD238508-D862-43EF-B09A-961CAB047A8E}" srcOrd="1" destOrd="0" presId="urn:microsoft.com/office/officeart/2005/8/layout/hierarchy2"/>
    <dgm:cxn modelId="{3B9D994E-509D-41DB-8E17-5F4CC4885880}" type="presParOf" srcId="{AD238508-D862-43EF-B09A-961CAB047A8E}" destId="{2374B7F4-D3DE-42EC-BE2E-6F4DA55B9F0F}" srcOrd="0" destOrd="0" presId="urn:microsoft.com/office/officeart/2005/8/layout/hierarchy2"/>
    <dgm:cxn modelId="{C5778BD6-0E38-4886-B744-DEA34D2CE162}" type="presParOf" srcId="{AD238508-D862-43EF-B09A-961CAB047A8E}" destId="{233A818C-539D-4109-9CDC-830A41F1B18D}" srcOrd="1" destOrd="0" presId="urn:microsoft.com/office/officeart/2005/8/layout/hierarchy2"/>
    <dgm:cxn modelId="{8E98EEEA-9B12-4168-BC48-17068C507AA9}" type="presParOf" srcId="{DFF10579-3549-48E0-A395-A754A7F7B30B}" destId="{8D06DCA4-3B60-4771-9291-A7C73A1CB8A9}" srcOrd="2" destOrd="0" presId="urn:microsoft.com/office/officeart/2005/8/layout/hierarchy2"/>
    <dgm:cxn modelId="{1DD7B94C-F06C-49DE-96AA-BCC423122EE5}" type="presParOf" srcId="{8D06DCA4-3B60-4771-9291-A7C73A1CB8A9}" destId="{B288103D-ECFE-4011-949B-40F181211C3A}" srcOrd="0" destOrd="0" presId="urn:microsoft.com/office/officeart/2005/8/layout/hierarchy2"/>
    <dgm:cxn modelId="{2F1C74AC-1E85-4F83-B3ED-EF203126134C}" type="presParOf" srcId="{DFF10579-3549-48E0-A395-A754A7F7B30B}" destId="{E0BAC04A-DDE4-4C2A-9DF7-87A0A0C29BC8}" srcOrd="3" destOrd="0" presId="urn:microsoft.com/office/officeart/2005/8/layout/hierarchy2"/>
    <dgm:cxn modelId="{EBCC0CEE-1470-4357-BCDA-88336910CFDD}" type="presParOf" srcId="{E0BAC04A-DDE4-4C2A-9DF7-87A0A0C29BC8}" destId="{24EBC736-47BC-4EA1-8D9A-D2D00E8A4D75}" srcOrd="0" destOrd="0" presId="urn:microsoft.com/office/officeart/2005/8/layout/hierarchy2"/>
    <dgm:cxn modelId="{744CD023-43E5-413D-B278-C8829612FD32}" type="presParOf" srcId="{E0BAC04A-DDE4-4C2A-9DF7-87A0A0C29BC8}" destId="{E0264573-9D2E-4734-B0C6-E96B6939A752}"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D8DF8C-21A6-42D3-80C4-406EDF3F2E0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GB"/>
        </a:p>
      </dgm:t>
    </dgm:pt>
    <dgm:pt modelId="{1B205981-038F-4405-9D12-55F02D17A760}">
      <dgm:prSet/>
      <dgm:spPr/>
      <dgm:t>
        <a:bodyPr/>
        <a:lstStyle/>
        <a:p>
          <a:pPr rtl="0"/>
          <a:r>
            <a:rPr lang="en-GB" baseline="0" dirty="0" smtClean="0"/>
            <a:t>3 stores catering for distinct social groups: </a:t>
          </a:r>
          <a:endParaRPr lang="en-GB" dirty="0"/>
        </a:p>
      </dgm:t>
    </dgm:pt>
    <dgm:pt modelId="{7EA0F4AD-820F-4BF7-B79A-7EA76852A9FA}" type="parTrans" cxnId="{EF15452B-50B8-4168-8A09-500B3A19C850}">
      <dgm:prSet/>
      <dgm:spPr/>
      <dgm:t>
        <a:bodyPr/>
        <a:lstStyle/>
        <a:p>
          <a:endParaRPr lang="en-GB"/>
        </a:p>
      </dgm:t>
    </dgm:pt>
    <dgm:pt modelId="{853EE321-AF1E-42DC-A72E-6F3FC5B4E447}" type="sibTrans" cxnId="{EF15452B-50B8-4168-8A09-500B3A19C850}">
      <dgm:prSet/>
      <dgm:spPr/>
      <dgm:t>
        <a:bodyPr/>
        <a:lstStyle/>
        <a:p>
          <a:endParaRPr lang="en-GB"/>
        </a:p>
      </dgm:t>
    </dgm:pt>
    <dgm:pt modelId="{F85D63FD-FEEA-4769-B9A6-D3195114BBE8}">
      <dgm:prSet/>
      <dgm:spPr/>
      <dgm:t>
        <a:bodyPr/>
        <a:lstStyle/>
        <a:p>
          <a:pPr rtl="0"/>
          <a:r>
            <a:rPr lang="en-GB" dirty="0" smtClean="0"/>
            <a:t>Saks (upper), </a:t>
          </a:r>
          <a:endParaRPr lang="en-GB" dirty="0"/>
        </a:p>
      </dgm:t>
    </dgm:pt>
    <dgm:pt modelId="{A78035C4-2FA6-4843-9AC9-D38BB989A281}" type="parTrans" cxnId="{68A7EF39-262D-47D7-A7C2-E5A842C0EA54}">
      <dgm:prSet/>
      <dgm:spPr/>
      <dgm:t>
        <a:bodyPr/>
        <a:lstStyle/>
        <a:p>
          <a:endParaRPr lang="en-GB"/>
        </a:p>
      </dgm:t>
    </dgm:pt>
    <dgm:pt modelId="{6F2E5895-D21D-4B39-8B4C-A8D1F10FEC3D}" type="sibTrans" cxnId="{68A7EF39-262D-47D7-A7C2-E5A842C0EA54}">
      <dgm:prSet/>
      <dgm:spPr/>
      <dgm:t>
        <a:bodyPr/>
        <a:lstStyle/>
        <a:p>
          <a:endParaRPr lang="en-GB"/>
        </a:p>
      </dgm:t>
    </dgm:pt>
    <dgm:pt modelId="{13EF576F-429D-4C7E-A53B-45B35E8EB658}">
      <dgm:prSet/>
      <dgm:spPr/>
      <dgm:t>
        <a:bodyPr/>
        <a:lstStyle/>
        <a:p>
          <a:pPr rtl="0"/>
          <a:r>
            <a:rPr lang="en-GB" baseline="0" dirty="0" smtClean="0"/>
            <a:t>Informants were shop workers at different grades, giving a further possible stratification</a:t>
          </a:r>
          <a:endParaRPr lang="en-GB" dirty="0"/>
        </a:p>
      </dgm:t>
    </dgm:pt>
    <dgm:pt modelId="{2FAB3417-F4E2-4222-9777-EA7729B15AD0}" type="parTrans" cxnId="{4AD1EAB3-DDD8-41F8-9F84-DF5287246E8D}">
      <dgm:prSet/>
      <dgm:spPr/>
      <dgm:t>
        <a:bodyPr/>
        <a:lstStyle/>
        <a:p>
          <a:endParaRPr lang="en-GB"/>
        </a:p>
      </dgm:t>
    </dgm:pt>
    <dgm:pt modelId="{C54B1A1B-ADB6-4656-869D-D837AD8F75D6}" type="sibTrans" cxnId="{4AD1EAB3-DDD8-41F8-9F84-DF5287246E8D}">
      <dgm:prSet/>
      <dgm:spPr/>
      <dgm:t>
        <a:bodyPr/>
        <a:lstStyle/>
        <a:p>
          <a:endParaRPr lang="en-GB"/>
        </a:p>
      </dgm:t>
    </dgm:pt>
    <dgm:pt modelId="{BD281355-F99D-4D33-877B-2F8DEFBC78E6}">
      <dgm:prSet/>
      <dgm:spPr/>
      <dgm:t>
        <a:bodyPr/>
        <a:lstStyle/>
        <a:p>
          <a:pPr rtl="0"/>
          <a:r>
            <a:rPr lang="en-GB" dirty="0" smtClean="0"/>
            <a:t>Macy’s (middle), </a:t>
          </a:r>
          <a:endParaRPr lang="en-GB" dirty="0"/>
        </a:p>
      </dgm:t>
    </dgm:pt>
    <dgm:pt modelId="{218DC2C1-BE66-47EC-BA84-64B7A51B6EE6}" type="parTrans" cxnId="{3F0F16F2-FDE3-445C-A061-4C479589D555}">
      <dgm:prSet/>
      <dgm:spPr/>
      <dgm:t>
        <a:bodyPr/>
        <a:lstStyle/>
        <a:p>
          <a:endParaRPr lang="en-GB"/>
        </a:p>
      </dgm:t>
    </dgm:pt>
    <dgm:pt modelId="{1C542400-3B2E-4A2B-AE7A-10D8922DF4E6}" type="sibTrans" cxnId="{3F0F16F2-FDE3-445C-A061-4C479589D555}">
      <dgm:prSet/>
      <dgm:spPr/>
      <dgm:t>
        <a:bodyPr/>
        <a:lstStyle/>
        <a:p>
          <a:endParaRPr lang="en-GB"/>
        </a:p>
      </dgm:t>
    </dgm:pt>
    <dgm:pt modelId="{B4F8BC4C-DCD8-4203-A3C9-C22FF0D89A1B}">
      <dgm:prSet/>
      <dgm:spPr/>
      <dgm:t>
        <a:bodyPr/>
        <a:lstStyle/>
        <a:p>
          <a:pPr rtl="0"/>
          <a:r>
            <a:rPr lang="en-GB" dirty="0" smtClean="0"/>
            <a:t>S. Klein (lower)</a:t>
          </a:r>
          <a:endParaRPr lang="en-GB" dirty="0"/>
        </a:p>
      </dgm:t>
    </dgm:pt>
    <dgm:pt modelId="{0D720458-FBCC-42B3-9061-7EECE2A711BC}" type="parTrans" cxnId="{30655A6B-68C4-4F24-AF73-56BE9FC3AA54}">
      <dgm:prSet/>
      <dgm:spPr/>
      <dgm:t>
        <a:bodyPr/>
        <a:lstStyle/>
        <a:p>
          <a:endParaRPr lang="en-GB"/>
        </a:p>
      </dgm:t>
    </dgm:pt>
    <dgm:pt modelId="{BDBDED97-9E4E-451B-B84F-B42522C6609D}" type="sibTrans" cxnId="{30655A6B-68C4-4F24-AF73-56BE9FC3AA54}">
      <dgm:prSet/>
      <dgm:spPr/>
      <dgm:t>
        <a:bodyPr/>
        <a:lstStyle/>
        <a:p>
          <a:endParaRPr lang="en-GB"/>
        </a:p>
      </dgm:t>
    </dgm:pt>
    <dgm:pt modelId="{38612244-5381-4B48-816B-FD0CFC8E2CFC}" type="pres">
      <dgm:prSet presAssocID="{D3D8DF8C-21A6-42D3-80C4-406EDF3F2E05}" presName="theList" presStyleCnt="0">
        <dgm:presLayoutVars>
          <dgm:dir/>
          <dgm:animLvl val="lvl"/>
          <dgm:resizeHandles val="exact"/>
        </dgm:presLayoutVars>
      </dgm:prSet>
      <dgm:spPr/>
      <dgm:t>
        <a:bodyPr/>
        <a:lstStyle/>
        <a:p>
          <a:endParaRPr lang="en-GB"/>
        </a:p>
      </dgm:t>
    </dgm:pt>
    <dgm:pt modelId="{A1C25475-D12D-4C0F-8E41-089BF0E6303D}" type="pres">
      <dgm:prSet presAssocID="{1B205981-038F-4405-9D12-55F02D17A760}" presName="compNode" presStyleCnt="0"/>
      <dgm:spPr/>
    </dgm:pt>
    <dgm:pt modelId="{F90F2394-2478-488B-B376-0165192D97EE}" type="pres">
      <dgm:prSet presAssocID="{1B205981-038F-4405-9D12-55F02D17A760}" presName="aNode" presStyleLbl="bgShp" presStyleIdx="0" presStyleCnt="2"/>
      <dgm:spPr/>
      <dgm:t>
        <a:bodyPr/>
        <a:lstStyle/>
        <a:p>
          <a:endParaRPr lang="en-GB"/>
        </a:p>
      </dgm:t>
    </dgm:pt>
    <dgm:pt modelId="{B4C13937-87C0-4888-B72B-D05A2EBD58AD}" type="pres">
      <dgm:prSet presAssocID="{1B205981-038F-4405-9D12-55F02D17A760}" presName="textNode" presStyleLbl="bgShp" presStyleIdx="0" presStyleCnt="2"/>
      <dgm:spPr/>
      <dgm:t>
        <a:bodyPr/>
        <a:lstStyle/>
        <a:p>
          <a:endParaRPr lang="en-GB"/>
        </a:p>
      </dgm:t>
    </dgm:pt>
    <dgm:pt modelId="{C64DA997-EF4D-4F43-B693-359E59B6DACE}" type="pres">
      <dgm:prSet presAssocID="{1B205981-038F-4405-9D12-55F02D17A760}" presName="compChildNode" presStyleCnt="0"/>
      <dgm:spPr/>
    </dgm:pt>
    <dgm:pt modelId="{771E67CF-C042-4A79-9D37-5285B36C775D}" type="pres">
      <dgm:prSet presAssocID="{1B205981-038F-4405-9D12-55F02D17A760}" presName="theInnerList" presStyleCnt="0"/>
      <dgm:spPr/>
    </dgm:pt>
    <dgm:pt modelId="{AE261FB3-E745-4375-9912-3D22408F8DD2}" type="pres">
      <dgm:prSet presAssocID="{F85D63FD-FEEA-4769-B9A6-D3195114BBE8}" presName="childNode" presStyleLbl="node1" presStyleIdx="0" presStyleCnt="3">
        <dgm:presLayoutVars>
          <dgm:bulletEnabled val="1"/>
        </dgm:presLayoutVars>
      </dgm:prSet>
      <dgm:spPr/>
      <dgm:t>
        <a:bodyPr/>
        <a:lstStyle/>
        <a:p>
          <a:endParaRPr lang="en-GB"/>
        </a:p>
      </dgm:t>
    </dgm:pt>
    <dgm:pt modelId="{EC57F12B-AFEA-4BE1-98FF-14313A78266B}" type="pres">
      <dgm:prSet presAssocID="{F85D63FD-FEEA-4769-B9A6-D3195114BBE8}" presName="aSpace2" presStyleCnt="0"/>
      <dgm:spPr/>
    </dgm:pt>
    <dgm:pt modelId="{9522777B-F556-4530-A28D-FBCF2648378A}" type="pres">
      <dgm:prSet presAssocID="{BD281355-F99D-4D33-877B-2F8DEFBC78E6}" presName="childNode" presStyleLbl="node1" presStyleIdx="1" presStyleCnt="3">
        <dgm:presLayoutVars>
          <dgm:bulletEnabled val="1"/>
        </dgm:presLayoutVars>
      </dgm:prSet>
      <dgm:spPr/>
      <dgm:t>
        <a:bodyPr/>
        <a:lstStyle/>
        <a:p>
          <a:endParaRPr lang="en-GB"/>
        </a:p>
      </dgm:t>
    </dgm:pt>
    <dgm:pt modelId="{4159BA6F-9B69-4AB0-AF76-499507123AF8}" type="pres">
      <dgm:prSet presAssocID="{BD281355-F99D-4D33-877B-2F8DEFBC78E6}" presName="aSpace2" presStyleCnt="0"/>
      <dgm:spPr/>
    </dgm:pt>
    <dgm:pt modelId="{6743E1A8-1F0E-4DD2-9956-2877C28567A7}" type="pres">
      <dgm:prSet presAssocID="{B4F8BC4C-DCD8-4203-A3C9-C22FF0D89A1B}" presName="childNode" presStyleLbl="node1" presStyleIdx="2" presStyleCnt="3">
        <dgm:presLayoutVars>
          <dgm:bulletEnabled val="1"/>
        </dgm:presLayoutVars>
      </dgm:prSet>
      <dgm:spPr/>
      <dgm:t>
        <a:bodyPr/>
        <a:lstStyle/>
        <a:p>
          <a:endParaRPr lang="en-GB"/>
        </a:p>
      </dgm:t>
    </dgm:pt>
    <dgm:pt modelId="{AF360E88-A754-448D-BEF1-59E592F55B28}" type="pres">
      <dgm:prSet presAssocID="{1B205981-038F-4405-9D12-55F02D17A760}" presName="aSpace" presStyleCnt="0"/>
      <dgm:spPr/>
    </dgm:pt>
    <dgm:pt modelId="{A1FE9B63-5E0C-4650-A032-B3FAD377CE77}" type="pres">
      <dgm:prSet presAssocID="{13EF576F-429D-4C7E-A53B-45B35E8EB658}" presName="compNode" presStyleCnt="0"/>
      <dgm:spPr/>
    </dgm:pt>
    <dgm:pt modelId="{CB7156F7-C43B-4ED2-86BC-0962A89EC5BE}" type="pres">
      <dgm:prSet presAssocID="{13EF576F-429D-4C7E-A53B-45B35E8EB658}" presName="aNode" presStyleLbl="bgShp" presStyleIdx="1" presStyleCnt="2"/>
      <dgm:spPr/>
      <dgm:t>
        <a:bodyPr/>
        <a:lstStyle/>
        <a:p>
          <a:endParaRPr lang="en-GB"/>
        </a:p>
      </dgm:t>
    </dgm:pt>
    <dgm:pt modelId="{775E1E4C-549F-4811-80AB-54259375CCD8}" type="pres">
      <dgm:prSet presAssocID="{13EF576F-429D-4C7E-A53B-45B35E8EB658}" presName="textNode" presStyleLbl="bgShp" presStyleIdx="1" presStyleCnt="2"/>
      <dgm:spPr/>
      <dgm:t>
        <a:bodyPr/>
        <a:lstStyle/>
        <a:p>
          <a:endParaRPr lang="en-GB"/>
        </a:p>
      </dgm:t>
    </dgm:pt>
    <dgm:pt modelId="{9CBD852E-E342-450F-A3BE-BF6370F9D0A1}" type="pres">
      <dgm:prSet presAssocID="{13EF576F-429D-4C7E-A53B-45B35E8EB658}" presName="compChildNode" presStyleCnt="0"/>
      <dgm:spPr/>
    </dgm:pt>
    <dgm:pt modelId="{C4B791E5-846B-478D-AE00-0E7A1678FF98}" type="pres">
      <dgm:prSet presAssocID="{13EF576F-429D-4C7E-A53B-45B35E8EB658}" presName="theInnerList" presStyleCnt="0"/>
      <dgm:spPr/>
    </dgm:pt>
  </dgm:ptLst>
  <dgm:cxnLst>
    <dgm:cxn modelId="{4AD1EAB3-DDD8-41F8-9F84-DF5287246E8D}" srcId="{D3D8DF8C-21A6-42D3-80C4-406EDF3F2E05}" destId="{13EF576F-429D-4C7E-A53B-45B35E8EB658}" srcOrd="1" destOrd="0" parTransId="{2FAB3417-F4E2-4222-9777-EA7729B15AD0}" sibTransId="{C54B1A1B-ADB6-4656-869D-D837AD8F75D6}"/>
    <dgm:cxn modelId="{6AA34CA0-8150-423F-AB29-FBBD95C51B64}" type="presOf" srcId="{1B205981-038F-4405-9D12-55F02D17A760}" destId="{B4C13937-87C0-4888-B72B-D05A2EBD58AD}" srcOrd="1" destOrd="0" presId="urn:microsoft.com/office/officeart/2005/8/layout/lProcess2"/>
    <dgm:cxn modelId="{EF15452B-50B8-4168-8A09-500B3A19C850}" srcId="{D3D8DF8C-21A6-42D3-80C4-406EDF3F2E05}" destId="{1B205981-038F-4405-9D12-55F02D17A760}" srcOrd="0" destOrd="0" parTransId="{7EA0F4AD-820F-4BF7-B79A-7EA76852A9FA}" sibTransId="{853EE321-AF1E-42DC-A72E-6F3FC5B4E447}"/>
    <dgm:cxn modelId="{35BA23B9-BA8C-4DB7-BF81-32D8196BE597}" type="presOf" srcId="{13EF576F-429D-4C7E-A53B-45B35E8EB658}" destId="{CB7156F7-C43B-4ED2-86BC-0962A89EC5BE}" srcOrd="0" destOrd="0" presId="urn:microsoft.com/office/officeart/2005/8/layout/lProcess2"/>
    <dgm:cxn modelId="{3F0F16F2-FDE3-445C-A061-4C479589D555}" srcId="{1B205981-038F-4405-9D12-55F02D17A760}" destId="{BD281355-F99D-4D33-877B-2F8DEFBC78E6}" srcOrd="1" destOrd="0" parTransId="{218DC2C1-BE66-47EC-BA84-64B7A51B6EE6}" sibTransId="{1C542400-3B2E-4A2B-AE7A-10D8922DF4E6}"/>
    <dgm:cxn modelId="{5999D68D-8ACA-4067-9FEE-865B4A7BA0A3}" type="presOf" srcId="{1B205981-038F-4405-9D12-55F02D17A760}" destId="{F90F2394-2478-488B-B376-0165192D97EE}" srcOrd="0" destOrd="0" presId="urn:microsoft.com/office/officeart/2005/8/layout/lProcess2"/>
    <dgm:cxn modelId="{68A7EF39-262D-47D7-A7C2-E5A842C0EA54}" srcId="{1B205981-038F-4405-9D12-55F02D17A760}" destId="{F85D63FD-FEEA-4769-B9A6-D3195114BBE8}" srcOrd="0" destOrd="0" parTransId="{A78035C4-2FA6-4843-9AC9-D38BB989A281}" sibTransId="{6F2E5895-D21D-4B39-8B4C-A8D1F10FEC3D}"/>
    <dgm:cxn modelId="{721956D5-4C08-429B-A568-888AEEA25E11}" type="presOf" srcId="{D3D8DF8C-21A6-42D3-80C4-406EDF3F2E05}" destId="{38612244-5381-4B48-816B-FD0CFC8E2CFC}" srcOrd="0" destOrd="0" presId="urn:microsoft.com/office/officeart/2005/8/layout/lProcess2"/>
    <dgm:cxn modelId="{30655A6B-68C4-4F24-AF73-56BE9FC3AA54}" srcId="{1B205981-038F-4405-9D12-55F02D17A760}" destId="{B4F8BC4C-DCD8-4203-A3C9-C22FF0D89A1B}" srcOrd="2" destOrd="0" parTransId="{0D720458-FBCC-42B3-9061-7EECE2A711BC}" sibTransId="{BDBDED97-9E4E-451B-B84F-B42522C6609D}"/>
    <dgm:cxn modelId="{8EE0AC4F-7878-4092-8AE0-031E1798FFEB}" type="presOf" srcId="{13EF576F-429D-4C7E-A53B-45B35E8EB658}" destId="{775E1E4C-549F-4811-80AB-54259375CCD8}" srcOrd="1" destOrd="0" presId="urn:microsoft.com/office/officeart/2005/8/layout/lProcess2"/>
    <dgm:cxn modelId="{E976FE30-F6D7-4F48-A440-A0EB7705481E}" type="presOf" srcId="{F85D63FD-FEEA-4769-B9A6-D3195114BBE8}" destId="{AE261FB3-E745-4375-9912-3D22408F8DD2}" srcOrd="0" destOrd="0" presId="urn:microsoft.com/office/officeart/2005/8/layout/lProcess2"/>
    <dgm:cxn modelId="{2E16BACA-27BC-4F57-A22D-CF10FB1864AB}" type="presOf" srcId="{B4F8BC4C-DCD8-4203-A3C9-C22FF0D89A1B}" destId="{6743E1A8-1F0E-4DD2-9956-2877C28567A7}" srcOrd="0" destOrd="0" presId="urn:microsoft.com/office/officeart/2005/8/layout/lProcess2"/>
    <dgm:cxn modelId="{FFF1855A-73B0-4064-8A9B-5CB88D3F8370}" type="presOf" srcId="{BD281355-F99D-4D33-877B-2F8DEFBC78E6}" destId="{9522777B-F556-4530-A28D-FBCF2648378A}" srcOrd="0" destOrd="0" presId="urn:microsoft.com/office/officeart/2005/8/layout/lProcess2"/>
    <dgm:cxn modelId="{7A017719-6C5A-43DC-AFF1-3F31432FEE73}" type="presParOf" srcId="{38612244-5381-4B48-816B-FD0CFC8E2CFC}" destId="{A1C25475-D12D-4C0F-8E41-089BF0E6303D}" srcOrd="0" destOrd="0" presId="urn:microsoft.com/office/officeart/2005/8/layout/lProcess2"/>
    <dgm:cxn modelId="{00140B06-3AE9-425A-8F15-5465452A0DC5}" type="presParOf" srcId="{A1C25475-D12D-4C0F-8E41-089BF0E6303D}" destId="{F90F2394-2478-488B-B376-0165192D97EE}" srcOrd="0" destOrd="0" presId="urn:microsoft.com/office/officeart/2005/8/layout/lProcess2"/>
    <dgm:cxn modelId="{8C475EBA-601C-4B6F-9178-111F86CB22A3}" type="presParOf" srcId="{A1C25475-D12D-4C0F-8E41-089BF0E6303D}" destId="{B4C13937-87C0-4888-B72B-D05A2EBD58AD}" srcOrd="1" destOrd="0" presId="urn:microsoft.com/office/officeart/2005/8/layout/lProcess2"/>
    <dgm:cxn modelId="{93EDA78A-8D82-4FE6-9EC4-18D0E82AC15E}" type="presParOf" srcId="{A1C25475-D12D-4C0F-8E41-089BF0E6303D}" destId="{C64DA997-EF4D-4F43-B693-359E59B6DACE}" srcOrd="2" destOrd="0" presId="urn:microsoft.com/office/officeart/2005/8/layout/lProcess2"/>
    <dgm:cxn modelId="{7EAF75F5-009C-4863-8DE2-83F71159D81D}" type="presParOf" srcId="{C64DA997-EF4D-4F43-B693-359E59B6DACE}" destId="{771E67CF-C042-4A79-9D37-5285B36C775D}" srcOrd="0" destOrd="0" presId="urn:microsoft.com/office/officeart/2005/8/layout/lProcess2"/>
    <dgm:cxn modelId="{94D3EA86-31A6-46F5-8491-1CFDDD4455F0}" type="presParOf" srcId="{771E67CF-C042-4A79-9D37-5285B36C775D}" destId="{AE261FB3-E745-4375-9912-3D22408F8DD2}" srcOrd="0" destOrd="0" presId="urn:microsoft.com/office/officeart/2005/8/layout/lProcess2"/>
    <dgm:cxn modelId="{9E8DC116-427C-46FC-8C95-01D1C8F3A736}" type="presParOf" srcId="{771E67CF-C042-4A79-9D37-5285B36C775D}" destId="{EC57F12B-AFEA-4BE1-98FF-14313A78266B}" srcOrd="1" destOrd="0" presId="urn:microsoft.com/office/officeart/2005/8/layout/lProcess2"/>
    <dgm:cxn modelId="{0A0D8355-C53E-443C-8AD2-DC04CB14F52C}" type="presParOf" srcId="{771E67CF-C042-4A79-9D37-5285B36C775D}" destId="{9522777B-F556-4530-A28D-FBCF2648378A}" srcOrd="2" destOrd="0" presId="urn:microsoft.com/office/officeart/2005/8/layout/lProcess2"/>
    <dgm:cxn modelId="{3B803ABD-C6FB-4D6F-969F-5898E41A0DF2}" type="presParOf" srcId="{771E67CF-C042-4A79-9D37-5285B36C775D}" destId="{4159BA6F-9B69-4AB0-AF76-499507123AF8}" srcOrd="3" destOrd="0" presId="urn:microsoft.com/office/officeart/2005/8/layout/lProcess2"/>
    <dgm:cxn modelId="{BB40160C-1D3B-4467-A2A4-F9D089FCFCD7}" type="presParOf" srcId="{771E67CF-C042-4A79-9D37-5285B36C775D}" destId="{6743E1A8-1F0E-4DD2-9956-2877C28567A7}" srcOrd="4" destOrd="0" presId="urn:microsoft.com/office/officeart/2005/8/layout/lProcess2"/>
    <dgm:cxn modelId="{14472BA4-B24F-4AC3-B922-96BFEE6142F4}" type="presParOf" srcId="{38612244-5381-4B48-816B-FD0CFC8E2CFC}" destId="{AF360E88-A754-448D-BEF1-59E592F55B28}" srcOrd="1" destOrd="0" presId="urn:microsoft.com/office/officeart/2005/8/layout/lProcess2"/>
    <dgm:cxn modelId="{E6F0547A-4E06-4404-8993-A660DE5218B7}" type="presParOf" srcId="{38612244-5381-4B48-816B-FD0CFC8E2CFC}" destId="{A1FE9B63-5E0C-4650-A032-B3FAD377CE77}" srcOrd="2" destOrd="0" presId="urn:microsoft.com/office/officeart/2005/8/layout/lProcess2"/>
    <dgm:cxn modelId="{D608C28B-DDE1-424F-954A-0ED962E7DDA2}" type="presParOf" srcId="{A1FE9B63-5E0C-4650-A032-B3FAD377CE77}" destId="{CB7156F7-C43B-4ED2-86BC-0962A89EC5BE}" srcOrd="0" destOrd="0" presId="urn:microsoft.com/office/officeart/2005/8/layout/lProcess2"/>
    <dgm:cxn modelId="{EC5FB979-25CE-4922-A44E-FC8C4F20B140}" type="presParOf" srcId="{A1FE9B63-5E0C-4650-A032-B3FAD377CE77}" destId="{775E1E4C-549F-4811-80AB-54259375CCD8}" srcOrd="1" destOrd="0" presId="urn:microsoft.com/office/officeart/2005/8/layout/lProcess2"/>
    <dgm:cxn modelId="{E872A948-DBD2-4F73-9309-2EF85D607EB0}" type="presParOf" srcId="{A1FE9B63-5E0C-4650-A032-B3FAD377CE77}" destId="{9CBD852E-E342-450F-A3BE-BF6370F9D0A1}" srcOrd="2" destOrd="0" presId="urn:microsoft.com/office/officeart/2005/8/layout/lProcess2"/>
    <dgm:cxn modelId="{F6A6D0D2-D0C3-4620-9FCB-12724EFB1ADC}" type="presParOf" srcId="{9CBD852E-E342-450F-A3BE-BF6370F9D0A1}" destId="{C4B791E5-846B-478D-AE00-0E7A1678FF98}" srcOrd="0"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0BCE79-0DC2-4551-B7D5-7FC10FD29182}">
      <dsp:nvSpPr>
        <dsp:cNvPr id="0" name=""/>
        <dsp:cNvSpPr/>
      </dsp:nvSpPr>
      <dsp:spPr>
        <a:xfrm>
          <a:off x="0" y="9246"/>
          <a:ext cx="8229599"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Language</a:t>
          </a:r>
          <a:endParaRPr lang="en-GB" sz="5800" kern="1200" dirty="0"/>
        </a:p>
      </dsp:txBody>
      <dsp:txXfrm>
        <a:off x="0" y="9246"/>
        <a:ext cx="8229599" cy="1391130"/>
      </dsp:txXfrm>
    </dsp:sp>
    <dsp:sp modelId="{A3D47C73-2B7E-400C-B796-EF46765498CB}">
      <dsp:nvSpPr>
        <dsp:cNvPr id="0" name=""/>
        <dsp:cNvSpPr/>
      </dsp:nvSpPr>
      <dsp:spPr>
        <a:xfrm>
          <a:off x="0" y="1567416"/>
          <a:ext cx="8229599"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Dialect-</a:t>
          </a:r>
          <a:r>
            <a:rPr lang="en-US" sz="5800" kern="1200" baseline="0" dirty="0" err="1" smtClean="0"/>
            <a:t>Sociolect</a:t>
          </a:r>
          <a:endParaRPr lang="en-GB" sz="5800" kern="1200" dirty="0"/>
        </a:p>
      </dsp:txBody>
      <dsp:txXfrm>
        <a:off x="0" y="1567416"/>
        <a:ext cx="8229599" cy="1391130"/>
      </dsp:txXfrm>
    </dsp:sp>
    <dsp:sp modelId="{B84F4472-349E-4FD6-A79E-472FDD9DB258}">
      <dsp:nvSpPr>
        <dsp:cNvPr id="0" name=""/>
        <dsp:cNvSpPr/>
      </dsp:nvSpPr>
      <dsp:spPr>
        <a:xfrm>
          <a:off x="0" y="3125586"/>
          <a:ext cx="8229599"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Accent</a:t>
          </a:r>
          <a:endParaRPr lang="en-GB" sz="5800" kern="1200" dirty="0"/>
        </a:p>
      </dsp:txBody>
      <dsp:txXfrm>
        <a:off x="0" y="3125586"/>
        <a:ext cx="8229599" cy="139113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66EED-BDD0-4864-AB7B-9E2B0E710A1C}">
      <dsp:nvSpPr>
        <dsp:cNvPr id="0" name=""/>
        <dsp:cNvSpPr/>
      </dsp:nvSpPr>
      <dsp:spPr>
        <a:xfrm>
          <a:off x="0" y="17107"/>
          <a:ext cx="764319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baseline="0" dirty="0" smtClean="0"/>
            <a:t>Overt </a:t>
          </a:r>
          <a:r>
            <a:rPr lang="en-GB" sz="3500" kern="1200" baseline="0" dirty="0" err="1" smtClean="0"/>
            <a:t>vs</a:t>
          </a:r>
          <a:r>
            <a:rPr lang="en-GB" sz="3500" kern="1200" baseline="0" dirty="0" smtClean="0"/>
            <a:t> covert</a:t>
          </a:r>
          <a:endParaRPr lang="en-GB" sz="3500" kern="1200" dirty="0"/>
        </a:p>
      </dsp:txBody>
      <dsp:txXfrm>
        <a:off x="0" y="17107"/>
        <a:ext cx="7643191" cy="839474"/>
      </dsp:txXfrm>
    </dsp:sp>
    <dsp:sp modelId="{157DB4AE-9B74-4E04-AAA0-D1B18D63ADDE}">
      <dsp:nvSpPr>
        <dsp:cNvPr id="0" name=""/>
        <dsp:cNvSpPr/>
      </dsp:nvSpPr>
      <dsp:spPr>
        <a:xfrm>
          <a:off x="0" y="856582"/>
          <a:ext cx="7643191" cy="170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GB" sz="2700" kern="1200" dirty="0" smtClean="0"/>
            <a:t>overt prestige: seeking prestige by assimilating to the standard</a:t>
          </a:r>
          <a:endParaRPr lang="en-GB" sz="2700" kern="1200" dirty="0"/>
        </a:p>
        <a:p>
          <a:pPr marL="228600" lvl="1" indent="-228600" algn="l" defTabSz="1200150" rtl="0">
            <a:lnSpc>
              <a:spcPct val="90000"/>
            </a:lnSpc>
            <a:spcBef>
              <a:spcPct val="0"/>
            </a:spcBef>
            <a:spcAft>
              <a:spcPct val="20000"/>
            </a:spcAft>
            <a:buChar char="••"/>
          </a:pPr>
          <a:r>
            <a:rPr lang="en-GB" sz="2700" kern="1200" dirty="0" smtClean="0"/>
            <a:t>covert prestige: choosing to differ from the standard</a:t>
          </a:r>
          <a:endParaRPr lang="en-GB" sz="2700" kern="1200" dirty="0"/>
        </a:p>
      </dsp:txBody>
      <dsp:txXfrm>
        <a:off x="0" y="856582"/>
        <a:ext cx="7643191" cy="1702575"/>
      </dsp:txXfrm>
    </dsp:sp>
    <dsp:sp modelId="{9E608414-21DF-40F4-9116-B22186E52719}">
      <dsp:nvSpPr>
        <dsp:cNvPr id="0" name=""/>
        <dsp:cNvSpPr/>
      </dsp:nvSpPr>
      <dsp:spPr>
        <a:xfrm>
          <a:off x="0" y="2559157"/>
          <a:ext cx="764319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baseline="0" dirty="0" smtClean="0"/>
            <a:t>Positive </a:t>
          </a:r>
          <a:r>
            <a:rPr lang="en-GB" sz="3500" kern="1200" baseline="0" dirty="0" err="1" smtClean="0"/>
            <a:t>vs</a:t>
          </a:r>
          <a:r>
            <a:rPr lang="en-GB" sz="3500" kern="1200" baseline="0" dirty="0" smtClean="0"/>
            <a:t> negative</a:t>
          </a:r>
          <a:endParaRPr lang="en-GB" sz="3500" kern="1200" dirty="0"/>
        </a:p>
      </dsp:txBody>
      <dsp:txXfrm>
        <a:off x="0" y="2559157"/>
        <a:ext cx="7643191" cy="839474"/>
      </dsp:txXfrm>
    </dsp:sp>
    <dsp:sp modelId="{6AEC2A3F-4684-4DA2-BFE8-6089C4C4C433}">
      <dsp:nvSpPr>
        <dsp:cNvPr id="0" name=""/>
        <dsp:cNvSpPr/>
      </dsp:nvSpPr>
      <dsp:spPr>
        <a:xfrm>
          <a:off x="0" y="3398632"/>
          <a:ext cx="7643191"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GB" sz="2700" kern="1200" dirty="0" smtClean="0"/>
            <a:t>positive: seeking prestige by adopting some feature</a:t>
          </a:r>
          <a:endParaRPr lang="en-GB" sz="2700" kern="1200" dirty="0"/>
        </a:p>
        <a:p>
          <a:pPr marL="228600" lvl="1" indent="-228600" algn="l" defTabSz="1200150" rtl="0">
            <a:lnSpc>
              <a:spcPct val="90000"/>
            </a:lnSpc>
            <a:spcBef>
              <a:spcPct val="0"/>
            </a:spcBef>
            <a:spcAft>
              <a:spcPct val="20000"/>
            </a:spcAft>
            <a:buChar char="••"/>
          </a:pPr>
          <a:r>
            <a:rPr lang="en-GB" sz="2700" kern="1200" dirty="0" smtClean="0"/>
            <a:t>negative: seeking prestige by avoiding some feature</a:t>
          </a:r>
          <a:endParaRPr lang="en-GB" sz="2700" kern="1200" dirty="0"/>
        </a:p>
        <a:p>
          <a:pPr marL="228600" lvl="1" indent="-228600" algn="l" defTabSz="1200150" rtl="0">
            <a:lnSpc>
              <a:spcPct val="90000"/>
            </a:lnSpc>
            <a:spcBef>
              <a:spcPct val="0"/>
            </a:spcBef>
            <a:spcAft>
              <a:spcPct val="20000"/>
            </a:spcAft>
            <a:buChar char="••"/>
          </a:pPr>
          <a:endParaRPr lang="en-GB" sz="2700" kern="1200" dirty="0"/>
        </a:p>
      </dsp:txBody>
      <dsp:txXfrm>
        <a:off x="0" y="3398632"/>
        <a:ext cx="7643191" cy="217350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25951F-EAE8-41A3-8F0B-BEE78E7298FC}">
      <dsp:nvSpPr>
        <dsp:cNvPr id="0" name=""/>
        <dsp:cNvSpPr/>
      </dsp:nvSpPr>
      <dsp:spPr>
        <a:xfrm>
          <a:off x="1647" y="2173869"/>
          <a:ext cx="3513327" cy="2107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GB" sz="2100" kern="1200" baseline="0" dirty="0" smtClean="0"/>
            <a:t>Labov had expected results to reflect prestige, but difference between careful and casual pronunciation suggests other factors at work</a:t>
          </a:r>
          <a:endParaRPr lang="en-GB" sz="2100" kern="1200" dirty="0"/>
        </a:p>
      </dsp:txBody>
      <dsp:txXfrm>
        <a:off x="1647" y="2173869"/>
        <a:ext cx="3513327" cy="2107996"/>
      </dsp:txXfrm>
    </dsp:sp>
    <dsp:sp modelId="{AEECBBBC-CF69-4359-836A-D2612AE68DDC}">
      <dsp:nvSpPr>
        <dsp:cNvPr id="0" name=""/>
        <dsp:cNvSpPr/>
      </dsp:nvSpPr>
      <dsp:spPr>
        <a:xfrm>
          <a:off x="3866307" y="2792215"/>
          <a:ext cx="744825" cy="8713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3866307" y="2792215"/>
        <a:ext cx="744825" cy="871305"/>
      </dsp:txXfrm>
    </dsp:sp>
    <dsp:sp modelId="{089DD5BA-8497-4DEB-9983-B1E1D10E6BFB}">
      <dsp:nvSpPr>
        <dsp:cNvPr id="0" name=""/>
        <dsp:cNvSpPr/>
      </dsp:nvSpPr>
      <dsp:spPr>
        <a:xfrm>
          <a:off x="4920305" y="2173869"/>
          <a:ext cx="3513327" cy="2107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GB" sz="2100" kern="1200" baseline="0" dirty="0" smtClean="0"/>
            <a:t>Follow-up study looked at use of [r] in different styles of speech by different social classes</a:t>
          </a:r>
          <a:endParaRPr lang="en-GB" sz="2100" kern="1200" dirty="0"/>
        </a:p>
      </dsp:txBody>
      <dsp:txXfrm>
        <a:off x="4920305" y="2173869"/>
        <a:ext cx="3513327" cy="210799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AFDCCF-BCD7-4B48-952F-B2C4279F717D}">
      <dsp:nvSpPr>
        <dsp:cNvPr id="0" name=""/>
        <dsp:cNvSpPr/>
      </dsp:nvSpPr>
      <dsp:spPr>
        <a:xfrm>
          <a:off x="0" y="177115"/>
          <a:ext cx="8229599" cy="176901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baseline="0" dirty="0" smtClean="0"/>
            <a:t>long questionnaires </a:t>
          </a:r>
          <a:endParaRPr lang="en-US" sz="2500" b="1" kern="1200" baseline="0" dirty="0"/>
        </a:p>
      </dsp:txBody>
      <dsp:txXfrm>
        <a:off x="0" y="177115"/>
        <a:ext cx="8229599" cy="1769010"/>
      </dsp:txXfrm>
    </dsp:sp>
    <dsp:sp modelId="{71A64E96-57D3-439C-9BE4-BAEC2D8E4FA1}">
      <dsp:nvSpPr>
        <dsp:cNvPr id="0" name=""/>
        <dsp:cNvSpPr/>
      </dsp:nvSpPr>
      <dsp:spPr>
        <a:xfrm>
          <a:off x="0" y="2018126"/>
          <a:ext cx="8229599" cy="176901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baseline="0" dirty="0" smtClean="0"/>
            <a:t>Only a small part of the population: </a:t>
          </a:r>
          <a:r>
            <a:rPr lang="en-US" sz="2500" b="1" kern="1200" baseline="0" dirty="0" smtClean="0"/>
            <a:t>non-mobile, old, rural men (NORMs) </a:t>
          </a:r>
          <a:endParaRPr lang="en-US" sz="2500" kern="1200" baseline="0" dirty="0"/>
        </a:p>
      </dsp:txBody>
      <dsp:txXfrm>
        <a:off x="0" y="2018126"/>
        <a:ext cx="8229599" cy="1769010"/>
      </dsp:txXfrm>
    </dsp:sp>
    <dsp:sp modelId="{C165CE2B-BA2C-4466-AF04-6DD9D94E7D68}">
      <dsp:nvSpPr>
        <dsp:cNvPr id="0" name=""/>
        <dsp:cNvSpPr/>
      </dsp:nvSpPr>
      <dsp:spPr>
        <a:xfrm>
          <a:off x="0" y="3859137"/>
          <a:ext cx="8229599" cy="176901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baseline="0" dirty="0" smtClean="0"/>
            <a:t>with one-word answers</a:t>
          </a:r>
          <a:r>
            <a:rPr lang="en-US" sz="2500" kern="1200" baseline="0" dirty="0" smtClean="0"/>
            <a:t>, to questions such as: 'You sweeten tea with…..?' and 'What do you say to a caller at the door if you want him to enter?' </a:t>
          </a:r>
          <a:r>
            <a:rPr lang="en-US" sz="2500" b="1" kern="1200" baseline="0" dirty="0" smtClean="0"/>
            <a:t>The answers to the questions were then transcribed phonetically by the survey worker. </a:t>
          </a:r>
          <a:endParaRPr lang="en-GB" sz="2500" kern="1200" dirty="0"/>
        </a:p>
      </dsp:txBody>
      <dsp:txXfrm>
        <a:off x="0" y="3859137"/>
        <a:ext cx="8229599" cy="176901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143EE0-A4E7-499E-AE7C-77DD76FD92A3}">
      <dsp:nvSpPr>
        <dsp:cNvPr id="0" name=""/>
        <dsp:cNvSpPr/>
      </dsp:nvSpPr>
      <dsp:spPr>
        <a:xfrm>
          <a:off x="7143" y="892968"/>
          <a:ext cx="5072062" cy="507206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133" tIns="22860" rIns="279133" bIns="22860" numCol="1" spcCol="1270" anchor="ctr" anchorCtr="0">
          <a:noAutofit/>
        </a:bodyPr>
        <a:lstStyle/>
        <a:p>
          <a:pPr lvl="0" algn="ctr" defTabSz="800100" rtl="0">
            <a:lnSpc>
              <a:spcPct val="90000"/>
            </a:lnSpc>
            <a:spcBef>
              <a:spcPct val="0"/>
            </a:spcBef>
            <a:spcAft>
              <a:spcPct val="35000"/>
            </a:spcAft>
          </a:pPr>
          <a:r>
            <a:rPr lang="en-US" sz="1800" kern="1200" baseline="0" dirty="0" smtClean="0"/>
            <a:t>firstly, that dialectology should not just be interested in the very small proportion of the population who were old, rural and male, but also include the young, women and those living in towns and cities. </a:t>
          </a:r>
          <a:endParaRPr lang="en-GB" sz="1800" kern="1200" dirty="0"/>
        </a:p>
      </dsp:txBody>
      <dsp:txXfrm>
        <a:off x="7143" y="892968"/>
        <a:ext cx="5072062" cy="5072062"/>
      </dsp:txXfrm>
    </dsp:sp>
    <dsp:sp modelId="{F931F164-CC54-43C1-9B4C-344095F1A379}">
      <dsp:nvSpPr>
        <dsp:cNvPr id="0" name=""/>
        <dsp:cNvSpPr/>
      </dsp:nvSpPr>
      <dsp:spPr>
        <a:xfrm>
          <a:off x="4064793" y="892968"/>
          <a:ext cx="5072062" cy="5072062"/>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133" tIns="22860" rIns="279133" bIns="22860" numCol="1" spcCol="1270" anchor="ctr" anchorCtr="0">
          <a:noAutofit/>
        </a:bodyPr>
        <a:lstStyle/>
        <a:p>
          <a:pPr lvl="0" algn="ctr" defTabSz="800100" rtl="0">
            <a:lnSpc>
              <a:spcPct val="90000"/>
            </a:lnSpc>
            <a:spcBef>
              <a:spcPct val="0"/>
            </a:spcBef>
            <a:spcAft>
              <a:spcPct val="35000"/>
            </a:spcAft>
          </a:pPr>
          <a:r>
            <a:rPr lang="en-US" sz="1800" kern="1200" baseline="0" dirty="0" smtClean="0"/>
            <a:t>Secondly, they argued that one-word answers to questionnaires were too divorced from everyday language to provide a really accurate account of how people used language - critics suggested that dialectology should study continuous and relaxed conversation which not only would provide examples of more everyday language but also highlight variability within the speech of the individual.</a:t>
          </a:r>
          <a:endParaRPr lang="en-GB" sz="1800" kern="1200" dirty="0"/>
        </a:p>
      </dsp:txBody>
      <dsp:txXfrm>
        <a:off x="4064793" y="892968"/>
        <a:ext cx="5072062" cy="507206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74ABED-380A-49D6-8A0B-0385B1E64F20}">
      <dsp:nvSpPr>
        <dsp:cNvPr id="0" name=""/>
        <dsp:cNvSpPr/>
      </dsp:nvSpPr>
      <dsp:spPr>
        <a:xfrm>
          <a:off x="0" y="500759"/>
          <a:ext cx="9144000" cy="13431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STYLES</a:t>
          </a:r>
          <a:endParaRPr lang="en-GB" sz="5600" kern="1200" dirty="0"/>
        </a:p>
      </dsp:txBody>
      <dsp:txXfrm>
        <a:off x="0" y="500759"/>
        <a:ext cx="9144000" cy="1343160"/>
      </dsp:txXfrm>
    </dsp:sp>
    <dsp:sp modelId="{162576F5-AD0D-40AB-A077-1CA972C4EC85}">
      <dsp:nvSpPr>
        <dsp:cNvPr id="0" name=""/>
        <dsp:cNvSpPr/>
      </dsp:nvSpPr>
      <dsp:spPr>
        <a:xfrm>
          <a:off x="0" y="2005200"/>
          <a:ext cx="9144000" cy="13431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REGISTERS</a:t>
          </a:r>
          <a:endParaRPr lang="en-GB" sz="5600" kern="1200" dirty="0"/>
        </a:p>
      </dsp:txBody>
      <dsp:txXfrm>
        <a:off x="0" y="2005200"/>
        <a:ext cx="9144000" cy="1343160"/>
      </dsp:txXfrm>
    </dsp:sp>
    <dsp:sp modelId="{7B8A1DB8-A29B-4782-9104-6AE9F22156F7}">
      <dsp:nvSpPr>
        <dsp:cNvPr id="0" name=""/>
        <dsp:cNvSpPr/>
      </dsp:nvSpPr>
      <dsp:spPr>
        <a:xfrm>
          <a:off x="0" y="3509640"/>
          <a:ext cx="9144000" cy="13431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BELIEFS</a:t>
          </a:r>
          <a:endParaRPr lang="en-GB" sz="5600" kern="1200" dirty="0"/>
        </a:p>
      </dsp:txBody>
      <dsp:txXfrm>
        <a:off x="0" y="3509640"/>
        <a:ext cx="9144000" cy="1343160"/>
      </dsp:txXfrm>
    </dsp:sp>
    <dsp:sp modelId="{9033D125-23D2-4C94-BB13-B86B210EB0C9}">
      <dsp:nvSpPr>
        <dsp:cNvPr id="0" name=""/>
        <dsp:cNvSpPr/>
      </dsp:nvSpPr>
      <dsp:spPr>
        <a:xfrm>
          <a:off x="0" y="5014080"/>
          <a:ext cx="9144000" cy="13431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and more about: SOCIOLECTS</a:t>
          </a:r>
          <a:endParaRPr lang="en-GB" sz="5600" kern="1200" dirty="0"/>
        </a:p>
      </dsp:txBody>
      <dsp:txXfrm>
        <a:off x="0" y="5014080"/>
        <a:ext cx="9144000" cy="134316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59A11B-F2B5-4375-BB6D-E46EAC8E3C2C}">
      <dsp:nvSpPr>
        <dsp:cNvPr id="0" name=""/>
        <dsp:cNvSpPr/>
      </dsp:nvSpPr>
      <dsp:spPr>
        <a:xfrm>
          <a:off x="0" y="1447564"/>
          <a:ext cx="9144000" cy="3657599"/>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1C34D-BC2E-46DD-80E7-F780DD09105B}">
      <dsp:nvSpPr>
        <dsp:cNvPr id="0" name=""/>
        <dsp:cNvSpPr/>
      </dsp:nvSpPr>
      <dsp:spPr>
        <a:xfrm>
          <a:off x="1097280" y="2087644"/>
          <a:ext cx="3017519" cy="179222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lvl="0" algn="l" defTabSz="1289050">
            <a:lnSpc>
              <a:spcPct val="90000"/>
            </a:lnSpc>
            <a:spcBef>
              <a:spcPct val="0"/>
            </a:spcBef>
            <a:spcAft>
              <a:spcPct val="35000"/>
            </a:spcAft>
          </a:pPr>
          <a:r>
            <a:rPr lang="en-US" sz="2900" kern="1200" dirty="0" smtClean="0"/>
            <a:t>Formal</a:t>
          </a:r>
          <a:endParaRPr lang="en-GB" sz="2900" kern="1200" dirty="0"/>
        </a:p>
        <a:p>
          <a:pPr marL="228600" lvl="1" indent="-228600" algn="l" defTabSz="1022350">
            <a:lnSpc>
              <a:spcPct val="90000"/>
            </a:lnSpc>
            <a:spcBef>
              <a:spcPct val="0"/>
            </a:spcBef>
            <a:spcAft>
              <a:spcPct val="15000"/>
            </a:spcAft>
            <a:buChar char="••"/>
          </a:pPr>
          <a:r>
            <a:rPr lang="en-US" sz="2300" kern="1200" dirty="0" smtClean="0"/>
            <a:t>Public Lectures</a:t>
          </a:r>
          <a:endParaRPr lang="en-GB" sz="2300" kern="1200" dirty="0"/>
        </a:p>
        <a:p>
          <a:pPr marL="228600" lvl="1" indent="-228600" algn="l" defTabSz="1022350">
            <a:lnSpc>
              <a:spcPct val="90000"/>
            </a:lnSpc>
            <a:spcBef>
              <a:spcPct val="0"/>
            </a:spcBef>
            <a:spcAft>
              <a:spcPct val="15000"/>
            </a:spcAft>
            <a:buChar char="••"/>
          </a:pPr>
          <a:r>
            <a:rPr lang="en-US" sz="2300" kern="1200" dirty="0" smtClean="0"/>
            <a:t>Ceremonies</a:t>
          </a:r>
          <a:endParaRPr lang="en-GB" sz="2300" kern="1200" dirty="0"/>
        </a:p>
      </dsp:txBody>
      <dsp:txXfrm>
        <a:off x="1097280" y="2087644"/>
        <a:ext cx="3017519" cy="1792223"/>
      </dsp:txXfrm>
    </dsp:sp>
    <dsp:sp modelId="{13F490E7-4110-4A40-8A2E-2213B6C4FB08}">
      <dsp:nvSpPr>
        <dsp:cNvPr id="0" name=""/>
        <dsp:cNvSpPr/>
      </dsp:nvSpPr>
      <dsp:spPr>
        <a:xfrm>
          <a:off x="4572000" y="2672860"/>
          <a:ext cx="3566160" cy="179222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lvl="0" algn="l" defTabSz="1289050">
            <a:lnSpc>
              <a:spcPct val="90000"/>
            </a:lnSpc>
            <a:spcBef>
              <a:spcPct val="0"/>
            </a:spcBef>
            <a:spcAft>
              <a:spcPct val="35000"/>
            </a:spcAft>
          </a:pPr>
          <a:r>
            <a:rPr lang="en-US" sz="2900" kern="1200" dirty="0" smtClean="0"/>
            <a:t>Informal </a:t>
          </a:r>
          <a:endParaRPr lang="en-GB" sz="2900" kern="1200" dirty="0"/>
        </a:p>
        <a:p>
          <a:pPr marL="228600" lvl="1" indent="-228600" algn="l" defTabSz="1022350">
            <a:lnSpc>
              <a:spcPct val="90000"/>
            </a:lnSpc>
            <a:spcBef>
              <a:spcPct val="0"/>
            </a:spcBef>
            <a:spcAft>
              <a:spcPct val="15000"/>
            </a:spcAft>
            <a:buChar char="••"/>
          </a:pPr>
          <a:r>
            <a:rPr lang="en-US" sz="2300" kern="1200" dirty="0" smtClean="0"/>
            <a:t>Conversations on informal matters</a:t>
          </a:r>
          <a:endParaRPr lang="en-GB" sz="2300" kern="1200" dirty="0"/>
        </a:p>
        <a:p>
          <a:pPr marL="228600" lvl="1" indent="-228600" algn="l" defTabSz="1022350">
            <a:lnSpc>
              <a:spcPct val="90000"/>
            </a:lnSpc>
            <a:spcBef>
              <a:spcPct val="0"/>
            </a:spcBef>
            <a:spcAft>
              <a:spcPct val="15000"/>
            </a:spcAft>
            <a:buChar char="••"/>
          </a:pPr>
          <a:r>
            <a:rPr lang="en-US" sz="2300" kern="1200" dirty="0" smtClean="0"/>
            <a:t>Casual Conversations</a:t>
          </a:r>
          <a:endParaRPr lang="en-GB" sz="2300" kern="1200" dirty="0"/>
        </a:p>
      </dsp:txBody>
      <dsp:txXfrm>
        <a:off x="4572000" y="2672860"/>
        <a:ext cx="3566160" cy="179222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4C73EF-BD9A-482F-B448-662658275DD0}">
      <dsp:nvSpPr>
        <dsp:cNvPr id="0" name=""/>
        <dsp:cNvSpPr/>
      </dsp:nvSpPr>
      <dsp:spPr>
        <a:xfrm>
          <a:off x="0" y="43491"/>
          <a:ext cx="8229599"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Some sociolinguists argue that Standard English can only be used properly to refer to features of grammar and vocabulary.</a:t>
          </a:r>
          <a:endParaRPr lang="en-GB" sz="2600" kern="1200" dirty="0"/>
        </a:p>
      </dsp:txBody>
      <dsp:txXfrm>
        <a:off x="0" y="43491"/>
        <a:ext cx="8229599" cy="1429740"/>
      </dsp:txXfrm>
    </dsp:sp>
    <dsp:sp modelId="{4356E416-FD19-4186-91B8-343302661D21}">
      <dsp:nvSpPr>
        <dsp:cNvPr id="0" name=""/>
        <dsp:cNvSpPr/>
      </dsp:nvSpPr>
      <dsp:spPr>
        <a:xfrm>
          <a:off x="0" y="1548111"/>
          <a:ext cx="8229599"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Other sociolinguists (</a:t>
          </a:r>
          <a:r>
            <a:rPr lang="en-GB" sz="2600" b="1" kern="1200" baseline="0" dirty="0" smtClean="0"/>
            <a:t>Milroy</a:t>
          </a:r>
          <a:r>
            <a:rPr lang="en-GB" sz="2600" kern="1200" baseline="0" dirty="0" smtClean="0"/>
            <a:t> 1992; </a:t>
          </a:r>
          <a:r>
            <a:rPr lang="en-GB" sz="2600" kern="1200" baseline="0" dirty="0" err="1" smtClean="0"/>
            <a:t>Mugglestone</a:t>
          </a:r>
          <a:r>
            <a:rPr lang="en-GB" sz="2600" kern="1200" baseline="0" dirty="0" smtClean="0"/>
            <a:t> 2003) find the term ‘standard’ useful for discussing </a:t>
          </a:r>
          <a:r>
            <a:rPr lang="en-GB" sz="2600" b="1" kern="1200" baseline="0" dirty="0" smtClean="0"/>
            <a:t>attitudes</a:t>
          </a:r>
          <a:r>
            <a:rPr lang="en-GB" sz="2600" kern="1200" baseline="0" dirty="0" smtClean="0"/>
            <a:t> to different accents.</a:t>
          </a:r>
          <a:endParaRPr lang="en-GB" sz="2600" kern="1200" dirty="0"/>
        </a:p>
      </dsp:txBody>
      <dsp:txXfrm>
        <a:off x="0" y="1548111"/>
        <a:ext cx="8229599" cy="1429740"/>
      </dsp:txXfrm>
    </dsp:sp>
    <dsp:sp modelId="{D81AED68-6A2A-4C6A-A613-D61543C94F1B}">
      <dsp:nvSpPr>
        <dsp:cNvPr id="0" name=""/>
        <dsp:cNvSpPr/>
      </dsp:nvSpPr>
      <dsp:spPr>
        <a:xfrm>
          <a:off x="0" y="3052731"/>
          <a:ext cx="8229599"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What do you think about Milroy’s proposal what kind of attitudes?</a:t>
          </a:r>
          <a:endParaRPr lang="en-GB" sz="2600" kern="1200" dirty="0"/>
        </a:p>
      </dsp:txBody>
      <dsp:txXfrm>
        <a:off x="0" y="3052731"/>
        <a:ext cx="8229599" cy="14297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B8115F-0190-4957-A3AC-AFB57678282C}">
      <dsp:nvSpPr>
        <dsp:cNvPr id="0" name=""/>
        <dsp:cNvSpPr/>
      </dsp:nvSpPr>
      <dsp:spPr>
        <a:xfrm>
          <a:off x="0" y="2533949"/>
          <a:ext cx="8435279"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58004A-7DCF-4ACA-BC4D-3D6EFDDADC25}">
      <dsp:nvSpPr>
        <dsp:cNvPr id="0" name=""/>
        <dsp:cNvSpPr/>
      </dsp:nvSpPr>
      <dsp:spPr>
        <a:xfrm>
          <a:off x="421764" y="2342069"/>
          <a:ext cx="5904696"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183" tIns="0" rIns="223183" bIns="0" numCol="1" spcCol="1270" anchor="ctr" anchorCtr="0">
          <a:noAutofit/>
        </a:bodyPr>
        <a:lstStyle/>
        <a:p>
          <a:pPr lvl="0" algn="l" defTabSz="577850" rtl="0">
            <a:lnSpc>
              <a:spcPct val="90000"/>
            </a:lnSpc>
            <a:spcBef>
              <a:spcPct val="0"/>
            </a:spcBef>
            <a:spcAft>
              <a:spcPct val="35000"/>
            </a:spcAft>
          </a:pPr>
          <a:r>
            <a:rPr lang="en-US" sz="1300" kern="1200" baseline="0" dirty="0" smtClean="0"/>
            <a:t>Cities are much more difficult to characterize linguistically than rural hamlets.</a:t>
          </a:r>
          <a:endParaRPr lang="en-GB" sz="1300" kern="1200" dirty="0"/>
        </a:p>
      </dsp:txBody>
      <dsp:txXfrm>
        <a:off x="421764" y="2342069"/>
        <a:ext cx="5904696" cy="383760"/>
      </dsp:txXfrm>
    </dsp:sp>
    <dsp:sp modelId="{AA88D48D-ACCC-46AC-BE83-3830F1DCCF04}">
      <dsp:nvSpPr>
        <dsp:cNvPr id="0" name=""/>
        <dsp:cNvSpPr/>
      </dsp:nvSpPr>
      <dsp:spPr>
        <a:xfrm>
          <a:off x="0" y="3123629"/>
          <a:ext cx="8435279" cy="1392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4671" tIns="270764" rIns="654671"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Family structures </a:t>
          </a:r>
          <a:endParaRPr lang="en-GB" sz="1300" kern="1200" dirty="0"/>
        </a:p>
        <a:p>
          <a:pPr marL="114300" lvl="1" indent="-114300" algn="l" defTabSz="577850" rtl="0">
            <a:lnSpc>
              <a:spcPct val="90000"/>
            </a:lnSpc>
            <a:spcBef>
              <a:spcPct val="0"/>
            </a:spcBef>
            <a:spcAft>
              <a:spcPct val="15000"/>
            </a:spcAft>
            <a:buChar char="••"/>
          </a:pPr>
          <a:r>
            <a:rPr lang="en-US" sz="1300" kern="1200" dirty="0" smtClean="0"/>
            <a:t>employment </a:t>
          </a:r>
          <a:endParaRPr lang="en-GB" sz="1300" kern="1200" dirty="0"/>
        </a:p>
        <a:p>
          <a:pPr marL="114300" lvl="1" indent="-114300" algn="l" defTabSz="577850" rtl="0">
            <a:lnSpc>
              <a:spcPct val="90000"/>
            </a:lnSpc>
            <a:spcBef>
              <a:spcPct val="0"/>
            </a:spcBef>
            <a:spcAft>
              <a:spcPct val="15000"/>
            </a:spcAft>
            <a:buChar char="••"/>
          </a:pPr>
          <a:r>
            <a:rPr lang="en-US" sz="1300" kern="1200" dirty="0" smtClean="0"/>
            <a:t>opportunities for social advancement or decline.</a:t>
          </a:r>
          <a:endParaRPr lang="en-GB" sz="1300" kern="1200" dirty="0"/>
        </a:p>
        <a:p>
          <a:pPr marL="114300" lvl="1" indent="-114300" algn="l" defTabSz="577850" rtl="0">
            <a:lnSpc>
              <a:spcPct val="90000"/>
            </a:lnSpc>
            <a:spcBef>
              <a:spcPct val="0"/>
            </a:spcBef>
            <a:spcAft>
              <a:spcPct val="15000"/>
            </a:spcAft>
            <a:buChar char="••"/>
          </a:pPr>
          <a:r>
            <a:rPr lang="en-US" sz="1300" kern="1200" dirty="0" smtClean="0"/>
            <a:t>Migration, in and out of cities</a:t>
          </a:r>
          <a:endParaRPr lang="en-GB" sz="1300" kern="1200" dirty="0"/>
        </a:p>
        <a:p>
          <a:pPr marL="114300" lvl="1" indent="-114300" algn="l" defTabSz="577850" rtl="0">
            <a:lnSpc>
              <a:spcPct val="90000"/>
            </a:lnSpc>
            <a:spcBef>
              <a:spcPct val="0"/>
            </a:spcBef>
            <a:spcAft>
              <a:spcPct val="15000"/>
            </a:spcAft>
            <a:buChar char="••"/>
          </a:pPr>
          <a:r>
            <a:rPr lang="en-US" sz="1300" kern="1200" dirty="0" smtClean="0"/>
            <a:t>Cities also spread their influence far beyond their limits &gt; play a role in </a:t>
          </a:r>
          <a:r>
            <a:rPr lang="en-US" sz="1300" b="1" i="1" kern="1200" dirty="0" smtClean="0"/>
            <a:t>standardization</a:t>
          </a:r>
          <a:r>
            <a:rPr lang="en-US" sz="1300" kern="1200" dirty="0" smtClean="0"/>
            <a:t> </a:t>
          </a:r>
          <a:endParaRPr lang="en-GB" sz="1300" kern="1200" dirty="0"/>
        </a:p>
      </dsp:txBody>
      <dsp:txXfrm>
        <a:off x="0" y="3123629"/>
        <a:ext cx="8435279" cy="1392300"/>
      </dsp:txXfrm>
    </dsp:sp>
    <dsp:sp modelId="{76E0FBEB-22CC-487B-9222-56F825976AF6}">
      <dsp:nvSpPr>
        <dsp:cNvPr id="0" name=""/>
        <dsp:cNvSpPr/>
      </dsp:nvSpPr>
      <dsp:spPr>
        <a:xfrm>
          <a:off x="421764" y="2931750"/>
          <a:ext cx="5904696"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183" tIns="0" rIns="223183" bIns="0" numCol="1" spcCol="1270" anchor="ctr" anchorCtr="0">
          <a:noAutofit/>
        </a:bodyPr>
        <a:lstStyle/>
        <a:p>
          <a:pPr lvl="0" algn="l" defTabSz="577850" rtl="0">
            <a:lnSpc>
              <a:spcPct val="90000"/>
            </a:lnSpc>
            <a:spcBef>
              <a:spcPct val="0"/>
            </a:spcBef>
            <a:spcAft>
              <a:spcPct val="35000"/>
            </a:spcAft>
          </a:pPr>
          <a:r>
            <a:rPr lang="en-US" sz="1300" kern="1200" baseline="0" dirty="0" smtClean="0"/>
            <a:t>Variation in language and patterns of change are much more obvious in cities: </a:t>
          </a:r>
          <a:endParaRPr lang="en-GB" sz="1300" kern="1200" dirty="0"/>
        </a:p>
      </dsp:txBody>
      <dsp:txXfrm>
        <a:off x="421764" y="2931750"/>
        <a:ext cx="5904696" cy="38376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7298CF-E938-4A66-950C-5A562239694C}">
      <dsp:nvSpPr>
        <dsp:cNvPr id="0" name=""/>
        <dsp:cNvSpPr/>
      </dsp:nvSpPr>
      <dsp:spPr>
        <a:xfrm>
          <a:off x="131598" y="1685"/>
          <a:ext cx="3319334" cy="165966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baseline="0" dirty="0" smtClean="0"/>
            <a:t>Not practical to interview speakers extensively, as on Martha’s Vineyard.</a:t>
          </a:r>
          <a:endParaRPr lang="en-GB" sz="2100" kern="1200" baseline="0" dirty="0"/>
        </a:p>
      </dsp:txBody>
      <dsp:txXfrm>
        <a:off x="131598" y="1685"/>
        <a:ext cx="3319334" cy="1659667"/>
      </dsp:txXfrm>
    </dsp:sp>
    <dsp:sp modelId="{E2616D50-DFFF-4A4B-9BEC-9CEC29189948}">
      <dsp:nvSpPr>
        <dsp:cNvPr id="0" name=""/>
        <dsp:cNvSpPr/>
      </dsp:nvSpPr>
      <dsp:spPr>
        <a:xfrm>
          <a:off x="131598" y="1910302"/>
          <a:ext cx="3319334" cy="1659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baseline="0" dirty="0" smtClean="0"/>
            <a:t>Instead, needed to quickly elicit possible /r/ pronunciations in both spontaneous and careful speech</a:t>
          </a:r>
          <a:endParaRPr lang="en-GB" sz="2100" kern="1200" dirty="0"/>
        </a:p>
      </dsp:txBody>
      <dsp:txXfrm>
        <a:off x="131598" y="1910302"/>
        <a:ext cx="3319334" cy="1659667"/>
      </dsp:txXfrm>
    </dsp:sp>
    <dsp:sp modelId="{958A630C-0DEA-4575-8852-B8E2DE4260B8}">
      <dsp:nvSpPr>
        <dsp:cNvPr id="0" name=""/>
        <dsp:cNvSpPr/>
      </dsp:nvSpPr>
      <dsp:spPr>
        <a:xfrm rot="19457599">
          <a:off x="3297245" y="2229978"/>
          <a:ext cx="1635109" cy="66005"/>
        </a:xfrm>
        <a:custGeom>
          <a:avLst/>
          <a:gdLst/>
          <a:ahLst/>
          <a:cxnLst/>
          <a:rect l="0" t="0" r="0" b="0"/>
          <a:pathLst>
            <a:path>
              <a:moveTo>
                <a:pt x="0" y="33002"/>
              </a:moveTo>
              <a:lnTo>
                <a:pt x="1635109"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9457599">
        <a:off x="4073922" y="2222103"/>
        <a:ext cx="81755" cy="81755"/>
      </dsp:txXfrm>
    </dsp:sp>
    <dsp:sp modelId="{2374B7F4-D3DE-42EC-BE2E-6F4DA55B9F0F}">
      <dsp:nvSpPr>
        <dsp:cNvPr id="0" name=""/>
        <dsp:cNvSpPr/>
      </dsp:nvSpPr>
      <dsp:spPr>
        <a:xfrm>
          <a:off x="4778666" y="955993"/>
          <a:ext cx="3319334" cy="1659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dirty="0" smtClean="0"/>
            <a:t>Walked around 3 NYC department stores, asking the location of departments he knew were on the </a:t>
          </a:r>
          <a:r>
            <a:rPr lang="en-GB" sz="2100" i="1" kern="1200" dirty="0" smtClean="0"/>
            <a:t>fourth floor</a:t>
          </a:r>
          <a:endParaRPr lang="en-GB" sz="2100" kern="1200" dirty="0"/>
        </a:p>
      </dsp:txBody>
      <dsp:txXfrm>
        <a:off x="4778666" y="955993"/>
        <a:ext cx="3319334" cy="1659667"/>
      </dsp:txXfrm>
    </dsp:sp>
    <dsp:sp modelId="{8D06DCA4-3B60-4771-9291-A7C73A1CB8A9}">
      <dsp:nvSpPr>
        <dsp:cNvPr id="0" name=""/>
        <dsp:cNvSpPr/>
      </dsp:nvSpPr>
      <dsp:spPr>
        <a:xfrm rot="2142401">
          <a:off x="3297245" y="3184287"/>
          <a:ext cx="1635109" cy="66005"/>
        </a:xfrm>
        <a:custGeom>
          <a:avLst/>
          <a:gdLst/>
          <a:ahLst/>
          <a:cxnLst/>
          <a:rect l="0" t="0" r="0" b="0"/>
          <a:pathLst>
            <a:path>
              <a:moveTo>
                <a:pt x="0" y="33002"/>
              </a:moveTo>
              <a:lnTo>
                <a:pt x="1635109"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142401">
        <a:off x="4073922" y="3176412"/>
        <a:ext cx="81755" cy="81755"/>
      </dsp:txXfrm>
    </dsp:sp>
    <dsp:sp modelId="{24EBC736-47BC-4EA1-8D9A-D2D00E8A4D75}">
      <dsp:nvSpPr>
        <dsp:cNvPr id="0" name=""/>
        <dsp:cNvSpPr/>
      </dsp:nvSpPr>
      <dsp:spPr>
        <a:xfrm>
          <a:off x="4778666" y="2864610"/>
          <a:ext cx="3319334" cy="1659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dirty="0" smtClean="0"/>
            <a:t>By pretending not to hear, he got each informant to pronounce the two words twice, once spontaneously, and once carefully</a:t>
          </a:r>
          <a:endParaRPr lang="en-GB" sz="2100" kern="1200" dirty="0"/>
        </a:p>
      </dsp:txBody>
      <dsp:txXfrm>
        <a:off x="4778666" y="2864610"/>
        <a:ext cx="3319334" cy="165966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0F2394-2478-488B-B376-0165192D97EE}">
      <dsp:nvSpPr>
        <dsp:cNvPr id="0" name=""/>
        <dsp:cNvSpPr/>
      </dsp:nvSpPr>
      <dsp:spPr>
        <a:xfrm>
          <a:off x="3623" y="0"/>
          <a:ext cx="3485182" cy="605107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GB" sz="2700" kern="1200" baseline="0" dirty="0" smtClean="0"/>
            <a:t>3 stores catering for distinct social groups: </a:t>
          </a:r>
          <a:endParaRPr lang="en-GB" sz="2700" kern="1200" dirty="0"/>
        </a:p>
      </dsp:txBody>
      <dsp:txXfrm>
        <a:off x="3623" y="0"/>
        <a:ext cx="3485182" cy="1815321"/>
      </dsp:txXfrm>
    </dsp:sp>
    <dsp:sp modelId="{AE261FB3-E745-4375-9912-3D22408F8DD2}">
      <dsp:nvSpPr>
        <dsp:cNvPr id="0" name=""/>
        <dsp:cNvSpPr/>
      </dsp:nvSpPr>
      <dsp:spPr>
        <a:xfrm>
          <a:off x="352141" y="1815838"/>
          <a:ext cx="2788146" cy="118879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Saks (upper), </a:t>
          </a:r>
          <a:endParaRPr lang="en-GB" sz="3500" kern="1200" dirty="0"/>
        </a:p>
      </dsp:txBody>
      <dsp:txXfrm>
        <a:off x="352141" y="1815838"/>
        <a:ext cx="2788146" cy="1188793"/>
      </dsp:txXfrm>
    </dsp:sp>
    <dsp:sp modelId="{9522777B-F556-4530-A28D-FBCF2648378A}">
      <dsp:nvSpPr>
        <dsp:cNvPr id="0" name=""/>
        <dsp:cNvSpPr/>
      </dsp:nvSpPr>
      <dsp:spPr>
        <a:xfrm>
          <a:off x="352141" y="3187523"/>
          <a:ext cx="2788146" cy="1188793"/>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Macy’s (middle), </a:t>
          </a:r>
          <a:endParaRPr lang="en-GB" sz="3500" kern="1200" dirty="0"/>
        </a:p>
      </dsp:txBody>
      <dsp:txXfrm>
        <a:off x="352141" y="3187523"/>
        <a:ext cx="2788146" cy="1188793"/>
      </dsp:txXfrm>
    </dsp:sp>
    <dsp:sp modelId="{6743E1A8-1F0E-4DD2-9956-2877C28567A7}">
      <dsp:nvSpPr>
        <dsp:cNvPr id="0" name=""/>
        <dsp:cNvSpPr/>
      </dsp:nvSpPr>
      <dsp:spPr>
        <a:xfrm>
          <a:off x="352141" y="4559207"/>
          <a:ext cx="2788146" cy="1188793"/>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S. Klein (lower)</a:t>
          </a:r>
          <a:endParaRPr lang="en-GB" sz="3500" kern="1200" dirty="0"/>
        </a:p>
      </dsp:txBody>
      <dsp:txXfrm>
        <a:off x="352141" y="4559207"/>
        <a:ext cx="2788146" cy="1188793"/>
      </dsp:txXfrm>
    </dsp:sp>
    <dsp:sp modelId="{CB7156F7-C43B-4ED2-86BC-0962A89EC5BE}">
      <dsp:nvSpPr>
        <dsp:cNvPr id="0" name=""/>
        <dsp:cNvSpPr/>
      </dsp:nvSpPr>
      <dsp:spPr>
        <a:xfrm>
          <a:off x="3750194" y="0"/>
          <a:ext cx="3485182" cy="605107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GB" sz="2700" kern="1200" baseline="0" dirty="0" smtClean="0"/>
            <a:t>Informants were shop workers at different grades, giving a further possible stratification</a:t>
          </a:r>
          <a:endParaRPr lang="en-GB" sz="2700" kern="1200" dirty="0"/>
        </a:p>
      </dsp:txBody>
      <dsp:txXfrm>
        <a:off x="3750194" y="0"/>
        <a:ext cx="3485182" cy="1815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0C859-4F36-4272-8E14-F4D96D043BCE}" type="datetimeFigureOut">
              <a:rPr lang="en-GB" smtClean="0"/>
              <a:pPr/>
              <a:t>19/03/2012</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9A103-028B-4F23-85B5-6BEFB70D565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975A4-971B-45D4-B4C6-182153CE2A55}" type="slidenum">
              <a:rPr lang="en-GB"/>
              <a:pPr/>
              <a:t>14</a:t>
            </a:fld>
            <a:endParaRPr lang="en-GB"/>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92343-7D34-4743-93B5-269E541D673C}" type="slidenum">
              <a:rPr lang="en-GB"/>
              <a:pPr/>
              <a:t>27</a:t>
            </a:fld>
            <a:endParaRPr lang="en-GB"/>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A034A-1EE1-4F75-BBD6-2789DE83F4ED}" type="slidenum">
              <a:rPr lang="en-GB"/>
              <a:pPr/>
              <a:t>29</a:t>
            </a:fld>
            <a:endParaRPr lang="en-GB"/>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A1B34-5324-462F-84CB-EF34EB90D126}" type="slidenum">
              <a:rPr lang="en-GB"/>
              <a:pPr/>
              <a:t>30</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7D42C-4DFB-422D-AD6F-E95E17BBD4EC}" type="slidenum">
              <a:rPr lang="en-GB"/>
              <a:pPr/>
              <a:t>31</a:t>
            </a:fld>
            <a:endParaRPr lang="en-GB"/>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0D87B-31D2-41E6-A88B-679AB0F30EC5}" type="slidenum">
              <a:rPr lang="en-GB"/>
              <a:pPr/>
              <a:t>32</a:t>
            </a:fld>
            <a:endParaRPr lang="en-GB"/>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87F2D-31BE-4DA9-8F71-8359A082A243}" type="slidenum">
              <a:rPr lang="en-GB"/>
              <a:pPr/>
              <a:t>33</a:t>
            </a:fld>
            <a:endParaRPr lang="en-GB"/>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778B0-41F5-4A7E-8922-F8AE82B0B0AC}" type="slidenum">
              <a:rPr lang="en-GB"/>
              <a:pPr/>
              <a:t>34</a:t>
            </a:fld>
            <a:endParaRPr lang="en-GB"/>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8A781-CAF5-4DEA-9E5B-E69BC3248F63}" type="slidenum">
              <a:rPr lang="en-GB"/>
              <a:pPr/>
              <a:t>35</a:t>
            </a:fld>
            <a:endParaRPr lang="en-GB"/>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7A494-97F8-46F6-8667-15F699F0195F}" type="slidenum">
              <a:rPr lang="en-GB"/>
              <a:pPr/>
              <a:t>36</a:t>
            </a:fld>
            <a:endParaRPr lang="en-GB"/>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E4EC2-E043-4A62-A1A4-8FC35D76135A}" type="slidenum">
              <a:rPr lang="en-GB"/>
              <a:pPr/>
              <a:t>16</a:t>
            </a:fld>
            <a:endParaRPr lang="en-GB"/>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120CB-316B-4201-A450-3D579B95E685}" type="slidenum">
              <a:rPr lang="en-GB"/>
              <a:pPr/>
              <a:t>17</a:t>
            </a:fld>
            <a:endParaRPr lang="en-GB"/>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4C56D-34ED-4E1E-BDC0-E7439FBD2A02}" type="slidenum">
              <a:rPr lang="en-GB"/>
              <a:pPr/>
              <a:t>20</a:t>
            </a:fld>
            <a:endParaRPr lang="en-GB"/>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FE3E2-4102-44ED-9E23-E70987449055}" type="slidenum">
              <a:rPr lang="en-GB"/>
              <a:pPr/>
              <a:t>21</a:t>
            </a:fld>
            <a:endParaRPr lang="en-GB"/>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6545A-3AC5-4772-B89B-33AC59E7B84D}" type="slidenum">
              <a:rPr lang="en-GB"/>
              <a:pPr/>
              <a:t>22</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DD5CE-3BA1-49D9-8AE4-3D78CA6134AF}" type="slidenum">
              <a:rPr lang="en-GB"/>
              <a:pPr/>
              <a:t>23</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0E5CF-00B1-485A-B7E5-FE60B97D41D3}" type="slidenum">
              <a:rPr lang="en-GB"/>
              <a:pPr/>
              <a:t>24</a:t>
            </a:fld>
            <a:endParaRPr lang="en-GB"/>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1155B-BE7A-4ECE-AE23-56FB2985353F}" type="slidenum">
              <a:rPr lang="en-GB"/>
              <a:pPr/>
              <a:t>26</a:t>
            </a:fld>
            <a:endParaRPr lang="en-GB"/>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Τίτλος, Κείμενο και 2 Αντικεί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p>
            <a:r>
              <a:rPr lang="el-GR" smtClean="0"/>
              <a:t>Kλικ για επεξεργασία του τίτλου</a:t>
            </a:r>
            <a:endParaRPr lang="en-GB"/>
          </a:p>
        </p:txBody>
      </p:sp>
      <p:sp>
        <p:nvSpPr>
          <p:cNvPr id="3" name="2 - Θέση κειμένου"/>
          <p:cNvSpPr>
            <a:spLocks noGrp="1"/>
          </p:cNvSpPr>
          <p:nvPr>
            <p:ph type="body" sz="half" idx="1"/>
          </p:nvPr>
        </p:nvSpPr>
        <p:spPr>
          <a:xfrm>
            <a:off x="457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quarter" idx="2"/>
          </p:nvPr>
        </p:nvSpPr>
        <p:spPr>
          <a:xfrm>
            <a:off x="4648200" y="1600200"/>
            <a:ext cx="4038600" cy="2185988"/>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περιεχομένου"/>
          <p:cNvSpPr>
            <a:spLocks noGrp="1"/>
          </p:cNvSpPr>
          <p:nvPr>
            <p:ph sz="quarter" idx="3"/>
          </p:nvPr>
        </p:nvSpPr>
        <p:spPr>
          <a:xfrm>
            <a:off x="4648200" y="3938588"/>
            <a:ext cx="4038600" cy="2187575"/>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ημερομηνίας"/>
          <p:cNvSpPr>
            <a:spLocks noGrp="1"/>
          </p:cNvSpPr>
          <p:nvPr>
            <p:ph type="dt" sz="half" idx="10"/>
          </p:nvPr>
        </p:nvSpPr>
        <p:spPr>
          <a:xfrm>
            <a:off x="457200" y="6245225"/>
            <a:ext cx="2133600" cy="476250"/>
          </a:xfrm>
        </p:spPr>
        <p:txBody>
          <a:bodyPr/>
          <a:lstStyle>
            <a:lvl1pPr>
              <a:defRPr/>
            </a:lvl1pPr>
          </a:lstStyle>
          <a:p>
            <a:endParaRPr lang="en-GB"/>
          </a:p>
        </p:txBody>
      </p:sp>
      <p:sp>
        <p:nvSpPr>
          <p:cNvPr id="7" name="6 - Θέση υποσέλιδου"/>
          <p:cNvSpPr>
            <a:spLocks noGrp="1"/>
          </p:cNvSpPr>
          <p:nvPr>
            <p:ph type="ftr" sz="quarter" idx="11"/>
          </p:nvPr>
        </p:nvSpPr>
        <p:spPr>
          <a:xfrm>
            <a:off x="3124200" y="6245225"/>
            <a:ext cx="2895600" cy="476250"/>
          </a:xfrm>
        </p:spPr>
        <p:txBody>
          <a:bodyPr/>
          <a:lstStyle>
            <a:lvl1pPr>
              <a:defRPr/>
            </a:lvl1pPr>
          </a:lstStyle>
          <a:p>
            <a:endParaRPr lang="en-GB"/>
          </a:p>
        </p:txBody>
      </p:sp>
      <p:sp>
        <p:nvSpPr>
          <p:cNvPr id="8" name="7 - Θέση αριθμού διαφάνειας"/>
          <p:cNvSpPr>
            <a:spLocks noGrp="1"/>
          </p:cNvSpPr>
          <p:nvPr>
            <p:ph type="sldNum" sz="quarter" idx="12"/>
          </p:nvPr>
        </p:nvSpPr>
        <p:spPr>
          <a:xfrm>
            <a:off x="6553200" y="6245225"/>
            <a:ext cx="2133600" cy="476250"/>
          </a:xfrm>
        </p:spPr>
        <p:txBody>
          <a:bodyPr/>
          <a:lstStyle>
            <a:lvl1pPr>
              <a:defRPr/>
            </a:lvl1pPr>
          </a:lstStyle>
          <a:p>
            <a:fld id="{FE273018-8096-42FC-B38D-6768F3D82219}"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Τίτλος, Κείμενο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p>
            <a:r>
              <a:rPr lang="el-GR" smtClean="0"/>
              <a:t>Kλικ για επεξεργασία του τίτλου</a:t>
            </a:r>
            <a:endParaRPr lang="en-GB"/>
          </a:p>
        </p:txBody>
      </p:sp>
      <p:sp>
        <p:nvSpPr>
          <p:cNvPr id="3" name="2 - Θέση κειμένου"/>
          <p:cNvSpPr>
            <a:spLocks noGrp="1"/>
          </p:cNvSpPr>
          <p:nvPr>
            <p:ph type="body" sz="half" idx="1"/>
          </p:nvPr>
        </p:nvSpPr>
        <p:spPr>
          <a:xfrm>
            <a:off x="457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a:xfrm>
            <a:off x="457200" y="6245225"/>
            <a:ext cx="2133600" cy="476250"/>
          </a:xfrm>
        </p:spPr>
        <p:txBody>
          <a:bodyPr/>
          <a:lstStyle>
            <a:lvl1pPr>
              <a:defRPr/>
            </a:lvl1pPr>
          </a:lstStyle>
          <a:p>
            <a:endParaRPr lang="en-GB"/>
          </a:p>
        </p:txBody>
      </p:sp>
      <p:sp>
        <p:nvSpPr>
          <p:cNvPr id="6" name="5 - Θέση υποσέλιδου"/>
          <p:cNvSpPr>
            <a:spLocks noGrp="1"/>
          </p:cNvSpPr>
          <p:nvPr>
            <p:ph type="ftr" sz="quarter" idx="11"/>
          </p:nvPr>
        </p:nvSpPr>
        <p:spPr>
          <a:xfrm>
            <a:off x="3124200" y="6245225"/>
            <a:ext cx="2895600" cy="476250"/>
          </a:xfrm>
        </p:spPr>
        <p:txBody>
          <a:bodyPr/>
          <a:lstStyle>
            <a:lvl1pPr>
              <a:defRPr/>
            </a:lvl1pPr>
          </a:lstStyle>
          <a:p>
            <a:endParaRPr lang="en-GB"/>
          </a:p>
        </p:txBody>
      </p:sp>
      <p:sp>
        <p:nvSpPr>
          <p:cNvPr id="7" name="6 - Θέση αριθμού διαφάνειας"/>
          <p:cNvSpPr>
            <a:spLocks noGrp="1"/>
          </p:cNvSpPr>
          <p:nvPr>
            <p:ph type="sldNum" sz="quarter" idx="12"/>
          </p:nvPr>
        </p:nvSpPr>
        <p:spPr>
          <a:xfrm>
            <a:off x="6553200" y="6245225"/>
            <a:ext cx="2133600" cy="476250"/>
          </a:xfrm>
        </p:spPr>
        <p:txBody>
          <a:bodyPr/>
          <a:lstStyle>
            <a:lvl1pPr>
              <a:defRPr/>
            </a:lvl1pPr>
          </a:lstStyle>
          <a:p>
            <a:fld id="{47E263BA-7329-42CF-B190-28C3353DFB3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AB07C7C-CF8D-44CC-B6D9-D2D6364C0E3B}" type="datetimeFigureOut">
              <a:rPr lang="en-GB" smtClean="0"/>
              <a:pPr/>
              <a:t>19/03/2012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5735479-85B0-4449-B2BA-AD17DDBACE5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07C7C-CF8D-44CC-B6D9-D2D6364C0E3B}" type="datetimeFigureOut">
              <a:rPr lang="en-GB" smtClean="0"/>
              <a:pPr/>
              <a:t>19/03/2012</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35479-85B0-4449-B2BA-AD17DDBACE5D}"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mistocleous@gmail.com/" TargetMode="External"/><Relationship Id="rId2" Type="http://schemas.openxmlformats.org/officeDocument/2006/relationships/hyperlink" Target="http://www.charalambosthemistocleou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___________________Microsoft_Office_Excel_97-20031.xls"/></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___________________Microsoft_Office_Excel_97-20033.xls"/><Relationship Id="rId4" Type="http://schemas.openxmlformats.org/officeDocument/2006/relationships/oleObject" Target="../embeddings/___________________Microsoft_Office_Excel_97-20032.xls"/></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___________________Microsoft_Office_Excel_97-20034.xls"/></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___________________Microsoft_Office_Excel_97-20035.xls"/></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___________________Microsoft_Office_Excel_97-20036.xls"/></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lang.ltsn.ac.uk/resources/goodpractice.aspx?resourceid=1054" TargetMode="External"/><Relationship Id="rId2" Type="http://schemas.openxmlformats.org/officeDocument/2006/relationships/hyperlink" Target="http://www.lang.ltsn.ac.uk/resources/goodpractice.aspx?resourceid=96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Social Dialects</a:t>
            </a:r>
            <a:endParaRPr lang="en-GB" dirty="0"/>
          </a:p>
        </p:txBody>
      </p:sp>
      <p:sp>
        <p:nvSpPr>
          <p:cNvPr id="3" name="2 - Υπότιτλος"/>
          <p:cNvSpPr>
            <a:spLocks noGrp="1"/>
          </p:cNvSpPr>
          <p:nvPr>
            <p:ph type="subTitle" idx="1"/>
          </p:nvPr>
        </p:nvSpPr>
        <p:spPr/>
        <p:txBody>
          <a:bodyPr>
            <a:normAutofit fontScale="92500"/>
          </a:bodyPr>
          <a:lstStyle/>
          <a:p>
            <a:r>
              <a:rPr lang="en-US" dirty="0" smtClean="0"/>
              <a:t>Charalambos Themistocleous</a:t>
            </a:r>
          </a:p>
          <a:p>
            <a:r>
              <a:rPr lang="en-US" dirty="0" smtClean="0">
                <a:hlinkClick r:id="rId2"/>
              </a:rPr>
              <a:t>www.charalambosthemistocleous.com</a:t>
            </a:r>
            <a:endParaRPr lang="en-US" dirty="0" smtClean="0"/>
          </a:p>
          <a:p>
            <a:r>
              <a:rPr lang="en-US" dirty="0" smtClean="0">
                <a:hlinkClick r:id="rId3"/>
              </a:rPr>
              <a:t>www.themistocleous@gmail.com</a:t>
            </a:r>
            <a:r>
              <a:rPr lang="en-US" dirty="0" smtClean="0"/>
              <a:t> </a:t>
            </a:r>
            <a:endParaRPr lang="en-GB" dirty="0"/>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txBody>
          <a:bodyPr/>
          <a:lstStyle/>
          <a:p>
            <a:pPr algn="just"/>
            <a:r>
              <a:rPr lang="en-US" dirty="0" smtClean="0"/>
              <a:t>One person may control a variety of registers.</a:t>
            </a:r>
          </a:p>
          <a:p>
            <a:pPr algn="just"/>
            <a:r>
              <a:rPr lang="en-US" dirty="0" smtClean="0"/>
              <a:t>People may ascribe different values to others depending on how good or bad they are in utilizing a register.</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Social Dialectology</a:t>
            </a:r>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611560" y="-571500"/>
            <a:ext cx="7239000" cy="1143000"/>
          </a:xfrm>
        </p:spPr>
        <p:txBody>
          <a:bodyPr/>
          <a:lstStyle/>
          <a:p>
            <a:r>
              <a:rPr lang="en-US" dirty="0" smtClean="0"/>
              <a:t>Cities</a:t>
            </a:r>
            <a:endParaRPr lang="en-GB" dirty="0"/>
          </a:p>
        </p:txBody>
      </p:sp>
      <p:graphicFrame>
        <p:nvGraphicFramePr>
          <p:cNvPr id="4" name="3 - Θέση περιεχομένου"/>
          <p:cNvGraphicFramePr>
            <a:graphicFrameLocks noGrp="1"/>
          </p:cNvGraphicFramePr>
          <p:nvPr>
            <p:ph idx="1"/>
          </p:nvPr>
        </p:nvGraphicFramePr>
        <p:xfrm>
          <a:off x="457200" y="0"/>
          <a:ext cx="843528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Martha’s Vineyard study (1963)</a:t>
            </a:r>
            <a:endParaRPr lang="en-GB" dirty="0"/>
          </a:p>
        </p:txBody>
      </p:sp>
      <p:pic>
        <p:nvPicPr>
          <p:cNvPr id="14338" name="Picture 2"/>
          <p:cNvPicPr>
            <a:picLocks noGrp="1" noChangeAspect="1" noChangeArrowheads="1"/>
          </p:cNvPicPr>
          <p:nvPr>
            <p:ph type="pic" idx="1"/>
          </p:nvPr>
        </p:nvPicPr>
        <p:blipFill>
          <a:blip r:embed="rId2" cstate="print"/>
          <a:srcRect l="16715" r="16715"/>
          <a:stretch>
            <a:fillRect/>
          </a:stretch>
        </p:blipFill>
        <p:spPr bwMode="auto">
          <a:xfrm rot="21192419">
            <a:off x="824922" y="1191975"/>
            <a:ext cx="3835274" cy="3835274"/>
          </a:xfrm>
          <a:prstGeom prst="rect">
            <a:avLst/>
          </a:prstGeom>
          <a:noFill/>
          <a:ln w="9525">
            <a:noFill/>
            <a:miter lim="800000"/>
            <a:headEnd/>
            <a:tailEnd/>
          </a:ln>
        </p:spPr>
      </p:pic>
      <p:sp>
        <p:nvSpPr>
          <p:cNvPr id="6" name="5 - Θέση κειμένου"/>
          <p:cNvSpPr>
            <a:spLocks noGrp="1"/>
          </p:cNvSpPr>
          <p:nvPr>
            <p:ph type="body" sz="half" idx="2"/>
          </p:nvPr>
        </p:nvSpPr>
        <p:spPr/>
        <p:txBody>
          <a:bodyPr/>
          <a:lstStyle/>
          <a:p>
            <a:r>
              <a:rPr lang="en-US" dirty="0" smtClean="0"/>
              <a:t>By William Labov</a:t>
            </a:r>
            <a:endParaRPr lang="en-GB" dirty="0"/>
          </a:p>
        </p:txBody>
      </p:sp>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William Labov</a:t>
            </a:r>
          </a:p>
        </p:txBody>
      </p:sp>
      <p:sp>
        <p:nvSpPr>
          <p:cNvPr id="5123" name="Rectangle 3"/>
          <p:cNvSpPr>
            <a:spLocks noGrp="1" noChangeArrowheads="1"/>
          </p:cNvSpPr>
          <p:nvPr>
            <p:ph idx="1"/>
          </p:nvPr>
        </p:nvSpPr>
        <p:spPr>
          <a:xfrm>
            <a:off x="179512" y="2060848"/>
            <a:ext cx="8229600" cy="4525963"/>
          </a:xfrm>
        </p:spPr>
        <p:txBody>
          <a:bodyPr/>
          <a:lstStyle/>
          <a:p>
            <a:r>
              <a:rPr lang="en-GB" dirty="0" smtClean="0"/>
              <a:t>1927</a:t>
            </a:r>
            <a:r>
              <a:rPr lang="en-GB" dirty="0"/>
              <a:t>, Rutherford NJ</a:t>
            </a:r>
          </a:p>
          <a:p>
            <a:r>
              <a:rPr lang="en-GB" dirty="0"/>
              <a:t>originally an industrial chemist</a:t>
            </a:r>
          </a:p>
          <a:p>
            <a:r>
              <a:rPr lang="en-GB" dirty="0"/>
              <a:t>got interested in linguistics, studied for MA (1963) and PhD (1964) at Columbia University, studying varieties of English in New York City</a:t>
            </a:r>
          </a:p>
          <a:p>
            <a:r>
              <a:rPr lang="en-GB" dirty="0"/>
              <a:t>innovative and influential methodology</a:t>
            </a:r>
          </a:p>
          <a:p>
            <a:r>
              <a:rPr lang="en-GB" dirty="0"/>
              <a:t>later (1971) professor at U Penn</a:t>
            </a:r>
          </a:p>
        </p:txBody>
      </p:sp>
      <p:sp>
        <p:nvSpPr>
          <p:cNvPr id="7" name="5 - Θέση αριθμού διαφάνειας"/>
          <p:cNvSpPr>
            <a:spLocks noGrp="1"/>
          </p:cNvSpPr>
          <p:nvPr>
            <p:ph type="sldNum" sz="quarter" idx="12"/>
          </p:nvPr>
        </p:nvSpPr>
        <p:spPr/>
        <p:txBody>
          <a:bodyPr/>
          <a:lstStyle/>
          <a:p>
            <a:fld id="{C5668D78-B8DB-4C22-8527-7E6A7A226364}" type="slidenum">
              <a:rPr lang="en-GB"/>
              <a:pPr/>
              <a:t>14</a:t>
            </a:fld>
            <a:endParaRPr lang="en-GB"/>
          </a:p>
        </p:txBody>
      </p:sp>
      <p:pic>
        <p:nvPicPr>
          <p:cNvPr id="12290" name="Picture 2"/>
          <p:cNvPicPr>
            <a:picLocks noChangeAspect="1" noChangeArrowheads="1"/>
          </p:cNvPicPr>
          <p:nvPr/>
        </p:nvPicPr>
        <p:blipFill>
          <a:blip r:embed="rId3" cstate="print"/>
          <a:srcRect/>
          <a:stretch>
            <a:fillRect/>
          </a:stretch>
        </p:blipFill>
        <p:spPr bwMode="auto">
          <a:xfrm>
            <a:off x="6762750" y="0"/>
            <a:ext cx="2381250" cy="2962275"/>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smtClean="0"/>
              <a:t>Labov: Martha’s Vineyard</a:t>
            </a:r>
            <a:br>
              <a:rPr lang="en-GB" dirty="0" smtClean="0"/>
            </a:br>
            <a:r>
              <a:rPr lang="en-GB" dirty="0" smtClean="0"/>
              <a:t>/</a:t>
            </a:r>
            <a:r>
              <a:rPr lang="en-US" dirty="0" smtClean="0"/>
              <a:t>ˌ</a:t>
            </a:r>
            <a:r>
              <a:rPr lang="en-US" dirty="0" err="1" smtClean="0"/>
              <a:t>mɑ</a:t>
            </a:r>
            <a:r>
              <a:rPr lang="en-US" dirty="0" smtClean="0"/>
              <a:t>ː</a:t>
            </a:r>
            <a:r>
              <a:rPr lang="el-GR" dirty="0" smtClean="0"/>
              <a:t>θ</a:t>
            </a:r>
            <a:r>
              <a:rPr lang="en-US" dirty="0" err="1" smtClean="0"/>
              <a:t>əz</a:t>
            </a:r>
            <a:r>
              <a:rPr lang="en-US" dirty="0" smtClean="0"/>
              <a:t> ˈ</a:t>
            </a:r>
            <a:r>
              <a:rPr lang="en-US" dirty="0" err="1" smtClean="0"/>
              <a:t>vɪnjəd</a:t>
            </a:r>
            <a:r>
              <a:rPr lang="en-GB" dirty="0" smtClean="0"/>
              <a:t>/</a:t>
            </a:r>
            <a:br>
              <a:rPr lang="en-GB" dirty="0" smtClean="0"/>
            </a:br>
            <a:endParaRPr lang="en-GB" dirty="0"/>
          </a:p>
        </p:txBody>
      </p:sp>
      <p:sp>
        <p:nvSpPr>
          <p:cNvPr id="3" name="2 - Θέση περιεχομένου"/>
          <p:cNvSpPr>
            <a:spLocks noGrp="1"/>
          </p:cNvSpPr>
          <p:nvPr>
            <p:ph idx="1"/>
          </p:nvPr>
        </p:nvSpPr>
        <p:spPr>
          <a:xfrm>
            <a:off x="395536" y="1484784"/>
            <a:ext cx="8229600" cy="4525963"/>
          </a:xfrm>
        </p:spPr>
        <p:txBody>
          <a:bodyPr/>
          <a:lstStyle/>
          <a:p>
            <a:r>
              <a:rPr lang="en-GB" dirty="0" smtClean="0"/>
              <a:t>The first social study was conducted in the summer of 1961 on Martha’s Vineyard an island off the coast of Massachusetts in the north eastern United States.</a:t>
            </a:r>
            <a:endParaRPr lang="en-GB" dirty="0"/>
          </a:p>
        </p:txBody>
      </p:sp>
      <p:pic>
        <p:nvPicPr>
          <p:cNvPr id="41987" name="Picture 3"/>
          <p:cNvPicPr>
            <a:picLocks noChangeAspect="1" noChangeArrowheads="1"/>
          </p:cNvPicPr>
          <p:nvPr/>
        </p:nvPicPr>
        <p:blipFill>
          <a:blip r:embed="rId2" cstate="print"/>
          <a:srcRect/>
          <a:stretch>
            <a:fillRect/>
          </a:stretch>
        </p:blipFill>
        <p:spPr bwMode="auto">
          <a:xfrm>
            <a:off x="0" y="3539734"/>
            <a:ext cx="7402773" cy="3318266"/>
          </a:xfrm>
          <a:prstGeom prst="rect">
            <a:avLst/>
          </a:prstGeom>
          <a:noFill/>
          <a:ln w="9525">
            <a:noFill/>
            <a:miter lim="800000"/>
            <a:headEnd/>
            <a:tailEnd/>
          </a:ln>
        </p:spPr>
      </p:pic>
      <p:pic>
        <p:nvPicPr>
          <p:cNvPr id="41986" name="Picture 2"/>
          <p:cNvPicPr>
            <a:picLocks noChangeAspect="1" noChangeArrowheads="1"/>
          </p:cNvPicPr>
          <p:nvPr/>
        </p:nvPicPr>
        <p:blipFill>
          <a:blip r:embed="rId3" cstate="print"/>
          <a:srcRect/>
          <a:stretch>
            <a:fillRect/>
          </a:stretch>
        </p:blipFill>
        <p:spPr bwMode="auto">
          <a:xfrm>
            <a:off x="6316783" y="5517232"/>
            <a:ext cx="2827216" cy="1340767"/>
          </a:xfrm>
          <a:prstGeom prst="rect">
            <a:avLst/>
          </a:prstGeom>
          <a:noFill/>
          <a:ln w="9525">
            <a:noFill/>
            <a:miter lim="800000"/>
            <a:headEnd/>
            <a:tailEnd/>
          </a:ln>
        </p:spPr>
      </p:pic>
      <p:cxnSp>
        <p:nvCxnSpPr>
          <p:cNvPr id="7" name="6 - Ευθύγραμμο βέλος σύνδεσης"/>
          <p:cNvCxnSpPr/>
          <p:nvPr/>
        </p:nvCxnSpPr>
        <p:spPr>
          <a:xfrm flipH="1">
            <a:off x="6156176" y="4437112"/>
            <a:ext cx="1584176" cy="864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7 - Έλλειψη"/>
          <p:cNvSpPr/>
          <p:nvPr/>
        </p:nvSpPr>
        <p:spPr>
          <a:xfrm>
            <a:off x="4932040" y="5373216"/>
            <a:ext cx="3600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88913"/>
            <a:ext cx="8229600" cy="1143000"/>
          </a:xfrm>
        </p:spPr>
        <p:txBody>
          <a:bodyPr/>
          <a:lstStyle/>
          <a:p>
            <a:r>
              <a:rPr lang="en-GB" dirty="0"/>
              <a:t>Martha’s Vineyard study (1963)</a:t>
            </a:r>
          </a:p>
        </p:txBody>
      </p:sp>
      <p:sp>
        <p:nvSpPr>
          <p:cNvPr id="7171" name="Rectangle 3"/>
          <p:cNvSpPr>
            <a:spLocks noGrp="1" noChangeArrowheads="1"/>
          </p:cNvSpPr>
          <p:nvPr>
            <p:ph idx="1"/>
          </p:nvPr>
        </p:nvSpPr>
        <p:spPr>
          <a:xfrm>
            <a:off x="457200" y="1268413"/>
            <a:ext cx="5051425" cy="5256212"/>
          </a:xfrm>
        </p:spPr>
        <p:txBody>
          <a:bodyPr>
            <a:normAutofit fontScale="92500" lnSpcReduction="20000"/>
          </a:bodyPr>
          <a:lstStyle/>
          <a:p>
            <a:pPr>
              <a:lnSpc>
                <a:spcPct val="80000"/>
              </a:lnSpc>
            </a:pPr>
            <a:r>
              <a:rPr lang="en-GB" sz="2000" dirty="0"/>
              <a:t>Martha's Vineyard is an island about 3 miles off New England on the US East Coast </a:t>
            </a:r>
          </a:p>
          <a:p>
            <a:pPr>
              <a:lnSpc>
                <a:spcPct val="80000"/>
              </a:lnSpc>
            </a:pPr>
            <a:r>
              <a:rPr lang="en-GB" sz="2000" dirty="0"/>
              <a:t>Permanent population ~ 6000. </a:t>
            </a:r>
          </a:p>
          <a:p>
            <a:pPr>
              <a:lnSpc>
                <a:spcPct val="80000"/>
              </a:lnSpc>
            </a:pPr>
            <a:r>
              <a:rPr lang="en-GB" sz="2000" dirty="0"/>
              <a:t>Big influx of visitors in summer ~40,000</a:t>
            </a:r>
          </a:p>
          <a:p>
            <a:pPr>
              <a:lnSpc>
                <a:spcPct val="80000"/>
              </a:lnSpc>
            </a:pPr>
            <a:r>
              <a:rPr lang="en-GB" sz="2000" dirty="0"/>
              <a:t>Eastern part of island “Down Island” more densely populated, and favoured by </a:t>
            </a:r>
            <a:r>
              <a:rPr lang="en-GB" sz="2000" dirty="0" smtClean="0"/>
              <a:t>visitors</a:t>
            </a:r>
          </a:p>
          <a:p>
            <a:pPr>
              <a:lnSpc>
                <a:spcPct val="80000"/>
              </a:lnSpc>
            </a:pPr>
            <a:r>
              <a:rPr lang="en-GB" sz="2000" dirty="0" smtClean="0"/>
              <a:t>Permanent population consists of Yankees (descendants of early settlers), Portuguese (more recent immigrants) and Native Americans</a:t>
            </a:r>
            <a:endParaRPr lang="en-GB" sz="2000" dirty="0"/>
          </a:p>
          <a:p>
            <a:pPr>
              <a:lnSpc>
                <a:spcPct val="80000"/>
              </a:lnSpc>
            </a:pPr>
            <a:r>
              <a:rPr lang="en-GB" sz="2000" dirty="0"/>
              <a:t>Western end “Up Island” has more original inhabitants and is strictly rural</a:t>
            </a:r>
          </a:p>
          <a:p>
            <a:pPr>
              <a:lnSpc>
                <a:spcPct val="80000"/>
              </a:lnSpc>
            </a:pPr>
            <a:r>
              <a:rPr lang="en-GB" sz="2000" dirty="0" smtClean="0"/>
              <a:t>especially </a:t>
            </a:r>
            <a:r>
              <a:rPr lang="en-GB" sz="2000" dirty="0"/>
              <a:t>around Chilmark, centre of once important fishing industry: 2.5% of population still involved in fishing</a:t>
            </a:r>
          </a:p>
          <a:p>
            <a:pPr>
              <a:lnSpc>
                <a:spcPct val="80000"/>
              </a:lnSpc>
            </a:pPr>
            <a:r>
              <a:rPr lang="en-GB" sz="2000" dirty="0"/>
              <a:t>Chilmark fishermen very close-knit and most antipathetic to the “summer people”</a:t>
            </a:r>
          </a:p>
          <a:p>
            <a:pPr>
              <a:lnSpc>
                <a:spcPct val="80000"/>
              </a:lnSpc>
            </a:pPr>
            <a:r>
              <a:rPr lang="en-GB" sz="2000" dirty="0"/>
              <a:t>Regarded by other islanders as independent, skilful, physically strong, courageous </a:t>
            </a:r>
          </a:p>
          <a:p>
            <a:pPr>
              <a:lnSpc>
                <a:spcPct val="80000"/>
              </a:lnSpc>
            </a:pPr>
            <a:endParaRPr lang="en-GB" sz="2000" dirty="0"/>
          </a:p>
        </p:txBody>
      </p:sp>
      <p:sp>
        <p:nvSpPr>
          <p:cNvPr id="10" name="5 - Θέση αριθμού διαφάνειας"/>
          <p:cNvSpPr>
            <a:spLocks noGrp="1"/>
          </p:cNvSpPr>
          <p:nvPr>
            <p:ph type="sldNum" sz="quarter" idx="12"/>
          </p:nvPr>
        </p:nvSpPr>
        <p:spPr/>
        <p:txBody>
          <a:bodyPr/>
          <a:lstStyle/>
          <a:p>
            <a:fld id="{DBBB07C0-6C72-4ED5-BD9B-F8E9E0D23614}" type="slidenum">
              <a:rPr lang="en-GB"/>
              <a:pPr/>
              <a:t>16</a:t>
            </a:fld>
            <a:endParaRPr lang="en-GB"/>
          </a:p>
        </p:txBody>
      </p:sp>
      <p:pic>
        <p:nvPicPr>
          <p:cNvPr id="7173" name="Picture 5" descr="Marthas Vienyard"/>
          <p:cNvPicPr>
            <a:picLocks noChangeAspect="1" noChangeArrowheads="1"/>
          </p:cNvPicPr>
          <p:nvPr/>
        </p:nvPicPr>
        <p:blipFill>
          <a:blip r:embed="rId3" cstate="print"/>
          <a:srcRect/>
          <a:stretch>
            <a:fillRect/>
          </a:stretch>
        </p:blipFill>
        <p:spPr bwMode="auto">
          <a:xfrm>
            <a:off x="5580063" y="1628775"/>
            <a:ext cx="3260725" cy="2370138"/>
          </a:xfrm>
          <a:prstGeom prst="rect">
            <a:avLst/>
          </a:prstGeom>
          <a:noFill/>
        </p:spPr>
      </p:pic>
      <p:pic>
        <p:nvPicPr>
          <p:cNvPr id="7174" name="Picture 6" descr="Martha-s-Vineyard detail"/>
          <p:cNvPicPr>
            <a:picLocks noChangeAspect="1" noChangeArrowheads="1"/>
          </p:cNvPicPr>
          <p:nvPr/>
        </p:nvPicPr>
        <p:blipFill>
          <a:blip r:embed="rId4" cstate="print"/>
          <a:srcRect/>
          <a:stretch>
            <a:fillRect/>
          </a:stretch>
        </p:blipFill>
        <p:spPr bwMode="auto">
          <a:xfrm>
            <a:off x="5508625" y="4221163"/>
            <a:ext cx="3378200" cy="2347912"/>
          </a:xfrm>
          <a:prstGeom prst="rect">
            <a:avLst/>
          </a:prstGeom>
          <a:noFill/>
        </p:spPr>
      </p:pic>
      <p:sp>
        <p:nvSpPr>
          <p:cNvPr id="7175" name="Line 7"/>
          <p:cNvSpPr>
            <a:spLocks noChangeShapeType="1"/>
          </p:cNvSpPr>
          <p:nvPr/>
        </p:nvSpPr>
        <p:spPr bwMode="auto">
          <a:xfrm>
            <a:off x="6084888" y="6524625"/>
            <a:ext cx="2232025" cy="0"/>
          </a:xfrm>
          <a:prstGeom prst="line">
            <a:avLst/>
          </a:prstGeom>
          <a:noFill/>
          <a:ln w="9525">
            <a:solidFill>
              <a:schemeClr val="tx1"/>
            </a:solidFill>
            <a:round/>
            <a:headEnd type="triangle" w="med" len="med"/>
            <a:tailEnd type="triangle" w="med" len="med"/>
          </a:ln>
          <a:effectLst/>
        </p:spPr>
        <p:txBody>
          <a:bodyPr/>
          <a:lstStyle/>
          <a:p>
            <a:endParaRPr lang="en-GB"/>
          </a:p>
        </p:txBody>
      </p:sp>
      <p:sp>
        <p:nvSpPr>
          <p:cNvPr id="7176" name="Text Box 8"/>
          <p:cNvSpPr txBox="1">
            <a:spLocks noChangeArrowheads="1"/>
          </p:cNvSpPr>
          <p:nvPr/>
        </p:nvSpPr>
        <p:spPr bwMode="auto">
          <a:xfrm>
            <a:off x="6784975" y="6473825"/>
            <a:ext cx="876300" cy="366713"/>
          </a:xfrm>
          <a:prstGeom prst="rect">
            <a:avLst/>
          </a:prstGeom>
          <a:noFill/>
          <a:ln w="9525">
            <a:noFill/>
            <a:miter lim="800000"/>
            <a:headEnd/>
            <a:tailEnd/>
          </a:ln>
          <a:effectLst/>
        </p:spPr>
        <p:txBody>
          <a:bodyPr wrap="none">
            <a:spAutoFit/>
          </a:bodyPr>
          <a:lstStyle/>
          <a:p>
            <a:r>
              <a:rPr lang="en-GB"/>
              <a:t>~20km</a:t>
            </a:r>
          </a:p>
        </p:txBody>
      </p:sp>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err="1"/>
              <a:t>Labov’s</a:t>
            </a:r>
            <a:r>
              <a:rPr lang="en-GB" dirty="0"/>
              <a:t> study</a:t>
            </a:r>
          </a:p>
        </p:txBody>
      </p:sp>
      <p:sp>
        <p:nvSpPr>
          <p:cNvPr id="9219" name="Rectangle 3"/>
          <p:cNvSpPr>
            <a:spLocks noGrp="1" noChangeArrowheads="1"/>
          </p:cNvSpPr>
          <p:nvPr>
            <p:ph idx="1"/>
          </p:nvPr>
        </p:nvSpPr>
        <p:spPr>
          <a:xfrm>
            <a:off x="457200" y="1600200"/>
            <a:ext cx="8229600" cy="4924425"/>
          </a:xfrm>
        </p:spPr>
        <p:txBody>
          <a:bodyPr/>
          <a:lstStyle/>
          <a:p>
            <a:pPr>
              <a:lnSpc>
                <a:spcPct val="80000"/>
              </a:lnSpc>
            </a:pPr>
            <a:r>
              <a:rPr lang="en-GB" sz="2400" dirty="0"/>
              <a:t>Focused on pronunciation of /au/ (as in </a:t>
            </a:r>
            <a:r>
              <a:rPr lang="en-GB" sz="2400" i="1" dirty="0"/>
              <a:t>out, house trout</a:t>
            </a:r>
            <a:r>
              <a:rPr lang="en-GB" sz="2400" dirty="0"/>
              <a:t>) and /</a:t>
            </a:r>
            <a:r>
              <a:rPr lang="en-GB" sz="2400" dirty="0" err="1"/>
              <a:t>ai</a:t>
            </a:r>
            <a:r>
              <a:rPr lang="en-GB" sz="2400" dirty="0"/>
              <a:t>/ (as in </a:t>
            </a:r>
            <a:r>
              <a:rPr lang="en-GB" sz="2400" i="1" dirty="0"/>
              <a:t>while, pie, might</a:t>
            </a:r>
            <a:r>
              <a:rPr lang="en-GB" sz="2400" dirty="0"/>
              <a:t>)</a:t>
            </a:r>
          </a:p>
          <a:p>
            <a:pPr>
              <a:lnSpc>
                <a:spcPct val="80000"/>
              </a:lnSpc>
            </a:pPr>
            <a:r>
              <a:rPr lang="en-GB" sz="2400" dirty="0"/>
              <a:t>Noticed that locals had a tendency to pronounce these diphthongs with a more central start point [</a:t>
            </a:r>
            <a:r>
              <a:rPr lang="en-GB" sz="2400" dirty="0" err="1"/>
              <a:t>əu</a:t>
            </a:r>
            <a:r>
              <a:rPr lang="en-GB" sz="2400" dirty="0"/>
              <a:t>, </a:t>
            </a:r>
            <a:r>
              <a:rPr lang="en-GB" sz="2400" dirty="0" err="1"/>
              <a:t>əi</a:t>
            </a:r>
            <a:r>
              <a:rPr lang="en-GB" sz="2400" dirty="0"/>
              <a:t>]</a:t>
            </a:r>
          </a:p>
          <a:p>
            <a:pPr>
              <a:lnSpc>
                <a:spcPct val="80000"/>
              </a:lnSpc>
            </a:pPr>
            <a:r>
              <a:rPr lang="en-GB" sz="2400" dirty="0"/>
              <a:t>Collected data by interviewing 69 informants, talking generally about topics which would involve words with the desired vowels!</a:t>
            </a:r>
          </a:p>
          <a:p>
            <a:pPr lvl="1">
              <a:lnSpc>
                <a:spcPct val="80000"/>
              </a:lnSpc>
            </a:pPr>
            <a:r>
              <a:rPr lang="en-GB" sz="1800" dirty="0"/>
              <a:t>When we speak of the right to life, liberty and the pursuit of happiness, what does right mean? ... Is it in writing? ... If a man is successful at a job he doesn't like, would you still say he was a successful man?'‘</a:t>
            </a:r>
          </a:p>
          <a:p>
            <a:pPr lvl="1">
              <a:lnSpc>
                <a:spcPct val="80000"/>
              </a:lnSpc>
            </a:pPr>
            <a:endParaRPr lang="en-GB" sz="1800" dirty="0"/>
          </a:p>
          <a:p>
            <a:pPr>
              <a:lnSpc>
                <a:spcPct val="80000"/>
              </a:lnSpc>
            </a:pPr>
            <a:endParaRPr lang="en-GB" sz="1800" dirty="0"/>
          </a:p>
        </p:txBody>
      </p:sp>
      <p:sp>
        <p:nvSpPr>
          <p:cNvPr id="6" name="5 - Θέση αριθμού διαφάνειας"/>
          <p:cNvSpPr>
            <a:spLocks noGrp="1"/>
          </p:cNvSpPr>
          <p:nvPr>
            <p:ph type="sldNum" sz="quarter" idx="12"/>
          </p:nvPr>
        </p:nvSpPr>
        <p:spPr/>
        <p:txBody>
          <a:bodyPr/>
          <a:lstStyle/>
          <a:p>
            <a:fld id="{F5117C4F-2A5A-4C98-920D-07559BD61DA2}" type="slidenum">
              <a:rPr lang="en-GB"/>
              <a:pPr/>
              <a:t>17</a:t>
            </a:fld>
            <a:endParaRPr lang="en-GB"/>
          </a:p>
        </p:txBody>
      </p:sp>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err="1" smtClean="0"/>
              <a:t>Labov’s</a:t>
            </a:r>
            <a:r>
              <a:rPr lang="en-GB" dirty="0" smtClean="0"/>
              <a:t> study</a:t>
            </a:r>
            <a:endParaRPr lang="en-GB" dirty="0"/>
          </a:p>
        </p:txBody>
      </p:sp>
      <p:sp>
        <p:nvSpPr>
          <p:cNvPr id="3" name="2 - Θέση περιεχομένου"/>
          <p:cNvSpPr>
            <a:spLocks noGrp="1"/>
          </p:cNvSpPr>
          <p:nvPr>
            <p:ph idx="1"/>
          </p:nvPr>
        </p:nvSpPr>
        <p:spPr/>
        <p:txBody>
          <a:bodyPr/>
          <a:lstStyle/>
          <a:p>
            <a:pPr>
              <a:lnSpc>
                <a:spcPct val="80000"/>
              </a:lnSpc>
            </a:pPr>
            <a:r>
              <a:rPr lang="en-GB" sz="2800" dirty="0" smtClean="0"/>
              <a:t>Also got some recordings of school pupils reading texts</a:t>
            </a:r>
          </a:p>
          <a:p>
            <a:pPr>
              <a:lnSpc>
                <a:spcPct val="80000"/>
              </a:lnSpc>
            </a:pPr>
            <a:r>
              <a:rPr lang="en-GB" sz="2800" dirty="0" smtClean="0"/>
              <a:t>Judgement of “degree of centralization” was fairly subjective</a:t>
            </a:r>
          </a:p>
          <a:p>
            <a:pPr>
              <a:lnSpc>
                <a:spcPct val="80000"/>
              </a:lnSpc>
            </a:pPr>
            <a:r>
              <a:rPr lang="en-GB" sz="2800" dirty="0" smtClean="0"/>
              <a:t>Data from 1930s </a:t>
            </a:r>
            <a:r>
              <a:rPr lang="en-GB" sz="2800" i="1" dirty="0" smtClean="0"/>
              <a:t>Linguistic Atlas of New England</a:t>
            </a:r>
            <a:r>
              <a:rPr lang="en-GB" sz="2800" dirty="0" smtClean="0"/>
              <a:t> available</a:t>
            </a:r>
          </a:p>
          <a:p>
            <a:endParaRPr lang="en-GB" dirty="0"/>
          </a:p>
        </p:txBody>
      </p:sp>
    </p:spTree>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Labov: Martha’s Vineyard</a:t>
            </a:r>
            <a:endParaRPr lang="en-GB" dirty="0"/>
          </a:p>
        </p:txBody>
      </p:sp>
      <p:sp>
        <p:nvSpPr>
          <p:cNvPr id="3" name="2 - Θέση περιεχομένου"/>
          <p:cNvSpPr>
            <a:spLocks noGrp="1"/>
          </p:cNvSpPr>
          <p:nvPr>
            <p:ph idx="1"/>
          </p:nvPr>
        </p:nvSpPr>
        <p:spPr>
          <a:xfrm>
            <a:off x="395536" y="1556792"/>
            <a:ext cx="8229600" cy="532656"/>
          </a:xfrm>
        </p:spPr>
        <p:txBody>
          <a:bodyPr>
            <a:normAutofit/>
          </a:bodyPr>
          <a:lstStyle/>
          <a:p>
            <a:r>
              <a:rPr lang="en-GB" dirty="0" smtClean="0">
                <a:solidFill>
                  <a:srgbClr val="FF0000"/>
                </a:solidFill>
              </a:rPr>
              <a:t>Price and ice.</a:t>
            </a:r>
          </a:p>
        </p:txBody>
      </p:sp>
      <p:sp>
        <p:nvSpPr>
          <p:cNvPr id="4" name="3 - TextBox"/>
          <p:cNvSpPr txBox="1"/>
          <p:nvPr/>
        </p:nvSpPr>
        <p:spPr>
          <a:xfrm>
            <a:off x="827584" y="2852936"/>
            <a:ext cx="810222" cy="584775"/>
          </a:xfrm>
          <a:prstGeom prst="rect">
            <a:avLst/>
          </a:prstGeom>
          <a:noFill/>
        </p:spPr>
        <p:txBody>
          <a:bodyPr wrap="none" rtlCol="0">
            <a:spAutoFit/>
          </a:bodyPr>
          <a:lstStyle/>
          <a:p>
            <a:r>
              <a:rPr lang="en-GB" sz="3200" dirty="0" smtClean="0"/>
              <a:t>(ay)</a:t>
            </a:r>
            <a:endParaRPr lang="en-GB" sz="3200" dirty="0"/>
          </a:p>
        </p:txBody>
      </p:sp>
      <p:sp>
        <p:nvSpPr>
          <p:cNvPr id="5" name="4 - TextBox"/>
          <p:cNvSpPr txBox="1"/>
          <p:nvPr/>
        </p:nvSpPr>
        <p:spPr>
          <a:xfrm>
            <a:off x="2699792" y="2564904"/>
            <a:ext cx="529312" cy="400110"/>
          </a:xfrm>
          <a:prstGeom prst="rect">
            <a:avLst/>
          </a:prstGeom>
          <a:noFill/>
        </p:spPr>
        <p:txBody>
          <a:bodyPr wrap="none" rtlCol="0">
            <a:spAutoFit/>
          </a:bodyPr>
          <a:lstStyle/>
          <a:p>
            <a:r>
              <a:rPr lang="en-GB" sz="2000" dirty="0" smtClean="0">
                <a:solidFill>
                  <a:schemeClr val="tx2"/>
                </a:solidFill>
                <a:effectLst>
                  <a:outerShdw blurRad="38100" dist="38100" dir="2700000" algn="tl">
                    <a:srgbClr val="000000">
                      <a:alpha val="43137"/>
                    </a:srgbClr>
                  </a:outerShdw>
                </a:effectLst>
              </a:rPr>
              <a:t>[</a:t>
            </a:r>
            <a:r>
              <a:rPr lang="en-GB" sz="2000" dirty="0" err="1" smtClean="0">
                <a:solidFill>
                  <a:schemeClr val="tx2"/>
                </a:solidFill>
                <a:effectLst>
                  <a:outerShdw blurRad="38100" dist="38100" dir="2700000" algn="tl">
                    <a:srgbClr val="000000">
                      <a:alpha val="43137"/>
                    </a:srgbClr>
                  </a:outerShdw>
                </a:effectLst>
              </a:rPr>
              <a:t>əi</a:t>
            </a:r>
            <a:r>
              <a:rPr lang="en-GB" sz="2000" dirty="0" smtClean="0">
                <a:solidFill>
                  <a:schemeClr val="tx2"/>
                </a:solidFill>
                <a:effectLst>
                  <a:outerShdw blurRad="38100" dist="38100" dir="2700000" algn="tl">
                    <a:srgbClr val="000000">
                      <a:alpha val="43137"/>
                    </a:srgbClr>
                  </a:outerShdw>
                </a:effectLst>
              </a:rPr>
              <a:t>]</a:t>
            </a:r>
            <a:endParaRPr lang="en-GB" sz="2000" dirty="0">
              <a:solidFill>
                <a:schemeClr val="tx2"/>
              </a:solidFill>
              <a:effectLst>
                <a:outerShdw blurRad="38100" dist="38100" dir="2700000" algn="tl">
                  <a:srgbClr val="000000">
                    <a:alpha val="43137"/>
                  </a:srgbClr>
                </a:outerShdw>
              </a:effectLst>
            </a:endParaRPr>
          </a:p>
        </p:txBody>
      </p:sp>
      <p:sp>
        <p:nvSpPr>
          <p:cNvPr id="6" name="5 - TextBox"/>
          <p:cNvSpPr txBox="1"/>
          <p:nvPr/>
        </p:nvSpPr>
        <p:spPr>
          <a:xfrm>
            <a:off x="2699792" y="3573016"/>
            <a:ext cx="524503" cy="400110"/>
          </a:xfrm>
          <a:prstGeom prst="rect">
            <a:avLst/>
          </a:prstGeom>
          <a:noFill/>
        </p:spPr>
        <p:txBody>
          <a:bodyPr wrap="none" rtlCol="0">
            <a:spAutoFit/>
          </a:bodyPr>
          <a:lstStyle/>
          <a:p>
            <a:r>
              <a:rPr lang="en-GB" sz="2000" dirty="0" smtClean="0">
                <a:solidFill>
                  <a:schemeClr val="accent1"/>
                </a:solidFill>
                <a:effectLst>
                  <a:outerShdw blurRad="38100" dist="38100" dir="2700000" algn="tl">
                    <a:srgbClr val="000000">
                      <a:alpha val="43137"/>
                    </a:srgbClr>
                  </a:outerShdw>
                </a:effectLst>
              </a:rPr>
              <a:t>[</a:t>
            </a:r>
            <a:r>
              <a:rPr lang="en-GB" sz="2000" dirty="0" err="1" smtClean="0">
                <a:solidFill>
                  <a:schemeClr val="accent1"/>
                </a:solidFill>
                <a:effectLst>
                  <a:outerShdw blurRad="38100" dist="38100" dir="2700000" algn="tl">
                    <a:srgbClr val="000000">
                      <a:alpha val="43137"/>
                    </a:srgbClr>
                  </a:outerShdw>
                </a:effectLst>
              </a:rPr>
              <a:t>ai</a:t>
            </a:r>
            <a:r>
              <a:rPr lang="en-GB" sz="2000" dirty="0" smtClean="0">
                <a:solidFill>
                  <a:schemeClr val="accent1"/>
                </a:solidFill>
                <a:effectLst>
                  <a:outerShdw blurRad="38100" dist="38100" dir="2700000" algn="tl">
                    <a:srgbClr val="000000">
                      <a:alpha val="43137"/>
                    </a:srgbClr>
                  </a:outerShdw>
                </a:effectLst>
              </a:rPr>
              <a:t>]</a:t>
            </a:r>
            <a:endParaRPr lang="en-GB" sz="2000" dirty="0">
              <a:solidFill>
                <a:schemeClr val="accent1"/>
              </a:solidFill>
              <a:effectLst>
                <a:outerShdw blurRad="38100" dist="38100" dir="2700000" algn="tl">
                  <a:srgbClr val="000000">
                    <a:alpha val="43137"/>
                  </a:srgbClr>
                </a:outerShdw>
              </a:effectLst>
            </a:endParaRPr>
          </a:p>
        </p:txBody>
      </p:sp>
      <p:cxnSp>
        <p:nvCxnSpPr>
          <p:cNvPr id="8" name="7 - Ευθύγραμμο βέλος σύνδεσης"/>
          <p:cNvCxnSpPr/>
          <p:nvPr/>
        </p:nvCxnSpPr>
        <p:spPr>
          <a:xfrm flipV="1">
            <a:off x="1835696" y="2852936"/>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 Ευθύγραμμο βέλος σύνδεσης"/>
          <p:cNvCxnSpPr/>
          <p:nvPr/>
        </p:nvCxnSpPr>
        <p:spPr>
          <a:xfrm>
            <a:off x="1835696" y="2996952"/>
            <a:ext cx="8640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 TextBox"/>
          <p:cNvSpPr txBox="1"/>
          <p:nvPr/>
        </p:nvSpPr>
        <p:spPr>
          <a:xfrm>
            <a:off x="4211960" y="3789040"/>
            <a:ext cx="1795684" cy="369332"/>
          </a:xfrm>
          <a:prstGeom prst="rect">
            <a:avLst/>
          </a:prstGeom>
          <a:noFill/>
        </p:spPr>
        <p:txBody>
          <a:bodyPr wrap="none" rtlCol="0">
            <a:spAutoFit/>
          </a:bodyPr>
          <a:lstStyle/>
          <a:p>
            <a:r>
              <a:rPr lang="en-GB" b="1" i="1" dirty="0" smtClean="0"/>
              <a:t>(mainland norm)</a:t>
            </a:r>
            <a:endParaRPr lang="en-GB" b="1" i="1" dirty="0"/>
          </a:p>
        </p:txBody>
      </p:sp>
      <p:sp>
        <p:nvSpPr>
          <p:cNvPr id="12" name="11 - TextBox"/>
          <p:cNvSpPr txBox="1"/>
          <p:nvPr/>
        </p:nvSpPr>
        <p:spPr>
          <a:xfrm>
            <a:off x="4211960" y="2564904"/>
            <a:ext cx="1955728" cy="369332"/>
          </a:xfrm>
          <a:prstGeom prst="rect">
            <a:avLst/>
          </a:prstGeom>
          <a:noFill/>
        </p:spPr>
        <p:txBody>
          <a:bodyPr wrap="none" rtlCol="0">
            <a:spAutoFit/>
          </a:bodyPr>
          <a:lstStyle/>
          <a:p>
            <a:r>
              <a:rPr lang="en-GB" b="1" i="1" dirty="0" smtClean="0"/>
              <a:t>(centralized onset)</a:t>
            </a:r>
            <a:endParaRPr lang="en-GB" b="1" i="1" dirty="0"/>
          </a:p>
        </p:txBody>
      </p:sp>
      <p:sp>
        <p:nvSpPr>
          <p:cNvPr id="13" name="2 - Θέση περιεχομένου"/>
          <p:cNvSpPr txBox="1">
            <a:spLocks/>
          </p:cNvSpPr>
          <p:nvPr/>
        </p:nvSpPr>
        <p:spPr>
          <a:xfrm>
            <a:off x="251520" y="4437112"/>
            <a:ext cx="8229600" cy="53265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3200" dirty="0" smtClean="0">
                <a:solidFill>
                  <a:srgbClr val="FF0000"/>
                </a:solidFill>
              </a:rPr>
              <a:t>Mouth, south and loud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t>
            </a:r>
          </a:p>
        </p:txBody>
      </p:sp>
      <p:sp>
        <p:nvSpPr>
          <p:cNvPr id="14" name="13 - TextBox"/>
          <p:cNvSpPr txBox="1"/>
          <p:nvPr/>
        </p:nvSpPr>
        <p:spPr>
          <a:xfrm>
            <a:off x="3059832" y="4941168"/>
            <a:ext cx="612668" cy="400110"/>
          </a:xfrm>
          <a:prstGeom prst="rect">
            <a:avLst/>
          </a:prstGeom>
          <a:noFill/>
        </p:spPr>
        <p:txBody>
          <a:bodyPr wrap="none" rtlCol="0">
            <a:spAutoFit/>
          </a:bodyPr>
          <a:lstStyle/>
          <a:p>
            <a:r>
              <a:rPr lang="en-GB" sz="2000" dirty="0" smtClean="0">
                <a:solidFill>
                  <a:schemeClr val="tx2"/>
                </a:solidFill>
                <a:effectLst>
                  <a:outerShdw blurRad="38100" dist="38100" dir="2700000" algn="tl">
                    <a:srgbClr val="000000">
                      <a:alpha val="43137"/>
                    </a:srgbClr>
                  </a:outerShdw>
                </a:effectLst>
              </a:rPr>
              <a:t>[</a:t>
            </a:r>
            <a:r>
              <a:rPr lang="en-GB" sz="2000" dirty="0" err="1" smtClean="0">
                <a:solidFill>
                  <a:schemeClr val="tx2"/>
                </a:solidFill>
                <a:effectLst>
                  <a:outerShdw blurRad="38100" dist="38100" dir="2700000" algn="tl">
                    <a:srgbClr val="000000">
                      <a:alpha val="43137"/>
                    </a:srgbClr>
                  </a:outerShdw>
                </a:effectLst>
              </a:rPr>
              <a:t>əʊ</a:t>
            </a:r>
            <a:r>
              <a:rPr lang="en-GB" sz="2000" dirty="0" smtClean="0">
                <a:solidFill>
                  <a:schemeClr val="tx2"/>
                </a:solidFill>
                <a:effectLst>
                  <a:outerShdw blurRad="38100" dist="38100" dir="2700000" algn="tl">
                    <a:srgbClr val="000000">
                      <a:alpha val="43137"/>
                    </a:srgbClr>
                  </a:outerShdw>
                </a:effectLst>
              </a:rPr>
              <a:t>]</a:t>
            </a:r>
            <a:endParaRPr lang="en-GB" sz="2000" dirty="0">
              <a:solidFill>
                <a:schemeClr val="tx2"/>
              </a:solidFill>
              <a:effectLst>
                <a:outerShdw blurRad="38100" dist="38100" dir="2700000" algn="tl">
                  <a:srgbClr val="000000">
                    <a:alpha val="43137"/>
                  </a:srgbClr>
                </a:outerShdw>
              </a:effectLst>
            </a:endParaRPr>
          </a:p>
        </p:txBody>
      </p:sp>
      <p:sp>
        <p:nvSpPr>
          <p:cNvPr id="15" name="14 - TextBox"/>
          <p:cNvSpPr txBox="1"/>
          <p:nvPr/>
        </p:nvSpPr>
        <p:spPr>
          <a:xfrm>
            <a:off x="3059832" y="5949280"/>
            <a:ext cx="864096" cy="400110"/>
          </a:xfrm>
          <a:prstGeom prst="rect">
            <a:avLst/>
          </a:prstGeom>
          <a:noFill/>
        </p:spPr>
        <p:txBody>
          <a:bodyPr wrap="square" rtlCol="0">
            <a:spAutoFit/>
          </a:bodyPr>
          <a:lstStyle/>
          <a:p>
            <a:r>
              <a:rPr lang="en-GB" sz="2000" dirty="0" smtClean="0">
                <a:solidFill>
                  <a:schemeClr val="accent1"/>
                </a:solidFill>
                <a:effectLst>
                  <a:outerShdw blurRad="38100" dist="38100" dir="2700000" algn="tl">
                    <a:srgbClr val="000000">
                      <a:alpha val="43137"/>
                    </a:srgbClr>
                  </a:outerShdw>
                </a:effectLst>
              </a:rPr>
              <a:t>[</a:t>
            </a:r>
            <a:r>
              <a:rPr lang="en-GB" sz="2000" dirty="0" err="1" smtClean="0">
                <a:solidFill>
                  <a:schemeClr val="accent1"/>
                </a:solidFill>
                <a:effectLst>
                  <a:outerShdw blurRad="38100" dist="38100" dir="2700000" algn="tl">
                    <a:srgbClr val="000000">
                      <a:alpha val="43137"/>
                    </a:srgbClr>
                  </a:outerShdw>
                </a:effectLst>
              </a:rPr>
              <a:t>aʊ</a:t>
            </a:r>
            <a:r>
              <a:rPr lang="en-GB" sz="2000" dirty="0" smtClean="0"/>
              <a:t>]</a:t>
            </a:r>
            <a:endParaRPr lang="en-GB" sz="2000" dirty="0"/>
          </a:p>
        </p:txBody>
      </p:sp>
      <p:cxnSp>
        <p:nvCxnSpPr>
          <p:cNvPr id="16" name="15 - Ευθύγραμμο βέλος σύνδεσης"/>
          <p:cNvCxnSpPr/>
          <p:nvPr/>
        </p:nvCxnSpPr>
        <p:spPr>
          <a:xfrm flipV="1">
            <a:off x="2195736" y="5229200"/>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 Ευθύγραμμο βέλος σύνδεσης"/>
          <p:cNvCxnSpPr/>
          <p:nvPr/>
        </p:nvCxnSpPr>
        <p:spPr>
          <a:xfrm>
            <a:off x="2195736" y="5373216"/>
            <a:ext cx="8640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 TextBox"/>
          <p:cNvSpPr txBox="1"/>
          <p:nvPr/>
        </p:nvSpPr>
        <p:spPr>
          <a:xfrm>
            <a:off x="4283968" y="6093296"/>
            <a:ext cx="1795684" cy="369332"/>
          </a:xfrm>
          <a:prstGeom prst="rect">
            <a:avLst/>
          </a:prstGeom>
          <a:noFill/>
        </p:spPr>
        <p:txBody>
          <a:bodyPr wrap="none" rtlCol="0">
            <a:spAutoFit/>
          </a:bodyPr>
          <a:lstStyle/>
          <a:p>
            <a:r>
              <a:rPr lang="en-GB" b="1" i="1" dirty="0" smtClean="0"/>
              <a:t>(mainland norm)</a:t>
            </a:r>
            <a:endParaRPr lang="en-GB" b="1" i="1" dirty="0"/>
          </a:p>
        </p:txBody>
      </p:sp>
      <p:sp>
        <p:nvSpPr>
          <p:cNvPr id="19" name="18 - TextBox"/>
          <p:cNvSpPr txBox="1"/>
          <p:nvPr/>
        </p:nvSpPr>
        <p:spPr>
          <a:xfrm>
            <a:off x="4211960" y="4941168"/>
            <a:ext cx="1955728" cy="369332"/>
          </a:xfrm>
          <a:prstGeom prst="rect">
            <a:avLst/>
          </a:prstGeom>
          <a:noFill/>
        </p:spPr>
        <p:txBody>
          <a:bodyPr wrap="none" rtlCol="0">
            <a:spAutoFit/>
          </a:bodyPr>
          <a:lstStyle/>
          <a:p>
            <a:r>
              <a:rPr lang="en-GB" b="1" i="1" dirty="0" smtClean="0"/>
              <a:t>(centralized onset)</a:t>
            </a:r>
            <a:endParaRPr lang="en-GB" b="1" i="1" dirty="0"/>
          </a:p>
        </p:txBody>
      </p:sp>
      <p:sp>
        <p:nvSpPr>
          <p:cNvPr id="20" name="19 - TextBox"/>
          <p:cNvSpPr txBox="1"/>
          <p:nvPr/>
        </p:nvSpPr>
        <p:spPr>
          <a:xfrm>
            <a:off x="971600" y="5013176"/>
            <a:ext cx="922432" cy="584775"/>
          </a:xfrm>
          <a:prstGeom prst="rect">
            <a:avLst/>
          </a:prstGeom>
          <a:noFill/>
        </p:spPr>
        <p:txBody>
          <a:bodyPr wrap="none" rtlCol="0">
            <a:spAutoFit/>
          </a:bodyPr>
          <a:lstStyle/>
          <a:p>
            <a:r>
              <a:rPr lang="en-GB" sz="3200" dirty="0" smtClean="0"/>
              <a:t>(aw)</a:t>
            </a:r>
            <a:endParaRPr lang="en-GB" sz="3200" dirty="0"/>
          </a:p>
        </p:txBody>
      </p:sp>
    </p:spTree>
  </p:cSld>
  <p:clrMapOvr>
    <a:masterClrMapping/>
  </p:clrMapOvr>
  <p:transition>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315416"/>
            <a:ext cx="7239000" cy="1143000"/>
          </a:xfrm>
        </p:spPr>
        <p:txBody>
          <a:bodyPr/>
          <a:lstStyle/>
          <a:p>
            <a:pPr algn="ctr"/>
            <a:r>
              <a:rPr lang="en-US" dirty="0" err="1" smtClean="0"/>
              <a:t>ReVIEW</a:t>
            </a:r>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528" y="0"/>
            <a:ext cx="4259263" cy="1143000"/>
          </a:xfrm>
        </p:spPr>
        <p:txBody>
          <a:bodyPr/>
          <a:lstStyle/>
          <a:p>
            <a:r>
              <a:rPr lang="en-GB" dirty="0"/>
              <a:t>Initial results</a:t>
            </a:r>
          </a:p>
        </p:txBody>
      </p:sp>
      <p:sp>
        <p:nvSpPr>
          <p:cNvPr id="13318" name="Rectangle 6"/>
          <p:cNvSpPr>
            <a:spLocks noGrp="1" noChangeArrowheads="1"/>
          </p:cNvSpPr>
          <p:nvPr>
            <p:ph type="body" sz="half" idx="1"/>
          </p:nvPr>
        </p:nvSpPr>
        <p:spPr>
          <a:xfrm>
            <a:off x="4860032" y="1"/>
            <a:ext cx="3672408" cy="2996951"/>
          </a:xfrm>
        </p:spPr>
        <p:txBody>
          <a:bodyPr>
            <a:noAutofit/>
          </a:bodyPr>
          <a:lstStyle/>
          <a:p>
            <a:pPr>
              <a:buNone/>
            </a:pPr>
            <a:r>
              <a:rPr lang="en-GB" sz="2000" dirty="0"/>
              <a:t>plotted use of centralized vowel against various parameters:</a:t>
            </a:r>
          </a:p>
          <a:p>
            <a:pPr lvl="1"/>
            <a:r>
              <a:rPr lang="en-GB" sz="1800" dirty="0"/>
              <a:t>age</a:t>
            </a:r>
          </a:p>
          <a:p>
            <a:pPr lvl="1"/>
            <a:r>
              <a:rPr lang="en-GB" sz="1800" dirty="0"/>
              <a:t>population group</a:t>
            </a:r>
          </a:p>
          <a:p>
            <a:pPr lvl="1"/>
            <a:r>
              <a:rPr lang="en-GB" sz="1800" dirty="0"/>
              <a:t>occupation</a:t>
            </a:r>
          </a:p>
          <a:p>
            <a:pPr lvl="1"/>
            <a:r>
              <a:rPr lang="en-GB" sz="1800" dirty="0"/>
              <a:t>location</a:t>
            </a:r>
          </a:p>
          <a:p>
            <a:pPr lvl="1"/>
            <a:endParaRPr lang="en-GB" sz="1800" dirty="0"/>
          </a:p>
        </p:txBody>
      </p:sp>
      <p:graphicFrame>
        <p:nvGraphicFramePr>
          <p:cNvPr id="10" name="Object 4"/>
          <p:cNvGraphicFramePr>
            <a:graphicFrameLocks noGrp="1" noChangeAspect="1"/>
          </p:cNvGraphicFramePr>
          <p:nvPr>
            <p:ph sz="quarter" idx="2"/>
          </p:nvPr>
        </p:nvGraphicFramePr>
        <p:xfrm>
          <a:off x="4067944" y="3212977"/>
          <a:ext cx="5076056" cy="36605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Object 3"/>
          <p:cNvGraphicFramePr>
            <a:graphicFrameLocks noGrp="1" noChangeAspect="1"/>
          </p:cNvGraphicFramePr>
          <p:nvPr>
            <p:ph sz="quarter" idx="3"/>
          </p:nvPr>
        </p:nvGraphicFramePr>
        <p:xfrm>
          <a:off x="0" y="1124744"/>
          <a:ext cx="4590728" cy="2970356"/>
        </p:xfrm>
        <a:graphic>
          <a:graphicData uri="http://schemas.openxmlformats.org/drawingml/2006/chart">
            <c:chart xmlns:c="http://schemas.openxmlformats.org/drawingml/2006/chart" xmlns:r="http://schemas.openxmlformats.org/officeDocument/2006/relationships" r:id="rId4"/>
          </a:graphicData>
        </a:graphic>
      </p:graphicFrame>
      <p:sp>
        <p:nvSpPr>
          <p:cNvPr id="9" name="7 - Θέση αριθμού διαφάνειας"/>
          <p:cNvSpPr>
            <a:spLocks noGrp="1"/>
          </p:cNvSpPr>
          <p:nvPr>
            <p:ph type="sldNum" sz="quarter" idx="12"/>
          </p:nvPr>
        </p:nvSpPr>
        <p:spPr>
          <a:xfrm>
            <a:off x="6516216" y="6381750"/>
            <a:ext cx="2133600" cy="476250"/>
          </a:xfrm>
        </p:spPr>
        <p:txBody>
          <a:bodyPr/>
          <a:lstStyle/>
          <a:p>
            <a:fld id="{6B29674D-E9F1-4020-8064-B3B5C232D0FB}" type="slidenum">
              <a:rPr lang="en-GB"/>
              <a:pPr/>
              <a:t>20</a:t>
            </a:fld>
            <a:endParaRPr lang="en-GB"/>
          </a:p>
        </p:txBody>
      </p:sp>
      <p:sp>
        <p:nvSpPr>
          <p:cNvPr id="13" name="12 - Δεξιό βέλος"/>
          <p:cNvSpPr/>
          <p:nvPr/>
        </p:nvSpPr>
        <p:spPr>
          <a:xfrm rot="16200000">
            <a:off x="2813030" y="4052780"/>
            <a:ext cx="504056" cy="276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graphicEl>
                                              <a:chart seriesIdx="-4" categoryIdx="0" bldStep="category"/>
                                            </p:graphicEl>
                                          </p:spTgt>
                                        </p:tgtEl>
                                        <p:attrNameLst>
                                          <p:attrName>style.visibility</p:attrName>
                                        </p:attrNameLst>
                                      </p:cBhvr>
                                      <p:to>
                                        <p:strVal val="visible"/>
                                      </p:to>
                                    </p:set>
                                    <p:animEffect transition="in" filter="wipe(down)">
                                      <p:cBhvr>
                                        <p:cTn id="7" dur="500"/>
                                        <p:tgtEl>
                                          <p:spTgt spid="8">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graphicEl>
                                              <a:chart seriesIdx="-4" categoryIdx="1" bldStep="category"/>
                                            </p:graphicEl>
                                          </p:spTgt>
                                        </p:tgtEl>
                                        <p:attrNameLst>
                                          <p:attrName>style.visibility</p:attrName>
                                        </p:attrNameLst>
                                      </p:cBhvr>
                                      <p:to>
                                        <p:strVal val="visible"/>
                                      </p:to>
                                    </p:set>
                                    <p:animEffect transition="in" filter="wipe(down)">
                                      <p:cBhvr>
                                        <p:cTn id="12" dur="500"/>
                                        <p:tgtEl>
                                          <p:spTgt spid="8">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graphicEl>
                                              <a:chart seriesIdx="-4" categoryIdx="2" bldStep="category"/>
                                            </p:graphicEl>
                                          </p:spTgt>
                                        </p:tgtEl>
                                        <p:attrNameLst>
                                          <p:attrName>style.visibility</p:attrName>
                                        </p:attrNameLst>
                                      </p:cBhvr>
                                      <p:to>
                                        <p:strVal val="visible"/>
                                      </p:to>
                                    </p:set>
                                    <p:animEffect transition="in" filter="wipe(down)">
                                      <p:cBhvr>
                                        <p:cTn id="17" dur="500"/>
                                        <p:tgtEl>
                                          <p:spTgt spid="8">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graphicEl>
                                              <a:chart seriesIdx="-4" categoryIdx="3" bldStep="category"/>
                                            </p:graphicEl>
                                          </p:spTgt>
                                        </p:tgtEl>
                                        <p:attrNameLst>
                                          <p:attrName>style.visibility</p:attrName>
                                        </p:attrNameLst>
                                      </p:cBhvr>
                                      <p:to>
                                        <p:strVal val="visible"/>
                                      </p:to>
                                    </p:set>
                                    <p:animEffect transition="in" filter="wipe(down)">
                                      <p:cBhvr>
                                        <p:cTn id="22" dur="500"/>
                                        <p:tgtEl>
                                          <p:spTgt spid="8">
                                            <p:graphicEl>
                                              <a:chart seriesIdx="-4" categoryIdx="3"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graphicEl>
                                              <a:chart seriesIdx="-4" categoryIdx="4" bldStep="category"/>
                                            </p:graphicEl>
                                          </p:spTgt>
                                        </p:tgtEl>
                                        <p:attrNameLst>
                                          <p:attrName>style.visibility</p:attrName>
                                        </p:attrNameLst>
                                      </p:cBhvr>
                                      <p:to>
                                        <p:strVal val="visible"/>
                                      </p:to>
                                    </p:set>
                                    <p:animEffect transition="in" filter="wipe(down)">
                                      <p:cBhvr>
                                        <p:cTn id="27" dur="500"/>
                                        <p:tgtEl>
                                          <p:spTgt spid="8">
                                            <p:graphicEl>
                                              <a:chart seriesIdx="-4" categoryIdx="4"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graphicEl>
                                              <a:chart seriesIdx="-4" categoryIdx="0" bldStep="category"/>
                                            </p:graphicEl>
                                          </p:spTgt>
                                        </p:tgtEl>
                                        <p:attrNameLst>
                                          <p:attrName>style.visibility</p:attrName>
                                        </p:attrNameLst>
                                      </p:cBhvr>
                                      <p:to>
                                        <p:strVal val="visible"/>
                                      </p:to>
                                    </p:set>
                                    <p:animEffect transition="in" filter="wipe(down)">
                                      <p:cBhvr>
                                        <p:cTn id="32" dur="500"/>
                                        <p:tgtEl>
                                          <p:spTgt spid="10">
                                            <p:graphicEl>
                                              <a:chart seriesIdx="-4" categoryIdx="0" bldStep="category"/>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graphicEl>
                                              <a:chart seriesIdx="-4" categoryIdx="1" bldStep="category"/>
                                            </p:graphicEl>
                                          </p:spTgt>
                                        </p:tgtEl>
                                        <p:attrNameLst>
                                          <p:attrName>style.visibility</p:attrName>
                                        </p:attrNameLst>
                                      </p:cBhvr>
                                      <p:to>
                                        <p:strVal val="visible"/>
                                      </p:to>
                                    </p:set>
                                    <p:animEffect transition="in" filter="wipe(down)">
                                      <p:cBhvr>
                                        <p:cTn id="37" dur="500"/>
                                        <p:tgtEl>
                                          <p:spTgt spid="10">
                                            <p:graphicEl>
                                              <a:chart seriesIdx="-4" categoryIdx="1" bldStep="category"/>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graphicEl>
                                              <a:chart seriesIdx="-4" categoryIdx="2" bldStep="category"/>
                                            </p:graphicEl>
                                          </p:spTgt>
                                        </p:tgtEl>
                                        <p:attrNameLst>
                                          <p:attrName>style.visibility</p:attrName>
                                        </p:attrNameLst>
                                      </p:cBhvr>
                                      <p:to>
                                        <p:strVal val="visible"/>
                                      </p:to>
                                    </p:set>
                                    <p:animEffect transition="in" filter="wipe(down)">
                                      <p:cBhvr>
                                        <p:cTn id="42" dur="500"/>
                                        <p:tgtEl>
                                          <p:spTgt spid="10">
                                            <p:graphicEl>
                                              <a:chart seriesIdx="-4" categoryIdx="2" bldStep="category"/>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graphicEl>
                                              <a:chart seriesIdx="-4" categoryIdx="3" bldStep="category"/>
                                            </p:graphicEl>
                                          </p:spTgt>
                                        </p:tgtEl>
                                        <p:attrNameLst>
                                          <p:attrName>style.visibility</p:attrName>
                                        </p:attrNameLst>
                                      </p:cBhvr>
                                      <p:to>
                                        <p:strVal val="visible"/>
                                      </p:to>
                                    </p:set>
                                    <p:animEffect transition="in" filter="wipe(down)">
                                      <p:cBhvr>
                                        <p:cTn id="47" dur="500"/>
                                        <p:tgtEl>
                                          <p:spTgt spid="10">
                                            <p:graphicEl>
                                              <a:chart seriesIdx="-4" categoryIdx="3" bldStep="category"/>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graphicEl>
                                              <a:chart seriesIdx="-4" categoryIdx="4" bldStep="category"/>
                                            </p:graphicEl>
                                          </p:spTgt>
                                        </p:tgtEl>
                                        <p:attrNameLst>
                                          <p:attrName>style.visibility</p:attrName>
                                        </p:attrNameLst>
                                      </p:cBhvr>
                                      <p:to>
                                        <p:strVal val="visible"/>
                                      </p:to>
                                    </p:set>
                                    <p:animEffect transition="in" filter="wipe(down)">
                                      <p:cBhvr>
                                        <p:cTn id="52" dur="500"/>
                                        <p:tgtEl>
                                          <p:spTgt spid="10">
                                            <p:graphicEl>
                                              <a:chart seriesIdx="-4" categoryIdx="4" bldStep="category"/>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graphicEl>
                                              <a:chart seriesIdx="-4" categoryIdx="5" bldStep="category"/>
                                            </p:graphicEl>
                                          </p:spTgt>
                                        </p:tgtEl>
                                        <p:attrNameLst>
                                          <p:attrName>style.visibility</p:attrName>
                                        </p:attrNameLst>
                                      </p:cBhvr>
                                      <p:to>
                                        <p:strVal val="visible"/>
                                      </p:to>
                                    </p:set>
                                    <p:animEffect transition="in" filter="wipe(down)">
                                      <p:cBhvr>
                                        <p:cTn id="57" dur="500"/>
                                        <p:tgtEl>
                                          <p:spTgt spid="10">
                                            <p:graphicEl>
                                              <a:chart seriesIdx="-4" categoryIdx="5" bldStep="category"/>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
                                            <p:graphicEl>
                                              <a:chart seriesIdx="-4" categoryIdx="6" bldStep="category"/>
                                            </p:graphicEl>
                                          </p:spTgt>
                                        </p:tgtEl>
                                        <p:attrNameLst>
                                          <p:attrName>style.visibility</p:attrName>
                                        </p:attrNameLst>
                                      </p:cBhvr>
                                      <p:to>
                                        <p:strVal val="visible"/>
                                      </p:to>
                                    </p:set>
                                    <p:animEffect transition="in" filter="wipe(down)">
                                      <p:cBhvr>
                                        <p:cTn id="62" dur="500"/>
                                        <p:tgtEl>
                                          <p:spTgt spid="10">
                                            <p:graphicEl>
                                              <a:chart seriesIdx="-4" categoryIdx="6" bldStep="category"/>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graphicEl>
                                              <a:chart seriesIdx="-4" categoryIdx="7" bldStep="category"/>
                                            </p:graphicEl>
                                          </p:spTgt>
                                        </p:tgtEl>
                                        <p:attrNameLst>
                                          <p:attrName>style.visibility</p:attrName>
                                        </p:attrNameLst>
                                      </p:cBhvr>
                                      <p:to>
                                        <p:strVal val="visible"/>
                                      </p:to>
                                    </p:set>
                                    <p:animEffect transition="in" filter="wipe(down)">
                                      <p:cBhvr>
                                        <p:cTn id="67" dur="500"/>
                                        <p:tgtEl>
                                          <p:spTgt spid="10">
                                            <p:graphicEl>
                                              <a:chart seriesIdx="-4" categoryIdx="7" bldStep="category"/>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graphicEl>
                                              <a:chart seriesIdx="-4" categoryIdx="8" bldStep="category"/>
                                            </p:graphicEl>
                                          </p:spTgt>
                                        </p:tgtEl>
                                        <p:attrNameLst>
                                          <p:attrName>style.visibility</p:attrName>
                                        </p:attrNameLst>
                                      </p:cBhvr>
                                      <p:to>
                                        <p:strVal val="visible"/>
                                      </p:to>
                                    </p:set>
                                    <p:animEffect transition="in" filter="wipe(down)">
                                      <p:cBhvr>
                                        <p:cTn id="72" dur="500"/>
                                        <p:tgtEl>
                                          <p:spTgt spid="10">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category" animBg="0"/>
        </p:bldSub>
      </p:bldGraphic>
      <p:bldGraphic spid="8" grpId="0">
        <p:bldSub>
          <a:bldChart bld="category" animBg="0"/>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Summary of results</a:t>
            </a:r>
          </a:p>
        </p:txBody>
      </p:sp>
      <p:sp>
        <p:nvSpPr>
          <p:cNvPr id="18435" name="Rectangle 3"/>
          <p:cNvSpPr>
            <a:spLocks noGrp="1" noChangeArrowheads="1"/>
          </p:cNvSpPr>
          <p:nvPr>
            <p:ph idx="1"/>
          </p:nvPr>
        </p:nvSpPr>
        <p:spPr/>
        <p:txBody>
          <a:bodyPr/>
          <a:lstStyle/>
          <a:p>
            <a:r>
              <a:rPr lang="en-GB" dirty="0"/>
              <a:t>Centralization </a:t>
            </a:r>
            <a:r>
              <a:rPr lang="en-GB" dirty="0" smtClean="0"/>
              <a:t>was most </a:t>
            </a:r>
            <a:r>
              <a:rPr lang="en-GB" dirty="0"/>
              <a:t>prevalent in</a:t>
            </a:r>
          </a:p>
          <a:p>
            <a:pPr lvl="1"/>
            <a:r>
              <a:rPr lang="en-GB" b="1" dirty="0">
                <a:solidFill>
                  <a:srgbClr val="0070C0"/>
                </a:solidFill>
              </a:rPr>
              <a:t>(age) </a:t>
            </a:r>
            <a:r>
              <a:rPr lang="en-GB" dirty="0"/>
              <a:t>31-45 age group</a:t>
            </a:r>
          </a:p>
          <a:p>
            <a:pPr lvl="1"/>
            <a:r>
              <a:rPr lang="en-GB" b="1" dirty="0">
                <a:solidFill>
                  <a:srgbClr val="0070C0"/>
                </a:solidFill>
              </a:rPr>
              <a:t>(origin) </a:t>
            </a:r>
            <a:r>
              <a:rPr lang="en-GB" dirty="0"/>
              <a:t>Yankees, but only by a little</a:t>
            </a:r>
          </a:p>
          <a:p>
            <a:pPr lvl="1"/>
            <a:r>
              <a:rPr lang="en-GB" b="1" dirty="0">
                <a:solidFill>
                  <a:srgbClr val="0070C0"/>
                </a:solidFill>
              </a:rPr>
              <a:t>(occupation) </a:t>
            </a:r>
            <a:r>
              <a:rPr lang="en-GB" dirty="0"/>
              <a:t>Fishermen … less in people working in tourist industry</a:t>
            </a:r>
          </a:p>
          <a:p>
            <a:pPr lvl="1"/>
            <a:r>
              <a:rPr lang="en-GB" b="1" dirty="0">
                <a:solidFill>
                  <a:srgbClr val="0070C0"/>
                </a:solidFill>
              </a:rPr>
              <a:t>(location) </a:t>
            </a:r>
            <a:r>
              <a:rPr lang="en-GB" dirty="0"/>
              <a:t>Up Island residents, </a:t>
            </a:r>
            <a:r>
              <a:rPr lang="en-GB" dirty="0" smtClean="0"/>
              <a:t>especially </a:t>
            </a:r>
            <a:r>
              <a:rPr lang="en-GB" dirty="0"/>
              <a:t>around Chilmark</a:t>
            </a:r>
          </a:p>
        </p:txBody>
      </p:sp>
      <p:sp>
        <p:nvSpPr>
          <p:cNvPr id="6" name="5 - Θέση αριθμού διαφάνειας"/>
          <p:cNvSpPr>
            <a:spLocks noGrp="1"/>
          </p:cNvSpPr>
          <p:nvPr>
            <p:ph type="sldNum" sz="quarter" idx="12"/>
          </p:nvPr>
        </p:nvSpPr>
        <p:spPr/>
        <p:txBody>
          <a:bodyPr/>
          <a:lstStyle/>
          <a:p>
            <a:fld id="{AE005A48-9A75-4CA2-BCEF-C781ED529DF5}" type="slidenum">
              <a:rPr lang="en-GB"/>
              <a:pPr/>
              <a:t>21</a:t>
            </a:fld>
            <a:endParaRPr lang="en-GB"/>
          </a:p>
        </p:txBody>
      </p:sp>
      <p:pic>
        <p:nvPicPr>
          <p:cNvPr id="11266" name="Picture 2"/>
          <p:cNvPicPr>
            <a:picLocks noChangeAspect="1" noChangeArrowheads="1"/>
          </p:cNvPicPr>
          <p:nvPr/>
        </p:nvPicPr>
        <p:blipFill>
          <a:blip r:embed="rId3" cstate="print"/>
          <a:srcRect/>
          <a:stretch>
            <a:fillRect/>
          </a:stretch>
        </p:blipFill>
        <p:spPr bwMode="auto">
          <a:xfrm>
            <a:off x="7380312" y="4663972"/>
            <a:ext cx="1763688" cy="2194028"/>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Explanation</a:t>
            </a:r>
          </a:p>
        </p:txBody>
      </p:sp>
      <p:sp>
        <p:nvSpPr>
          <p:cNvPr id="20483" name="Rectangle 3"/>
          <p:cNvSpPr>
            <a:spLocks noGrp="1" noChangeArrowheads="1"/>
          </p:cNvSpPr>
          <p:nvPr>
            <p:ph idx="1"/>
          </p:nvPr>
        </p:nvSpPr>
        <p:spPr/>
        <p:txBody>
          <a:bodyPr/>
          <a:lstStyle/>
          <a:p>
            <a:pPr algn="just"/>
            <a:r>
              <a:rPr lang="en-GB" dirty="0"/>
              <a:t>Centralizing tendency was actually diminishing at time of 1930s survey</a:t>
            </a:r>
          </a:p>
          <a:p>
            <a:pPr algn="just"/>
            <a:r>
              <a:rPr lang="en-GB" dirty="0"/>
              <a:t>But it remained in dialect of middle-aged rural fishermen</a:t>
            </a:r>
          </a:p>
          <a:p>
            <a:pPr algn="just"/>
            <a:r>
              <a:rPr lang="en-GB" dirty="0"/>
              <a:t>With advent of tourists, there was an unconscious change in accent among those who most closely identified with the island</a:t>
            </a:r>
          </a:p>
        </p:txBody>
      </p:sp>
      <p:sp>
        <p:nvSpPr>
          <p:cNvPr id="6" name="5 - Θέση αριθμού διαφάνειας"/>
          <p:cNvSpPr>
            <a:spLocks noGrp="1"/>
          </p:cNvSpPr>
          <p:nvPr>
            <p:ph type="sldNum" sz="quarter" idx="12"/>
          </p:nvPr>
        </p:nvSpPr>
        <p:spPr/>
        <p:txBody>
          <a:bodyPr/>
          <a:lstStyle/>
          <a:p>
            <a:fld id="{4FCF1A7E-D1FE-4D0E-ACFA-06AF8CCE0D57}" type="slidenum">
              <a:rPr lang="en-GB"/>
              <a:pPr/>
              <a:t>22</a:t>
            </a:fld>
            <a:endParaRPr lang="en-GB"/>
          </a:p>
        </p:txBody>
      </p:sp>
      <p:pic>
        <p:nvPicPr>
          <p:cNvPr id="10242" name="Picture 2"/>
          <p:cNvPicPr>
            <a:picLocks noChangeAspect="1" noChangeArrowheads="1"/>
          </p:cNvPicPr>
          <p:nvPr/>
        </p:nvPicPr>
        <p:blipFill>
          <a:blip r:embed="rId3" cstate="print"/>
          <a:srcRect/>
          <a:stretch>
            <a:fillRect/>
          </a:stretch>
        </p:blipFill>
        <p:spPr bwMode="auto">
          <a:xfrm>
            <a:off x="7429486" y="4725144"/>
            <a:ext cx="1714514" cy="2132856"/>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Follow-up</a:t>
            </a:r>
          </a:p>
        </p:txBody>
      </p:sp>
      <p:sp>
        <p:nvSpPr>
          <p:cNvPr id="22531" name="Rectangle 3"/>
          <p:cNvSpPr>
            <a:spLocks noGrp="1" noChangeArrowheads="1"/>
          </p:cNvSpPr>
          <p:nvPr>
            <p:ph type="body" sz="half" idx="1"/>
          </p:nvPr>
        </p:nvSpPr>
        <p:spPr/>
        <p:txBody>
          <a:bodyPr/>
          <a:lstStyle/>
          <a:p>
            <a:pPr>
              <a:lnSpc>
                <a:spcPct val="90000"/>
              </a:lnSpc>
            </a:pPr>
            <a:r>
              <a:rPr lang="en-GB" sz="2400" dirty="0"/>
              <a:t>Labov tested his theory by assessing informants’ attitudes and feelings about the island</a:t>
            </a:r>
          </a:p>
          <a:p>
            <a:pPr>
              <a:lnSpc>
                <a:spcPct val="90000"/>
              </a:lnSpc>
            </a:pPr>
            <a:r>
              <a:rPr lang="en-GB" sz="2400" dirty="0"/>
              <a:t>Why 31-45 yr olds most marked group?</a:t>
            </a:r>
          </a:p>
          <a:p>
            <a:pPr lvl="1">
              <a:lnSpc>
                <a:spcPct val="90000"/>
              </a:lnSpc>
            </a:pPr>
            <a:r>
              <a:rPr lang="en-GB" sz="2000" dirty="0"/>
              <a:t>younger ones ambivalent</a:t>
            </a:r>
          </a:p>
          <a:p>
            <a:pPr lvl="1">
              <a:lnSpc>
                <a:spcPct val="90000"/>
              </a:lnSpc>
            </a:pPr>
            <a:r>
              <a:rPr lang="en-GB" sz="2000" dirty="0"/>
              <a:t>older ones more set in their ways</a:t>
            </a:r>
          </a:p>
          <a:p>
            <a:pPr>
              <a:lnSpc>
                <a:spcPct val="90000"/>
              </a:lnSpc>
            </a:pPr>
            <a:r>
              <a:rPr lang="en-GB" sz="2400" dirty="0"/>
              <a:t>Evidence that “returnees” showed strongest tendency of </a:t>
            </a:r>
            <a:r>
              <a:rPr lang="en-GB" sz="2400" dirty="0" smtClean="0"/>
              <a:t>all.</a:t>
            </a:r>
            <a:endParaRPr lang="en-GB" sz="2400" dirty="0"/>
          </a:p>
          <a:p>
            <a:pPr lvl="1">
              <a:lnSpc>
                <a:spcPct val="90000"/>
              </a:lnSpc>
            </a:pPr>
            <a:endParaRPr lang="en-GB" sz="2000" dirty="0"/>
          </a:p>
        </p:txBody>
      </p:sp>
      <p:graphicFrame>
        <p:nvGraphicFramePr>
          <p:cNvPr id="22532" name="Object 4"/>
          <p:cNvGraphicFramePr>
            <a:graphicFrameLocks noGrp="1" noChangeAspect="1"/>
          </p:cNvGraphicFramePr>
          <p:nvPr>
            <p:ph sz="half" idx="2"/>
          </p:nvPr>
        </p:nvGraphicFramePr>
        <p:xfrm>
          <a:off x="4011613" y="0"/>
          <a:ext cx="5132387" cy="4229100"/>
        </p:xfrm>
        <a:graphic>
          <a:graphicData uri="http://schemas.openxmlformats.org/presentationml/2006/ole">
            <p:oleObj spid="_x0000_s1026" name="Γράφημα" r:id="rId4" imgW="3895787" imgH="3210050" progId="Excel.Sheet.8">
              <p:embed/>
            </p:oleObj>
          </a:graphicData>
        </a:graphic>
      </p:graphicFrame>
      <p:sp>
        <p:nvSpPr>
          <p:cNvPr id="7" name="6 - Θέση αριθμού διαφάνειας"/>
          <p:cNvSpPr>
            <a:spLocks noGrp="1"/>
          </p:cNvSpPr>
          <p:nvPr>
            <p:ph type="sldNum" sz="quarter" idx="12"/>
          </p:nvPr>
        </p:nvSpPr>
        <p:spPr/>
        <p:txBody>
          <a:bodyPr/>
          <a:lstStyle/>
          <a:p>
            <a:fld id="{0FAE5034-033D-461C-80E3-D92EF80440FA}" type="slidenum">
              <a:rPr lang="en-GB"/>
              <a:pPr/>
              <a:t>23</a:t>
            </a:fld>
            <a:endParaRPr lang="en-GB" dirty="0"/>
          </a:p>
        </p:txBody>
      </p:sp>
      <p:pic>
        <p:nvPicPr>
          <p:cNvPr id="1027" name="Picture 3"/>
          <p:cNvPicPr>
            <a:picLocks noChangeAspect="1" noChangeArrowheads="1"/>
          </p:cNvPicPr>
          <p:nvPr/>
        </p:nvPicPr>
        <p:blipFill>
          <a:blip r:embed="rId5" cstate="print"/>
          <a:srcRect/>
          <a:stretch>
            <a:fillRect/>
          </a:stretch>
        </p:blipFill>
        <p:spPr bwMode="auto">
          <a:xfrm>
            <a:off x="7236296" y="4484816"/>
            <a:ext cx="1907704" cy="2373184"/>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GB"/>
              <a:t>Why was this study significant?</a:t>
            </a:r>
          </a:p>
        </p:txBody>
      </p:sp>
      <p:sp>
        <p:nvSpPr>
          <p:cNvPr id="26627" name="Rectangle 3"/>
          <p:cNvSpPr>
            <a:spLocks noGrp="1" noChangeArrowheads="1"/>
          </p:cNvSpPr>
          <p:nvPr>
            <p:ph idx="1"/>
          </p:nvPr>
        </p:nvSpPr>
        <p:spPr/>
        <p:txBody>
          <a:bodyPr/>
          <a:lstStyle/>
          <a:p>
            <a:pPr algn="just"/>
            <a:r>
              <a:rPr lang="en-GB" dirty="0"/>
              <a:t>Until then, dialect studies had focussed on rural speakers and had ignored social factors</a:t>
            </a:r>
          </a:p>
          <a:p>
            <a:pPr algn="just"/>
            <a:r>
              <a:rPr lang="en-GB" dirty="0"/>
              <a:t>Urban accents were thought to be too diverse and too heterogeneous to study</a:t>
            </a:r>
          </a:p>
          <a:p>
            <a:pPr algn="just"/>
            <a:r>
              <a:rPr lang="en-GB" dirty="0" err="1"/>
              <a:t>Labov’s</a:t>
            </a:r>
            <a:r>
              <a:rPr lang="en-GB" dirty="0"/>
              <a:t> conclusion was that social factors were in fact the </a:t>
            </a:r>
            <a:r>
              <a:rPr lang="en-GB" u="sng" dirty="0"/>
              <a:t>most</a:t>
            </a:r>
            <a:r>
              <a:rPr lang="en-GB" dirty="0"/>
              <a:t> significant and important</a:t>
            </a:r>
          </a:p>
          <a:p>
            <a:endParaRPr lang="en-GB" dirty="0"/>
          </a:p>
        </p:txBody>
      </p:sp>
      <p:sp>
        <p:nvSpPr>
          <p:cNvPr id="6" name="5 - Θέση αριθμού διαφάνειας"/>
          <p:cNvSpPr>
            <a:spLocks noGrp="1"/>
          </p:cNvSpPr>
          <p:nvPr>
            <p:ph type="sldNum" sz="quarter" idx="12"/>
          </p:nvPr>
        </p:nvSpPr>
        <p:spPr/>
        <p:txBody>
          <a:bodyPr/>
          <a:lstStyle/>
          <a:p>
            <a:fld id="{9A3B1A2A-C744-40FC-8A25-8E9FFABE3F79}" type="slidenum">
              <a:rPr lang="en-GB"/>
              <a:pPr/>
              <a:t>24</a:t>
            </a:fld>
            <a:endParaRPr lang="en-GB"/>
          </a:p>
        </p:txBody>
      </p:sp>
      <p:pic>
        <p:nvPicPr>
          <p:cNvPr id="8194" name="Picture 2"/>
          <p:cNvPicPr>
            <a:picLocks noChangeAspect="1" noChangeArrowheads="1"/>
          </p:cNvPicPr>
          <p:nvPr/>
        </p:nvPicPr>
        <p:blipFill>
          <a:blip r:embed="rId3" cstate="print"/>
          <a:srcRect/>
          <a:stretch>
            <a:fillRect/>
          </a:stretch>
        </p:blipFill>
        <p:spPr bwMode="auto">
          <a:xfrm>
            <a:off x="7313716" y="4581128"/>
            <a:ext cx="1830283" cy="2276872"/>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New York City study (1966)</a:t>
            </a:r>
            <a:endParaRPr lang="en-GB" dirty="0"/>
          </a:p>
        </p:txBody>
      </p:sp>
      <p:sp>
        <p:nvSpPr>
          <p:cNvPr id="5" name="4 - Θέση εικόνας"/>
          <p:cNvSpPr>
            <a:spLocks noGrp="1"/>
          </p:cNvSpPr>
          <p:nvPr>
            <p:ph type="pic" idx="1"/>
          </p:nvPr>
        </p:nvSpPr>
        <p:spPr/>
      </p:sp>
      <p:sp>
        <p:nvSpPr>
          <p:cNvPr id="6" name="5 - Θέση κειμένου"/>
          <p:cNvSpPr>
            <a:spLocks noGrp="1"/>
          </p:cNvSpPr>
          <p:nvPr>
            <p:ph type="body" sz="half" idx="2"/>
          </p:nvPr>
        </p:nvSpPr>
        <p:spPr/>
        <p:txBody>
          <a:bodyPr/>
          <a:lstStyle/>
          <a:p>
            <a:r>
              <a:rPr lang="en-US" dirty="0" smtClean="0"/>
              <a:t>By William Labov</a:t>
            </a:r>
            <a:endParaRPr lang="en-GB" dirty="0"/>
          </a:p>
        </p:txBody>
      </p:sp>
      <p:pic>
        <p:nvPicPr>
          <p:cNvPr id="15363" name="Picture 3"/>
          <p:cNvPicPr>
            <a:picLocks noChangeAspect="1" noChangeArrowheads="1"/>
          </p:cNvPicPr>
          <p:nvPr/>
        </p:nvPicPr>
        <p:blipFill>
          <a:blip r:embed="rId2" cstate="print"/>
          <a:srcRect/>
          <a:stretch>
            <a:fillRect/>
          </a:stretch>
        </p:blipFill>
        <p:spPr bwMode="auto">
          <a:xfrm rot="21286720">
            <a:off x="548161" y="1459528"/>
            <a:ext cx="4354537" cy="3552819"/>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l="29522" t="6939" r="31478"/>
          <a:stretch>
            <a:fillRect/>
          </a:stretch>
        </p:blipFill>
        <p:spPr bwMode="auto">
          <a:xfrm>
            <a:off x="4139952" y="3501008"/>
            <a:ext cx="936104" cy="1772816"/>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dirty="0"/>
              <a:t>New York City study (1966)</a:t>
            </a:r>
          </a:p>
        </p:txBody>
      </p:sp>
      <p:sp>
        <p:nvSpPr>
          <p:cNvPr id="28675" name="Rectangle 3"/>
          <p:cNvSpPr>
            <a:spLocks noGrp="1" noChangeArrowheads="1"/>
          </p:cNvSpPr>
          <p:nvPr>
            <p:ph idx="1"/>
          </p:nvPr>
        </p:nvSpPr>
        <p:spPr/>
        <p:txBody>
          <a:bodyPr>
            <a:normAutofit lnSpcReduction="10000"/>
          </a:bodyPr>
          <a:lstStyle/>
          <a:p>
            <a:r>
              <a:rPr lang="en-GB" sz="2800" dirty="0"/>
              <a:t>Labov wanted to test his theory with a bigger population New York City</a:t>
            </a:r>
          </a:p>
          <a:p>
            <a:r>
              <a:rPr lang="en-GB" sz="2800" dirty="0"/>
              <a:t>Incidence of final and post-vocalic /r/</a:t>
            </a:r>
          </a:p>
          <a:p>
            <a:pPr lvl="1"/>
            <a:r>
              <a:rPr lang="en-GB" sz="2400" dirty="0"/>
              <a:t>While most American accents are </a:t>
            </a:r>
            <a:r>
              <a:rPr lang="en-GB" sz="2400" dirty="0" err="1"/>
              <a:t>rhotic</a:t>
            </a:r>
            <a:r>
              <a:rPr lang="en-GB" sz="2400" dirty="0"/>
              <a:t>, New York (and Boston) have distinctive non-</a:t>
            </a:r>
            <a:r>
              <a:rPr lang="en-GB" sz="2400" dirty="0" err="1"/>
              <a:t>rhotic</a:t>
            </a:r>
            <a:r>
              <a:rPr lang="en-GB" sz="2400" dirty="0"/>
              <a:t> accent</a:t>
            </a:r>
          </a:p>
          <a:p>
            <a:pPr lvl="1"/>
            <a:r>
              <a:rPr lang="en-GB" sz="2400" dirty="0"/>
              <a:t>Post-Depression, such urban accents lost prestige, and </a:t>
            </a:r>
            <a:r>
              <a:rPr lang="en-GB" sz="2400" dirty="0" err="1"/>
              <a:t>rhotic</a:t>
            </a:r>
            <a:r>
              <a:rPr lang="en-GB" sz="2400" dirty="0"/>
              <a:t> </a:t>
            </a:r>
            <a:r>
              <a:rPr lang="en-GB" sz="2400" dirty="0" err="1"/>
              <a:t>midwest</a:t>
            </a:r>
            <a:r>
              <a:rPr lang="en-GB" sz="2400" dirty="0"/>
              <a:t> accent emerged as standard</a:t>
            </a:r>
          </a:p>
          <a:p>
            <a:r>
              <a:rPr lang="en-GB" sz="2800" dirty="0"/>
              <a:t>Labov showed that </a:t>
            </a:r>
            <a:r>
              <a:rPr lang="en-GB" sz="2800" dirty="0" err="1"/>
              <a:t>rhotic</a:t>
            </a:r>
            <a:r>
              <a:rPr lang="en-GB" sz="2800" dirty="0"/>
              <a:t> use of /r/ reflected social class and aspiration, and was more widespread in younger speakers</a:t>
            </a:r>
          </a:p>
        </p:txBody>
      </p:sp>
      <p:sp>
        <p:nvSpPr>
          <p:cNvPr id="6" name="5 - Θέση αριθμού διαφάνειας"/>
          <p:cNvSpPr>
            <a:spLocks noGrp="1"/>
          </p:cNvSpPr>
          <p:nvPr>
            <p:ph type="sldNum" sz="quarter" idx="12"/>
          </p:nvPr>
        </p:nvSpPr>
        <p:spPr/>
        <p:txBody>
          <a:bodyPr/>
          <a:lstStyle/>
          <a:p>
            <a:fld id="{C97987F2-7478-4E42-A3F1-D6B2E684E535}" type="slidenum">
              <a:rPr lang="en-GB"/>
              <a:pPr/>
              <a:t>26</a:t>
            </a:fld>
            <a:endParaRPr lang="en-GB"/>
          </a:p>
        </p:txBody>
      </p:sp>
      <p:pic>
        <p:nvPicPr>
          <p:cNvPr id="7170" name="Picture 2"/>
          <p:cNvPicPr>
            <a:picLocks noChangeAspect="1" noChangeArrowheads="1"/>
          </p:cNvPicPr>
          <p:nvPr/>
        </p:nvPicPr>
        <p:blipFill>
          <a:blip r:embed="rId3" cstate="print"/>
          <a:srcRect/>
          <a:stretch>
            <a:fillRect/>
          </a:stretch>
        </p:blipFill>
        <p:spPr bwMode="auto">
          <a:xfrm>
            <a:off x="7380312" y="4663972"/>
            <a:ext cx="1763688" cy="2194028"/>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Method</a:t>
            </a:r>
          </a:p>
        </p:txBody>
      </p:sp>
      <p:graphicFrame>
        <p:nvGraphicFramePr>
          <p:cNvPr id="5" name="4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2CF64882-930C-4854-B107-1A150D397B24}" type="slidenum">
              <a:rPr lang="en-GB"/>
              <a:pPr/>
              <a:t>27</a:t>
            </a:fld>
            <a:endParaRPr lang="en-GB"/>
          </a:p>
        </p:txBody>
      </p:sp>
    </p:spTree>
  </p:cSld>
  <p:clrMapOvr>
    <a:masterClrMapping/>
  </p:clrMapOvr>
  <p:transition>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457200" y="404664"/>
          <a:ext cx="7239000" cy="6051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cstate="print"/>
          <a:srcRect/>
          <a:stretch>
            <a:fillRect/>
          </a:stretch>
        </p:blipFill>
        <p:spPr bwMode="auto">
          <a:xfrm>
            <a:off x="7092280" y="4305660"/>
            <a:ext cx="2051720" cy="2552340"/>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 Θέση αριθμού διαφάνειας"/>
          <p:cNvSpPr>
            <a:spLocks noGrp="1"/>
          </p:cNvSpPr>
          <p:nvPr>
            <p:ph type="sldNum" sz="quarter" idx="12"/>
          </p:nvPr>
        </p:nvSpPr>
        <p:spPr/>
        <p:txBody>
          <a:bodyPr/>
          <a:lstStyle/>
          <a:p>
            <a:fld id="{0519A47B-600F-4C06-8CCD-18A429D25BB1}" type="slidenum">
              <a:rPr lang="en-GB"/>
              <a:pPr/>
              <a:t>29</a:t>
            </a:fld>
            <a:endParaRPr lang="en-GB"/>
          </a:p>
        </p:txBody>
      </p:sp>
      <p:pic>
        <p:nvPicPr>
          <p:cNvPr id="53252" name="Picture 4" descr="saks"/>
          <p:cNvPicPr>
            <a:picLocks noChangeAspect="1" noChangeArrowheads="1"/>
          </p:cNvPicPr>
          <p:nvPr/>
        </p:nvPicPr>
        <p:blipFill>
          <a:blip r:embed="rId3" cstate="print"/>
          <a:srcRect/>
          <a:stretch>
            <a:fillRect/>
          </a:stretch>
        </p:blipFill>
        <p:spPr bwMode="auto">
          <a:xfrm>
            <a:off x="323850" y="1125538"/>
            <a:ext cx="3429000" cy="4572000"/>
          </a:xfrm>
          <a:prstGeom prst="rect">
            <a:avLst/>
          </a:prstGeom>
          <a:noFill/>
        </p:spPr>
      </p:pic>
      <p:pic>
        <p:nvPicPr>
          <p:cNvPr id="53253" name="Picture 5" descr="macys"/>
          <p:cNvPicPr>
            <a:picLocks noChangeAspect="1" noChangeArrowheads="1"/>
          </p:cNvPicPr>
          <p:nvPr/>
        </p:nvPicPr>
        <p:blipFill>
          <a:blip r:embed="rId4" cstate="print"/>
          <a:srcRect/>
          <a:stretch>
            <a:fillRect/>
          </a:stretch>
        </p:blipFill>
        <p:spPr bwMode="auto">
          <a:xfrm>
            <a:off x="4067175" y="333375"/>
            <a:ext cx="4333875" cy="3255963"/>
          </a:xfrm>
          <a:prstGeom prst="rect">
            <a:avLst/>
          </a:prstGeom>
          <a:noFill/>
        </p:spPr>
      </p:pic>
      <p:pic>
        <p:nvPicPr>
          <p:cNvPr id="53254" name="Picture 6" descr="klein"/>
          <p:cNvPicPr>
            <a:picLocks noChangeAspect="1" noChangeArrowheads="1"/>
          </p:cNvPicPr>
          <p:nvPr/>
        </p:nvPicPr>
        <p:blipFill>
          <a:blip r:embed="rId5" cstate="print"/>
          <a:srcRect/>
          <a:stretch>
            <a:fillRect/>
          </a:stretch>
        </p:blipFill>
        <p:spPr bwMode="auto">
          <a:xfrm>
            <a:off x="3924300" y="3789363"/>
            <a:ext cx="4583113" cy="2836862"/>
          </a:xfrm>
          <a:prstGeom prst="rect">
            <a:avLst/>
          </a:prstGeom>
          <a:noFill/>
        </p:spPr>
      </p:pic>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9144000" cy="1143000"/>
          </a:xfrm>
        </p:spPr>
        <p:txBody>
          <a:bodyPr>
            <a:normAutofit/>
          </a:bodyPr>
          <a:lstStyle/>
          <a:p>
            <a:r>
              <a:rPr lang="en-US" b="1" dirty="0" smtClean="0"/>
              <a:t>Criticisms of traditional dialectology</a:t>
            </a:r>
            <a:endParaRPr lang="en-GB" dirty="0"/>
          </a:p>
        </p:txBody>
      </p:sp>
      <p:graphicFrame>
        <p:nvGraphicFramePr>
          <p:cNvPr id="4" name="3 - Θέση περιεχομένου"/>
          <p:cNvGraphicFramePr>
            <a:graphicFrameLocks noGrp="1"/>
          </p:cNvGraphicFramePr>
          <p:nvPr>
            <p:ph idx="1"/>
          </p:nvPr>
        </p:nvGraphicFramePr>
        <p:xfrm>
          <a:off x="457200" y="1052736"/>
          <a:ext cx="8229600" cy="580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4330700" cy="1143000"/>
          </a:xfrm>
        </p:spPr>
        <p:txBody>
          <a:bodyPr/>
          <a:lstStyle/>
          <a:p>
            <a:r>
              <a:rPr lang="en-GB"/>
              <a:t>Results</a:t>
            </a:r>
          </a:p>
        </p:txBody>
      </p:sp>
      <p:sp>
        <p:nvSpPr>
          <p:cNvPr id="32774" name="Rectangle 6"/>
          <p:cNvSpPr>
            <a:spLocks noGrp="1" noChangeArrowheads="1"/>
          </p:cNvSpPr>
          <p:nvPr>
            <p:ph type="body" sz="half" idx="1"/>
          </p:nvPr>
        </p:nvSpPr>
        <p:spPr>
          <a:xfrm>
            <a:off x="457200" y="1600200"/>
            <a:ext cx="3467100" cy="4525963"/>
          </a:xfrm>
        </p:spPr>
        <p:txBody>
          <a:bodyPr/>
          <a:lstStyle/>
          <a:p>
            <a:r>
              <a:rPr lang="en-GB" sz="2400"/>
              <a:t>Use of [r] corresponded to higher class of store</a:t>
            </a:r>
          </a:p>
          <a:p>
            <a:r>
              <a:rPr lang="en-GB" sz="2400"/>
              <a:t>Furthermore, use of [r] increases in careful speech</a:t>
            </a:r>
          </a:p>
          <a:p>
            <a:r>
              <a:rPr lang="en-GB" sz="2400"/>
              <a:t>Similar finding with rank of employee (management, sales, shelf-stackers) </a:t>
            </a:r>
          </a:p>
        </p:txBody>
      </p:sp>
      <p:graphicFrame>
        <p:nvGraphicFramePr>
          <p:cNvPr id="32775" name="Object 7"/>
          <p:cNvGraphicFramePr>
            <a:graphicFrameLocks noGrp="1" noChangeAspect="1"/>
          </p:cNvGraphicFramePr>
          <p:nvPr>
            <p:ph sz="half" idx="2"/>
          </p:nvPr>
        </p:nvGraphicFramePr>
        <p:xfrm>
          <a:off x="4211638" y="3213100"/>
          <a:ext cx="4759325" cy="3251200"/>
        </p:xfrm>
        <a:graphic>
          <a:graphicData uri="http://schemas.openxmlformats.org/presentationml/2006/ole">
            <p:oleObj spid="_x0000_s2051" name="Chart" r:id="rId4" imgW="5229225" imgH="3571875" progId="Excel.Sheet.8">
              <p:embed/>
            </p:oleObj>
          </a:graphicData>
        </a:graphic>
      </p:graphicFrame>
      <p:sp>
        <p:nvSpPr>
          <p:cNvPr id="8" name="6 - Θέση αριθμού διαφάνειας"/>
          <p:cNvSpPr>
            <a:spLocks noGrp="1"/>
          </p:cNvSpPr>
          <p:nvPr>
            <p:ph type="sldNum" sz="quarter" idx="12"/>
          </p:nvPr>
        </p:nvSpPr>
        <p:spPr/>
        <p:txBody>
          <a:bodyPr/>
          <a:lstStyle/>
          <a:p>
            <a:fld id="{3EFF23BF-7756-4965-9AE4-7977CEEB59E0}" type="slidenum">
              <a:rPr lang="en-GB"/>
              <a:pPr/>
              <a:t>30</a:t>
            </a:fld>
            <a:endParaRPr lang="en-GB"/>
          </a:p>
        </p:txBody>
      </p:sp>
      <p:graphicFrame>
        <p:nvGraphicFramePr>
          <p:cNvPr id="32772" name="Object 4"/>
          <p:cNvGraphicFramePr>
            <a:graphicFrameLocks noChangeAspect="1"/>
          </p:cNvGraphicFramePr>
          <p:nvPr>
            <p:ph idx="4294967295"/>
          </p:nvPr>
        </p:nvGraphicFramePr>
        <p:xfrm>
          <a:off x="5219700" y="404813"/>
          <a:ext cx="3924300" cy="2600325"/>
        </p:xfrm>
        <a:graphic>
          <a:graphicData uri="http://schemas.openxmlformats.org/presentationml/2006/ole">
            <p:oleObj spid="_x0000_s2050" name="Worksheet" r:id="rId5" imgW="3867173" imgH="2562210" progId="Excel.Sheet.8">
              <p:embed/>
            </p:oleObj>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2">
                                            <p:oleChartEl type="series" lvl="1"/>
                                          </p:spTgt>
                                        </p:tgtEl>
                                        <p:attrNameLst>
                                          <p:attrName>style.visibility</p:attrName>
                                        </p:attrNameLst>
                                      </p:cBhvr>
                                      <p:to>
                                        <p:strVal val="visible"/>
                                      </p:to>
                                    </p:set>
                                    <p:animEffect transition="in" filter="wipe(down)">
                                      <p:cBhvr>
                                        <p:cTn id="7" dur="500"/>
                                        <p:tgtEl>
                                          <p:spTgt spid="32772">
                                            <p:oleChartEl type="series" lvl="1"/>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2772">
                                            <p:oleChartEl type="series" lvl="2"/>
                                          </p:spTgt>
                                        </p:tgtEl>
                                        <p:attrNameLst>
                                          <p:attrName>style.visibility</p:attrName>
                                        </p:attrNameLst>
                                      </p:cBhvr>
                                      <p:to>
                                        <p:strVal val="visible"/>
                                      </p:to>
                                    </p:set>
                                    <p:animEffect transition="in" filter="wipe(down)">
                                      <p:cBhvr>
                                        <p:cTn id="11" dur="500"/>
                                        <p:tgtEl>
                                          <p:spTgt spid="32772">
                                            <p:oleChartEl type="series" lvl="2"/>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772">
                                            <p:oleChartEl type="series" lvl="3"/>
                                          </p:spTgt>
                                        </p:tgtEl>
                                        <p:attrNameLst>
                                          <p:attrName>style.visibility</p:attrName>
                                        </p:attrNameLst>
                                      </p:cBhvr>
                                      <p:to>
                                        <p:strVal val="visible"/>
                                      </p:to>
                                    </p:set>
                                    <p:animEffect transition="in" filter="wipe(down)">
                                      <p:cBhvr>
                                        <p:cTn id="15" dur="500"/>
                                        <p:tgtEl>
                                          <p:spTgt spid="32772">
                                            <p:oleChartEl type="series" lvl="3"/>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775">
                                            <p:oleChartEl type="category" lvl="1"/>
                                          </p:spTgt>
                                        </p:tgtEl>
                                        <p:attrNameLst>
                                          <p:attrName>style.visibility</p:attrName>
                                        </p:attrNameLst>
                                      </p:cBhvr>
                                      <p:to>
                                        <p:strVal val="visible"/>
                                      </p:to>
                                    </p:set>
                                    <p:animEffect transition="in" filter="wipe(down)">
                                      <p:cBhvr>
                                        <p:cTn id="20" dur="500"/>
                                        <p:tgtEl>
                                          <p:spTgt spid="32775">
                                            <p:oleChartEl type="category" lvl="1"/>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775">
                                            <p:oleChartEl type="category" lvl="2"/>
                                          </p:spTgt>
                                        </p:tgtEl>
                                        <p:attrNameLst>
                                          <p:attrName>style.visibility</p:attrName>
                                        </p:attrNameLst>
                                      </p:cBhvr>
                                      <p:to>
                                        <p:strVal val="visible"/>
                                      </p:to>
                                    </p:set>
                                    <p:animEffect transition="in" filter="wipe(down)">
                                      <p:cBhvr>
                                        <p:cTn id="24" dur="500"/>
                                        <p:tgtEl>
                                          <p:spTgt spid="32775">
                                            <p:oleChartEl type="category" lvl="2"/>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2775">
                                            <p:oleChartEl type="category" lvl="3"/>
                                          </p:spTgt>
                                        </p:tgtEl>
                                        <p:attrNameLst>
                                          <p:attrName>style.visibility</p:attrName>
                                        </p:attrNameLst>
                                      </p:cBhvr>
                                      <p:to>
                                        <p:strVal val="visible"/>
                                      </p:to>
                                    </p:set>
                                    <p:animEffect transition="in" filter="wipe(down)">
                                      <p:cBhvr>
                                        <p:cTn id="28" dur="500"/>
                                        <p:tgtEl>
                                          <p:spTgt spid="32775">
                                            <p:oleChartEl type="category" lvl="3"/>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2775" grpId="0" bld="category" animBg="0"/>
      <p:bldOleChart spid="32772" grpId="0" bld="series" 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7544" y="260648"/>
            <a:ext cx="7239000" cy="770344"/>
          </a:xfrm>
        </p:spPr>
        <p:txBody>
          <a:bodyPr/>
          <a:lstStyle/>
          <a:p>
            <a:pPr algn="ctr"/>
            <a:r>
              <a:rPr lang="en-GB" dirty="0"/>
              <a:t>Types of prestige</a:t>
            </a:r>
          </a:p>
        </p:txBody>
      </p:sp>
      <p:graphicFrame>
        <p:nvGraphicFramePr>
          <p:cNvPr id="5" name="4 - Θέση περιεχομένου"/>
          <p:cNvGraphicFramePr>
            <a:graphicFrameLocks noGrp="1"/>
          </p:cNvGraphicFramePr>
          <p:nvPr>
            <p:ph idx="1"/>
          </p:nvPr>
        </p:nvGraphicFramePr>
        <p:xfrm>
          <a:off x="457200" y="1268760"/>
          <a:ext cx="7643192" cy="558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81408F5B-6293-4D4C-91D3-2E1F50D51429}" type="slidenum">
              <a:rPr lang="en-GB"/>
              <a:pPr/>
              <a:t>31</a:t>
            </a:fld>
            <a:endParaRPr lang="en-GB"/>
          </a:p>
        </p:txBody>
      </p:sp>
    </p:spTree>
  </p:cSld>
  <p:clrMapOvr>
    <a:masterClrMapping/>
  </p:clrMapOvr>
  <p:transition>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Another factor</a:t>
            </a:r>
          </a:p>
        </p:txBody>
      </p:sp>
      <p:graphicFrame>
        <p:nvGraphicFramePr>
          <p:cNvPr id="5" name="4 - Θέση περιεχομένου"/>
          <p:cNvGraphicFramePr>
            <a:graphicFrameLocks noGrp="1"/>
          </p:cNvGraphicFramePr>
          <p:nvPr>
            <p:ph idx="1"/>
          </p:nvPr>
        </p:nvGraphicFramePr>
        <p:xfrm>
          <a:off x="457200" y="0"/>
          <a:ext cx="8435280" cy="6455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072D7D87-DCCF-45EE-90C5-C1C52DD2F9FC}" type="slidenum">
              <a:rPr lang="en-GB"/>
              <a:pPr/>
              <a:t>32</a:t>
            </a:fld>
            <a:endParaRPr lang="en-GB"/>
          </a:p>
        </p:txBody>
      </p:sp>
      <p:pic>
        <p:nvPicPr>
          <p:cNvPr id="9218" name="Picture 2"/>
          <p:cNvPicPr>
            <a:picLocks noChangeAspect="1" noChangeArrowheads="1"/>
          </p:cNvPicPr>
          <p:nvPr/>
        </p:nvPicPr>
        <p:blipFill>
          <a:blip r:embed="rId8" cstate="print"/>
          <a:srcRect/>
          <a:stretch>
            <a:fillRect/>
          </a:stretch>
        </p:blipFill>
        <p:spPr bwMode="auto">
          <a:xfrm>
            <a:off x="7164288" y="4395240"/>
            <a:ext cx="1979711" cy="2462760"/>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Pronunciation and style</a:t>
            </a:r>
          </a:p>
        </p:txBody>
      </p:sp>
      <p:graphicFrame>
        <p:nvGraphicFramePr>
          <p:cNvPr id="41988" name="Object 4"/>
          <p:cNvGraphicFramePr>
            <a:graphicFrameLocks noGrp="1" noChangeAspect="1"/>
          </p:cNvGraphicFramePr>
          <p:nvPr>
            <p:ph idx="1"/>
          </p:nvPr>
        </p:nvGraphicFramePr>
        <p:xfrm>
          <a:off x="4010025" y="1412875"/>
          <a:ext cx="5133975" cy="4486275"/>
        </p:xfrm>
        <a:graphic>
          <a:graphicData uri="http://schemas.openxmlformats.org/presentationml/2006/ole">
            <p:oleObj spid="_x0000_s3074" name="Chart" r:id="rId4" imgW="5133975" imgH="4486275" progId="Excel.Sheet.8">
              <p:embed/>
            </p:oleObj>
          </a:graphicData>
        </a:graphic>
      </p:graphicFrame>
      <p:sp>
        <p:nvSpPr>
          <p:cNvPr id="7" name="5 - Θέση αριθμού διαφάνειας"/>
          <p:cNvSpPr>
            <a:spLocks noGrp="1"/>
          </p:cNvSpPr>
          <p:nvPr>
            <p:ph type="sldNum" sz="quarter" idx="12"/>
          </p:nvPr>
        </p:nvSpPr>
        <p:spPr/>
        <p:txBody>
          <a:bodyPr/>
          <a:lstStyle/>
          <a:p>
            <a:fld id="{494334D6-B943-4D95-A45B-014CA421609A}" type="slidenum">
              <a:rPr lang="en-GB"/>
              <a:pPr/>
              <a:t>33</a:t>
            </a:fld>
            <a:endParaRPr lang="en-GB"/>
          </a:p>
        </p:txBody>
      </p:sp>
      <p:sp>
        <p:nvSpPr>
          <p:cNvPr id="41990" name="Rectangle 6"/>
          <p:cNvSpPr>
            <a:spLocks noGrp="1" noChangeArrowheads="1"/>
          </p:cNvSpPr>
          <p:nvPr>
            <p:ph type="body" idx="4294967295"/>
          </p:nvPr>
        </p:nvSpPr>
        <p:spPr>
          <a:xfrm>
            <a:off x="0" y="1484313"/>
            <a:ext cx="3311525" cy="4641850"/>
          </a:xfrm>
        </p:spPr>
        <p:txBody>
          <a:bodyPr/>
          <a:lstStyle/>
          <a:p>
            <a:r>
              <a:rPr lang="en-GB" sz="2800"/>
              <a:t>Adoption of prestige form increases with formality of style, in each case with a higher baseline for higher classes</a:t>
            </a:r>
          </a:p>
          <a:p>
            <a:r>
              <a:rPr lang="en-GB" sz="2800"/>
              <a:t>EXCEPT in one case </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oleChartEl type="series" lvl="1"/>
                                          </p:spTgt>
                                        </p:tgtEl>
                                        <p:attrNameLst>
                                          <p:attrName>style.visibility</p:attrName>
                                        </p:attrNameLst>
                                      </p:cBhvr>
                                      <p:to>
                                        <p:strVal val="visible"/>
                                      </p:to>
                                    </p:set>
                                    <p:animEffect transition="in" filter="wipe(left)">
                                      <p:cBhvr>
                                        <p:cTn id="7" dur="1000"/>
                                        <p:tgtEl>
                                          <p:spTgt spid="41988">
                                            <p:oleChartEl type="series" lvl="1"/>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1988">
                                            <p:oleChartEl type="series" lvl="2"/>
                                          </p:spTgt>
                                        </p:tgtEl>
                                        <p:attrNameLst>
                                          <p:attrName>style.visibility</p:attrName>
                                        </p:attrNameLst>
                                      </p:cBhvr>
                                      <p:to>
                                        <p:strVal val="visible"/>
                                      </p:to>
                                    </p:set>
                                    <p:animEffect transition="in" filter="wipe(left)">
                                      <p:cBhvr>
                                        <p:cTn id="11" dur="1000"/>
                                        <p:tgtEl>
                                          <p:spTgt spid="41988">
                                            <p:oleChartEl type="series" lvl="2"/>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1988">
                                            <p:oleChartEl type="series" lvl="3"/>
                                          </p:spTgt>
                                        </p:tgtEl>
                                        <p:attrNameLst>
                                          <p:attrName>style.visibility</p:attrName>
                                        </p:attrNameLst>
                                      </p:cBhvr>
                                      <p:to>
                                        <p:strVal val="visible"/>
                                      </p:to>
                                    </p:set>
                                    <p:animEffect transition="in" filter="wipe(left)">
                                      <p:cBhvr>
                                        <p:cTn id="15" dur="1000"/>
                                        <p:tgtEl>
                                          <p:spTgt spid="41988">
                                            <p:oleChartEl type="series" lvl="3"/>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1988">
                                            <p:oleChartEl type="series" lvl="4"/>
                                          </p:spTgt>
                                        </p:tgtEl>
                                        <p:attrNameLst>
                                          <p:attrName>style.visibility</p:attrName>
                                        </p:attrNameLst>
                                      </p:cBhvr>
                                      <p:to>
                                        <p:strVal val="visible"/>
                                      </p:to>
                                    </p:set>
                                    <p:animEffect transition="in" filter="wipe(left)">
                                      <p:cBhvr>
                                        <p:cTn id="19" dur="1000"/>
                                        <p:tgtEl>
                                          <p:spTgt spid="41988">
                                            <p:oleChartEl type="series" lvl="4"/>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41988">
                                            <p:oleChartEl type="series" lvl="5"/>
                                          </p:spTgt>
                                        </p:tgtEl>
                                        <p:attrNameLst>
                                          <p:attrName>style.visibility</p:attrName>
                                        </p:attrNameLst>
                                      </p:cBhvr>
                                      <p:to>
                                        <p:strVal val="visible"/>
                                      </p:to>
                                    </p:set>
                                    <p:animEffect transition="in" filter="wipe(left)">
                                      <p:cBhvr>
                                        <p:cTn id="23" dur="1000"/>
                                        <p:tgtEl>
                                          <p:spTgt spid="41988">
                                            <p:oleChartEl type="series" lvl="5"/>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41988">
                                            <p:oleChartEl type="series" lvl="6"/>
                                          </p:spTgt>
                                        </p:tgtEl>
                                        <p:attrNameLst>
                                          <p:attrName>style.visibility</p:attrName>
                                        </p:attrNameLst>
                                      </p:cBhvr>
                                      <p:to>
                                        <p:strVal val="visible"/>
                                      </p:to>
                                    </p:set>
                                    <p:animEffect transition="in" filter="wipe(left)">
                                      <p:cBhvr>
                                        <p:cTn id="27" dur="1000"/>
                                        <p:tgtEl>
                                          <p:spTgt spid="41988">
                                            <p:oleChartEl type="series" lvl="6"/>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1988" grpId="0" bld="series" 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Hypercorrection</a:t>
            </a:r>
          </a:p>
        </p:txBody>
      </p:sp>
      <p:graphicFrame>
        <p:nvGraphicFramePr>
          <p:cNvPr id="46084" name="Object 4"/>
          <p:cNvGraphicFramePr>
            <a:graphicFrameLocks noGrp="1" noChangeAspect="1"/>
          </p:cNvGraphicFramePr>
          <p:nvPr>
            <p:ph idx="1"/>
          </p:nvPr>
        </p:nvGraphicFramePr>
        <p:xfrm>
          <a:off x="4010025" y="1412875"/>
          <a:ext cx="5133975" cy="4486275"/>
        </p:xfrm>
        <a:graphic>
          <a:graphicData uri="http://schemas.openxmlformats.org/presentationml/2006/ole">
            <p:oleObj spid="_x0000_s4098" name="Chart" r:id="rId4" imgW="5133975" imgH="4486275" progId="Excel.Sheet.8">
              <p:embed/>
            </p:oleObj>
          </a:graphicData>
        </a:graphic>
      </p:graphicFrame>
      <p:sp>
        <p:nvSpPr>
          <p:cNvPr id="7" name="5 - Θέση αριθμού διαφάνειας"/>
          <p:cNvSpPr>
            <a:spLocks noGrp="1"/>
          </p:cNvSpPr>
          <p:nvPr>
            <p:ph type="sldNum" sz="quarter" idx="12"/>
          </p:nvPr>
        </p:nvSpPr>
        <p:spPr/>
        <p:txBody>
          <a:bodyPr/>
          <a:lstStyle/>
          <a:p>
            <a:fld id="{4C10104E-24EA-47EC-B8FA-DF410AB8A2A9}" type="slidenum">
              <a:rPr lang="en-GB"/>
              <a:pPr/>
              <a:t>34</a:t>
            </a:fld>
            <a:endParaRPr lang="en-GB"/>
          </a:p>
        </p:txBody>
      </p:sp>
      <p:sp>
        <p:nvSpPr>
          <p:cNvPr id="46083" name="Rectangle 3"/>
          <p:cNvSpPr>
            <a:spLocks noGrp="1" noChangeArrowheads="1"/>
          </p:cNvSpPr>
          <p:nvPr>
            <p:ph type="body" idx="4294967295"/>
          </p:nvPr>
        </p:nvSpPr>
        <p:spPr>
          <a:xfrm>
            <a:off x="0" y="1268413"/>
            <a:ext cx="3311525" cy="5256212"/>
          </a:xfrm>
        </p:spPr>
        <p:txBody>
          <a:bodyPr>
            <a:normAutofit lnSpcReduction="10000"/>
          </a:bodyPr>
          <a:lstStyle/>
          <a:p>
            <a:pPr>
              <a:lnSpc>
                <a:spcPct val="80000"/>
              </a:lnSpc>
            </a:pPr>
            <a:r>
              <a:rPr lang="en-GB" sz="2400"/>
              <a:t>middle class outperform upper middle class on word lists and minimal pairs</a:t>
            </a:r>
          </a:p>
          <a:p>
            <a:pPr>
              <a:lnSpc>
                <a:spcPct val="80000"/>
              </a:lnSpc>
            </a:pPr>
            <a:r>
              <a:rPr lang="en-GB" sz="2400"/>
              <a:t>this cross-over due to hypercorrection (according to Labov)</a:t>
            </a:r>
          </a:p>
          <a:p>
            <a:pPr>
              <a:lnSpc>
                <a:spcPct val="80000"/>
              </a:lnSpc>
            </a:pPr>
            <a:r>
              <a:rPr lang="en-GB" sz="2400"/>
              <a:t>not sure whether results are statistically significant though</a:t>
            </a:r>
          </a:p>
          <a:p>
            <a:pPr>
              <a:lnSpc>
                <a:spcPct val="80000"/>
              </a:lnSpc>
            </a:pPr>
            <a:r>
              <a:rPr lang="en-GB" sz="2400"/>
              <a:t>Labov reported group </a:t>
            </a:r>
            <a:r>
              <a:rPr lang="en-GB" sz="2400" u="sng"/>
              <a:t>means</a:t>
            </a:r>
            <a:r>
              <a:rPr lang="en-GB" sz="2400"/>
              <a:t>, but did not indicate how much </a:t>
            </a:r>
            <a:r>
              <a:rPr lang="en-GB" sz="2400" u="sng"/>
              <a:t>variance</a:t>
            </a:r>
            <a:r>
              <a:rPr lang="en-GB" sz="2400"/>
              <a:t> there was</a:t>
            </a:r>
            <a:r>
              <a:rPr lang="en-GB" sz="2000"/>
              <a:t> </a:t>
            </a:r>
          </a:p>
        </p:txBody>
      </p:sp>
    </p:spTree>
  </p:cSld>
  <p:clrMapOvr>
    <a:masterClrMapping/>
  </p:clrMapOvr>
  <p:transition>
    <p:push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Other studies</a:t>
            </a:r>
          </a:p>
        </p:txBody>
      </p:sp>
      <p:sp>
        <p:nvSpPr>
          <p:cNvPr id="48131" name="Rectangle 3"/>
          <p:cNvSpPr>
            <a:spLocks noGrp="1" noChangeArrowheads="1"/>
          </p:cNvSpPr>
          <p:nvPr>
            <p:ph type="body" sz="half" idx="1"/>
          </p:nvPr>
        </p:nvSpPr>
        <p:spPr>
          <a:xfrm>
            <a:off x="457200" y="1600200"/>
            <a:ext cx="8362950" cy="2476500"/>
          </a:xfrm>
        </p:spPr>
        <p:txBody>
          <a:bodyPr/>
          <a:lstStyle/>
          <a:p>
            <a:r>
              <a:rPr lang="en-GB" sz="2800"/>
              <a:t>Labov studied other phonetic indicators such as pronunciation of </a:t>
            </a:r>
            <a:r>
              <a:rPr lang="en-GB" sz="2800" i="1"/>
              <a:t>th</a:t>
            </a:r>
            <a:r>
              <a:rPr lang="en-GB" sz="2800"/>
              <a:t>, </a:t>
            </a:r>
            <a:r>
              <a:rPr lang="en-GB" sz="2800" i="1"/>
              <a:t>ng</a:t>
            </a:r>
            <a:r>
              <a:rPr lang="en-GB" sz="2800"/>
              <a:t>, and h-dropping</a:t>
            </a:r>
          </a:p>
          <a:p>
            <a:r>
              <a:rPr lang="en-GB" sz="2800"/>
              <a:t>Similar results</a:t>
            </a:r>
          </a:p>
        </p:txBody>
      </p:sp>
      <p:graphicFrame>
        <p:nvGraphicFramePr>
          <p:cNvPr id="48132" name="Object 4"/>
          <p:cNvGraphicFramePr>
            <a:graphicFrameLocks noGrp="1" noChangeAspect="1"/>
          </p:cNvGraphicFramePr>
          <p:nvPr>
            <p:ph sz="half" idx="2"/>
          </p:nvPr>
        </p:nvGraphicFramePr>
        <p:xfrm>
          <a:off x="1692275" y="3192463"/>
          <a:ext cx="5338763" cy="3665537"/>
        </p:xfrm>
        <a:graphic>
          <a:graphicData uri="http://schemas.openxmlformats.org/presentationml/2006/ole">
            <p:oleObj spid="_x0000_s5122" name="Chart" r:id="rId4" imgW="5105400" imgH="3505200" progId="Excel.Sheet.8">
              <p:embed/>
            </p:oleObj>
          </a:graphicData>
        </a:graphic>
      </p:graphicFrame>
      <p:sp>
        <p:nvSpPr>
          <p:cNvPr id="7" name="6 - Θέση αριθμού διαφάνειας"/>
          <p:cNvSpPr>
            <a:spLocks noGrp="1"/>
          </p:cNvSpPr>
          <p:nvPr>
            <p:ph type="sldNum" sz="quarter" idx="12"/>
          </p:nvPr>
        </p:nvSpPr>
        <p:spPr/>
        <p:txBody>
          <a:bodyPr/>
          <a:lstStyle/>
          <a:p>
            <a:fld id="{58014084-C203-4331-A219-A815F49BB3E4}" type="slidenum">
              <a:rPr lang="en-GB"/>
              <a:pPr/>
              <a:t>35</a:t>
            </a:fld>
            <a:endParaRPr lang="en-GB"/>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oleChartEl type="series" lvl="1"/>
                                          </p:spTgt>
                                        </p:tgtEl>
                                        <p:attrNameLst>
                                          <p:attrName>style.visibility</p:attrName>
                                        </p:attrNameLst>
                                      </p:cBhvr>
                                      <p:to>
                                        <p:strVal val="visible"/>
                                      </p:to>
                                    </p:set>
                                    <p:animEffect transition="in" filter="wipe(left)">
                                      <p:cBhvr>
                                        <p:cTn id="7" dur="1000"/>
                                        <p:tgtEl>
                                          <p:spTgt spid="48132">
                                            <p:oleChartEl type="series" lvl="1"/>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8132">
                                            <p:oleChartEl type="series" lvl="2"/>
                                          </p:spTgt>
                                        </p:tgtEl>
                                        <p:attrNameLst>
                                          <p:attrName>style.visibility</p:attrName>
                                        </p:attrNameLst>
                                      </p:cBhvr>
                                      <p:to>
                                        <p:strVal val="visible"/>
                                      </p:to>
                                    </p:set>
                                    <p:animEffect transition="in" filter="wipe(left)">
                                      <p:cBhvr>
                                        <p:cTn id="11" dur="500"/>
                                        <p:tgtEl>
                                          <p:spTgt spid="48132">
                                            <p:oleChartEl type="series" lvl="2"/>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8132">
                                            <p:oleChartEl type="series" lvl="3"/>
                                          </p:spTgt>
                                        </p:tgtEl>
                                        <p:attrNameLst>
                                          <p:attrName>style.visibility</p:attrName>
                                        </p:attrNameLst>
                                      </p:cBhvr>
                                      <p:to>
                                        <p:strVal val="visible"/>
                                      </p:to>
                                    </p:set>
                                    <p:animEffect transition="in" filter="wipe(left)">
                                      <p:cBhvr>
                                        <p:cTn id="15" dur="500"/>
                                        <p:tgtEl>
                                          <p:spTgt spid="48132">
                                            <p:oleChartEl type="series" lvl="3"/>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48132">
                                            <p:oleChartEl type="series" lvl="4"/>
                                          </p:spTgt>
                                        </p:tgtEl>
                                        <p:attrNameLst>
                                          <p:attrName>style.visibility</p:attrName>
                                        </p:attrNameLst>
                                      </p:cBhvr>
                                      <p:to>
                                        <p:strVal val="visible"/>
                                      </p:to>
                                    </p:set>
                                    <p:animEffect transition="in" filter="wipe(left)">
                                      <p:cBhvr>
                                        <p:cTn id="19" dur="500"/>
                                        <p:tgtEl>
                                          <p:spTgt spid="48132">
                                            <p:oleChartEl type="series" lvl="4"/>
                                          </p:spTgt>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48132">
                                            <p:oleChartEl type="series" lvl="5"/>
                                          </p:spTgt>
                                        </p:tgtEl>
                                        <p:attrNameLst>
                                          <p:attrName>style.visibility</p:attrName>
                                        </p:attrNameLst>
                                      </p:cBhvr>
                                      <p:to>
                                        <p:strVal val="visible"/>
                                      </p:to>
                                    </p:set>
                                    <p:animEffect transition="in" filter="wipe(left)">
                                      <p:cBhvr>
                                        <p:cTn id="23" dur="500"/>
                                        <p:tgtEl>
                                          <p:spTgt spid="48132">
                                            <p:oleChartEl type="series" lvl="5"/>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8132" grpId="0" bld="series" 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t>Conclusion</a:t>
            </a:r>
          </a:p>
        </p:txBody>
      </p:sp>
      <p:sp>
        <p:nvSpPr>
          <p:cNvPr id="51203" name="Rectangle 3"/>
          <p:cNvSpPr>
            <a:spLocks noGrp="1" noChangeArrowheads="1"/>
          </p:cNvSpPr>
          <p:nvPr>
            <p:ph idx="1"/>
          </p:nvPr>
        </p:nvSpPr>
        <p:spPr>
          <a:xfrm>
            <a:off x="457200" y="1600200"/>
            <a:ext cx="8229600" cy="1973263"/>
          </a:xfrm>
        </p:spPr>
        <p:txBody>
          <a:bodyPr/>
          <a:lstStyle/>
          <a:p>
            <a:r>
              <a:rPr lang="en-GB" sz="2800"/>
              <a:t>Labov established that a number of factors were involved, not just locale</a:t>
            </a:r>
          </a:p>
          <a:p>
            <a:r>
              <a:rPr lang="en-GB" sz="2800"/>
              <a:t>Notably, not just class but also style </a:t>
            </a:r>
          </a:p>
          <a:p>
            <a:r>
              <a:rPr lang="en-GB" sz="2800"/>
              <a:t>And prestige complicates matters</a:t>
            </a:r>
          </a:p>
        </p:txBody>
      </p:sp>
      <p:sp>
        <p:nvSpPr>
          <p:cNvPr id="7" name="5 - Θέση αριθμού διαφάνειας"/>
          <p:cNvSpPr>
            <a:spLocks noGrp="1"/>
          </p:cNvSpPr>
          <p:nvPr>
            <p:ph type="sldNum" sz="quarter" idx="12"/>
          </p:nvPr>
        </p:nvSpPr>
        <p:spPr/>
        <p:txBody>
          <a:bodyPr/>
          <a:lstStyle/>
          <a:p>
            <a:fld id="{DA831E7D-8902-4ABE-A746-0349ABE4E0BF}" type="slidenum">
              <a:rPr lang="en-GB"/>
              <a:pPr/>
              <a:t>36</a:t>
            </a:fld>
            <a:endParaRPr lang="en-GB"/>
          </a:p>
        </p:txBody>
      </p:sp>
      <p:pic>
        <p:nvPicPr>
          <p:cNvPr id="13314" name="Picture 2"/>
          <p:cNvPicPr>
            <a:picLocks noChangeAspect="1" noChangeArrowheads="1"/>
          </p:cNvPicPr>
          <p:nvPr/>
        </p:nvPicPr>
        <p:blipFill>
          <a:blip r:embed="rId3" cstate="print"/>
          <a:srcRect/>
          <a:stretch>
            <a:fillRect/>
          </a:stretch>
        </p:blipFill>
        <p:spPr bwMode="auto">
          <a:xfrm>
            <a:off x="7024296" y="4221088"/>
            <a:ext cx="2119704" cy="2636912"/>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What to READ for this CLASS?</a:t>
            </a:r>
            <a:endParaRPr lang="en-GB" dirty="0"/>
          </a:p>
        </p:txBody>
      </p:sp>
      <p:sp>
        <p:nvSpPr>
          <p:cNvPr id="3" name="2 - Θέση περιεχομένου"/>
          <p:cNvSpPr>
            <a:spLocks noGrp="1"/>
          </p:cNvSpPr>
          <p:nvPr>
            <p:ph idx="1"/>
          </p:nvPr>
        </p:nvSpPr>
        <p:spPr/>
        <p:txBody>
          <a:bodyPr/>
          <a:lstStyle/>
          <a:p>
            <a:r>
              <a:rPr lang="en-US" smtClean="0"/>
              <a:t>Pages 48-56.</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References</a:t>
            </a:r>
            <a:endParaRPr lang="en-GB" dirty="0"/>
          </a:p>
        </p:txBody>
      </p:sp>
      <p:sp>
        <p:nvSpPr>
          <p:cNvPr id="3" name="2 - Θέση περιεχομένου"/>
          <p:cNvSpPr>
            <a:spLocks noGrp="1"/>
          </p:cNvSpPr>
          <p:nvPr>
            <p:ph idx="1"/>
          </p:nvPr>
        </p:nvSpPr>
        <p:spPr>
          <a:xfrm>
            <a:off x="0" y="1609416"/>
            <a:ext cx="8892480" cy="4846320"/>
          </a:xfrm>
        </p:spPr>
        <p:txBody>
          <a:bodyPr>
            <a:normAutofit lnSpcReduction="10000"/>
          </a:bodyPr>
          <a:lstStyle/>
          <a:p>
            <a:pPr algn="just"/>
            <a:r>
              <a:rPr lang="en-GB" dirty="0" smtClean="0"/>
              <a:t>Britain D. </a:t>
            </a:r>
            <a:r>
              <a:rPr lang="en-US" dirty="0" smtClean="0"/>
              <a:t>(2002). Dialectology. In David </a:t>
            </a:r>
            <a:r>
              <a:rPr lang="en-US" dirty="0" err="1" smtClean="0"/>
              <a:t>Bickerton</a:t>
            </a:r>
            <a:r>
              <a:rPr lang="en-US" dirty="0" smtClean="0"/>
              <a:t> (ed.), A Web Guide to Teaching and Learning in Languages, Linguistics and Area Studies. Southampton: Subject Centre for Languages, Linguistics and Area </a:t>
            </a:r>
            <a:r>
              <a:rPr lang="en-US" dirty="0" err="1" smtClean="0"/>
              <a:t>Studies.</a:t>
            </a:r>
            <a:r>
              <a:rPr lang="en-US" u="sng" dirty="0" err="1" smtClean="0">
                <a:hlinkClick r:id="rId2"/>
              </a:rPr>
              <a:t>http</a:t>
            </a:r>
            <a:r>
              <a:rPr lang="en-US" u="sng" dirty="0" smtClean="0">
                <a:hlinkClick r:id="rId2"/>
              </a:rPr>
              <a:t>://</a:t>
            </a:r>
            <a:r>
              <a:rPr lang="en-US" u="sng" dirty="0" err="1" smtClean="0">
                <a:hlinkClick r:id="rId2"/>
              </a:rPr>
              <a:t>www.lang.ltsn.ac.uk</a:t>
            </a:r>
            <a:r>
              <a:rPr lang="en-US" u="sng" dirty="0" smtClean="0">
                <a:hlinkClick r:id="rId2"/>
              </a:rPr>
              <a:t>/resources/</a:t>
            </a:r>
            <a:r>
              <a:rPr lang="en-US" u="sng" dirty="0" err="1" smtClean="0">
                <a:hlinkClick r:id="rId2"/>
              </a:rPr>
              <a:t>goodpractice.aspx?resourceid</a:t>
            </a:r>
            <a:r>
              <a:rPr lang="en-US" u="sng" dirty="0" smtClean="0">
                <a:hlinkClick r:id="rId2"/>
              </a:rPr>
              <a:t>=964</a:t>
            </a:r>
            <a:r>
              <a:rPr lang="en-US" dirty="0" smtClean="0"/>
              <a:t> [Updated January 2005].</a:t>
            </a:r>
          </a:p>
          <a:p>
            <a:pPr algn="just"/>
            <a:r>
              <a:rPr lang="en-US" dirty="0" smtClean="0"/>
              <a:t>Britain D. (2002). Sociolinguistic Variation. In David </a:t>
            </a:r>
            <a:r>
              <a:rPr lang="en-US" dirty="0" err="1" smtClean="0"/>
              <a:t>Bickerton</a:t>
            </a:r>
            <a:r>
              <a:rPr lang="en-US" dirty="0" smtClean="0"/>
              <a:t> (ed.), A Web Guide to Teaching and Learning in Languages, Linguistics and Area Studies. Southampton: Subject Centre for Languages, Linguistics and Area </a:t>
            </a:r>
            <a:r>
              <a:rPr lang="en-US" dirty="0" err="1" smtClean="0"/>
              <a:t>Studies.</a:t>
            </a:r>
            <a:r>
              <a:rPr lang="en-US" u="sng" dirty="0" err="1" smtClean="0">
                <a:hlinkClick r:id="rId3"/>
              </a:rPr>
              <a:t>http</a:t>
            </a:r>
            <a:r>
              <a:rPr lang="en-US" u="sng" dirty="0" smtClean="0">
                <a:hlinkClick r:id="rId3"/>
              </a:rPr>
              <a:t>://</a:t>
            </a:r>
            <a:r>
              <a:rPr lang="en-US" u="sng" dirty="0" err="1" smtClean="0">
                <a:hlinkClick r:id="rId3"/>
              </a:rPr>
              <a:t>www.lang.ltsn.ac.uk</a:t>
            </a:r>
            <a:r>
              <a:rPr lang="en-US" u="sng" dirty="0" smtClean="0">
                <a:hlinkClick r:id="rId3"/>
              </a:rPr>
              <a:t>/resources/</a:t>
            </a:r>
            <a:r>
              <a:rPr lang="en-US" u="sng" dirty="0" err="1" smtClean="0">
                <a:hlinkClick r:id="rId3"/>
              </a:rPr>
              <a:t>goodpractice.aspx?resourceid</a:t>
            </a:r>
            <a:r>
              <a:rPr lang="en-US" u="sng" dirty="0" smtClean="0">
                <a:hlinkClick r:id="rId3"/>
              </a:rPr>
              <a:t>=1054</a:t>
            </a:r>
            <a:r>
              <a:rPr lang="en-US" dirty="0" smtClean="0"/>
              <a:t> [Updated January 2005]</a:t>
            </a:r>
            <a:endParaRPr lang="en-GB" dirty="0"/>
          </a:p>
        </p:txBody>
      </p:sp>
    </p:spTree>
  </p:cSld>
  <p:clrMapOvr>
    <a:masterClrMapping/>
  </p:clrMapOvr>
  <p:transition>
    <p:push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References</a:t>
            </a:r>
            <a:endParaRPr lang="en-GB" dirty="0"/>
          </a:p>
        </p:txBody>
      </p:sp>
      <p:sp>
        <p:nvSpPr>
          <p:cNvPr id="3" name="2 - Θέση περιεχομένου"/>
          <p:cNvSpPr>
            <a:spLocks noGrp="1"/>
          </p:cNvSpPr>
          <p:nvPr>
            <p:ph idx="1"/>
          </p:nvPr>
        </p:nvSpPr>
        <p:spPr>
          <a:xfrm>
            <a:off x="251520" y="1628800"/>
            <a:ext cx="8363272" cy="4846320"/>
          </a:xfrm>
        </p:spPr>
        <p:txBody>
          <a:bodyPr>
            <a:normAutofit fontScale="85000" lnSpcReduction="20000"/>
          </a:bodyPr>
          <a:lstStyle/>
          <a:p>
            <a:r>
              <a:rPr lang="en-GB" dirty="0" smtClean="0"/>
              <a:t>Labov W. (1963). The social motivation of a sound change. </a:t>
            </a:r>
            <a:r>
              <a:rPr lang="en-GB" i="1" dirty="0" smtClean="0"/>
              <a:t>Word</a:t>
            </a:r>
            <a:r>
              <a:rPr lang="en-GB" dirty="0" smtClean="0"/>
              <a:t> 19:273-309.</a:t>
            </a:r>
          </a:p>
          <a:p>
            <a:r>
              <a:rPr lang="en-GB" dirty="0" smtClean="0"/>
              <a:t>Labov W. (1966). </a:t>
            </a:r>
            <a:r>
              <a:rPr lang="en-GB" i="1" dirty="0" smtClean="0"/>
              <a:t>The social stratification of English in New York City</a:t>
            </a:r>
            <a:r>
              <a:rPr lang="en-GB" dirty="0" smtClean="0"/>
              <a:t>.  </a:t>
            </a:r>
          </a:p>
          <a:p>
            <a:r>
              <a:rPr lang="en-GB" dirty="0" smtClean="0"/>
              <a:t>Washington DC: </a:t>
            </a:r>
            <a:r>
              <a:rPr lang="en-GB" dirty="0" err="1" smtClean="0"/>
              <a:t>Center</a:t>
            </a:r>
            <a:r>
              <a:rPr lang="en-GB" dirty="0" smtClean="0"/>
              <a:t> for Applied Linguistics</a:t>
            </a:r>
          </a:p>
          <a:p>
            <a:r>
              <a:rPr lang="en-GB" dirty="0" smtClean="0"/>
              <a:t>Labov W. (1970). The study of language in its social context. </a:t>
            </a:r>
            <a:r>
              <a:rPr lang="en-GB" i="1" dirty="0" err="1" smtClean="0"/>
              <a:t>Studium</a:t>
            </a:r>
            <a:r>
              <a:rPr lang="en-GB" i="1" dirty="0" smtClean="0"/>
              <a:t> </a:t>
            </a:r>
            <a:r>
              <a:rPr lang="en-GB" i="1" dirty="0" err="1" smtClean="0"/>
              <a:t>Generale</a:t>
            </a:r>
            <a:r>
              <a:rPr lang="en-GB" dirty="0" smtClean="0"/>
              <a:t> 23: 66-84</a:t>
            </a:r>
          </a:p>
          <a:p>
            <a:r>
              <a:rPr lang="en-GB" dirty="0" err="1" smtClean="0"/>
              <a:t>Wardhaugh</a:t>
            </a:r>
            <a:r>
              <a:rPr lang="en-GB" dirty="0" smtClean="0"/>
              <a:t> R. (1986). </a:t>
            </a:r>
            <a:r>
              <a:rPr lang="en-GB" i="1" dirty="0" smtClean="0"/>
              <a:t>An introduction to sociolinguistics. </a:t>
            </a:r>
            <a:r>
              <a:rPr lang="en-GB" dirty="0" smtClean="0"/>
              <a:t>Oxford: Basil Blackwell</a:t>
            </a:r>
          </a:p>
          <a:p>
            <a:r>
              <a:rPr lang="en-GB" dirty="0" smtClean="0"/>
              <a:t>Holmes J. (1992) </a:t>
            </a:r>
            <a:r>
              <a:rPr lang="en-GB" i="1" dirty="0" smtClean="0"/>
              <a:t>An introduction to sociolinguistics. </a:t>
            </a:r>
            <a:r>
              <a:rPr lang="en-GB" dirty="0" smtClean="0"/>
              <a:t>London: Longman</a:t>
            </a:r>
          </a:p>
          <a:p>
            <a:r>
              <a:rPr lang="en-GB" dirty="0" smtClean="0"/>
              <a:t>http://www.hamline.edu/personal/aschramm/linguistics2001/4casestd.html</a:t>
            </a:r>
          </a:p>
          <a:p>
            <a:r>
              <a:rPr lang="en-GB" dirty="0" smtClean="0"/>
              <a:t>http://coral.lili.uni-bielefeld.de/~ttrippel/labov/node4.html</a:t>
            </a:r>
            <a:endParaRPr lang="en-GB" dirty="0"/>
          </a:p>
        </p:txBody>
      </p:sp>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203848" y="4509120"/>
            <a:ext cx="7239000" cy="1143000"/>
          </a:xfrm>
        </p:spPr>
        <p:txBody>
          <a:bodyPr/>
          <a:lstStyle/>
          <a:p>
            <a:r>
              <a:rPr lang="en-US" dirty="0" smtClean="0"/>
              <a:t>STYLE</a:t>
            </a:r>
            <a:endParaRPr lang="en-GB" dirty="0"/>
          </a:p>
        </p:txBody>
      </p:sp>
      <p:graphicFrame>
        <p:nvGraphicFramePr>
          <p:cNvPr id="4" name="3 - Θέση περιεχομένου"/>
          <p:cNvGraphicFramePr>
            <a:graphicFrameLocks noGrp="1"/>
          </p:cNvGraphicFramePr>
          <p:nvPr>
            <p:ph idx="1"/>
          </p:nvPr>
        </p:nvGraphicFramePr>
        <p:xfrm>
          <a:off x="0" y="-243408"/>
          <a:ext cx="9144000"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n-US" dirty="0" smtClean="0"/>
              <a:t>STYLE</a:t>
            </a:r>
            <a:endParaRPr lang="en-GB" dirty="0"/>
          </a:p>
        </p:txBody>
      </p:sp>
      <p:sp>
        <p:nvSpPr>
          <p:cNvPr id="3" name="2 - Θέση περιεχομένου"/>
          <p:cNvSpPr>
            <a:spLocks noGrp="1"/>
          </p:cNvSpPr>
          <p:nvPr>
            <p:ph idx="1"/>
          </p:nvPr>
        </p:nvSpPr>
        <p:spPr/>
        <p:txBody>
          <a:bodyPr/>
          <a:lstStyle/>
          <a:p>
            <a:r>
              <a:rPr lang="en-US" dirty="0" smtClean="0"/>
              <a:t>The level of formality depends on:</a:t>
            </a:r>
          </a:p>
          <a:p>
            <a:pPr lvl="1"/>
            <a:r>
              <a:rPr lang="en-US" dirty="0" smtClean="0"/>
              <a:t>The kind of the occasion</a:t>
            </a:r>
          </a:p>
          <a:p>
            <a:pPr lvl="1"/>
            <a:r>
              <a:rPr lang="en-US" dirty="0" smtClean="0"/>
              <a:t>Age</a:t>
            </a:r>
          </a:p>
          <a:p>
            <a:pPr lvl="1"/>
            <a:r>
              <a:rPr lang="en-US" dirty="0" smtClean="0"/>
              <a:t>Social status</a:t>
            </a:r>
          </a:p>
          <a:p>
            <a:pPr lvl="1"/>
            <a:r>
              <a:rPr lang="en-US" dirty="0" smtClean="0"/>
              <a:t>The task that participants are involved with</a:t>
            </a:r>
          </a:p>
          <a:p>
            <a:pPr lvl="1"/>
            <a:r>
              <a:rPr lang="en-US" dirty="0" smtClean="0"/>
              <a:t>Etc.</a:t>
            </a:r>
            <a:endParaRPr lang="en-GB" dirty="0"/>
          </a:p>
        </p:txBody>
      </p:sp>
      <p:pic>
        <p:nvPicPr>
          <p:cNvPr id="16386" name="Picture 2"/>
          <p:cNvPicPr>
            <a:picLocks noChangeAspect="1" noChangeArrowheads="1"/>
          </p:cNvPicPr>
          <p:nvPr/>
        </p:nvPicPr>
        <p:blipFill>
          <a:blip r:embed="rId2" cstate="print"/>
          <a:srcRect/>
          <a:stretch>
            <a:fillRect/>
          </a:stretch>
        </p:blipFill>
        <p:spPr bwMode="auto">
          <a:xfrm>
            <a:off x="4572000" y="4568366"/>
            <a:ext cx="4572000" cy="2289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Register</a:t>
            </a:r>
            <a:endParaRPr lang="en-GB" dirty="0"/>
          </a:p>
        </p:txBody>
      </p:sp>
      <p:sp>
        <p:nvSpPr>
          <p:cNvPr id="3" name="2 - Θέση περιεχομένου"/>
          <p:cNvSpPr>
            <a:spLocks noGrp="1"/>
          </p:cNvSpPr>
          <p:nvPr>
            <p:ph idx="1"/>
          </p:nvPr>
        </p:nvSpPr>
        <p:spPr/>
        <p:txBody>
          <a:bodyPr/>
          <a:lstStyle/>
          <a:p>
            <a:pPr algn="just">
              <a:buNone/>
            </a:pPr>
            <a:r>
              <a:rPr lang="en-US" dirty="0" smtClean="0"/>
              <a:t>It’s a kind of variety.</a:t>
            </a:r>
          </a:p>
          <a:p>
            <a:pPr algn="just">
              <a:buNone/>
            </a:pPr>
            <a:endParaRPr lang="en-US" dirty="0" smtClean="0"/>
          </a:p>
          <a:p>
            <a:pPr algn="just">
              <a:buNone/>
            </a:pPr>
            <a:r>
              <a:rPr lang="en-US" dirty="0" smtClean="0"/>
              <a:t>“People participating in recurrent communication situations tend to develop similar vocabularies, similar features of intonation, and characteristic bits of syntax and phonology that they use in these situations”.</a:t>
            </a:r>
          </a:p>
          <a:p>
            <a:pPr algn="r">
              <a:buNone/>
            </a:pPr>
            <a:r>
              <a:rPr lang="en-US" dirty="0" smtClean="0"/>
              <a:t>Ferguson (1994:20)</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buNone/>
            </a:pPr>
            <a:r>
              <a:rPr lang="en-US" dirty="0" smtClean="0"/>
              <a:t>Ferguson adds that this variety’s “special terms for recurrent objects and events, and formulaic sequences or “routines”, seem to </a:t>
            </a:r>
          </a:p>
          <a:p>
            <a:r>
              <a:rPr lang="en-US" dirty="0" smtClean="0"/>
              <a:t>facilitate speedy communication; </a:t>
            </a:r>
          </a:p>
          <a:p>
            <a:r>
              <a:rPr lang="en-US" dirty="0" smtClean="0"/>
              <a:t>serve to mark the register </a:t>
            </a:r>
          </a:p>
          <a:p>
            <a:r>
              <a:rPr lang="en-US" dirty="0" smtClean="0"/>
              <a:t>establish feelings of rapport</a:t>
            </a:r>
          </a:p>
          <a:p>
            <a:r>
              <a:rPr lang="en-US" dirty="0" smtClean="0"/>
              <a:t>Serve other purposes similar to the accommodation that influences dialect formation.</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1711</Words>
  <Application>Microsoft Office PowerPoint</Application>
  <PresentationFormat>Προβολή στην οθόνη (4:3)</PresentationFormat>
  <Paragraphs>228</Paragraphs>
  <Slides>39</Slides>
  <Notes>18</Notes>
  <HiddenSlides>0</HiddenSlides>
  <MMClips>0</MMClips>
  <ScaleCrop>false</ScaleCrop>
  <HeadingPairs>
    <vt:vector size="6" baseType="variant">
      <vt:variant>
        <vt:lpstr>Θέμα</vt:lpstr>
      </vt:variant>
      <vt:variant>
        <vt:i4>1</vt:i4>
      </vt:variant>
      <vt:variant>
        <vt:lpstr>Ενσωματωμένοι διακομιστές OLE</vt:lpstr>
      </vt:variant>
      <vt:variant>
        <vt:i4>3</vt:i4>
      </vt:variant>
      <vt:variant>
        <vt:lpstr>Τίτλοι διαφανειών</vt:lpstr>
      </vt:variant>
      <vt:variant>
        <vt:i4>39</vt:i4>
      </vt:variant>
    </vt:vector>
  </HeadingPairs>
  <TitlesOfParts>
    <vt:vector size="43" baseType="lpstr">
      <vt:lpstr>Θέμα του Office</vt:lpstr>
      <vt:lpstr>Γράφημα</vt:lpstr>
      <vt:lpstr>Chart</vt:lpstr>
      <vt:lpstr>Φύλλο εργασίας του Microsoft Office Excel 97-2003</vt:lpstr>
      <vt:lpstr>Social Dialects</vt:lpstr>
      <vt:lpstr>ReVIEW</vt:lpstr>
      <vt:lpstr>Criticisms of traditional dialectology</vt:lpstr>
      <vt:lpstr>Διαφάνεια 4</vt:lpstr>
      <vt:lpstr>Διαφάνεια 5</vt:lpstr>
      <vt:lpstr>STYLE</vt:lpstr>
      <vt:lpstr>STYLE</vt:lpstr>
      <vt:lpstr>Register</vt:lpstr>
      <vt:lpstr>Διαφάνεια 9</vt:lpstr>
      <vt:lpstr>Διαφάνεια 10</vt:lpstr>
      <vt:lpstr>Social Dialectology</vt:lpstr>
      <vt:lpstr>Cities</vt:lpstr>
      <vt:lpstr>Martha’s Vineyard study (1963)</vt:lpstr>
      <vt:lpstr>William Labov</vt:lpstr>
      <vt:lpstr>Labov: Martha’s Vineyard /ˌmɑːθəz ˈvɪnjəd/ </vt:lpstr>
      <vt:lpstr>Martha’s Vineyard study (1963)</vt:lpstr>
      <vt:lpstr>Labov’s study</vt:lpstr>
      <vt:lpstr>Labov’s study</vt:lpstr>
      <vt:lpstr>Labov: Martha’s Vineyard</vt:lpstr>
      <vt:lpstr>Initial results</vt:lpstr>
      <vt:lpstr>Summary of results</vt:lpstr>
      <vt:lpstr>Explanation</vt:lpstr>
      <vt:lpstr>Follow-up</vt:lpstr>
      <vt:lpstr>Why was this study significant?</vt:lpstr>
      <vt:lpstr>New York City study (1966)</vt:lpstr>
      <vt:lpstr>New York City study (1966)</vt:lpstr>
      <vt:lpstr>Method</vt:lpstr>
      <vt:lpstr>Διαφάνεια 28</vt:lpstr>
      <vt:lpstr>Διαφάνεια 29</vt:lpstr>
      <vt:lpstr>Results</vt:lpstr>
      <vt:lpstr>Types of prestige</vt:lpstr>
      <vt:lpstr>Another factor</vt:lpstr>
      <vt:lpstr>Pronunciation and style</vt:lpstr>
      <vt:lpstr>Hypercorrection</vt:lpstr>
      <vt:lpstr>Other studies</vt:lpstr>
      <vt:lpstr>Conclusion</vt:lpstr>
      <vt:lpstr>What to READ for this CLASS?</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Charalambos Themistocleous</dc:creator>
  <cp:lastModifiedBy>Charalambos Themistocleous</cp:lastModifiedBy>
  <cp:revision>11</cp:revision>
  <dcterms:created xsi:type="dcterms:W3CDTF">2012-02-01T17:37:50Z</dcterms:created>
  <dcterms:modified xsi:type="dcterms:W3CDTF">2012-03-19T19:14:59Z</dcterms:modified>
</cp:coreProperties>
</file>