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303" r:id="rId3"/>
    <p:sldId id="257" r:id="rId4"/>
    <p:sldId id="293" r:id="rId5"/>
    <p:sldId id="258" r:id="rId6"/>
    <p:sldId id="309" r:id="rId7"/>
    <p:sldId id="312" r:id="rId8"/>
    <p:sldId id="314" r:id="rId9"/>
    <p:sldId id="315" r:id="rId10"/>
    <p:sldId id="302" r:id="rId11"/>
    <p:sldId id="259" r:id="rId12"/>
    <p:sldId id="297" r:id="rId13"/>
    <p:sldId id="260" r:id="rId14"/>
    <p:sldId id="261" r:id="rId15"/>
    <p:sldId id="298" r:id="rId16"/>
    <p:sldId id="262" r:id="rId17"/>
    <p:sldId id="299" r:id="rId18"/>
    <p:sldId id="264" r:id="rId19"/>
    <p:sldId id="265" r:id="rId20"/>
    <p:sldId id="266" r:id="rId21"/>
    <p:sldId id="267" r:id="rId22"/>
    <p:sldId id="300" r:id="rId23"/>
    <p:sldId id="301" r:id="rId24"/>
    <p:sldId id="313" r:id="rId25"/>
    <p:sldId id="311" r:id="rId26"/>
    <p:sldId id="269" r:id="rId27"/>
    <p:sldId id="304" r:id="rId28"/>
    <p:sldId id="305" r:id="rId29"/>
    <p:sldId id="306" r:id="rId30"/>
    <p:sldId id="268" r:id="rId31"/>
    <p:sldId id="270" r:id="rId32"/>
    <p:sldId id="307" r:id="rId33"/>
    <p:sldId id="308" r:id="rId34"/>
    <p:sldId id="271" r:id="rId35"/>
    <p:sldId id="272" r:id="rId36"/>
    <p:sldId id="273" r:id="rId37"/>
    <p:sldId id="294" r:id="rId38"/>
    <p:sldId id="295" r:id="rId39"/>
    <p:sldId id="310"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79873" autoAdjust="0"/>
  </p:normalViewPr>
  <p:slideViewPr>
    <p:cSldViewPr>
      <p:cViewPr varScale="1">
        <p:scale>
          <a:sx n="49" d="100"/>
          <a:sy n="49" d="100"/>
        </p:scale>
        <p:origin x="-102" y="-8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7BA6A-0E70-4A00-90F4-6368C311027C}" type="datetimeFigureOut">
              <a:rPr lang="en-GB" smtClean="0"/>
              <a:pPr/>
              <a:t>26/03/2012</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C62C63-A773-4546-8974-D1473BF231C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GB"/>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GB"/>
          </a:p>
        </p:txBody>
      </p:sp>
      <p:sp>
        <p:nvSpPr>
          <p:cNvPr id="4" name="3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6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8" name="7 - Θέση υποσέλιδου"/>
          <p:cNvSpPr>
            <a:spLocks noGrp="1"/>
          </p:cNvSpPr>
          <p:nvPr>
            <p:ph type="ftr" sz="quarter" idx="11"/>
          </p:nvPr>
        </p:nvSpPr>
        <p:spPr/>
        <p:txBody>
          <a:bodyPr/>
          <a:lstStyle/>
          <a:p>
            <a:endParaRPr lang="en-GB"/>
          </a:p>
        </p:txBody>
      </p:sp>
      <p:sp>
        <p:nvSpPr>
          <p:cNvPr id="9" name="8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4" name="3 - Θέση υποσέλιδου"/>
          <p:cNvSpPr>
            <a:spLocks noGrp="1"/>
          </p:cNvSpPr>
          <p:nvPr>
            <p:ph type="ftr" sz="quarter" idx="11"/>
          </p:nvPr>
        </p:nvSpPr>
        <p:spPr/>
        <p:txBody>
          <a:bodyPr/>
          <a:lstStyle/>
          <a:p>
            <a:endParaRPr lang="en-GB"/>
          </a:p>
        </p:txBody>
      </p:sp>
      <p:sp>
        <p:nvSpPr>
          <p:cNvPr id="5" name="4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GB"/>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GB"/>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EA1FB20F-1A48-4281-AF86-527C5D9F5835}" type="datetimeFigureOut">
              <a:rPr lang="en-GB" smtClean="0"/>
              <a:pPr/>
              <a:t>26/03/2012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E1DACBBE-BF3B-4EA7-B50B-997E7E2D710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FB20F-1A48-4281-AF86-527C5D9F5835}" type="datetimeFigureOut">
              <a:rPr lang="en-GB" smtClean="0"/>
              <a:pPr/>
              <a:t>26/03/2012</a:t>
            </a:fld>
            <a:endParaRPr lang="en-GB"/>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ACBBE-BF3B-4EA7-B50B-997E7E2D7104}"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Gender</a:t>
            </a:r>
            <a:endParaRPr lang="en-GB" dirty="0"/>
          </a:p>
        </p:txBody>
      </p:sp>
      <p:sp>
        <p:nvSpPr>
          <p:cNvPr id="3" name="2 - Υπότιτλος"/>
          <p:cNvSpPr>
            <a:spLocks noGrp="1"/>
          </p:cNvSpPr>
          <p:nvPr>
            <p:ph type="subTitle" idx="1"/>
          </p:nvPr>
        </p:nvSpPr>
        <p:spPr/>
        <p:txBody>
          <a:bodyPr>
            <a:normAutofit fontScale="92500"/>
          </a:bodyPr>
          <a:lstStyle/>
          <a:p>
            <a:r>
              <a:rPr lang="en-US" dirty="0" smtClean="0"/>
              <a:t>Charalambos Themistocleous</a:t>
            </a:r>
          </a:p>
          <a:p>
            <a:r>
              <a:rPr lang="en-US" dirty="0" smtClean="0"/>
              <a:t>www.charalambosthemistocleous.com</a:t>
            </a:r>
          </a:p>
          <a:p>
            <a:r>
              <a:rPr lang="en-US" dirty="0" smtClean="0"/>
              <a:t>themistocleous@gmail.com</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395536" y="2924944"/>
            <a:ext cx="8229600" cy="1143000"/>
          </a:xfrm>
        </p:spPr>
        <p:txBody>
          <a:bodyPr/>
          <a:lstStyle/>
          <a:p>
            <a:r>
              <a:rPr lang="en-US" dirty="0" smtClean="0"/>
              <a:t>Phonological Differences</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normAutofit/>
          </a:bodyPr>
          <a:lstStyle/>
          <a:p>
            <a:r>
              <a:rPr lang="en-GB" dirty="0" smtClean="0"/>
              <a:t>Phonological differences between  </a:t>
            </a:r>
            <a:r>
              <a:rPr lang="en-GB" dirty="0"/>
              <a:t>the  speech  of  men  and  </a:t>
            </a:r>
            <a:r>
              <a:rPr lang="en-GB" dirty="0" smtClean="0"/>
              <a:t>women:</a:t>
            </a:r>
            <a:endParaRPr lang="en-GB" dirty="0"/>
          </a:p>
          <a:p>
            <a:pPr algn="just"/>
            <a:r>
              <a:rPr lang="en-GB" dirty="0" smtClean="0"/>
              <a:t>In </a:t>
            </a:r>
            <a:r>
              <a:rPr lang="en-GB" b="1" dirty="0" err="1">
                <a:solidFill>
                  <a:srgbClr val="FF0000"/>
                </a:solidFill>
              </a:rPr>
              <a:t>Gros</a:t>
            </a:r>
            <a:r>
              <a:rPr lang="en-GB" b="1" dirty="0">
                <a:solidFill>
                  <a:srgbClr val="FF0000"/>
                </a:solidFill>
              </a:rPr>
              <a:t> </a:t>
            </a:r>
            <a:r>
              <a:rPr lang="en-GB" b="1" dirty="0" err="1">
                <a:solidFill>
                  <a:srgbClr val="FF0000"/>
                </a:solidFill>
              </a:rPr>
              <a:t>Ventre</a:t>
            </a:r>
            <a:r>
              <a:rPr lang="en-GB" b="1" dirty="0">
                <a:solidFill>
                  <a:srgbClr val="FF0000"/>
                </a:solidFill>
              </a:rPr>
              <a:t>, </a:t>
            </a:r>
            <a:r>
              <a:rPr lang="en-GB" dirty="0"/>
              <a:t>an Amerindian language of the northeast  United  States,  women  have  palatalized  velar  stops  where  men  have palatalized dental stops, e.g. , female </a:t>
            </a:r>
            <a:r>
              <a:rPr lang="en-GB" dirty="0" err="1"/>
              <a:t>kjatsa</a:t>
            </a:r>
            <a:r>
              <a:rPr lang="en-GB" dirty="0"/>
              <a:t> ‘bread’ and male </a:t>
            </a:r>
            <a:r>
              <a:rPr lang="en-GB" dirty="0" err="1"/>
              <a:t>djatsa</a:t>
            </a:r>
            <a:endParaRPr lang="en-GB" dirty="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lstStyle/>
          <a:p>
            <a:r>
              <a:rPr lang="en-GB" dirty="0" smtClean="0"/>
              <a:t>When a female speaker of </a:t>
            </a:r>
            <a:r>
              <a:rPr lang="en-GB" b="1" dirty="0" err="1" smtClean="0">
                <a:solidFill>
                  <a:srgbClr val="FF0000"/>
                </a:solidFill>
              </a:rPr>
              <a:t>Gros</a:t>
            </a:r>
            <a:r>
              <a:rPr lang="en-GB" b="1" dirty="0" smtClean="0">
                <a:solidFill>
                  <a:srgbClr val="FF0000"/>
                </a:solidFill>
              </a:rPr>
              <a:t> </a:t>
            </a:r>
            <a:r>
              <a:rPr lang="en-GB" b="1" dirty="0" err="1" smtClean="0">
                <a:solidFill>
                  <a:srgbClr val="FF0000"/>
                </a:solidFill>
              </a:rPr>
              <a:t>Ventre</a:t>
            </a:r>
            <a:r>
              <a:rPr lang="en-GB" b="1" dirty="0" smtClean="0">
                <a:solidFill>
                  <a:srgbClr val="FF0000"/>
                </a:solidFill>
              </a:rPr>
              <a:t> </a:t>
            </a:r>
            <a:r>
              <a:rPr lang="en-GB" dirty="0" smtClean="0"/>
              <a:t>quotes a male, she attributes female pronunciations to him, and when a male quotes a female, he attributes male pronunciations to her</a:t>
            </a:r>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normAutofit fontScale="77500" lnSpcReduction="20000"/>
          </a:bodyPr>
          <a:lstStyle/>
          <a:p>
            <a:r>
              <a:rPr lang="en-GB" dirty="0"/>
              <a:t> Moreover, any use of female pronunciations by males is likely to be regarded as a sign of </a:t>
            </a:r>
            <a:r>
              <a:rPr lang="en-GB" dirty="0" smtClean="0"/>
              <a:t>effeminacy.</a:t>
            </a:r>
            <a:endParaRPr lang="en-GB" dirty="0"/>
          </a:p>
          <a:p>
            <a:r>
              <a:rPr lang="en-GB" dirty="0" smtClean="0"/>
              <a:t>In </a:t>
            </a:r>
            <a:r>
              <a:rPr lang="en-GB" dirty="0"/>
              <a:t>a northeast Asian language, </a:t>
            </a:r>
            <a:r>
              <a:rPr lang="en-GB" dirty="0" err="1"/>
              <a:t>Yukaghir</a:t>
            </a:r>
            <a:r>
              <a:rPr lang="en-GB" dirty="0"/>
              <a:t>, both women and children have /</a:t>
            </a:r>
            <a:r>
              <a:rPr lang="en-GB" dirty="0" err="1"/>
              <a:t>ts</a:t>
            </a:r>
            <a:r>
              <a:rPr lang="en-GB" dirty="0"/>
              <a:t>/ and /</a:t>
            </a:r>
            <a:r>
              <a:rPr lang="en-GB" dirty="0" err="1"/>
              <a:t>dz</a:t>
            </a:r>
            <a:r>
              <a:rPr lang="en-GB" dirty="0"/>
              <a:t>/ where men have /</a:t>
            </a:r>
            <a:r>
              <a:rPr lang="en-GB" dirty="0" err="1"/>
              <a:t>tj</a:t>
            </a:r>
            <a:r>
              <a:rPr lang="en-GB" dirty="0"/>
              <a:t>/ and /</a:t>
            </a:r>
            <a:r>
              <a:rPr lang="en-GB" dirty="0" err="1"/>
              <a:t>dj</a:t>
            </a:r>
            <a:r>
              <a:rPr lang="en-GB" dirty="0" smtClean="0"/>
              <a:t>/.</a:t>
            </a:r>
            <a:endParaRPr lang="en-GB" dirty="0"/>
          </a:p>
          <a:p>
            <a:r>
              <a:rPr lang="en-GB" dirty="0" smtClean="0"/>
              <a:t>Old </a:t>
            </a:r>
            <a:r>
              <a:rPr lang="en-GB" dirty="0"/>
              <a:t>people of both genders have a corresponding </a:t>
            </a:r>
            <a:r>
              <a:rPr lang="en-GB" dirty="0" smtClean="0"/>
              <a:t>/</a:t>
            </a:r>
            <a:r>
              <a:rPr lang="en-GB" dirty="0" err="1" smtClean="0"/>
              <a:t>t͡ʃj</a:t>
            </a:r>
            <a:r>
              <a:rPr lang="en-GB" dirty="0"/>
              <a:t>/ and </a:t>
            </a:r>
            <a:r>
              <a:rPr lang="en-GB" dirty="0" smtClean="0"/>
              <a:t>/</a:t>
            </a:r>
            <a:r>
              <a:rPr lang="en-GB" dirty="0" err="1" smtClean="0"/>
              <a:t>d͡ʒj</a:t>
            </a:r>
            <a:r>
              <a:rPr lang="en-GB" dirty="0" smtClean="0"/>
              <a:t>/. </a:t>
            </a:r>
          </a:p>
          <a:p>
            <a:r>
              <a:rPr lang="en-GB" dirty="0" smtClean="0"/>
              <a:t>Therefore</a:t>
            </a:r>
            <a:r>
              <a:rPr lang="en-GB" dirty="0"/>
              <a:t>, the difference is not only gender- related,  but  also  </a:t>
            </a:r>
            <a:r>
              <a:rPr lang="en-GB" dirty="0" smtClean="0"/>
              <a:t>age-graded.</a:t>
            </a:r>
            <a:endParaRPr lang="en-GB" dirty="0"/>
          </a:p>
          <a:p>
            <a:r>
              <a:rPr lang="en-GB" dirty="0" smtClean="0"/>
              <a:t>Consequently</a:t>
            </a:r>
            <a:r>
              <a:rPr lang="en-GB" dirty="0"/>
              <a:t>,  in  his  lifetime  a  male  goes  through the  progression  of  /</a:t>
            </a:r>
            <a:r>
              <a:rPr lang="en-GB" dirty="0" err="1"/>
              <a:t>ts</a:t>
            </a:r>
            <a:r>
              <a:rPr lang="en-GB" dirty="0"/>
              <a:t>/,  /</a:t>
            </a:r>
            <a:r>
              <a:rPr lang="en-GB" dirty="0" err="1"/>
              <a:t>tj</a:t>
            </a:r>
            <a:r>
              <a:rPr lang="en-GB" dirty="0"/>
              <a:t>/,  and  </a:t>
            </a:r>
            <a:r>
              <a:rPr lang="en-GB" dirty="0" smtClean="0"/>
              <a:t>/</a:t>
            </a:r>
            <a:r>
              <a:rPr lang="en-GB" dirty="0" err="1" smtClean="0"/>
              <a:t>t͡ʃj</a:t>
            </a:r>
            <a:r>
              <a:rPr lang="en-GB" dirty="0"/>
              <a:t>/,  and  /</a:t>
            </a:r>
            <a:r>
              <a:rPr lang="en-GB" dirty="0" err="1"/>
              <a:t>dz</a:t>
            </a:r>
            <a:r>
              <a:rPr lang="en-GB" dirty="0"/>
              <a:t>/,  /</a:t>
            </a:r>
            <a:r>
              <a:rPr lang="en-GB" dirty="0" err="1"/>
              <a:t>dj</a:t>
            </a:r>
            <a:r>
              <a:rPr lang="en-GB" dirty="0"/>
              <a:t>/,  and  </a:t>
            </a:r>
            <a:r>
              <a:rPr lang="en-GB" dirty="0" smtClean="0"/>
              <a:t>/</a:t>
            </a:r>
            <a:r>
              <a:rPr lang="en-GB" dirty="0" err="1" smtClean="0"/>
              <a:t>d͡ʒj</a:t>
            </a:r>
            <a:r>
              <a:rPr lang="en-GB" dirty="0" smtClean="0"/>
              <a:t>/,  </a:t>
            </a:r>
            <a:r>
              <a:rPr lang="en-GB" dirty="0"/>
              <a:t>and  a  female  has  a corresponding  /</a:t>
            </a:r>
            <a:r>
              <a:rPr lang="en-GB" dirty="0" err="1"/>
              <a:t>ts</a:t>
            </a:r>
            <a:r>
              <a:rPr lang="en-GB" dirty="0"/>
              <a:t>/  and  </a:t>
            </a:r>
            <a:r>
              <a:rPr lang="en-GB" dirty="0" smtClean="0"/>
              <a:t>/</a:t>
            </a:r>
            <a:r>
              <a:rPr lang="en-GB" dirty="0" err="1" smtClean="0"/>
              <a:t>t͡ʃj</a:t>
            </a:r>
            <a:r>
              <a:rPr lang="en-GB" dirty="0"/>
              <a:t>/,  and  /</a:t>
            </a:r>
            <a:r>
              <a:rPr lang="en-GB" dirty="0" err="1"/>
              <a:t>dz</a:t>
            </a:r>
            <a:r>
              <a:rPr lang="en-GB" dirty="0"/>
              <a:t>/  and  </a:t>
            </a:r>
            <a:r>
              <a:rPr lang="en-GB" dirty="0" smtClean="0"/>
              <a:t>/</a:t>
            </a:r>
            <a:r>
              <a:rPr lang="en-GB" dirty="0" err="1" smtClean="0"/>
              <a:t>d͡ʒj</a:t>
            </a:r>
            <a:r>
              <a:rPr lang="en-GB"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lstStyle/>
          <a:p>
            <a:pPr algn="just"/>
            <a:r>
              <a:rPr lang="en-GB" dirty="0"/>
              <a:t> In </a:t>
            </a:r>
            <a:r>
              <a:rPr lang="en-GB" b="1" dirty="0">
                <a:solidFill>
                  <a:srgbClr val="FF0000"/>
                </a:solidFill>
              </a:rPr>
              <a:t> Bengali  </a:t>
            </a:r>
            <a:r>
              <a:rPr lang="en-GB" dirty="0"/>
              <a:t>men  often  substitute /l/ for initial /n/; women, children, and the uneducated do not do </a:t>
            </a:r>
            <a:r>
              <a:rPr lang="en-GB" dirty="0" smtClean="0"/>
              <a:t>this.</a:t>
            </a:r>
            <a:endParaRPr lang="en-GB" dirty="0"/>
          </a:p>
          <a:p>
            <a:pPr algn="just"/>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lstStyle/>
          <a:p>
            <a:pPr algn="just"/>
            <a:r>
              <a:rPr lang="en-GB" dirty="0" smtClean="0"/>
              <a:t> Likewise, in  a  Siberian  language,  Chukchi,  men,  but  not  women,  often  drop  /n/  and  /t/ when they occur between vowels, e.g. , female </a:t>
            </a:r>
            <a:r>
              <a:rPr lang="en-GB" i="1" dirty="0" err="1" smtClean="0"/>
              <a:t>nitvaqenat</a:t>
            </a:r>
            <a:r>
              <a:rPr lang="en-GB" dirty="0" smtClean="0"/>
              <a:t> and male </a:t>
            </a:r>
            <a:r>
              <a:rPr lang="en-GB" i="1" dirty="0" err="1" smtClean="0"/>
              <a:t>nitvaqaat</a:t>
            </a:r>
            <a:r>
              <a:rPr lang="en-GB" dirty="0" smtClean="0"/>
              <a:t>.</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normAutofit/>
          </a:bodyPr>
          <a:lstStyle/>
          <a:p>
            <a:pPr algn="just"/>
            <a:r>
              <a:rPr lang="en-GB" dirty="0"/>
              <a:t> In Montreal many more men than women do not pronounce the l in the pronouns </a:t>
            </a:r>
            <a:r>
              <a:rPr lang="en-GB" dirty="0" err="1"/>
              <a:t>il</a:t>
            </a:r>
            <a:r>
              <a:rPr lang="en-GB" dirty="0"/>
              <a:t>  and  </a:t>
            </a:r>
            <a:r>
              <a:rPr lang="en-GB" dirty="0" err="1" smtClean="0"/>
              <a:t>elle</a:t>
            </a:r>
            <a:r>
              <a:rPr lang="en-GB" dirty="0" smtClean="0"/>
              <a:t>.</a:t>
            </a:r>
            <a:endParaRPr lang="en-GB" dirty="0"/>
          </a:p>
          <a:p>
            <a:pPr algn="just"/>
            <a:r>
              <a:rPr lang="en-GB" dirty="0" smtClean="0"/>
              <a:t>Schoolgirls  </a:t>
            </a:r>
            <a:r>
              <a:rPr lang="en-GB" dirty="0"/>
              <a:t>in  Scotland  apparently  pronounce  the  t  in  words  like </a:t>
            </a:r>
            <a:r>
              <a:rPr lang="en-GB" i="1" dirty="0"/>
              <a:t>water</a:t>
            </a:r>
            <a:r>
              <a:rPr lang="en-GB" dirty="0"/>
              <a:t>  and  </a:t>
            </a:r>
            <a:r>
              <a:rPr lang="en-GB" i="1" dirty="0"/>
              <a:t>got</a:t>
            </a:r>
            <a:r>
              <a:rPr lang="en-GB" dirty="0"/>
              <a:t>  more  often  than  schoolboys,  who  prefer  to  substitute  a  glottal </a:t>
            </a:r>
            <a:r>
              <a:rPr lang="en-GB" dirty="0" smtClean="0"/>
              <a:t>stop.</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lstStyle/>
          <a:p>
            <a:pPr algn="just"/>
            <a:r>
              <a:rPr lang="en-GB" dirty="0" smtClean="0"/>
              <a:t> Haas  (1944)  observed  that  in  </a:t>
            </a:r>
            <a:r>
              <a:rPr lang="en-GB" dirty="0" err="1" smtClean="0"/>
              <a:t>Koasati</a:t>
            </a:r>
            <a:r>
              <a:rPr lang="en-GB" dirty="0" smtClean="0"/>
              <a:t>,  an  Amerindian  language  spoken in  </a:t>
            </a:r>
            <a:r>
              <a:rPr lang="en-GB" dirty="0" err="1" smtClean="0"/>
              <a:t>southwestern</a:t>
            </a:r>
            <a:r>
              <a:rPr lang="en-GB" dirty="0" smtClean="0"/>
              <a:t>  Louisiana,  among  other  gender-linked  differences,  men  often pronounced  an  s  at  the  end  of  verbs  but  women  did  not,  e.g.,  male  </a:t>
            </a:r>
            <a:r>
              <a:rPr lang="en-GB" dirty="0" err="1" smtClean="0"/>
              <a:t>lakáws</a:t>
            </a:r>
            <a:r>
              <a:rPr lang="en-GB" dirty="0" smtClean="0"/>
              <a:t> ‘he  is  lifting  it’  and  female  </a:t>
            </a:r>
            <a:r>
              <a:rPr lang="en-GB" dirty="0" err="1" smtClean="0"/>
              <a:t>lakáw</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Phonological  differences </a:t>
            </a:r>
            <a:endParaRPr lang="en-GB" dirty="0"/>
          </a:p>
        </p:txBody>
      </p:sp>
      <p:sp>
        <p:nvSpPr>
          <p:cNvPr id="3" name="2 - Θέση περιεχομένου"/>
          <p:cNvSpPr>
            <a:spLocks noGrp="1"/>
          </p:cNvSpPr>
          <p:nvPr>
            <p:ph idx="1"/>
          </p:nvPr>
        </p:nvSpPr>
        <p:spPr/>
        <p:txBody>
          <a:bodyPr>
            <a:normAutofit fontScale="85000" lnSpcReduction="10000"/>
          </a:bodyPr>
          <a:lstStyle/>
          <a:p>
            <a:pPr algn="just"/>
            <a:r>
              <a:rPr lang="en-GB" dirty="0"/>
              <a:t> What  was  interesting  was  that  this  kind  of pronunciation  appeared  to  be  dying  out,  because  younger  women  and  girls do  not  use  these  forms.</a:t>
            </a:r>
          </a:p>
          <a:p>
            <a:pPr algn="just"/>
            <a:r>
              <a:rPr lang="en-GB" dirty="0"/>
              <a:t> </a:t>
            </a:r>
            <a:r>
              <a:rPr lang="en-GB" dirty="0" smtClean="0"/>
              <a:t>That  </a:t>
            </a:r>
            <a:r>
              <a:rPr lang="en-GB" dirty="0"/>
              <a:t>older  speakers  recognized  the  distinction  as gender-based is apparent from the fact that women teach their sons to use the male  forms  and  men  narrating  stories  in  which  women  speak  employ  female forms  in  reporting  their  words.</a:t>
            </a:r>
          </a:p>
          <a:p>
            <a:pPr algn="just"/>
            <a:r>
              <a:rPr lang="en-GB" dirty="0" smtClean="0"/>
              <a:t>This  </a:t>
            </a:r>
            <a:r>
              <a:rPr lang="en-GB" dirty="0"/>
              <a:t>practice  is  in  direct  contrast  to  the </a:t>
            </a:r>
            <a:r>
              <a:rPr lang="en-GB" dirty="0" smtClean="0"/>
              <a:t>situation </a:t>
            </a:r>
            <a:r>
              <a:rPr lang="en-GB" dirty="0"/>
              <a:t>in </a:t>
            </a:r>
            <a:r>
              <a:rPr lang="en-GB" dirty="0" err="1"/>
              <a:t>Gros</a:t>
            </a:r>
            <a:r>
              <a:rPr lang="en-GB" dirty="0"/>
              <a:t> </a:t>
            </a:r>
            <a:r>
              <a:rPr lang="en-GB" dirty="0" err="1"/>
              <a:t>Ventre</a:t>
            </a:r>
            <a:r>
              <a:rPr lang="en-GB" dirty="0"/>
              <a:t>, where there is no such changeover in reporting  or  quoting.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Gender vs. Sex</a:t>
            </a:r>
            <a:endParaRPr lang="en-GB" dirty="0"/>
          </a:p>
        </p:txBody>
      </p:sp>
      <p:sp>
        <p:nvSpPr>
          <p:cNvPr id="3" name="2 - Θέση περιεχομένου"/>
          <p:cNvSpPr>
            <a:spLocks noGrp="1"/>
          </p:cNvSpPr>
          <p:nvPr>
            <p:ph idx="1"/>
          </p:nvPr>
        </p:nvSpPr>
        <p:spPr/>
        <p:txBody>
          <a:bodyPr>
            <a:normAutofit lnSpcReduction="10000"/>
          </a:bodyPr>
          <a:lstStyle/>
          <a:p>
            <a:pPr algn="just"/>
            <a:r>
              <a:rPr lang="en-GB" dirty="0"/>
              <a:t>Many of these are quantitative studies in which sex is used as one of the variables that are taken into account. </a:t>
            </a:r>
          </a:p>
          <a:p>
            <a:pPr algn="just"/>
            <a:r>
              <a:rPr lang="en-GB" dirty="0"/>
              <a:t> As Milroy and Gordon (2003, p.  100) say, ‘Strictly speaking it makes sense  to talk of  sampling  speakers  according  to  </a:t>
            </a:r>
            <a:r>
              <a:rPr lang="en-GB" b="1" i="1" dirty="0">
                <a:solidFill>
                  <a:srgbClr val="FF0000"/>
                </a:solidFill>
              </a:rPr>
              <a:t>sex</a:t>
            </a:r>
            <a:r>
              <a:rPr lang="en-GB" dirty="0"/>
              <a:t>,  but  to  think  of </a:t>
            </a:r>
            <a:r>
              <a:rPr lang="en-GB" b="1" i="1" dirty="0">
                <a:solidFill>
                  <a:srgbClr val="FF0000"/>
                </a:solidFill>
              </a:rPr>
              <a:t> gender  </a:t>
            </a:r>
            <a:r>
              <a:rPr lang="en-GB" dirty="0"/>
              <a:t>as  the  relevant social category when interpreting the social meaning of sex-related variation. </a:t>
            </a:r>
          </a:p>
          <a:p>
            <a:pPr algn="just"/>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467544" y="2780928"/>
            <a:ext cx="8229600" cy="1143000"/>
          </a:xfrm>
        </p:spPr>
        <p:txBody>
          <a:bodyPr/>
          <a:lstStyle/>
          <a:p>
            <a:r>
              <a:rPr lang="en-US" dirty="0" smtClean="0"/>
              <a:t>Gender and Speech</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Women’s Role in Language Change</a:t>
            </a:r>
            <a:endParaRPr lang="en-GB" dirty="0"/>
          </a:p>
        </p:txBody>
      </p:sp>
      <p:sp>
        <p:nvSpPr>
          <p:cNvPr id="3" name="2 - Θέση περιεχομένου"/>
          <p:cNvSpPr>
            <a:spLocks noGrp="1"/>
          </p:cNvSpPr>
          <p:nvPr>
            <p:ph idx="1"/>
          </p:nvPr>
        </p:nvSpPr>
        <p:spPr/>
        <p:txBody>
          <a:bodyPr>
            <a:normAutofit fontScale="92500" lnSpcReduction="10000"/>
          </a:bodyPr>
          <a:lstStyle/>
          <a:p>
            <a:pPr algn="just"/>
            <a:r>
              <a:rPr lang="en-GB" b="1" dirty="0">
                <a:solidFill>
                  <a:srgbClr val="FF0000"/>
                </a:solidFill>
              </a:rPr>
              <a:t>Fischer’s work </a:t>
            </a:r>
            <a:r>
              <a:rPr lang="en-GB" dirty="0" smtClean="0"/>
              <a:t>showed </a:t>
            </a:r>
            <a:r>
              <a:rPr lang="en-GB" dirty="0"/>
              <a:t>how  very  young  boys  and  girls  differ  in  certain  choices  they  make,  as  did Cheshire’s  work  in  Reading  (pp.   170–2)  in  an  older  group. </a:t>
            </a:r>
          </a:p>
          <a:p>
            <a:pPr algn="just"/>
            <a:r>
              <a:rPr lang="en-GB" b="1" dirty="0" err="1">
                <a:solidFill>
                  <a:srgbClr val="FF0000"/>
                </a:solidFill>
              </a:rPr>
              <a:t>Labov’s</a:t>
            </a:r>
            <a:r>
              <a:rPr lang="en-GB" b="1" dirty="0">
                <a:solidFill>
                  <a:srgbClr val="FF0000"/>
                </a:solidFill>
              </a:rPr>
              <a:t>  studies  in </a:t>
            </a:r>
            <a:r>
              <a:rPr lang="en-GB" dirty="0"/>
              <a:t>New </a:t>
            </a:r>
            <a:r>
              <a:rPr lang="en-GB" dirty="0" smtClean="0"/>
              <a:t>York and Philadelphia </a:t>
            </a:r>
            <a:r>
              <a:rPr lang="en-GB" dirty="0"/>
              <a:t>also revealed noticeable gender  differences  in  adult  speech. </a:t>
            </a:r>
          </a:p>
          <a:p>
            <a:pPr algn="just"/>
            <a:r>
              <a:rPr lang="en-GB" dirty="0" smtClean="0"/>
              <a:t>These  </a:t>
            </a:r>
            <a:r>
              <a:rPr lang="en-GB" dirty="0"/>
              <a:t>led  him  to  make  some  interesting claims  about  what  such  differences  indicated,  e.g.,  about  women’s  role  in  language change. </a:t>
            </a:r>
          </a:p>
          <a:p>
            <a:pPr algn="just"/>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Women’s Role in Language Change</a:t>
            </a:r>
            <a:endParaRPr lang="en-GB" dirty="0"/>
          </a:p>
        </p:txBody>
      </p:sp>
      <p:sp>
        <p:nvSpPr>
          <p:cNvPr id="3" name="2 - Θέση περιεχομένου"/>
          <p:cNvSpPr>
            <a:spLocks noGrp="1"/>
          </p:cNvSpPr>
          <p:nvPr>
            <p:ph idx="1"/>
          </p:nvPr>
        </p:nvSpPr>
        <p:spPr/>
        <p:txBody>
          <a:bodyPr>
            <a:normAutofit lnSpcReduction="10000"/>
          </a:bodyPr>
          <a:lstStyle/>
          <a:p>
            <a:r>
              <a:rPr lang="en-GB" dirty="0"/>
              <a:t>The </a:t>
            </a:r>
            <a:r>
              <a:rPr lang="en-GB" dirty="0" err="1"/>
              <a:t>Milroys</a:t>
            </a:r>
            <a:r>
              <a:rPr lang="en-GB" dirty="0"/>
              <a:t>’ study exploring network relationships </a:t>
            </a:r>
            <a:r>
              <a:rPr lang="en-GB" dirty="0" smtClean="0"/>
              <a:t>showed </a:t>
            </a:r>
            <a:r>
              <a:rPr lang="en-GB" dirty="0"/>
              <a:t>certain  characteristics  of  men’s  and  women’s  speech:  how  they  were alike  in  some  ways  but  different  in  others. </a:t>
            </a:r>
          </a:p>
          <a:p>
            <a:r>
              <a:rPr lang="en-GB" dirty="0"/>
              <a:t>  </a:t>
            </a:r>
            <a:r>
              <a:rPr lang="en-GB" dirty="0" err="1"/>
              <a:t>Jahangiri’s</a:t>
            </a:r>
            <a:r>
              <a:rPr lang="en-GB" dirty="0"/>
              <a:t>  study  in  Teheran </a:t>
            </a:r>
            <a:r>
              <a:rPr lang="en-GB" dirty="0" smtClean="0"/>
              <a:t>is </a:t>
            </a:r>
            <a:r>
              <a:rPr lang="en-GB" dirty="0"/>
              <a:t>of interest because of the very clear differences he reported between the speech of males and females. </a:t>
            </a:r>
          </a:p>
          <a:p>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GB" dirty="0" smtClean="0"/>
              <a:t>Finally, Gal’s study in the </a:t>
            </a:r>
            <a:r>
              <a:rPr lang="en-GB" dirty="0" err="1" smtClean="0"/>
              <a:t>Oberwart</a:t>
            </a:r>
            <a:r>
              <a:rPr lang="en-GB" dirty="0" smtClean="0"/>
              <a:t> of Austria showed  </a:t>
            </a:r>
            <a:r>
              <a:rPr lang="en-GB" b="1" i="1" dirty="0" smtClean="0">
                <a:solidFill>
                  <a:srgbClr val="FF0000"/>
                </a:solidFill>
              </a:rPr>
              <a:t>how  it  is  not  only  what  women  say  but  who  they  are willing  to  say  it  to  that  is  important</a:t>
            </a:r>
            <a:r>
              <a:rPr lang="en-GB" dirty="0" smtClean="0"/>
              <a:t>. </a:t>
            </a:r>
          </a:p>
          <a:p>
            <a:r>
              <a:rPr lang="en-GB" dirty="0" smtClean="0"/>
              <a:t>  </a:t>
            </a:r>
          </a:p>
          <a:p>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Gender and Politeness</a:t>
            </a:r>
            <a:endParaRPr lang="en-GB" dirty="0"/>
          </a:p>
        </p:txBody>
      </p:sp>
      <p:sp>
        <p:nvSpPr>
          <p:cNvPr id="3" name="2 - Θέση περιεχομένου"/>
          <p:cNvSpPr>
            <a:spLocks noGrp="1"/>
          </p:cNvSpPr>
          <p:nvPr>
            <p:ph idx="1"/>
          </p:nvPr>
        </p:nvSpPr>
        <p:spPr/>
        <p:txBody>
          <a:bodyPr/>
          <a:lstStyle/>
          <a:p>
            <a:r>
              <a:rPr lang="en-GB" dirty="0" smtClean="0"/>
              <a:t>Different  politeness  requirements  made  of  men  and  women.</a:t>
            </a:r>
          </a:p>
          <a:p>
            <a:r>
              <a:rPr lang="en-US" dirty="0" smtClean="0"/>
              <a:t>Different politeness strategies.</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67544" y="2780928"/>
            <a:ext cx="8229600" cy="1143000"/>
          </a:xfrm>
        </p:spPr>
        <p:txBody>
          <a:bodyPr/>
          <a:lstStyle/>
          <a:p>
            <a:r>
              <a:rPr lang="en-US" dirty="0" smtClean="0"/>
              <a:t>Break for Discussion</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House keeping matters</a:t>
            </a:r>
            <a:endParaRPr lang="en-GB" dirty="0"/>
          </a:p>
        </p:txBody>
      </p:sp>
      <p:sp>
        <p:nvSpPr>
          <p:cNvPr id="3" name="2 - Θέση περιεχομένου"/>
          <p:cNvSpPr>
            <a:spLocks noGrp="1"/>
          </p:cNvSpPr>
          <p:nvPr>
            <p:ph idx="1"/>
          </p:nvPr>
        </p:nvSpPr>
        <p:spPr/>
        <p:txBody>
          <a:bodyPr>
            <a:normAutofit fontScale="85000" lnSpcReduction="20000"/>
          </a:bodyPr>
          <a:lstStyle/>
          <a:p>
            <a:pPr algn="just"/>
            <a:r>
              <a:rPr lang="en-US" dirty="0" smtClean="0"/>
              <a:t>Research by Stavroula Tsiplakou on regional sociolinguistics (questionnaire).</a:t>
            </a:r>
          </a:p>
          <a:p>
            <a:pPr algn="just"/>
            <a:r>
              <a:rPr lang="en-US" dirty="0" smtClean="0"/>
              <a:t>Recording 30 min at least and get a sample from the middle of this recording 5 min. conversation for Monday-write it down: locate things that show:</a:t>
            </a:r>
          </a:p>
          <a:p>
            <a:pPr marL="514350" indent="-514350" algn="just">
              <a:buFont typeface="+mj-lt"/>
              <a:buAutoNum type="alphaLcPeriod"/>
            </a:pPr>
            <a:r>
              <a:rPr lang="en-US" dirty="0" smtClean="0"/>
              <a:t>Gender</a:t>
            </a:r>
          </a:p>
          <a:p>
            <a:pPr marL="514350" indent="-514350" algn="just">
              <a:buFont typeface="+mj-lt"/>
              <a:buAutoNum type="alphaLcPeriod"/>
            </a:pPr>
            <a:r>
              <a:rPr lang="en-US" dirty="0" smtClean="0"/>
              <a:t>Age</a:t>
            </a:r>
          </a:p>
          <a:p>
            <a:pPr marL="514350" indent="-514350" algn="just">
              <a:buFont typeface="+mj-lt"/>
              <a:buAutoNum type="alphaLcPeriod"/>
            </a:pPr>
            <a:r>
              <a:rPr lang="en-US" dirty="0" smtClean="0"/>
              <a:t>Occupation </a:t>
            </a:r>
          </a:p>
          <a:p>
            <a:pPr algn="just"/>
            <a:r>
              <a:rPr lang="en-US" dirty="0" smtClean="0"/>
              <a:t>Send it me along with the data of the participants (age, gender, occupation, origin) on Friday and we will work with these on class. You are exams will involve the analysis of such as speech.</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467544" y="2708920"/>
            <a:ext cx="8229600" cy="1143000"/>
          </a:xfrm>
        </p:spPr>
        <p:txBody>
          <a:bodyPr>
            <a:normAutofit/>
          </a:bodyPr>
          <a:lstStyle/>
          <a:p>
            <a:r>
              <a:rPr lang="en-US" dirty="0" smtClean="0"/>
              <a:t>Other Gender Related Differences</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Gender Related Differences</a:t>
            </a:r>
            <a:endParaRPr lang="en-GB" dirty="0"/>
          </a:p>
        </p:txBody>
      </p:sp>
      <p:sp>
        <p:nvSpPr>
          <p:cNvPr id="3" name="2 - Θέση περιεχομένου"/>
          <p:cNvSpPr>
            <a:spLocks noGrp="1"/>
          </p:cNvSpPr>
          <p:nvPr>
            <p:ph idx="1"/>
          </p:nvPr>
        </p:nvSpPr>
        <p:spPr/>
        <p:txBody>
          <a:bodyPr/>
          <a:lstStyle/>
          <a:p>
            <a:pPr algn="just"/>
            <a:r>
              <a:rPr lang="en-GB" dirty="0" smtClean="0"/>
              <a:t>Women  and  men  may have  different  paralinguistic  systems  and  move  and  gesture  differently.</a:t>
            </a:r>
          </a:p>
          <a:p>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Gender Related Differences</a:t>
            </a:r>
            <a:endParaRPr lang="en-GB" dirty="0"/>
          </a:p>
        </p:txBody>
      </p:sp>
      <p:sp>
        <p:nvSpPr>
          <p:cNvPr id="3" name="2 - Θέση περιεχομένου"/>
          <p:cNvSpPr>
            <a:spLocks noGrp="1"/>
          </p:cNvSpPr>
          <p:nvPr>
            <p:ph idx="1"/>
          </p:nvPr>
        </p:nvSpPr>
        <p:spPr/>
        <p:txBody>
          <a:bodyPr/>
          <a:lstStyle/>
          <a:p>
            <a:r>
              <a:rPr lang="en-GB" dirty="0" smtClean="0"/>
              <a:t>The suggestion has been made that these often require women to appear to be submissive to men</a:t>
            </a:r>
          </a:p>
          <a:p>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Gender Related Differences</a:t>
            </a:r>
            <a:endParaRPr lang="en-GB" dirty="0"/>
          </a:p>
        </p:txBody>
      </p:sp>
      <p:sp>
        <p:nvSpPr>
          <p:cNvPr id="3" name="2 - Θέση περιεχομένου"/>
          <p:cNvSpPr>
            <a:spLocks noGrp="1"/>
          </p:cNvSpPr>
          <p:nvPr>
            <p:ph idx="1"/>
          </p:nvPr>
        </p:nvSpPr>
        <p:spPr/>
        <p:txBody>
          <a:bodyPr/>
          <a:lstStyle/>
          <a:p>
            <a:r>
              <a:rPr lang="en-GB" dirty="0" smtClean="0"/>
              <a:t>Women are also often named, titled, and addressed differently from men.</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10000"/>
          </a:bodyPr>
          <a:lstStyle/>
          <a:p>
            <a:pPr algn="just">
              <a:buNone/>
            </a:pPr>
            <a:r>
              <a:rPr lang="en-GB" dirty="0" smtClean="0"/>
              <a:t>Men and women . . . are members of cultures in which a large amount of discourse about gender is constantly circulating. </a:t>
            </a:r>
          </a:p>
          <a:p>
            <a:pPr algn="just">
              <a:buNone/>
            </a:pPr>
            <a:r>
              <a:rPr lang="en-GB" dirty="0" smtClean="0"/>
              <a:t>They do not only learn, and then mechanically reproduce, ways of speaking ‘appropriate’ to their own sex; they learn a much broader set of gendered meanings that attach in rather complex ways to different ways  of  speaking,  and  they  produce  their  own  </a:t>
            </a:r>
            <a:r>
              <a:rPr lang="en-GB" dirty="0" err="1" smtClean="0"/>
              <a:t>behavior</a:t>
            </a:r>
            <a:r>
              <a:rPr lang="en-GB" dirty="0" smtClean="0"/>
              <a:t>  in  the  light  of  these meanings. . .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Gender Differences</a:t>
            </a:r>
            <a:endParaRPr lang="en-GB" dirty="0"/>
          </a:p>
        </p:txBody>
      </p:sp>
      <p:sp>
        <p:nvSpPr>
          <p:cNvPr id="3" name="2 - Θέση περιεχομένου"/>
          <p:cNvSpPr>
            <a:spLocks noGrp="1"/>
          </p:cNvSpPr>
          <p:nvPr>
            <p:ph idx="1"/>
          </p:nvPr>
        </p:nvSpPr>
        <p:spPr/>
        <p:txBody>
          <a:bodyPr>
            <a:normAutofit/>
          </a:bodyPr>
          <a:lstStyle/>
          <a:p>
            <a:pPr algn="just"/>
            <a:r>
              <a:rPr lang="en-GB" dirty="0" smtClean="0"/>
              <a:t>Women </a:t>
            </a:r>
            <a:r>
              <a:rPr lang="en-GB" dirty="0"/>
              <a:t>are more likely than men to be addressed by their </a:t>
            </a:r>
            <a:r>
              <a:rPr lang="en-GB" dirty="0" smtClean="0"/>
              <a:t>first </a:t>
            </a:r>
            <a:r>
              <a:rPr lang="en-GB" dirty="0"/>
              <a:t>names when everything else is equal, or, if not by </a:t>
            </a:r>
            <a:r>
              <a:rPr lang="en-GB" dirty="0" smtClean="0"/>
              <a:t>first </a:t>
            </a:r>
            <a:r>
              <a:rPr lang="en-GB" dirty="0"/>
              <a:t>names, by such terms as </a:t>
            </a:r>
            <a:r>
              <a:rPr lang="en-GB" b="1" i="1" dirty="0">
                <a:solidFill>
                  <a:srgbClr val="FF0000"/>
                </a:solidFill>
              </a:rPr>
              <a:t>lady</a:t>
            </a:r>
            <a:r>
              <a:rPr lang="en-GB" dirty="0"/>
              <a:t>, </a:t>
            </a:r>
            <a:r>
              <a:rPr lang="en-GB" b="1" i="1" dirty="0">
                <a:solidFill>
                  <a:srgbClr val="FF0000"/>
                </a:solidFill>
              </a:rPr>
              <a:t>miss</a:t>
            </a:r>
            <a:r>
              <a:rPr lang="en-GB" dirty="0"/>
              <a:t>, or </a:t>
            </a:r>
            <a:r>
              <a:rPr lang="en-GB" b="1" i="1" dirty="0">
                <a:solidFill>
                  <a:srgbClr val="FF0000"/>
                </a:solidFill>
              </a:rPr>
              <a:t>dear</a:t>
            </a:r>
            <a:r>
              <a:rPr lang="en-GB" dirty="0"/>
              <a:t>, and even </a:t>
            </a:r>
            <a:r>
              <a:rPr lang="en-GB" b="1" i="1" dirty="0">
                <a:solidFill>
                  <a:srgbClr val="FF0000"/>
                </a:solidFill>
              </a:rPr>
              <a:t>baby </a:t>
            </a:r>
            <a:r>
              <a:rPr lang="en-GB" dirty="0"/>
              <a:t>or </a:t>
            </a:r>
            <a:r>
              <a:rPr lang="en-GB" b="1" i="1" dirty="0" smtClean="0">
                <a:solidFill>
                  <a:srgbClr val="FF0000"/>
                </a:solidFill>
              </a:rPr>
              <a:t>babe</a:t>
            </a:r>
            <a:r>
              <a:rPr lang="en-GB" dirty="0" smtClean="0"/>
              <a:t>.</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Gender Differences</a:t>
            </a:r>
            <a:endParaRPr lang="en-GB" dirty="0"/>
          </a:p>
        </p:txBody>
      </p:sp>
      <p:sp>
        <p:nvSpPr>
          <p:cNvPr id="3" name="2 - Θέση περιεχομένου"/>
          <p:cNvSpPr>
            <a:spLocks noGrp="1"/>
          </p:cNvSpPr>
          <p:nvPr>
            <p:ph idx="1"/>
          </p:nvPr>
        </p:nvSpPr>
        <p:spPr/>
        <p:txBody>
          <a:bodyPr>
            <a:normAutofit/>
          </a:bodyPr>
          <a:lstStyle/>
          <a:p>
            <a:pPr algn="just"/>
            <a:r>
              <a:rPr lang="en-GB" b="1" i="1" dirty="0" smtClean="0"/>
              <a:t>Women are said to be subject to a wider range  of  address  terms  than  men,  and  men  are  more  familiar  with  them  than with other men.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Gender Differences</a:t>
            </a:r>
            <a:endParaRPr lang="en-GB" dirty="0"/>
          </a:p>
        </p:txBody>
      </p:sp>
      <p:sp>
        <p:nvSpPr>
          <p:cNvPr id="3" name="2 - Θέση περιεχομένου"/>
          <p:cNvSpPr>
            <a:spLocks noGrp="1"/>
          </p:cNvSpPr>
          <p:nvPr>
            <p:ph idx="1"/>
          </p:nvPr>
        </p:nvSpPr>
        <p:spPr/>
        <p:txBody>
          <a:bodyPr>
            <a:normAutofit/>
          </a:bodyPr>
          <a:lstStyle/>
          <a:p>
            <a:pPr algn="just"/>
            <a:r>
              <a:rPr lang="en-GB" dirty="0" smtClean="0"/>
              <a:t>Women are also said not to employ the profanities and obscenities men use, or, if they do, use them in different circumstances or are judged differently  for  using  them.</a:t>
            </a:r>
          </a:p>
          <a:p>
            <a:pPr algn="just"/>
            <a:r>
              <a:rPr lang="en-GB" dirty="0" smtClean="0"/>
              <a:t> (However,  the  successful  American  television  series </a:t>
            </a:r>
            <a:r>
              <a:rPr lang="en-GB" dirty="0" smtClean="0">
                <a:solidFill>
                  <a:srgbClr val="FF0000"/>
                </a:solidFill>
              </a:rPr>
              <a:t>‘Sex and the City’</a:t>
            </a:r>
            <a:r>
              <a:rPr lang="en-GB" dirty="0" smtClean="0"/>
              <a:t> might seriously challenge that idea!).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Gender Differences</a:t>
            </a:r>
            <a:endParaRPr lang="en-GB" dirty="0"/>
          </a:p>
        </p:txBody>
      </p:sp>
      <p:sp>
        <p:nvSpPr>
          <p:cNvPr id="3" name="2 - Θέση περιεχομένου"/>
          <p:cNvSpPr>
            <a:spLocks noGrp="1"/>
          </p:cNvSpPr>
          <p:nvPr>
            <p:ph idx="1"/>
          </p:nvPr>
        </p:nvSpPr>
        <p:spPr/>
        <p:txBody>
          <a:bodyPr>
            <a:normAutofit lnSpcReduction="10000"/>
          </a:bodyPr>
          <a:lstStyle/>
          <a:p>
            <a:pPr algn="just"/>
            <a:r>
              <a:rPr lang="en-GB" dirty="0" smtClean="0"/>
              <a:t>Women are also some- times  required  to  be  silent  in  situations  in  which  men  may  speak.</a:t>
            </a:r>
          </a:p>
          <a:p>
            <a:pPr algn="just"/>
            <a:r>
              <a:rPr lang="en-GB" dirty="0" smtClean="0"/>
              <a:t>Among  the </a:t>
            </a:r>
            <a:r>
              <a:rPr lang="en-GB" dirty="0" err="1" smtClean="0"/>
              <a:t>Araucanian</a:t>
            </a:r>
            <a:r>
              <a:rPr lang="en-GB" dirty="0" smtClean="0"/>
              <a:t> Indians of Chile, men are encouraged to talk on all occasions, but the ideal wife is silent in the presence of her husband, and at gatherings where men  are  present  she  should  talk  only  in  a  whisper,  if  she  talks  at  all.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395536" y="692696"/>
            <a:ext cx="8229600" cy="4525963"/>
          </a:xfrm>
        </p:spPr>
        <p:txBody>
          <a:bodyPr>
            <a:noAutofit/>
          </a:bodyPr>
          <a:lstStyle/>
          <a:p>
            <a:pPr>
              <a:buNone/>
            </a:pPr>
            <a:r>
              <a:rPr lang="en-GB" sz="2000" dirty="0" smtClean="0"/>
              <a:t>In  setting  out  a  list  of  what  she  calls  ‘sociolinguistic  universal  tendencies,’</a:t>
            </a:r>
          </a:p>
          <a:p>
            <a:pPr>
              <a:buNone/>
            </a:pPr>
            <a:r>
              <a:rPr lang="en-GB" sz="2000" dirty="0" smtClean="0"/>
              <a:t>Holmes  (1998)  does  offer  some  testable  claims.  There  are  five  of  these:</a:t>
            </a:r>
          </a:p>
          <a:p>
            <a:pPr>
              <a:buNone/>
            </a:pPr>
            <a:endParaRPr lang="en-GB" sz="2000" dirty="0" smtClean="0"/>
          </a:p>
          <a:p>
            <a:pPr>
              <a:buNone/>
            </a:pPr>
            <a:r>
              <a:rPr lang="en-GB" sz="2000" dirty="0" smtClean="0"/>
              <a:t>1.   Women  and  men  develop  </a:t>
            </a:r>
            <a:r>
              <a:rPr lang="en-GB" sz="2000" b="1" i="1" dirty="0" smtClean="0">
                <a:solidFill>
                  <a:srgbClr val="FF0000"/>
                </a:solidFill>
              </a:rPr>
              <a:t>different  patterns  </a:t>
            </a:r>
            <a:r>
              <a:rPr lang="en-GB" sz="2000" dirty="0" smtClean="0"/>
              <a:t>of  language  use.</a:t>
            </a:r>
          </a:p>
          <a:p>
            <a:pPr>
              <a:buNone/>
            </a:pPr>
            <a:r>
              <a:rPr lang="en-GB" sz="2000" dirty="0" smtClean="0"/>
              <a:t>2.   Women tend to focus on the </a:t>
            </a:r>
            <a:r>
              <a:rPr lang="en-GB" sz="2000" b="1" i="1" dirty="0" smtClean="0">
                <a:solidFill>
                  <a:srgbClr val="FF0000"/>
                </a:solidFill>
              </a:rPr>
              <a:t>affective functions</a:t>
            </a:r>
            <a:r>
              <a:rPr lang="en-GB" sz="2000" dirty="0" smtClean="0"/>
              <a:t> of an interaction more often</a:t>
            </a:r>
          </a:p>
          <a:p>
            <a:pPr>
              <a:buNone/>
            </a:pPr>
            <a:r>
              <a:rPr lang="en-GB" sz="2000" dirty="0" smtClean="0"/>
              <a:t>than  men  do.</a:t>
            </a:r>
          </a:p>
          <a:p>
            <a:pPr>
              <a:buNone/>
            </a:pPr>
            <a:r>
              <a:rPr lang="en-GB" sz="2000" dirty="0" smtClean="0"/>
              <a:t>3.   Women tend to use linguistic devices that </a:t>
            </a:r>
            <a:r>
              <a:rPr lang="en-GB" sz="2000" dirty="0" smtClean="0">
                <a:solidFill>
                  <a:srgbClr val="FF0000"/>
                </a:solidFill>
              </a:rPr>
              <a:t>stress solidarity </a:t>
            </a:r>
            <a:r>
              <a:rPr lang="en-GB" sz="2000" dirty="0" smtClean="0"/>
              <a:t>more often than</a:t>
            </a:r>
          </a:p>
          <a:p>
            <a:pPr>
              <a:buNone/>
            </a:pPr>
            <a:r>
              <a:rPr lang="en-GB" sz="2000" dirty="0" smtClean="0"/>
              <a:t>men  do.</a:t>
            </a:r>
          </a:p>
          <a:p>
            <a:pPr>
              <a:buNone/>
            </a:pPr>
            <a:r>
              <a:rPr lang="en-GB" sz="2000" dirty="0" smtClean="0"/>
              <a:t>4.   Women tend to interact in ways which will maintain and increase </a:t>
            </a:r>
            <a:r>
              <a:rPr lang="en-GB" sz="2000" b="1" i="1" dirty="0" smtClean="0">
                <a:solidFill>
                  <a:srgbClr val="FF0000"/>
                </a:solidFill>
              </a:rPr>
              <a:t>solidarity,</a:t>
            </a:r>
          </a:p>
          <a:p>
            <a:pPr>
              <a:buNone/>
            </a:pPr>
            <a:r>
              <a:rPr lang="en-GB" sz="2000" dirty="0" smtClean="0"/>
              <a:t>while (especially in formal contexts) men tend to interact in ways which will</a:t>
            </a:r>
          </a:p>
          <a:p>
            <a:pPr>
              <a:buNone/>
            </a:pPr>
            <a:r>
              <a:rPr lang="en-GB" sz="2000" dirty="0" smtClean="0"/>
              <a:t>maintain  and  increase  their  </a:t>
            </a:r>
            <a:r>
              <a:rPr lang="en-GB" sz="2000" b="1" i="1" dirty="0" smtClean="0">
                <a:solidFill>
                  <a:srgbClr val="FFC000"/>
                </a:solidFill>
              </a:rPr>
              <a:t>power  and  status</a:t>
            </a:r>
            <a:r>
              <a:rPr lang="en-GB" sz="2000" dirty="0" smtClean="0"/>
              <a:t>.</a:t>
            </a:r>
          </a:p>
          <a:p>
            <a:pPr>
              <a:buNone/>
            </a:pPr>
            <a:r>
              <a:rPr lang="en-GB" sz="2000" dirty="0" smtClean="0"/>
              <a:t>5.   Women  are  </a:t>
            </a:r>
            <a:r>
              <a:rPr lang="en-GB" sz="2000" b="1" i="1" dirty="0" smtClean="0">
                <a:solidFill>
                  <a:srgbClr val="FF0000"/>
                </a:solidFill>
              </a:rPr>
              <a:t>stylistically  more  flexible  </a:t>
            </a:r>
            <a:r>
              <a:rPr lang="en-GB" sz="2000" dirty="0" smtClean="0"/>
              <a:t>than  men.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Testing Claims: Talk in Interaction</a:t>
            </a:r>
            <a:endParaRPr lang="en-GB" dirty="0"/>
          </a:p>
        </p:txBody>
      </p:sp>
      <p:sp>
        <p:nvSpPr>
          <p:cNvPr id="3" name="2 - Θέση περιεχομένου"/>
          <p:cNvSpPr>
            <a:spLocks noGrp="1"/>
          </p:cNvSpPr>
          <p:nvPr>
            <p:ph idx="1"/>
          </p:nvPr>
        </p:nvSpPr>
        <p:spPr/>
        <p:txBody>
          <a:bodyPr>
            <a:normAutofit/>
          </a:bodyPr>
          <a:lstStyle/>
          <a:p>
            <a:pPr>
              <a:buNone/>
            </a:pPr>
            <a:r>
              <a:rPr lang="en-GB" dirty="0" smtClean="0"/>
              <a:t>When the two genders interacted, men tended to take the initiative in conversation, but there seemed to be a desire to achieve some kind of accommodation so far as topics were concerned: </a:t>
            </a:r>
          </a:p>
          <a:p>
            <a:pPr algn="just">
              <a:buNone/>
            </a:pPr>
            <a:r>
              <a:rPr lang="en-GB" dirty="0" smtClean="0"/>
              <a:t>the men spoke less aggressively and competitively and the women reduced their amount of talk about home and family. </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i="1" dirty="0" smtClean="0"/>
              <a:t>context and the structure of the </a:t>
            </a:r>
            <a:r>
              <a:rPr lang="en-GB" dirty="0" smtClean="0"/>
              <a:t>social interaction</a:t>
            </a:r>
            <a:endParaRPr lang="en-GB" dirty="0"/>
          </a:p>
        </p:txBody>
      </p:sp>
      <p:sp>
        <p:nvSpPr>
          <p:cNvPr id="3" name="2 - Θέση περιεχομένου"/>
          <p:cNvSpPr>
            <a:spLocks noGrp="1"/>
          </p:cNvSpPr>
          <p:nvPr>
            <p:ph idx="1"/>
          </p:nvPr>
        </p:nvSpPr>
        <p:spPr/>
        <p:txBody>
          <a:bodyPr>
            <a:normAutofit/>
          </a:bodyPr>
          <a:lstStyle/>
          <a:p>
            <a:pPr algn="just">
              <a:buNone/>
            </a:pPr>
            <a:r>
              <a:rPr lang="en-GB" dirty="0" smtClean="0"/>
              <a:t>A thorough review of the literature by James and </a:t>
            </a:r>
            <a:r>
              <a:rPr lang="en-GB" dirty="0" err="1" smtClean="0"/>
              <a:t>Drakich</a:t>
            </a:r>
            <a:r>
              <a:rPr lang="en-GB" dirty="0" smtClean="0"/>
              <a:t> (1993) showed inconsistency  in  the  findings  when  fifty-six  studies  of  talk  and said what was  important  in  determining  who  talked  was</a:t>
            </a:r>
          </a:p>
          <a:p>
            <a:pPr>
              <a:buNone/>
            </a:pPr>
            <a:r>
              <a:rPr lang="en-GB" b="1" i="1" dirty="0" smtClean="0">
                <a:solidFill>
                  <a:srgbClr val="FF0000"/>
                </a:solidFill>
              </a:rPr>
              <a:t>‘the context and the structure of the social interaction within which gender differences  are  observed’  (p.  281).  </a:t>
            </a:r>
            <a:endParaRPr lang="en-GB" b="1" i="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Community of Practice</a:t>
            </a:r>
            <a:endParaRPr lang="en-GB" dirty="0"/>
          </a:p>
        </p:txBody>
      </p:sp>
      <p:sp>
        <p:nvSpPr>
          <p:cNvPr id="3" name="2 - Θέση περιεχομένου"/>
          <p:cNvSpPr>
            <a:spLocks noGrp="1"/>
          </p:cNvSpPr>
          <p:nvPr>
            <p:ph idx="1"/>
          </p:nvPr>
        </p:nvSpPr>
        <p:spPr/>
        <p:txBody>
          <a:bodyPr/>
          <a:lstStyle/>
          <a:p>
            <a:pPr algn="just"/>
            <a:r>
              <a:rPr lang="en-GB" dirty="0" smtClean="0"/>
              <a:t>In  order  to  understand  what  is  happening  when  people  acquire  and  use  language, we must try to understand the various communities of practice in which people  function.  </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Community of Practice</a:t>
            </a:r>
            <a:endParaRPr lang="en-GB" dirty="0"/>
          </a:p>
        </p:txBody>
      </p:sp>
      <p:sp>
        <p:nvSpPr>
          <p:cNvPr id="3" name="2 - Θέση περιεχομένου"/>
          <p:cNvSpPr>
            <a:spLocks noGrp="1"/>
          </p:cNvSpPr>
          <p:nvPr>
            <p:ph idx="1"/>
          </p:nvPr>
        </p:nvSpPr>
        <p:spPr/>
        <p:txBody>
          <a:bodyPr>
            <a:normAutofit fontScale="77500" lnSpcReduction="20000"/>
          </a:bodyPr>
          <a:lstStyle/>
          <a:p>
            <a:pPr algn="just"/>
            <a:r>
              <a:rPr lang="en-GB" dirty="0" smtClean="0"/>
              <a:t>A  community  of  practice  is  an  aggregate  of  people  who  come  together  around mutual  engagement  in  some  common  </a:t>
            </a:r>
            <a:r>
              <a:rPr lang="en-GB" dirty="0" err="1" smtClean="0"/>
              <a:t>endeavor</a:t>
            </a:r>
            <a:r>
              <a:rPr lang="en-GB" dirty="0" smtClean="0"/>
              <a:t>.  </a:t>
            </a:r>
          </a:p>
          <a:p>
            <a:pPr algn="just"/>
            <a:r>
              <a:rPr lang="en-GB" dirty="0" smtClean="0"/>
              <a:t>Ways  of  doing  things,  ways  of talking, beliefs, values, power relations – in short, practices – emerge in the course of their joint activity around that </a:t>
            </a:r>
            <a:r>
              <a:rPr lang="en-GB" dirty="0" err="1" smtClean="0"/>
              <a:t>endeavor</a:t>
            </a:r>
            <a:r>
              <a:rPr lang="en-GB" dirty="0" smtClean="0"/>
              <a:t>. </a:t>
            </a:r>
          </a:p>
          <a:p>
            <a:pPr algn="just"/>
            <a:r>
              <a:rPr lang="en-GB" dirty="0" smtClean="0"/>
              <a:t>A community of practice is different as </a:t>
            </a:r>
            <a:r>
              <a:rPr lang="en-GB" b="1" i="1" dirty="0" smtClean="0">
                <a:solidFill>
                  <a:srgbClr val="FF0000"/>
                </a:solidFill>
              </a:rPr>
              <a:t>a social construct </a:t>
            </a:r>
            <a:r>
              <a:rPr lang="en-GB" dirty="0" smtClean="0"/>
              <a:t>from the traditional notion of community, primarily because it  is  defined  simultaneously  by  its  membership  and  by  the  practice  in  which  that membership  engages.  Indeed,  it  is  the  practices  of  the  community  and  members’ differentiated  participation  in  them  that  structures  the  community  socially.</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85000" lnSpcReduction="20000"/>
          </a:bodyPr>
          <a:lstStyle/>
          <a:p>
            <a:pPr algn="just"/>
            <a:r>
              <a:rPr lang="en-GB" dirty="0" smtClean="0"/>
              <a:t>men  and women differ in the kinds of language they use because men and women often fill distinctly different roles in society. </a:t>
            </a:r>
          </a:p>
          <a:p>
            <a:pPr algn="just"/>
            <a:r>
              <a:rPr lang="en-GB" dirty="0" smtClean="0"/>
              <a:t>We may expect that the more distinct the roles, the greater the differences, and there seems to be some evidence to support such a claim, for the greatest differences appear to exist in societies in which the roles of men and women are most clearly differentiated. </a:t>
            </a:r>
          </a:p>
          <a:p>
            <a:pPr algn="just"/>
            <a:r>
              <a:rPr lang="en-GB" dirty="0" smtClean="0"/>
              <a:t>Since boys are brought up  to  behave  like  men  in  those  societies  and  girls  to  behave  like  women,  the differences  are  also  perpetuated.</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a:bodyPr>
          <a:lstStyle/>
          <a:p>
            <a:pPr algn="just">
              <a:buNone/>
            </a:pPr>
            <a:r>
              <a:rPr lang="en-GB" dirty="0" smtClean="0"/>
              <a:t>Performing masculinity or femininity ‘appropriately’ cannot mean giving exactly the  same performance  regardless  of  the circumstances.  </a:t>
            </a:r>
          </a:p>
          <a:p>
            <a:pPr algn="just">
              <a:buNone/>
            </a:pPr>
            <a:r>
              <a:rPr lang="en-GB" dirty="0" smtClean="0"/>
              <a:t>It  may  involve  </a:t>
            </a:r>
            <a:r>
              <a:rPr lang="en-GB" b="1" dirty="0" smtClean="0">
                <a:solidFill>
                  <a:srgbClr val="FF0000"/>
                </a:solidFill>
              </a:rPr>
              <a:t>different strategies </a:t>
            </a:r>
            <a:r>
              <a:rPr lang="en-GB" dirty="0" smtClean="0"/>
              <a:t>in mixed and single-sexed company, in private and public settings, in the various  social  positions  (parent,  lover,  professional,  friend)  that  someone  might regularly  occupy  in  the  course  of  everyday  life.</a:t>
            </a:r>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539552" y="2348880"/>
            <a:ext cx="8229600" cy="1143000"/>
          </a:xfrm>
        </p:spPr>
        <p:txBody>
          <a:bodyPr/>
          <a:lstStyle/>
          <a:p>
            <a:r>
              <a:rPr lang="en-US" dirty="0" smtClean="0"/>
              <a:t>Thank you</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70000" lnSpcReduction="20000"/>
          </a:bodyPr>
          <a:lstStyle/>
          <a:p>
            <a:pPr algn="just">
              <a:buNone/>
            </a:pPr>
            <a:r>
              <a:rPr lang="en-GB" dirty="0" smtClean="0"/>
              <a:t>Any view too that women’s speech is trivial (see the denial in </a:t>
            </a:r>
            <a:r>
              <a:rPr lang="en-GB" dirty="0" err="1" smtClean="0"/>
              <a:t>Kipers</a:t>
            </a:r>
            <a:r>
              <a:rPr lang="en-GB" dirty="0" smtClean="0"/>
              <a:t>, 1987), gossip-laden, corrupt, illogical, idle, euphemistic, or deficient is highly suspect; nor is it necessarily more precise, cultivated, or stylish – or even less profane (see De Klerk, 1992, and Hughes, 1992) – than men’s speech. Such judgments lack solid evidentiary support. </a:t>
            </a:r>
          </a:p>
          <a:p>
            <a:pPr algn="just">
              <a:buNone/>
            </a:pPr>
            <a:r>
              <a:rPr lang="en-GB" b="1" dirty="0" smtClean="0">
                <a:solidFill>
                  <a:srgbClr val="FF0000"/>
                </a:solidFill>
              </a:rPr>
              <a:t>For example, apparently men ‘gossip’ just as much as women do (see Pilkington, 1998); men’s gossip is just different. </a:t>
            </a:r>
          </a:p>
          <a:p>
            <a:pPr algn="just">
              <a:buNone/>
            </a:pPr>
            <a:r>
              <a:rPr lang="en-GB" dirty="0" smtClean="0"/>
              <a:t>Men indulge in a kind of </a:t>
            </a:r>
            <a:r>
              <a:rPr lang="en-GB" dirty="0" err="1" smtClean="0"/>
              <a:t>phatic</a:t>
            </a:r>
            <a:r>
              <a:rPr lang="en-GB" dirty="0" smtClean="0"/>
              <a:t> small talk that involves insults, challenges, and various kinds of  negative  behaviour  to  do  exactly  what  women  do  by  their  use  of  nurturing, polite, feedback-laden, cooperative talk </a:t>
            </a:r>
            <a:r>
              <a:rPr lang="en-GB" dirty="0" smtClean="0">
                <a:sym typeface="Wingdings" pitchFamily="2" charset="2"/>
              </a:rPr>
              <a:t> </a:t>
            </a:r>
            <a:r>
              <a:rPr lang="en-GB" dirty="0" smtClean="0"/>
              <a:t>solidarity</a:t>
            </a:r>
          </a:p>
          <a:p>
            <a:pPr algn="just">
              <a:buNone/>
            </a:pPr>
            <a:r>
              <a:rPr lang="en-GB" dirty="0" smtClean="0"/>
              <a:t>It  is  the  norms  of  </a:t>
            </a:r>
            <a:r>
              <a:rPr lang="en-GB" dirty="0" err="1" smtClean="0"/>
              <a:t>behavior</a:t>
            </a:r>
            <a:r>
              <a:rPr lang="en-GB" dirty="0" smtClean="0"/>
              <a:t>  that  are  different.</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20000"/>
          </a:bodyPr>
          <a:lstStyle/>
          <a:p>
            <a:pPr algn="just"/>
            <a:r>
              <a:rPr lang="en-GB" dirty="0" smtClean="0"/>
              <a:t>The differences between women and men in ways of interacting may be the result of different socialisation and acculturation patterns. </a:t>
            </a:r>
          </a:p>
          <a:p>
            <a:pPr algn="just"/>
            <a:r>
              <a:rPr lang="en-GB" dirty="0" smtClean="0"/>
              <a:t>If we learn the ways of talking mainly in single sex peer groups, then the patterns we learn are likely to be sex-specific.  </a:t>
            </a:r>
          </a:p>
          <a:p>
            <a:pPr algn="just"/>
            <a:r>
              <a:rPr lang="en-GB" dirty="0" smtClean="0"/>
              <a:t>And  the  kind  of miscommunication  which  undoubtedly  occurs  between women and men will be attributable to the different expectations each sex has of the  function  of  the  interaction,  and  the  ways  it  is  appropriately  conducted.</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Exclusive and Preferential features</a:t>
            </a:r>
            <a:endParaRPr lang="en-GB" dirty="0"/>
          </a:p>
        </p:txBody>
      </p:sp>
      <p:sp>
        <p:nvSpPr>
          <p:cNvPr id="3" name="2 - Θέση περιεχομένου"/>
          <p:cNvSpPr>
            <a:spLocks noGrp="1"/>
          </p:cNvSpPr>
          <p:nvPr>
            <p:ph idx="1"/>
          </p:nvPr>
        </p:nvSpPr>
        <p:spPr/>
        <p:txBody>
          <a:bodyPr/>
          <a:lstStyle/>
          <a:p>
            <a:pPr algn="just"/>
            <a:r>
              <a:rPr lang="en-US" dirty="0" smtClean="0"/>
              <a:t>An </a:t>
            </a:r>
            <a:r>
              <a:rPr lang="en-US" b="1" i="1" dirty="0" smtClean="0">
                <a:solidFill>
                  <a:srgbClr val="FF0000"/>
                </a:solidFill>
              </a:rPr>
              <a:t>exclusive feature </a:t>
            </a:r>
            <a:r>
              <a:rPr lang="en-US" dirty="0" smtClean="0"/>
              <a:t>is one associated solely with a particular context. </a:t>
            </a:r>
          </a:p>
          <a:p>
            <a:pPr algn="just"/>
            <a:r>
              <a:rPr lang="en-US" dirty="0" smtClean="0"/>
              <a:t>A </a:t>
            </a:r>
            <a:r>
              <a:rPr lang="en-US" b="1" i="1" dirty="0" smtClean="0">
                <a:solidFill>
                  <a:srgbClr val="FF0000"/>
                </a:solidFill>
              </a:rPr>
              <a:t>preferential feature </a:t>
            </a:r>
            <a:r>
              <a:rPr lang="en-US" dirty="0" smtClean="0"/>
              <a:t>is one that is distributed across speakers or groups, but is used more frequently by some than by others.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Direct and Indirect Indexing</a:t>
            </a:r>
            <a:endParaRPr lang="en-GB" dirty="0"/>
          </a:p>
        </p:txBody>
      </p:sp>
      <p:sp>
        <p:nvSpPr>
          <p:cNvPr id="3" name="2 - Θέση περιεχομένου"/>
          <p:cNvSpPr>
            <a:spLocks noGrp="1"/>
          </p:cNvSpPr>
          <p:nvPr>
            <p:ph idx="1"/>
          </p:nvPr>
        </p:nvSpPr>
        <p:spPr/>
        <p:txBody>
          <a:bodyPr>
            <a:normAutofit fontScale="70000" lnSpcReduction="20000"/>
          </a:bodyPr>
          <a:lstStyle/>
          <a:p>
            <a:pPr algn="just"/>
            <a:r>
              <a:rPr lang="en-US" dirty="0" smtClean="0"/>
              <a:t>A relationship of identification. The distinction between direct and indirect </a:t>
            </a:r>
            <a:r>
              <a:rPr lang="en-US" dirty="0" err="1" smtClean="0"/>
              <a:t>intexing</a:t>
            </a:r>
            <a:r>
              <a:rPr lang="en-US" dirty="0" smtClean="0"/>
              <a:t> was introduced by </a:t>
            </a:r>
            <a:r>
              <a:rPr lang="en-US" dirty="0" err="1" smtClean="0"/>
              <a:t>Elinor</a:t>
            </a:r>
            <a:r>
              <a:rPr lang="en-US" dirty="0" smtClean="0"/>
              <a:t> Ochs.</a:t>
            </a:r>
          </a:p>
          <a:p>
            <a:pPr algn="just"/>
            <a:r>
              <a:rPr lang="en-US" dirty="0" smtClean="0"/>
              <a:t>A linguistic feature directly indexes something with social meaning if the social information is a conventional </a:t>
            </a:r>
            <a:r>
              <a:rPr lang="en-US" dirty="0" err="1" smtClean="0"/>
              <a:t>implicature</a:t>
            </a:r>
            <a:r>
              <a:rPr lang="en-US" dirty="0" smtClean="0"/>
              <a:t> (e.g., speaker gender is directly indexed by some forms of some adjectives in French, je </a:t>
            </a:r>
            <a:r>
              <a:rPr lang="en-US" dirty="0" err="1" smtClean="0"/>
              <a:t>suis</a:t>
            </a:r>
            <a:r>
              <a:rPr lang="en-US" dirty="0" smtClean="0"/>
              <a:t> </a:t>
            </a:r>
            <a:r>
              <a:rPr lang="en-US" b="1" i="1" dirty="0" smtClean="0">
                <a:solidFill>
                  <a:srgbClr val="FF0000"/>
                </a:solidFill>
              </a:rPr>
              <a:t>[</a:t>
            </a:r>
            <a:r>
              <a:rPr lang="en-US" b="1" i="1" dirty="0" err="1" smtClean="0">
                <a:solidFill>
                  <a:srgbClr val="FF0000"/>
                </a:solidFill>
              </a:rPr>
              <a:t>prɛ</a:t>
            </a:r>
            <a:r>
              <a:rPr lang="en-US" b="1" i="1" dirty="0" smtClean="0">
                <a:solidFill>
                  <a:srgbClr val="FF0000"/>
                </a:solidFill>
              </a:rPr>
              <a:t>] </a:t>
            </a:r>
            <a:r>
              <a:rPr lang="en-US" dirty="0" smtClean="0"/>
              <a:t>(male speaker) </a:t>
            </a:r>
            <a:r>
              <a:rPr lang="en-US" dirty="0" err="1" smtClean="0"/>
              <a:t>jes</a:t>
            </a:r>
            <a:r>
              <a:rPr lang="en-US" dirty="0" smtClean="0"/>
              <a:t> </a:t>
            </a:r>
            <a:r>
              <a:rPr lang="en-US" dirty="0" err="1" smtClean="0"/>
              <a:t>suis</a:t>
            </a:r>
            <a:r>
              <a:rPr lang="en-US" dirty="0" smtClean="0"/>
              <a:t> </a:t>
            </a:r>
            <a:r>
              <a:rPr lang="en-US" b="1" i="1" dirty="0" smtClean="0">
                <a:solidFill>
                  <a:srgbClr val="FF0000"/>
                </a:solidFill>
              </a:rPr>
              <a:t>[</a:t>
            </a:r>
            <a:r>
              <a:rPr lang="en-US" b="1" i="1" dirty="0" err="1" smtClean="0">
                <a:solidFill>
                  <a:srgbClr val="FF0000"/>
                </a:solidFill>
              </a:rPr>
              <a:t>prɛt</a:t>
            </a:r>
            <a:r>
              <a:rPr lang="en-US" b="1" i="1" dirty="0" smtClean="0">
                <a:solidFill>
                  <a:srgbClr val="FF0000"/>
                </a:solidFill>
              </a:rPr>
              <a:t>] </a:t>
            </a:r>
            <a:r>
              <a:rPr lang="en-US" sz="3100" dirty="0" smtClean="0"/>
              <a:t>(female </a:t>
            </a:r>
            <a:r>
              <a:rPr lang="en-US" dirty="0" smtClean="0"/>
              <a:t>speaker).</a:t>
            </a:r>
          </a:p>
          <a:p>
            <a:pPr algn="just"/>
            <a:r>
              <a:rPr lang="en-US" dirty="0" smtClean="0"/>
              <a:t>However, most variables associated with e.g. male vs. female speakers only indirectly index gender. </a:t>
            </a:r>
          </a:p>
          <a:p>
            <a:pPr algn="just"/>
            <a:r>
              <a:rPr lang="en-US" dirty="0" smtClean="0"/>
              <a:t>Their distribution is sex-preferential not sex-exclusive. They are generally associated with several other social meanings, e.g. casualness and </a:t>
            </a:r>
            <a:r>
              <a:rPr lang="en-US" dirty="0" err="1" smtClean="0"/>
              <a:t>vernacularity</a:t>
            </a:r>
            <a:r>
              <a:rPr lang="en-US" dirty="0" smtClean="0"/>
              <a:t> with masculinity. Because these other factors help to constitute what it means to be ‘male’ the index between vernacular variants and male speakers/masculinity is indirect.</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Gender Performances</a:t>
            </a:r>
            <a:endParaRPr lang="en-GB" dirty="0"/>
          </a:p>
        </p:txBody>
      </p:sp>
      <p:sp>
        <p:nvSpPr>
          <p:cNvPr id="3" name="2 - Θέση περιεχομένου"/>
          <p:cNvSpPr>
            <a:spLocks noGrp="1"/>
          </p:cNvSpPr>
          <p:nvPr>
            <p:ph idx="1"/>
          </p:nvPr>
        </p:nvSpPr>
        <p:spPr/>
        <p:txBody>
          <a:bodyPr/>
          <a:lstStyle/>
          <a:p>
            <a:pPr algn="just"/>
            <a:r>
              <a:rPr lang="en-US" dirty="0" err="1" smtClean="0"/>
              <a:t>Judidth</a:t>
            </a:r>
            <a:r>
              <a:rPr lang="en-US" dirty="0" smtClean="0"/>
              <a:t> </a:t>
            </a:r>
            <a:r>
              <a:rPr lang="en-US" dirty="0" err="1" smtClean="0"/>
              <a:t>Bulter</a:t>
            </a:r>
            <a:r>
              <a:rPr lang="en-US" dirty="0" smtClean="0"/>
              <a:t> argued that gender is </a:t>
            </a:r>
            <a:r>
              <a:rPr lang="en-US" dirty="0" err="1" smtClean="0"/>
              <a:t>performative</a:t>
            </a:r>
            <a:r>
              <a:rPr lang="en-US" dirty="0" smtClean="0"/>
              <a:t> (it does things) in the sense that the iteration of actions and ways of talking in a social context acquires constitutive force within a community. </a:t>
            </a:r>
          </a:p>
          <a:p>
            <a:pPr algn="just"/>
            <a:r>
              <a:rPr lang="en-US" dirty="0" smtClean="0"/>
              <a:t>This underlies the social meaning associated with actions, events and </a:t>
            </a:r>
            <a:r>
              <a:rPr lang="en-US" dirty="0" err="1" smtClean="0"/>
              <a:t>categies</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2220</Words>
  <Application>Microsoft Office PowerPoint</Application>
  <PresentationFormat>Προβολή στην οθόνη (4:3)</PresentationFormat>
  <Paragraphs>120</Paragraphs>
  <Slides>40</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40</vt:i4>
      </vt:variant>
    </vt:vector>
  </HeadingPairs>
  <TitlesOfParts>
    <vt:vector size="41" baseType="lpstr">
      <vt:lpstr>Θέμα του Office</vt:lpstr>
      <vt:lpstr>Gender</vt:lpstr>
      <vt:lpstr>Gender and Speech</vt:lpstr>
      <vt:lpstr>Διαφάνεια 3</vt:lpstr>
      <vt:lpstr>Διαφάνεια 4</vt:lpstr>
      <vt:lpstr>Διαφάνεια 5</vt:lpstr>
      <vt:lpstr>Διαφάνεια 6</vt:lpstr>
      <vt:lpstr>Exclusive and Preferential features</vt:lpstr>
      <vt:lpstr>Direct and Indirect Indexing</vt:lpstr>
      <vt:lpstr>Gender Performances</vt:lpstr>
      <vt:lpstr>Phonological Differences</vt:lpstr>
      <vt:lpstr>Phonological  differences </vt:lpstr>
      <vt:lpstr>Phonological  differences </vt:lpstr>
      <vt:lpstr>Phonological  differences </vt:lpstr>
      <vt:lpstr>Phonological  differences </vt:lpstr>
      <vt:lpstr>Phonological  differences </vt:lpstr>
      <vt:lpstr>Phonological  differences </vt:lpstr>
      <vt:lpstr>Phonological  differences </vt:lpstr>
      <vt:lpstr>Phonological  differences </vt:lpstr>
      <vt:lpstr>Gender vs. Sex</vt:lpstr>
      <vt:lpstr>Women’s Role in Language Change</vt:lpstr>
      <vt:lpstr>Women’s Role in Language Change</vt:lpstr>
      <vt:lpstr>Διαφάνεια 22</vt:lpstr>
      <vt:lpstr>Gender and Politeness</vt:lpstr>
      <vt:lpstr>Break for Discussion</vt:lpstr>
      <vt:lpstr>House keeping matters</vt:lpstr>
      <vt:lpstr>Other Gender Related Differences</vt:lpstr>
      <vt:lpstr>Other Gender Related Differences</vt:lpstr>
      <vt:lpstr>Other Gender Related Differences</vt:lpstr>
      <vt:lpstr>Other Gender Related Differences</vt:lpstr>
      <vt:lpstr>Other Gender Differences</vt:lpstr>
      <vt:lpstr>Other Gender Differences</vt:lpstr>
      <vt:lpstr>Other Gender Differences</vt:lpstr>
      <vt:lpstr>Other Gender Differences</vt:lpstr>
      <vt:lpstr>Διαφάνεια 34</vt:lpstr>
      <vt:lpstr>Testing Claims: Talk in Interaction</vt:lpstr>
      <vt:lpstr>context and the structure of the social interaction</vt:lpstr>
      <vt:lpstr>Community of Practice</vt:lpstr>
      <vt:lpstr>Community of Practice</vt:lpstr>
      <vt:lpstr>Διαφάνεια 39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dc:title>
  <dc:creator>Charalambos Themistocleous</dc:creator>
  <cp:lastModifiedBy>Charalambos Themistocleous</cp:lastModifiedBy>
  <cp:revision>12</cp:revision>
  <dcterms:created xsi:type="dcterms:W3CDTF">2012-03-15T10:13:07Z</dcterms:created>
  <dcterms:modified xsi:type="dcterms:W3CDTF">2012-03-26T14:32:49Z</dcterms:modified>
</cp:coreProperties>
</file>