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8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9" r:id="rId24"/>
    <p:sldId id="277" r:id="rId25"/>
    <p:sldId id="283" r:id="rId26"/>
    <p:sldId id="280" r:id="rId27"/>
    <p:sldId id="28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08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790D00-93A0-43E6-8F6E-3B3C5A36C393}" type="datetimeFigureOut">
              <a:rPr lang="en-GB" smtClean="0"/>
              <a:pPr/>
              <a:t>11/03/2014</a:t>
            </a:fld>
            <a:endParaRPr lang="en-GB"/>
          </a:p>
        </p:txBody>
      </p:sp>
      <p:sp>
        <p:nvSpPr>
          <p:cNvPr id="4" name="3 - Θέση εικόνας διαφάνειας"/>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265190-0871-40AC-8E26-608D61454B0D}" type="slidenum">
              <a:rPr lang="en-GB" smtClean="0"/>
              <a:pPr/>
              <a:t>‹#›</a:t>
            </a:fld>
            <a:endParaRPr lang="en-GB"/>
          </a:p>
        </p:txBody>
      </p:sp>
    </p:spTree>
    <p:extLst>
      <p:ext uri="{BB962C8B-B14F-4D97-AF65-F5344CB8AC3E}">
        <p14:creationId xmlns:p14="http://schemas.microsoft.com/office/powerpoint/2010/main" val="420006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AC1BC-A43E-452A-AE88-959437076B20}" type="slidenum">
              <a:rPr lang="en-US"/>
              <a:pPr/>
              <a:t>26</a:t>
            </a:fld>
            <a:endParaRPr lang="en-US"/>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B721379B-65E5-4E35-A15C-356FF36C34AC}" type="datetimeFigureOut">
              <a:rPr lang="en-GB" smtClean="0"/>
              <a:pPr/>
              <a:t>11/03/2014</a:t>
            </a:fld>
            <a:endParaRPr lang="en-GB"/>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B721379B-65E5-4E35-A15C-356FF36C34AC}" type="datetimeFigureOut">
              <a:rPr lang="en-GB" smtClean="0"/>
              <a:pPr/>
              <a:t>11/03/2014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2FF495-EA93-48E0-ABBE-6ABA1679D236}" type="slidenum">
              <a:rPr lang="en-GB" smtClean="0"/>
              <a:pPr/>
              <a:t>‹#›</a:t>
            </a:fld>
            <a:endParaRPr lang="en-GB"/>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721379B-65E5-4E35-A15C-356FF36C34AC}" type="datetimeFigureOut">
              <a:rPr lang="en-GB" smtClean="0"/>
              <a:pPr/>
              <a:t>11/03/2014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02FF495-EA93-48E0-ABBE-6ABA1679D236}"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B721379B-65E5-4E35-A15C-356FF36C34AC}" type="datetimeFigureOut">
              <a:rPr lang="en-GB" smtClean="0"/>
              <a:pPr/>
              <a:t>11/03/2014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02FF495-EA93-48E0-ABBE-6ABA1679D236}" type="slidenum">
              <a:rPr lang="en-GB" smtClean="0"/>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B721379B-65E5-4E35-A15C-356FF36C34AC}" type="datetimeFigureOut">
              <a:rPr lang="en-GB" smtClean="0"/>
              <a:pPr/>
              <a:t>11/03/2014</a:t>
            </a:fld>
            <a:endParaRPr lang="en-GB"/>
          </a:p>
        </p:txBody>
      </p:sp>
      <p:sp>
        <p:nvSpPr>
          <p:cNvPr id="6" name="Footer Placeholder 5"/>
          <p:cNvSpPr>
            <a:spLocks noGrp="1"/>
          </p:cNvSpPr>
          <p:nvPr>
            <p:ph type="ftr" sz="quarter" idx="11"/>
          </p:nvPr>
        </p:nvSpPr>
        <p:spPr>
          <a:xfrm>
            <a:off x="3859305" y="6423585"/>
            <a:ext cx="3316941" cy="365125"/>
          </a:xfrm>
        </p:spPr>
        <p:txBody>
          <a:bodyPr/>
          <a:lstStyle/>
          <a:p>
            <a:endParaRPr lang="en-GB"/>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B721379B-65E5-4E35-A15C-356FF36C34AC}" type="datetimeFigureOut">
              <a:rPr lang="en-GB" smtClean="0"/>
              <a:pPr/>
              <a:t>11/03/2014</a:t>
            </a:fld>
            <a:endParaRPr lang="en-GB"/>
          </a:p>
        </p:txBody>
      </p:sp>
      <p:sp>
        <p:nvSpPr>
          <p:cNvPr id="6" name="Footer Placeholder 5"/>
          <p:cNvSpPr>
            <a:spLocks noGrp="1"/>
          </p:cNvSpPr>
          <p:nvPr>
            <p:ph type="ftr" sz="quarter" idx="11"/>
          </p:nvPr>
        </p:nvSpPr>
        <p:spPr>
          <a:xfrm>
            <a:off x="4191000" y="6423585"/>
            <a:ext cx="3005138" cy="365125"/>
          </a:xfrm>
        </p:spPr>
        <p:txBody>
          <a:bodyPr/>
          <a:lstStyle/>
          <a:p>
            <a:endParaRPr lang="en-GB"/>
          </a:p>
        </p:txBody>
      </p:sp>
      <p:sp>
        <p:nvSpPr>
          <p:cNvPr id="7" name="Slide Number Placeholder 6"/>
          <p:cNvSpPr>
            <a:spLocks noGrp="1"/>
          </p:cNvSpPr>
          <p:nvPr>
            <p:ph type="sldNum" sz="quarter" idx="12"/>
          </p:nvPr>
        </p:nvSpPr>
        <p:spPr/>
        <p:txBody>
          <a:bodyPr/>
          <a:lstStyle/>
          <a:p>
            <a:fld id="{C02FF495-EA93-48E0-ABBE-6ABA1679D236}" type="slidenum">
              <a:rPr lang="en-GB" smtClean="0"/>
              <a:pPr/>
              <a:t>‹#›</a:t>
            </a:fld>
            <a:endParaRPr lang="en-GB"/>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21379B-65E5-4E35-A15C-356FF36C34AC}" type="datetimeFigureOut">
              <a:rPr lang="en-GB" smtClean="0"/>
              <a:pPr/>
              <a:t>11/03/2014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2FF495-EA93-48E0-ABBE-6ABA1679D236}" type="slidenum">
              <a:rPr lang="en-GB" smtClean="0"/>
              <a:pPr/>
              <a:t>‹#›</a:t>
            </a:fld>
            <a:endParaRPr lang="en-GB"/>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B721379B-65E5-4E35-A15C-356FF36C34AC}" type="datetimeFigureOut">
              <a:rPr lang="en-GB" smtClean="0"/>
              <a:pPr/>
              <a:t>11/03/2014</a:t>
            </a:fld>
            <a:endParaRPr lang="en-GB"/>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GB"/>
          </a:p>
        </p:txBody>
      </p:sp>
      <p:sp>
        <p:nvSpPr>
          <p:cNvPr id="7" name="Slide Number Placeholder 6"/>
          <p:cNvSpPr>
            <a:spLocks noGrp="1"/>
          </p:cNvSpPr>
          <p:nvPr>
            <p:ph type="sldNum" sz="quarter" idx="12"/>
          </p:nvPr>
        </p:nvSpPr>
        <p:spPr/>
        <p:txBody>
          <a:bodyPr/>
          <a:lstStyle/>
          <a:p>
            <a:fld id="{C02FF495-EA93-48E0-ABBE-6ABA1679D236}" type="slidenum">
              <a:rPr lang="en-GB" smtClean="0"/>
              <a:pPr/>
              <a:t>‹#›</a:t>
            </a:fld>
            <a:endParaRPr lang="en-GB"/>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B721379B-65E5-4E35-A15C-356FF36C34AC}" type="datetimeFigureOut">
              <a:rPr lang="en-GB" smtClean="0"/>
              <a:pPr/>
              <a:t>11/03/2014</a:t>
            </a:fld>
            <a:endParaRPr lang="en-GB"/>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GB"/>
          </a:p>
        </p:txBody>
      </p:sp>
      <p:sp>
        <p:nvSpPr>
          <p:cNvPr id="7" name="Slide Number Placeholder 6"/>
          <p:cNvSpPr>
            <a:spLocks noGrp="1"/>
          </p:cNvSpPr>
          <p:nvPr>
            <p:ph type="sldNum" sz="quarter" idx="12"/>
          </p:nvPr>
        </p:nvSpPr>
        <p:spPr/>
        <p:txBody>
          <a:bodyPr/>
          <a:lstStyle/>
          <a:p>
            <a:fld id="{C02FF495-EA93-48E0-ABBE-6ABA1679D236}" type="slidenum">
              <a:rPr lang="en-GB" smtClean="0"/>
              <a:pPr/>
              <a:t>‹#›</a:t>
            </a:fld>
            <a:endParaRPr lang="en-GB"/>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B721379B-65E5-4E35-A15C-356FF36C34AC}" type="datetimeFigureOut">
              <a:rPr lang="en-GB" smtClean="0"/>
              <a:pPr/>
              <a:t>11/03/2014</a:t>
            </a:fld>
            <a:endParaRPr lang="en-GB"/>
          </a:p>
        </p:txBody>
      </p:sp>
      <p:sp>
        <p:nvSpPr>
          <p:cNvPr id="6" name="Footer Placeholder 5"/>
          <p:cNvSpPr>
            <a:spLocks noGrp="1"/>
          </p:cNvSpPr>
          <p:nvPr>
            <p:ph type="ftr" sz="quarter" idx="11"/>
          </p:nvPr>
        </p:nvSpPr>
        <p:spPr>
          <a:xfrm>
            <a:off x="4191000" y="6423585"/>
            <a:ext cx="3005138" cy="365125"/>
          </a:xfrm>
        </p:spPr>
        <p:txBody>
          <a:bodyPr/>
          <a:lstStyle/>
          <a:p>
            <a:endParaRPr lang="en-GB"/>
          </a:p>
        </p:txBody>
      </p:sp>
      <p:sp>
        <p:nvSpPr>
          <p:cNvPr id="7" name="Slide Number Placeholder 6"/>
          <p:cNvSpPr>
            <a:spLocks noGrp="1"/>
          </p:cNvSpPr>
          <p:nvPr>
            <p:ph type="sldNum" sz="quarter" idx="12"/>
          </p:nvPr>
        </p:nvSpPr>
        <p:spPr/>
        <p:txBody>
          <a:bodyPr/>
          <a:lstStyle/>
          <a:p>
            <a:fld id="{C02FF495-EA93-48E0-ABBE-6ABA1679D236}" type="slidenum">
              <a:rPr lang="en-GB" smtClean="0"/>
              <a:pPr/>
              <a:t>‹#›</a:t>
            </a:fld>
            <a:endParaRPr lang="en-GB"/>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721379B-65E5-4E35-A15C-356FF36C34AC}" type="datetimeFigureOut">
              <a:rPr lang="en-GB" smtClean="0"/>
              <a:pPr/>
              <a:t>11/03/2014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2FF495-EA93-48E0-ABBE-6ABA1679D236}"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721379B-65E5-4E35-A15C-356FF36C34AC}" type="datetimeFigureOut">
              <a:rPr lang="en-GB" smtClean="0"/>
              <a:pPr/>
              <a:t>11/03/2014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2FF495-EA93-48E0-ABBE-6ABA1679D236}" type="slidenum">
              <a:rPr lang="en-GB" smtClean="0"/>
              <a:pPr/>
              <a:t>‹#›</a:t>
            </a:fld>
            <a:endParaRPr lang="en-GB"/>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721379B-65E5-4E35-A15C-356FF36C34AC}" type="datetimeFigureOut">
              <a:rPr lang="en-GB" smtClean="0"/>
              <a:pPr/>
              <a:t>11/03/2014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2FF495-EA93-48E0-ABBE-6ABA1679D236}" type="slidenum">
              <a:rPr lang="en-GB" smtClean="0"/>
              <a:pPr/>
              <a:t>‹#›</a:t>
            </a:fld>
            <a:endParaRPr lang="en-GB"/>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GB"/>
          </a:p>
        </p:txBody>
      </p:sp>
      <p:sp>
        <p:nvSpPr>
          <p:cNvPr id="3" name="2 - Θέση περιεχομένου"/>
          <p:cNvSpPr>
            <a:spLocks noGrp="1"/>
          </p:cNvSpPr>
          <p:nvPr>
            <p:ph idx="1"/>
          </p:nvPr>
        </p:nvSpPr>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ημερομηνίας"/>
          <p:cNvSpPr>
            <a:spLocks noGrp="1"/>
          </p:cNvSpPr>
          <p:nvPr>
            <p:ph type="dt" sz="half" idx="10"/>
          </p:nvPr>
        </p:nvSpPr>
        <p:spPr/>
        <p:txBody>
          <a:bodyPr/>
          <a:lstStyle/>
          <a:p>
            <a:fld id="{B721379B-65E5-4E35-A15C-356FF36C34AC}" type="datetimeFigureOut">
              <a:rPr lang="en-GB" smtClean="0"/>
              <a:pPr/>
              <a:t>11/03/2014</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C02FF495-EA93-48E0-ABBE-6ABA1679D236}"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721379B-65E5-4E35-A15C-356FF36C34AC}" type="datetimeFigureOut">
              <a:rPr lang="en-GB" smtClean="0"/>
              <a:pPr/>
              <a:t>11/03/2014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2FF495-EA93-48E0-ABBE-6ABA1679D236}" type="slidenum">
              <a:rPr lang="en-GB" smtClean="0"/>
              <a:pPr/>
              <a:t>‹#›</a:t>
            </a:fld>
            <a:endParaRPr lang="en-GB"/>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B721379B-65E5-4E35-A15C-356FF36C34AC}" type="datetimeFigureOut">
              <a:rPr lang="en-GB" smtClean="0"/>
              <a:pPr/>
              <a:t>11/03/2014</a:t>
            </a:fld>
            <a:endParaRPr lang="en-GB"/>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21379B-65E5-4E35-A15C-356FF36C34AC}" type="datetimeFigureOut">
              <a:rPr lang="en-GB" smtClean="0"/>
              <a:pPr/>
              <a:t>11/03/2014</a:t>
            </a:fld>
            <a:endParaRPr lang="en-GB"/>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a:xfrm>
            <a:off x="8305800" y="6248774"/>
            <a:ext cx="554038" cy="365125"/>
          </a:xfrm>
        </p:spPr>
        <p:txBody>
          <a:bodyPr/>
          <a:lstStyle/>
          <a:p>
            <a:fld id="{C02FF495-EA93-48E0-ABBE-6ABA1679D236}" type="slidenum">
              <a:rPr lang="en-GB" smtClean="0"/>
              <a:pPr/>
              <a:t>‹#›</a:t>
            </a:fld>
            <a:endParaRPr lang="en-GB"/>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721379B-65E5-4E35-A15C-356FF36C34AC}" type="datetimeFigureOut">
              <a:rPr lang="en-GB" smtClean="0"/>
              <a:pPr/>
              <a:t>11/03/2014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2FF495-EA93-48E0-ABBE-6ABA1679D236}"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721379B-65E5-4E35-A15C-356FF36C34AC}" type="datetimeFigureOut">
              <a:rPr lang="en-GB" smtClean="0"/>
              <a:pPr/>
              <a:t>11/03/2014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02FF495-EA93-48E0-ABBE-6ABA1679D236}" type="slidenum">
              <a:rPr lang="en-GB" smtClean="0"/>
              <a:pPr/>
              <a:t>‹#›</a:t>
            </a:fld>
            <a:endParaRPr lang="en-GB"/>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721379B-65E5-4E35-A15C-356FF36C34AC}" type="datetimeFigureOut">
              <a:rPr lang="en-GB" smtClean="0"/>
              <a:pPr/>
              <a:t>11/03/2014</a:t>
            </a:fld>
            <a:endParaRPr lang="en-GB"/>
          </a:p>
        </p:txBody>
      </p:sp>
      <p:sp>
        <p:nvSpPr>
          <p:cNvPr id="6" name="Footer Placeholder 5"/>
          <p:cNvSpPr>
            <a:spLocks noGrp="1"/>
          </p:cNvSpPr>
          <p:nvPr>
            <p:ph type="ftr" sz="quarter" idx="11"/>
          </p:nvPr>
        </p:nvSpPr>
        <p:spPr/>
        <p:txBody>
          <a:bodyPr/>
          <a:lstStyle/>
          <a:p>
            <a:endParaRPr lang="en-GB"/>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C02FF495-EA93-48E0-ABBE-6ABA1679D236}"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721379B-65E5-4E35-A15C-356FF36C34AC}" type="datetimeFigureOut">
              <a:rPr lang="en-GB" smtClean="0"/>
              <a:pPr/>
              <a:t>11/03/2014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2FF495-EA93-48E0-ABBE-6ABA1679D236}" type="slidenum">
              <a:rPr lang="en-GB" smtClean="0"/>
              <a:pPr/>
              <a:t>‹#›</a:t>
            </a:fld>
            <a:endParaRPr lang="en-GB"/>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B721379B-65E5-4E35-A15C-356FF36C34AC}" type="datetimeFigureOut">
              <a:rPr lang="en-GB" smtClean="0"/>
              <a:pPr/>
              <a:t>11/03/2014</a:t>
            </a:fld>
            <a:endParaRPr lang="en-GB"/>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GB"/>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C02FF495-EA93-48E0-ABBE-6ABA1679D236}"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p:txBody>
          <a:bodyPr/>
          <a:lstStyle/>
          <a:p>
            <a:r>
              <a:rPr lang="en-US" dirty="0" smtClean="0"/>
              <a:t>Speech Communities</a:t>
            </a:r>
            <a:endParaRPr lang="en-GB" dirty="0"/>
          </a:p>
        </p:txBody>
      </p:sp>
      <p:sp>
        <p:nvSpPr>
          <p:cNvPr id="3" name="2 - Υπότιτλος"/>
          <p:cNvSpPr>
            <a:spLocks noGrp="1"/>
          </p:cNvSpPr>
          <p:nvPr>
            <p:ph type="subTitle" idx="1"/>
          </p:nvPr>
        </p:nvSpPr>
        <p:spPr/>
        <p:txBody>
          <a:bodyPr/>
          <a:lstStyle/>
          <a:p>
            <a:r>
              <a:rPr lang="en-US" dirty="0" smtClean="0"/>
              <a:t>Charalambos Themistocleous</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r>
              <a:rPr lang="en-GB" dirty="0" smtClean="0"/>
              <a:t>Lyons (1970, p. 326) offers a definition of what he calls a ‘real’ speech community:  ‘all  the  people  who  use  a  given  language  (or  dialect).’</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a:bodyPr>
          <a:lstStyle/>
          <a:p>
            <a:pPr algn="just"/>
            <a:r>
              <a:rPr lang="en-GB" dirty="0" smtClean="0"/>
              <a:t>What we can be sure of is that speakers do use linguistic characteristics to achieve group identity with, and group differentiation from, other speakers, but they use other characteristics as well: social, cultural, political and ethnic, to name a few. </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dirty="0"/>
              <a:t>speech markers</a:t>
            </a:r>
            <a:endParaRPr lang="en-GB" dirty="0"/>
          </a:p>
        </p:txBody>
      </p:sp>
      <p:sp>
        <p:nvSpPr>
          <p:cNvPr id="3" name="2 - Θέση περιεχομένου"/>
          <p:cNvSpPr>
            <a:spLocks noGrp="1"/>
          </p:cNvSpPr>
          <p:nvPr>
            <p:ph idx="1"/>
          </p:nvPr>
        </p:nvSpPr>
        <p:spPr/>
        <p:txBody>
          <a:bodyPr>
            <a:normAutofit fontScale="92500" lnSpcReduction="20000"/>
          </a:bodyPr>
          <a:lstStyle/>
          <a:p>
            <a:pPr algn="just"/>
            <a:r>
              <a:rPr lang="en-GB" dirty="0" smtClean="0"/>
              <a:t>Referring to what they call speech markers, Giles,  Scherer,  and  Taylor  (1979,  p.  351)  say: </a:t>
            </a:r>
          </a:p>
          <a:p>
            <a:pPr algn="just"/>
            <a:r>
              <a:rPr lang="en-GB" dirty="0" smtClean="0"/>
              <a:t>through speech markers functionally important social categorizations are discriminated,  and . . . these  have  important  implications  for  social  organization.  For humans, speech markers have clear parallels . . . it is evident </a:t>
            </a:r>
            <a:r>
              <a:rPr lang="en-GB" b="1" dirty="0" smtClean="0">
                <a:solidFill>
                  <a:srgbClr val="FF0000"/>
                </a:solidFill>
              </a:rPr>
              <a:t>that social categories of age, sex, ethnicity, social class, and situation can be clearly marked on the basis of speech, </a:t>
            </a:r>
            <a:r>
              <a:rPr lang="en-GB" dirty="0" smtClean="0"/>
              <a:t>and that such categorization is fundamental to social organization even though  many  of  the  categories  are  also  easily  discriminated  on  other  bases. </a:t>
            </a:r>
          </a:p>
          <a:p>
            <a:pPr algn="just"/>
            <a:r>
              <a:rPr lang="en-GB" dirty="0" smtClean="0"/>
              <a:t>Our search must be for criteria other than, or at least in addition to, linguistic criteria  if  we  are  to  gain  a  useful  understanding  of  ‘speech  community.’</a:t>
            </a:r>
          </a:p>
          <a:p>
            <a:endParaRPr lang="en-GB"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a:bodyPr>
          <a:lstStyle/>
          <a:p>
            <a:r>
              <a:rPr lang="en-GB" dirty="0" err="1" smtClean="0"/>
              <a:t>Labov’s</a:t>
            </a:r>
            <a:r>
              <a:rPr lang="en-GB" dirty="0" smtClean="0"/>
              <a:t>  </a:t>
            </a:r>
            <a:r>
              <a:rPr lang="en-GB" dirty="0" err="1" smtClean="0"/>
              <a:t>deﬁnition</a:t>
            </a:r>
            <a:r>
              <a:rPr lang="en-GB" dirty="0" smtClean="0"/>
              <a:t>  of  speech  community  (1972b, pp.  120–1):</a:t>
            </a:r>
          </a:p>
          <a:p>
            <a:pPr algn="just"/>
            <a:r>
              <a:rPr lang="en-GB" dirty="0" smtClean="0"/>
              <a:t>The  speech  community  is  not  defined  by  any  marked  agreement  in  the  use  of language  elements,  so  much  as  by  participation  in  a  set  of  shared  norms;  these norms may be observed in overt types of evaluative </a:t>
            </a:r>
            <a:r>
              <a:rPr lang="en-GB" dirty="0" err="1" smtClean="0"/>
              <a:t>behavior</a:t>
            </a:r>
            <a:r>
              <a:rPr lang="en-GB" dirty="0" smtClean="0"/>
              <a:t>, and by the uniformity  of  abstract  patterns  of  variation  which  are  invariant  in  respect  to  particular levels  of  usage.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dirty="0" smtClean="0"/>
              <a:t>Very Important!!!</a:t>
            </a:r>
            <a:endParaRPr lang="en-GB" dirty="0"/>
          </a:p>
        </p:txBody>
      </p:sp>
      <p:sp>
        <p:nvSpPr>
          <p:cNvPr id="3" name="2 - Θέση περιεχομένου"/>
          <p:cNvSpPr>
            <a:spLocks noGrp="1"/>
          </p:cNvSpPr>
          <p:nvPr>
            <p:ph idx="1"/>
          </p:nvPr>
        </p:nvSpPr>
        <p:spPr/>
        <p:txBody>
          <a:bodyPr>
            <a:normAutofit fontScale="85000" lnSpcReduction="10000"/>
          </a:bodyPr>
          <a:lstStyle/>
          <a:p>
            <a:r>
              <a:rPr lang="en-GB" dirty="0" smtClean="0"/>
              <a:t>Milroy (1987a, p. 13) has indicated some  consequences  of  such  a  view:</a:t>
            </a:r>
          </a:p>
          <a:p>
            <a:r>
              <a:rPr lang="en-GB" dirty="0" smtClean="0"/>
              <a:t>Thus, all New York speakers from the highest to lowest status are said to constitute a single speech community because, for example, they agree in viewing presence of post vocalic [r] as prestigious. They also agree on the social value of a large number  of  other  linguistic  elements.  </a:t>
            </a:r>
          </a:p>
          <a:p>
            <a:r>
              <a:rPr lang="en-GB" dirty="0" smtClean="0"/>
              <a:t>Southern  British  English  speakers  cannot  be said to belong to the same speech community as New Yorkers, since they do not attach the same social meanings to, for example, (r): on the contrary, the highest prestige  accent  in  Southern  England  (RP)  is  non-</a:t>
            </a:r>
            <a:r>
              <a:rPr lang="en-GB" dirty="0" err="1" smtClean="0">
                <a:solidFill>
                  <a:schemeClr val="tx1"/>
                </a:solidFill>
              </a:rPr>
              <a:t>rhotic</a:t>
            </a:r>
            <a:r>
              <a:rPr lang="en-GB" dirty="0" smtClean="0">
                <a:solidFill>
                  <a:schemeClr val="tx1"/>
                </a:solidFill>
              </a:rPr>
              <a:t>.  </a:t>
            </a:r>
          </a:p>
          <a:p>
            <a:r>
              <a:rPr lang="en-GB" dirty="0" smtClean="0"/>
              <a:t>The  Southern  British speech community may be said to be united by a common evaluation of the variable (h); h-dropping is stigmatized in Southern England . . . but is irrelevant in New York  City  or,  for  that  matter,  in  Glasgow  or  Belfast.</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pPr algn="just"/>
            <a:r>
              <a:rPr lang="en-GB" dirty="0" smtClean="0">
                <a:solidFill>
                  <a:srgbClr val="C00000"/>
                </a:solidFill>
              </a:rPr>
              <a:t>The  single-language,  or  single-variety,  criterion  is  also  a  very  dubious  one.</a:t>
            </a:r>
          </a:p>
          <a:p>
            <a:pPr algn="just"/>
            <a:endParaRPr lang="en-GB" dirty="0"/>
          </a:p>
          <a:p>
            <a:pPr algn="just"/>
            <a:r>
              <a:rPr lang="en-GB" dirty="0" err="1" smtClean="0"/>
              <a:t>Gumperz</a:t>
            </a:r>
            <a:r>
              <a:rPr lang="en-GB" dirty="0" smtClean="0"/>
              <a:t>  (1971,  p.  101)  points  out  that  ‘there  are  no  a  priori  grounds  which force  us  to  define  speech  communities  so  that  all  members  speak  the  same language.’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Linguistic Community</a:t>
            </a:r>
            <a:endParaRPr lang="en-GB" dirty="0"/>
          </a:p>
        </p:txBody>
      </p:sp>
      <p:sp>
        <p:nvSpPr>
          <p:cNvPr id="3" name="2 - Θέση περιεχομένου"/>
          <p:cNvSpPr>
            <a:spLocks noGrp="1"/>
          </p:cNvSpPr>
          <p:nvPr>
            <p:ph idx="1"/>
          </p:nvPr>
        </p:nvSpPr>
        <p:spPr/>
        <p:txBody>
          <a:bodyPr>
            <a:normAutofit/>
          </a:bodyPr>
          <a:lstStyle/>
          <a:p>
            <a:r>
              <a:rPr lang="en-GB" dirty="0" smtClean="0"/>
              <a:t> </a:t>
            </a:r>
            <a:r>
              <a:rPr lang="en-GB" dirty="0" err="1" smtClean="0"/>
              <a:t>Gumperz</a:t>
            </a:r>
            <a:r>
              <a:rPr lang="en-GB" dirty="0" smtClean="0"/>
              <a:t> (p. 101) to use the  term  linguistic  community  rather  than  speech  community.  He  proceeds  to </a:t>
            </a:r>
            <a:r>
              <a:rPr lang="en-GB" dirty="0" err="1" smtClean="0"/>
              <a:t>deﬁne</a:t>
            </a:r>
            <a:r>
              <a:rPr lang="en-GB" dirty="0" smtClean="0"/>
              <a:t>  that  term  as  follows:</a:t>
            </a:r>
          </a:p>
          <a:p>
            <a:pPr algn="just"/>
            <a:r>
              <a:rPr lang="en-GB" dirty="0" smtClean="0"/>
              <a:t>a social group which may be either monolingual or multilingual, held together by frequency of social interaction patterns and set off from the surrounding areas by weaknesses in the lines of communication. Linguistic communities may consist of small  groups  bound  together  by  face-to-face  contact  or  may  cover  large  regions, depending  on  the  level  of  abstraction  we  wish  to  achieve.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fontScale="92500" lnSpcReduction="10000"/>
          </a:bodyPr>
          <a:lstStyle/>
          <a:p>
            <a:r>
              <a:rPr lang="en-GB" dirty="0" err="1" smtClean="0"/>
              <a:t>Gumperz</a:t>
            </a:r>
            <a:r>
              <a:rPr lang="en-GB" dirty="0" smtClean="0"/>
              <a:t> (1971, p. 114) offers another </a:t>
            </a:r>
            <a:r>
              <a:rPr lang="en-GB" dirty="0" smtClean="0"/>
              <a:t>definition </a:t>
            </a:r>
            <a:r>
              <a:rPr lang="en-GB" dirty="0" smtClean="0"/>
              <a:t>of the speech community:</a:t>
            </a:r>
          </a:p>
          <a:p>
            <a:r>
              <a:rPr lang="en-GB" dirty="0" smtClean="0"/>
              <a:t>any human aggregate characterized by regular and frequent interaction by means of a shared body of verbal signs and set off from similar aggregates by significant differences  in  language  usage.</a:t>
            </a:r>
          </a:p>
          <a:p>
            <a:r>
              <a:rPr lang="en-GB" dirty="0" smtClean="0"/>
              <a:t>Most groups of any permanence, be they small bands bounded by face-to-face contact,  modern  nations  divisible  into  smaller  sub regions,  or  even  occupational</a:t>
            </a:r>
          </a:p>
          <a:p>
            <a:r>
              <a:rPr lang="en-GB" dirty="0" smtClean="0"/>
              <a:t>associations or neighbourhood gangs, may be treated as speech communities, provided  they  show  linguistic  peculiarities  that  warrant  special  study.</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dirty="0" err="1" smtClean="0"/>
              <a:t>Sprachbund</a:t>
            </a:r>
            <a:r>
              <a:rPr lang="en-GB" dirty="0" smtClean="0"/>
              <a:t>,  ‘speech  area,’</a:t>
            </a:r>
            <a:endParaRPr lang="en-GB" dirty="0"/>
          </a:p>
        </p:txBody>
      </p:sp>
      <p:sp>
        <p:nvSpPr>
          <p:cNvPr id="3" name="2 - Θέση περιεχομένου"/>
          <p:cNvSpPr>
            <a:spLocks noGrp="1"/>
          </p:cNvSpPr>
          <p:nvPr>
            <p:ph idx="1"/>
          </p:nvPr>
        </p:nvSpPr>
        <p:spPr/>
        <p:txBody>
          <a:bodyPr>
            <a:normAutofit fontScale="85000" lnSpcReduction="10000"/>
          </a:bodyPr>
          <a:lstStyle/>
          <a:p>
            <a:pPr algn="just"/>
            <a:r>
              <a:rPr lang="en-GB" dirty="0" smtClean="0"/>
              <a:t>‘</a:t>
            </a:r>
            <a:r>
              <a:rPr lang="en-GB" b="1" dirty="0" smtClean="0"/>
              <a:t>the speech varieties employed within a speech community form a system because they are related to a shared set of social norms’ (p. 116).</a:t>
            </a:r>
            <a:r>
              <a:rPr lang="en-GB" dirty="0" smtClean="0"/>
              <a:t> </a:t>
            </a:r>
          </a:p>
          <a:p>
            <a:pPr algn="just"/>
            <a:r>
              <a:rPr lang="en-GB" dirty="0" smtClean="0"/>
              <a:t>Such norms, however, may overlap what we must regard as clear language boundaries.</a:t>
            </a:r>
          </a:p>
          <a:p>
            <a:pPr algn="just"/>
            <a:r>
              <a:rPr lang="en-GB" dirty="0" smtClean="0"/>
              <a:t>For example, in Eastern Europe many speakers of </a:t>
            </a:r>
            <a:r>
              <a:rPr lang="en-GB" b="1" dirty="0" smtClean="0"/>
              <a:t>Czech, Austrian German, and Hungarian</a:t>
            </a:r>
            <a:r>
              <a:rPr lang="en-GB" dirty="0" smtClean="0"/>
              <a:t> share rules about the proper forms of greetings, suitable topics for conversation, and how to pursue these, but no common language. </a:t>
            </a:r>
          </a:p>
          <a:p>
            <a:pPr algn="just"/>
            <a:r>
              <a:rPr lang="en-GB" dirty="0" smtClean="0"/>
              <a:t>They are united in  a  </a:t>
            </a:r>
            <a:r>
              <a:rPr lang="en-GB" dirty="0" err="1" smtClean="0"/>
              <a:t>Sprachbund</a:t>
            </a:r>
            <a:r>
              <a:rPr lang="en-GB" dirty="0" smtClean="0"/>
              <a:t>,  ‘speech  area,’  not  quite  a  ‘speech  community,’  but  still  a community defined in some way by speech. As we can see, then, trying to define the concept of ‘speech community’ requires us to come to grips with definitions of  other  concepts,  principally  ‘group,’  ‘language’  (or  ‘variety’),  and  ‘norm.’</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fontScale="77500" lnSpcReduction="20000"/>
          </a:bodyPr>
          <a:lstStyle/>
          <a:p>
            <a:r>
              <a:rPr lang="en-GB" dirty="0"/>
              <a:t>Brown  and  Levinson  (1979,  pp.  298–9) point  out  that: </a:t>
            </a:r>
          </a:p>
          <a:p>
            <a:r>
              <a:rPr lang="en-GB" dirty="0"/>
              <a:t>Social  scientists  use  the  word  ‘group’  in  so  many  ways,  as  for  example  in  the phrases </a:t>
            </a:r>
            <a:r>
              <a:rPr lang="en-GB" b="1" i="1" dirty="0"/>
              <a:t>small group</a:t>
            </a:r>
            <a:r>
              <a:rPr lang="en-GB" dirty="0"/>
              <a:t>, </a:t>
            </a:r>
            <a:r>
              <a:rPr lang="en-GB" b="1" i="1" dirty="0"/>
              <a:t>reference group</a:t>
            </a:r>
            <a:r>
              <a:rPr lang="en-GB" dirty="0"/>
              <a:t>, </a:t>
            </a:r>
            <a:r>
              <a:rPr lang="en-GB" b="1" i="1" dirty="0"/>
              <a:t>corporate group</a:t>
            </a:r>
            <a:r>
              <a:rPr lang="en-GB" dirty="0"/>
              <a:t>, </a:t>
            </a:r>
            <a:r>
              <a:rPr lang="en-GB" b="1" i="1" dirty="0"/>
              <a:t>ethnic group</a:t>
            </a:r>
            <a:r>
              <a:rPr lang="en-GB" dirty="0"/>
              <a:t>, </a:t>
            </a:r>
            <a:r>
              <a:rPr lang="en-GB" b="1" i="1" dirty="0"/>
              <a:t>interest group</a:t>
            </a:r>
            <a:r>
              <a:rPr lang="en-GB" dirty="0"/>
              <a:t>, that we are unlikely to </a:t>
            </a:r>
            <a:r>
              <a:rPr lang="en-GB" dirty="0" smtClean="0"/>
              <a:t>find </a:t>
            </a:r>
            <a:r>
              <a:rPr lang="en-GB" dirty="0"/>
              <a:t>any common core that means more than ‘set’. </a:t>
            </a:r>
            <a:endParaRPr lang="en-GB" dirty="0" smtClean="0"/>
          </a:p>
          <a:p>
            <a:r>
              <a:rPr lang="en-GB" dirty="0" smtClean="0"/>
              <a:t>Social </a:t>
            </a:r>
            <a:r>
              <a:rPr lang="en-GB" dirty="0"/>
              <a:t>scientists who adopt the weak concept of structure . . . are likely to think of groups in relatively concrete terms, as independently isolable units of social structure. . . . </a:t>
            </a:r>
            <a:endParaRPr lang="en-GB" dirty="0" smtClean="0"/>
          </a:p>
          <a:p>
            <a:r>
              <a:rPr lang="en-GB" dirty="0" smtClean="0"/>
              <a:t>On </a:t>
            </a:r>
            <a:r>
              <a:rPr lang="en-GB" dirty="0"/>
              <a:t>the  other  hand,  social  theorists  who  adopt  the  stronger  concept  of  structure  are more likely to think of groups as relative concepts, each group being a unit that is  relevant  only  in  relation  to  units  of  like  size  that  for  immediate  purposes  are contrasted with it. </a:t>
            </a:r>
            <a:endParaRPr lang="en-GB" dirty="0" smtClean="0"/>
          </a:p>
          <a:p>
            <a:pPr lvl="1"/>
            <a:r>
              <a:rPr lang="en-GB" dirty="0" smtClean="0"/>
              <a:t>Thus </a:t>
            </a:r>
            <a:r>
              <a:rPr lang="en-GB" dirty="0"/>
              <a:t>for a man who lives in Cambridge, his territorial </a:t>
            </a:r>
            <a:r>
              <a:rPr lang="en-GB" dirty="0" err="1"/>
              <a:t>identi</a:t>
            </a:r>
            <a:r>
              <a:rPr lang="en-GB" dirty="0"/>
              <a:t>- </a:t>
            </a:r>
            <a:r>
              <a:rPr lang="en-GB" dirty="0" err="1"/>
              <a:t>ﬁcation</a:t>
            </a:r>
            <a:r>
              <a:rPr lang="en-GB" dirty="0"/>
              <a:t>  will  be  with  Cambridge  when  contrasted  with  Newmarket,  with  Cam- </a:t>
            </a:r>
            <a:r>
              <a:rPr lang="en-GB" dirty="0" err="1"/>
              <a:t>bridgeshire</a:t>
            </a:r>
            <a:r>
              <a:rPr lang="en-GB" dirty="0"/>
              <a:t> when contrasted with Lancashire, with England when contrasted with Scotland,  with  the  United  Kingdom  when  contrasted  with  Germany,  and  so  on. ‘Group’  is  therefore  a  relative  concept  and  ‘speech  community’  must  also  be relative. </a:t>
            </a:r>
          </a:p>
          <a:p>
            <a:endParaRPr lang="en-GB"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Variation </a:t>
            </a:r>
            <a:r>
              <a:rPr lang="en-US" dirty="0" smtClean="0">
                <a:sym typeface="Wingdings"/>
              </a:rPr>
              <a:t> </a:t>
            </a:r>
            <a:r>
              <a:rPr lang="en-US" dirty="0" smtClean="0"/>
              <a:t>Language Change</a:t>
            </a:r>
            <a:endParaRPr lang="en-US" dirty="0"/>
          </a:p>
        </p:txBody>
      </p:sp>
    </p:spTree>
    <p:extLst>
      <p:ext uri="{BB962C8B-B14F-4D97-AF65-F5344CB8AC3E}">
        <p14:creationId xmlns:p14="http://schemas.microsoft.com/office/powerpoint/2010/main" val="2730199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Discussion</a:t>
            </a:r>
            <a:endParaRPr lang="en-GB" dirty="0"/>
          </a:p>
        </p:txBody>
      </p:sp>
      <p:sp>
        <p:nvSpPr>
          <p:cNvPr id="3" name="2 - Θέση περιεχομένου"/>
          <p:cNvSpPr>
            <a:spLocks noGrp="1"/>
          </p:cNvSpPr>
          <p:nvPr>
            <p:ph idx="1"/>
          </p:nvPr>
        </p:nvSpPr>
        <p:spPr/>
        <p:txBody>
          <a:bodyPr>
            <a:normAutofit/>
          </a:bodyPr>
          <a:lstStyle/>
          <a:p>
            <a:r>
              <a:rPr lang="en-GB" dirty="0" smtClean="0"/>
              <a:t>In  what  respects  does  the  language  which  is  characteristic  of  each  of  the following groups, if there is such a characteristic language, mark each group off  as  a  separate  speech  community:  adolescents;  stockbrokers;  women; linguists;  air  </a:t>
            </a:r>
            <a:r>
              <a:rPr lang="en-GB" dirty="0" err="1" smtClean="0"/>
              <a:t>trafﬁc</a:t>
            </a:r>
            <a:r>
              <a:rPr lang="en-GB" dirty="0" smtClean="0"/>
              <a:t>  controllers;  priests;  disk  jockeys?  How  useful  is  </a:t>
            </a:r>
            <a:r>
              <a:rPr lang="en-GB" dirty="0" err="1" smtClean="0"/>
              <a:t>theconcept</a:t>
            </a:r>
            <a:r>
              <a:rPr lang="en-GB" dirty="0" smtClean="0"/>
              <a:t>  of  ‘speech  community’  in  cases  such  as  these?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dirty="0" smtClean="0"/>
              <a:t>Intersecting  Communities</a:t>
            </a:r>
            <a:endParaRPr lang="en-GB" dirty="0"/>
          </a:p>
        </p:txBody>
      </p:sp>
      <p:sp>
        <p:nvSpPr>
          <p:cNvPr id="3" name="2 - Θέση περιεχομένου"/>
          <p:cNvSpPr>
            <a:spLocks noGrp="1"/>
          </p:cNvSpPr>
          <p:nvPr>
            <p:ph idx="1"/>
          </p:nvPr>
        </p:nvSpPr>
        <p:spPr/>
        <p:txBody>
          <a:bodyPr/>
          <a:lstStyle/>
          <a:p>
            <a:r>
              <a:rPr lang="en-GB" dirty="0" smtClean="0"/>
              <a:t>expressions  such  as  New  York  speech,  London speech, and South African speech indicates that they have some idea of how a ‘typical’ person from each place speaks, that is, of what it is like to be a member of a particular speech community somewhat loosely defined.</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r>
              <a:rPr lang="en-US" dirty="0" smtClean="0"/>
              <a:t>What happens in big cities like London, Paris, Rome?</a:t>
            </a:r>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pPr marL="342900" lvl="1" indent="-342900">
              <a:buFont typeface="Arial" pitchFamily="34" charset="0"/>
              <a:buChar char="•"/>
            </a:pPr>
            <a:r>
              <a:rPr lang="en-US" sz="2000" i="0" dirty="0" smtClean="0"/>
              <a:t>The concept of belonging to a group is relative - Do you speak English, Western US English, or North Portland English?</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Communities of Practice</a:t>
            </a:r>
            <a:endParaRPr lang="en-GB" dirty="0"/>
          </a:p>
        </p:txBody>
      </p:sp>
      <p:sp>
        <p:nvSpPr>
          <p:cNvPr id="3" name="2 - Θέση περιεχομένου"/>
          <p:cNvSpPr>
            <a:spLocks noGrp="1"/>
          </p:cNvSpPr>
          <p:nvPr>
            <p:ph idx="1"/>
          </p:nvPr>
        </p:nvSpPr>
        <p:spPr/>
        <p:txBody>
          <a:bodyPr>
            <a:normAutofit lnSpcReduction="10000"/>
          </a:bodyPr>
          <a:lstStyle/>
          <a:p>
            <a:r>
              <a:rPr lang="en-GB" dirty="0" smtClean="0"/>
              <a:t>A very interesting variant of this notion is the idea that speakers participate in various communities of practice</a:t>
            </a:r>
          </a:p>
          <a:p>
            <a:r>
              <a:rPr lang="en-GB" dirty="0" smtClean="0"/>
              <a:t>Eckert and McConnell-</a:t>
            </a:r>
            <a:r>
              <a:rPr lang="en-GB" dirty="0" err="1" smtClean="0"/>
              <a:t>Ginet</a:t>
            </a:r>
            <a:r>
              <a:rPr lang="en-GB" dirty="0" smtClean="0"/>
              <a:t> (1998, p. 490) </a:t>
            </a:r>
            <a:r>
              <a:rPr lang="en-GB" dirty="0" err="1" smtClean="0"/>
              <a:t>deﬁne</a:t>
            </a:r>
            <a:r>
              <a:rPr lang="en-GB" dirty="0" smtClean="0"/>
              <a:t> a </a:t>
            </a:r>
            <a:r>
              <a:rPr lang="en-GB" b="1" dirty="0" smtClean="0"/>
              <a:t>community of practice </a:t>
            </a:r>
            <a:r>
              <a:rPr lang="en-GB" dirty="0" smtClean="0"/>
              <a:t>as ‘an aggregate of people who come together around mutual engagements in some common </a:t>
            </a:r>
            <a:r>
              <a:rPr lang="en-GB" dirty="0" err="1" smtClean="0"/>
              <a:t>endeavor</a:t>
            </a:r>
            <a:r>
              <a:rPr lang="en-GB" dirty="0" smtClean="0"/>
              <a:t>. Ways of doing things, ways  of  talking,  beliefs,  values,  power  relations  –  in  short,  practices  –  emerge in  the  course  of  their  joint  activity  around  that  </a:t>
            </a:r>
            <a:r>
              <a:rPr lang="en-GB" dirty="0" err="1" smtClean="0"/>
              <a:t>endeavor</a:t>
            </a:r>
            <a:r>
              <a:rPr lang="en-GB" dirty="0" smtClean="0"/>
              <a:t>.’  A  community  of practice  is  at  the  same  time  its  members  and  what  its  members  are  doing  to make them a community: a group of workers in a factory, an extended family, an adolescent gang, a women’s </a:t>
            </a:r>
            <a:r>
              <a:rPr lang="en-GB" dirty="0" err="1" smtClean="0"/>
              <a:t>ﬁtness</a:t>
            </a:r>
            <a:r>
              <a:rPr lang="en-GB" dirty="0" smtClean="0"/>
              <a:t> group, a classroom, etc.</a:t>
            </a: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395536" y="0"/>
            <a:ext cx="8229600" cy="1143000"/>
          </a:xfrm>
        </p:spPr>
        <p:txBody>
          <a:bodyPr/>
          <a:lstStyle/>
          <a:p>
            <a:r>
              <a:rPr lang="en-US" dirty="0" smtClean="0"/>
              <a:t>Networks</a:t>
            </a:r>
            <a:endParaRPr lang="en-GB" dirty="0"/>
          </a:p>
        </p:txBody>
      </p:sp>
      <p:sp>
        <p:nvSpPr>
          <p:cNvPr id="3" name="2 - Θέση περιεχομένου"/>
          <p:cNvSpPr>
            <a:spLocks noGrp="1"/>
          </p:cNvSpPr>
          <p:nvPr>
            <p:ph idx="1"/>
          </p:nvPr>
        </p:nvSpPr>
        <p:spPr/>
        <p:txBody>
          <a:bodyPr/>
          <a:lstStyle/>
          <a:p>
            <a:endParaRPr lang="en-GB"/>
          </a:p>
        </p:txBody>
      </p:sp>
      <p:pic>
        <p:nvPicPr>
          <p:cNvPr id="1026" name="Picture 2"/>
          <p:cNvPicPr>
            <a:picLocks noChangeAspect="1" noChangeArrowheads="1"/>
          </p:cNvPicPr>
          <p:nvPr/>
        </p:nvPicPr>
        <p:blipFill>
          <a:blip r:embed="rId2" cstate="print"/>
          <a:srcRect/>
          <a:stretch>
            <a:fillRect/>
          </a:stretch>
        </p:blipFill>
        <p:spPr bwMode="auto">
          <a:xfrm>
            <a:off x="0" y="836712"/>
            <a:ext cx="9144000" cy="6021288"/>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8834" name="Text Box 2"/>
          <p:cNvSpPr txBox="1">
            <a:spLocks noChangeArrowheads="1"/>
          </p:cNvSpPr>
          <p:nvPr/>
        </p:nvSpPr>
        <p:spPr bwMode="auto">
          <a:xfrm>
            <a:off x="457200" y="838200"/>
            <a:ext cx="8001000" cy="369332"/>
          </a:xfrm>
          <a:prstGeom prst="rect">
            <a:avLst/>
          </a:prstGeom>
          <a:noFill/>
          <a:ln w="9525">
            <a:noFill/>
            <a:miter lim="800000"/>
            <a:headEnd/>
            <a:tailEnd/>
          </a:ln>
          <a:effectLst/>
        </p:spPr>
        <p:txBody>
          <a:bodyPr>
            <a:spAutoFit/>
          </a:bodyPr>
          <a:lstStyle/>
          <a:p>
            <a:pPr algn="ctr">
              <a:spcBef>
                <a:spcPct val="50000"/>
              </a:spcBef>
            </a:pPr>
            <a:r>
              <a:rPr lang="en-US" b="1" i="0" dirty="0" smtClean="0"/>
              <a:t>Networks</a:t>
            </a:r>
            <a:endParaRPr lang="en-US" b="1" i="0" dirty="0"/>
          </a:p>
        </p:txBody>
      </p:sp>
      <p:sp>
        <p:nvSpPr>
          <p:cNvPr id="248835" name="Text Box 3"/>
          <p:cNvSpPr txBox="1">
            <a:spLocks noChangeArrowheads="1"/>
          </p:cNvSpPr>
          <p:nvPr/>
        </p:nvSpPr>
        <p:spPr bwMode="auto">
          <a:xfrm>
            <a:off x="457200" y="1371600"/>
            <a:ext cx="8001000" cy="396875"/>
          </a:xfrm>
          <a:prstGeom prst="rect">
            <a:avLst/>
          </a:prstGeom>
          <a:noFill/>
          <a:ln w="9525">
            <a:noFill/>
            <a:miter lim="800000"/>
            <a:headEnd/>
            <a:tailEnd/>
          </a:ln>
          <a:effectLst/>
        </p:spPr>
        <p:txBody>
          <a:bodyPr>
            <a:spAutoFit/>
          </a:bodyPr>
          <a:lstStyle/>
          <a:p>
            <a:pPr marL="457200" indent="-457200">
              <a:spcBef>
                <a:spcPct val="50000"/>
              </a:spcBef>
            </a:pPr>
            <a:endParaRPr lang="en-US" sz="2000" i="0"/>
          </a:p>
        </p:txBody>
      </p:sp>
      <p:sp>
        <p:nvSpPr>
          <p:cNvPr id="248836" name="Rectangle 4"/>
          <p:cNvSpPr>
            <a:spLocks noChangeArrowheads="1"/>
          </p:cNvSpPr>
          <p:nvPr/>
        </p:nvSpPr>
        <p:spPr bwMode="auto">
          <a:xfrm>
            <a:off x="76200" y="1219200"/>
            <a:ext cx="8686800" cy="1600200"/>
          </a:xfrm>
          <a:prstGeom prst="rect">
            <a:avLst/>
          </a:prstGeom>
          <a:noFill/>
          <a:ln w="9525">
            <a:noFill/>
            <a:miter lim="800000"/>
            <a:headEnd/>
            <a:tailEnd/>
          </a:ln>
          <a:effectLst/>
        </p:spPr>
        <p:txBody>
          <a:bodyPr/>
          <a:lstStyle/>
          <a:p>
            <a:pPr lvl="1" defTabSz="2317750" eaLnBrk="1" hangingPunct="1">
              <a:spcBef>
                <a:spcPct val="20000"/>
              </a:spcBef>
            </a:pPr>
            <a:r>
              <a:rPr lang="en-US" sz="2000" b="1" i="0" dirty="0" smtClean="0"/>
              <a:t>Dense  </a:t>
            </a:r>
            <a:r>
              <a:rPr lang="en-US" sz="2000" b="1" i="0" dirty="0"/>
              <a:t>= </a:t>
            </a:r>
            <a:r>
              <a:rPr lang="en-US" sz="2000" i="0" dirty="0"/>
              <a:t>if you know and interact with people who also know and interact with the same people (all people in your network are connected)</a:t>
            </a:r>
          </a:p>
          <a:p>
            <a:pPr lvl="1" defTabSz="2317750" eaLnBrk="1" hangingPunct="1">
              <a:spcBef>
                <a:spcPct val="20000"/>
              </a:spcBef>
            </a:pPr>
            <a:r>
              <a:rPr lang="en-US" sz="2000" i="0" dirty="0"/>
              <a:t>If not, then</a:t>
            </a:r>
            <a:r>
              <a:rPr lang="en-US" sz="2000" b="1" i="0" dirty="0"/>
              <a:t> </a:t>
            </a:r>
            <a:r>
              <a:rPr lang="en-US" sz="2000" b="1" i="0" dirty="0" smtClean="0"/>
              <a:t>Loose</a:t>
            </a:r>
          </a:p>
          <a:p>
            <a:pPr lvl="1" defTabSz="2317750" eaLnBrk="1" hangingPunct="1">
              <a:spcBef>
                <a:spcPct val="20000"/>
              </a:spcBef>
            </a:pPr>
            <a:endParaRPr lang="en-US" sz="2000" dirty="0"/>
          </a:p>
          <a:p>
            <a:pPr lvl="1" defTabSz="2317750">
              <a:spcBef>
                <a:spcPct val="20000"/>
              </a:spcBef>
            </a:pPr>
            <a:r>
              <a:rPr lang="en-US" sz="2000" b="1" i="0" dirty="0" smtClean="0"/>
              <a:t>Multiplex</a:t>
            </a:r>
            <a:r>
              <a:rPr lang="en-US" sz="2000" i="0" dirty="0" smtClean="0"/>
              <a:t> = if people in the network are tied to each other in multiple ways (you work, live with, hang out with your brother/sister)</a:t>
            </a:r>
          </a:p>
          <a:p>
            <a:pPr lvl="1" defTabSz="2317750">
              <a:spcBef>
                <a:spcPct val="20000"/>
              </a:spcBef>
            </a:pPr>
            <a:r>
              <a:rPr lang="en-US" sz="2000" i="0" dirty="0" smtClean="0"/>
              <a:t>Social networks connected to social class (James and Leslie Milroy)</a:t>
            </a:r>
          </a:p>
          <a:p>
            <a:pPr lvl="1" defTabSz="2317750">
              <a:spcBef>
                <a:spcPct val="20000"/>
              </a:spcBef>
            </a:pPr>
            <a:r>
              <a:rPr lang="en-US" sz="2000" i="0" dirty="0" smtClean="0"/>
              <a:t>Discuss Milroy &amp; Milroy, 1992</a:t>
            </a:r>
          </a:p>
          <a:p>
            <a:pPr lvl="1" eaLnBrk="1" hangingPunct="1">
              <a:spcBef>
                <a:spcPct val="20000"/>
              </a:spcBef>
              <a:buFont typeface="Wingdings" pitchFamily="2" charset="2"/>
              <a:buChar char="Ø"/>
            </a:pPr>
            <a:endParaRPr lang="en-US" sz="2000" i="0" dirty="0"/>
          </a:p>
          <a:p>
            <a:pPr lvl="1" eaLnBrk="1" hangingPunct="1">
              <a:spcBef>
                <a:spcPct val="20000"/>
              </a:spcBef>
              <a:buFont typeface="Wingdings" pitchFamily="2" charset="2"/>
              <a:buChar char="Ø"/>
            </a:pPr>
            <a:endParaRPr lang="en-US" sz="2000" i="0" dirty="0"/>
          </a:p>
          <a:p>
            <a:pPr lvl="2" eaLnBrk="1" hangingPunct="1">
              <a:spcBef>
                <a:spcPct val="20000"/>
              </a:spcBef>
              <a:buFont typeface="Wingdings" pitchFamily="2" charset="2"/>
              <a:buChar char="Ø"/>
            </a:pPr>
            <a:endParaRPr lang="en-US" sz="1800" i="0" dirty="0"/>
          </a:p>
        </p:txBody>
      </p:sp>
      <p:pic>
        <p:nvPicPr>
          <p:cNvPr id="248837" name="Picture 5"/>
          <p:cNvPicPr>
            <a:picLocks noChangeAspect="1" noChangeArrowheads="1"/>
          </p:cNvPicPr>
          <p:nvPr/>
        </p:nvPicPr>
        <p:blipFill>
          <a:blip r:embed="rId3" cstate="print">
            <a:grayscl/>
          </a:blip>
          <a:srcRect/>
          <a:stretch>
            <a:fillRect/>
          </a:stretch>
        </p:blipFill>
        <p:spPr bwMode="auto">
          <a:xfrm>
            <a:off x="4800600" y="2514600"/>
            <a:ext cx="3833813" cy="43434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r>
              <a:rPr lang="en-GB" dirty="0" smtClean="0"/>
              <a:t>We . . . suggest  the  term  speech  repertoire  for  the  repertoire  of  linguistic  varieties utilized by a speech community which its speakers, as members of the community, may  appropriately  use,  and  the  term  verbal  repertoire  for  the  linguistic  varieties which  are  at  a  particular  speaker’s  disposal.</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dirty="0" smtClean="0"/>
              <a:t>Spreading Change</a:t>
            </a:r>
            <a:endParaRPr lang="en-GB" dirty="0"/>
          </a:p>
        </p:txBody>
      </p:sp>
      <p:sp>
        <p:nvSpPr>
          <p:cNvPr id="3" name="2 - Θέση περιεχομένου"/>
          <p:cNvSpPr>
            <a:spLocks noGrp="1"/>
          </p:cNvSpPr>
          <p:nvPr>
            <p:ph idx="1"/>
          </p:nvPr>
        </p:nvSpPr>
        <p:spPr/>
        <p:txBody>
          <a:bodyPr/>
          <a:lstStyle/>
          <a:p>
            <a:pPr algn="just"/>
            <a:r>
              <a:rPr lang="en-GB" dirty="0" smtClean="0"/>
              <a:t>Sociolinguistics is the study of language use within or among groups of speakers (</a:t>
            </a:r>
            <a:r>
              <a:rPr lang="en-GB" dirty="0" err="1" smtClean="0"/>
              <a:t>Wardhaugh</a:t>
            </a:r>
            <a:r>
              <a:rPr lang="en-GB" dirty="0" smtClean="0"/>
              <a:t>, 2002: 116).</a:t>
            </a:r>
          </a:p>
          <a:p>
            <a:endParaRPr lang="en-GB"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1412776"/>
            <a:ext cx="8229600" cy="4713387"/>
          </a:xfrm>
        </p:spPr>
        <p:txBody>
          <a:bodyPr>
            <a:normAutofit/>
          </a:bodyPr>
          <a:lstStyle/>
          <a:p>
            <a:pPr algn="just"/>
            <a:r>
              <a:rPr lang="en-GB" dirty="0"/>
              <a:t>A</a:t>
            </a:r>
            <a:r>
              <a:rPr lang="en-GB" dirty="0" smtClean="0"/>
              <a:t>  group  must  </a:t>
            </a:r>
            <a:r>
              <a:rPr lang="en-GB" b="1" dirty="0" smtClean="0"/>
              <a:t>have  at  least  two  members  </a:t>
            </a:r>
            <a:r>
              <a:rPr lang="en-GB" dirty="0" smtClean="0"/>
              <a:t>but there is really no upper limit to group membership. </a:t>
            </a:r>
          </a:p>
          <a:p>
            <a:pPr algn="just"/>
            <a:r>
              <a:rPr lang="en-GB" dirty="0" smtClean="0"/>
              <a:t>People can group together for one or more reasons: social, religious, political, cultural, familial, vocational, </a:t>
            </a:r>
            <a:r>
              <a:rPr lang="en-GB" dirty="0" err="1" smtClean="0"/>
              <a:t>avocational</a:t>
            </a:r>
            <a:r>
              <a:rPr lang="en-GB" dirty="0" smtClean="0"/>
              <a:t>,  etc.  </a:t>
            </a:r>
          </a:p>
          <a:p>
            <a:pPr algn="just"/>
            <a:r>
              <a:rPr lang="en-GB" dirty="0" smtClean="0"/>
              <a:t>The  group  may  be  temporary  or  quasi-permanent  and  the purposes of its members may change, i.e., its raison d’être. </a:t>
            </a:r>
          </a:p>
          <a:p>
            <a:pPr algn="just"/>
            <a:r>
              <a:rPr lang="en-GB" dirty="0" smtClean="0"/>
              <a:t>A group is also more than  its  members  for  they  may  come  and  go.  </a:t>
            </a:r>
          </a:p>
          <a:p>
            <a:pPr algn="just"/>
            <a:r>
              <a:rPr lang="en-GB" dirty="0" smtClean="0"/>
              <a:t>They  may  also  belong  to  other groups  and  may  or  may  not  meet  face-to-face. </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pPr algn="just"/>
            <a:r>
              <a:rPr lang="en-GB" dirty="0" smtClean="0"/>
              <a:t>The  organization  of  the  group may be </a:t>
            </a:r>
            <a:r>
              <a:rPr lang="en-GB" b="1" i="1" dirty="0" smtClean="0"/>
              <a:t>tight </a:t>
            </a:r>
            <a:r>
              <a:rPr lang="en-GB" dirty="0" smtClean="0"/>
              <a:t>or</a:t>
            </a:r>
            <a:r>
              <a:rPr lang="en-GB" b="1" i="1" dirty="0" smtClean="0"/>
              <a:t> loose</a:t>
            </a:r>
          </a:p>
          <a:p>
            <a:pPr algn="just"/>
            <a:r>
              <a:rPr lang="en-GB" dirty="0" smtClean="0"/>
              <a:t>the importance of group membership is likely to vary among individuals within the group, being extremely important to some and of little  consequence  to  others. </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pPr algn="just"/>
            <a:r>
              <a:rPr lang="en-GB" dirty="0" smtClean="0"/>
              <a:t>An  individual’s  </a:t>
            </a:r>
            <a:r>
              <a:rPr lang="en-GB" b="1" dirty="0" smtClean="0">
                <a:solidFill>
                  <a:srgbClr val="C00000"/>
                </a:solidFill>
              </a:rPr>
              <a:t>feelings  of  identity  </a:t>
            </a:r>
            <a:r>
              <a:rPr lang="en-GB" dirty="0" smtClean="0"/>
              <a:t>are  closely  related to that person’s feelings about groups in which he or she is a member, feels strong (or weak) commitment (or rejection), and finds some kind of success (or failure).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r>
              <a:rPr lang="en-US" dirty="0" smtClean="0"/>
              <a:t>What does </a:t>
            </a:r>
            <a:r>
              <a:rPr lang="en-US" dirty="0" err="1" smtClean="0"/>
              <a:t>Wardhaugh</a:t>
            </a:r>
            <a:r>
              <a:rPr lang="en-US" dirty="0" smtClean="0"/>
              <a:t> (2002:117) mean by saying this:</a:t>
            </a:r>
          </a:p>
          <a:p>
            <a:pPr>
              <a:buNone/>
            </a:pPr>
            <a:r>
              <a:rPr lang="en-US" dirty="0" smtClean="0"/>
              <a:t>“</a:t>
            </a:r>
            <a:r>
              <a:rPr lang="en-GB" i="1" dirty="0" smtClean="0"/>
              <a:t>Consequently, we must be careful in drawing conclusions about individuals on the basis of observations we make about groups. </a:t>
            </a:r>
          </a:p>
          <a:p>
            <a:pPr>
              <a:buNone/>
            </a:pPr>
            <a:r>
              <a:rPr lang="en-GB" i="1" dirty="0" smtClean="0"/>
              <a:t>To say of a member of such a group that he or she will always exhibit a certain characteristic </a:t>
            </a:r>
            <a:r>
              <a:rPr lang="en-GB" i="1" dirty="0" smtClean="0"/>
              <a:t>behaviour </a:t>
            </a:r>
            <a:r>
              <a:rPr lang="en-GB" i="1" dirty="0" smtClean="0"/>
              <a:t>is to offer a stereotype.”</a:t>
            </a:r>
            <a:endParaRPr lang="en-GB" i="1"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r>
              <a:rPr lang="en-US" dirty="0" smtClean="0"/>
              <a:t>Sociolinguists study “Speech Communities”</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0"/>
            <a:ext cx="8363272" cy="6858000"/>
          </a:xfrm>
        </p:spPr>
        <p:txBody>
          <a:bodyPr>
            <a:normAutofit/>
          </a:bodyPr>
          <a:lstStyle/>
          <a:p>
            <a:pPr marL="0" indent="0" algn="just">
              <a:buNone/>
            </a:pPr>
            <a:r>
              <a:rPr lang="en-GB" dirty="0" smtClean="0">
                <a:solidFill>
                  <a:srgbClr val="C00000"/>
                </a:solidFill>
              </a:rPr>
              <a:t>Linguistic theory is concerned primarily with an </a:t>
            </a:r>
            <a:r>
              <a:rPr lang="en-GB" b="1" dirty="0" smtClean="0">
                <a:solidFill>
                  <a:srgbClr val="C00000"/>
                </a:solidFill>
              </a:rPr>
              <a:t>ideal speaker–listener, </a:t>
            </a:r>
            <a:r>
              <a:rPr lang="en-GB" dirty="0" smtClean="0">
                <a:solidFill>
                  <a:srgbClr val="C00000"/>
                </a:solidFill>
              </a:rPr>
              <a:t>in a </a:t>
            </a:r>
            <a:r>
              <a:rPr lang="en-GB" b="1" dirty="0" smtClean="0">
                <a:solidFill>
                  <a:srgbClr val="C00000"/>
                </a:solidFill>
              </a:rPr>
              <a:t>completely homogeneous speech-community,</a:t>
            </a:r>
            <a:r>
              <a:rPr lang="en-GB" dirty="0" smtClean="0">
                <a:solidFill>
                  <a:srgbClr val="C00000"/>
                </a:solidFill>
              </a:rPr>
              <a:t> who knows its language perfectly and is unaffected by such grammatically irrelevant conditions as memory limitations, distractions, shifts of attention and interest, and errors (random or characteristic) in applying his knowledge of the language in actual performance. </a:t>
            </a:r>
          </a:p>
          <a:p>
            <a:pPr marL="0" indent="0" algn="just">
              <a:buNone/>
            </a:pPr>
            <a:r>
              <a:rPr lang="en-GB" dirty="0" smtClean="0">
                <a:solidFill>
                  <a:srgbClr val="C00000"/>
                </a:solidFill>
              </a:rPr>
              <a:t>This seems to me to  have  been  the  position  of  the  founders  of  modern  general  linguistics,  and  no cogent reason for modifying it has been offered. </a:t>
            </a:r>
          </a:p>
          <a:p>
            <a:pPr marL="0" indent="0" algn="just">
              <a:buNone/>
            </a:pPr>
            <a:r>
              <a:rPr lang="en-GB" dirty="0" smtClean="0">
                <a:solidFill>
                  <a:srgbClr val="C00000"/>
                </a:solidFill>
              </a:rPr>
              <a:t>To study actual linguistic performance, we must consider the interaction of a variety of factors, of which the underlying competence of the speaker–hearer is only one. </a:t>
            </a:r>
          </a:p>
          <a:p>
            <a:pPr marL="0" indent="0" algn="just">
              <a:buNone/>
            </a:pPr>
            <a:r>
              <a:rPr lang="en-GB" dirty="0" smtClean="0">
                <a:solidFill>
                  <a:srgbClr val="C00000"/>
                </a:solidFill>
              </a:rPr>
              <a:t>In this respect, study of language is  no  different  from  empirical  investigation  of  other  complex  phenomena. Noam Chomsky (1965, 3-4).</a:t>
            </a:r>
            <a:endParaRPr lang="en-GB" dirty="0">
              <a:solidFill>
                <a:srgbClr val="C00000"/>
              </a:solidFill>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326</TotalTime>
  <Words>1994</Words>
  <Application>Microsoft Macintosh PowerPoint</Application>
  <PresentationFormat>On-screen Show (4:3)</PresentationFormat>
  <Paragraphs>74</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Advantage</vt:lpstr>
      <vt:lpstr>Speech Communities</vt:lpstr>
      <vt:lpstr>PowerPoint Presentation</vt:lpstr>
      <vt:lpstr>Spreading Change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speech markers</vt:lpstr>
      <vt:lpstr>PowerPoint Presentation</vt:lpstr>
      <vt:lpstr>Very Important!!!</vt:lpstr>
      <vt:lpstr>PowerPoint Presentation</vt:lpstr>
      <vt:lpstr>Linguistic Community</vt:lpstr>
      <vt:lpstr>PowerPoint Presentation</vt:lpstr>
      <vt:lpstr>Sprachbund,  ‘speech  area,’</vt:lpstr>
      <vt:lpstr>PowerPoint Presentation</vt:lpstr>
      <vt:lpstr>Discussion</vt:lpstr>
      <vt:lpstr>Intersecting  Communities</vt:lpstr>
      <vt:lpstr>PowerPoint Presentation</vt:lpstr>
      <vt:lpstr>PowerPoint Presentation</vt:lpstr>
      <vt:lpstr>Communities of Practice</vt:lpstr>
      <vt:lpstr>Networks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Communities</dc:title>
  <dc:creator>Charalambos Themistocleous</dc:creator>
  <cp:lastModifiedBy>Charalambos Themistocleous</cp:lastModifiedBy>
  <cp:revision>15</cp:revision>
  <dcterms:created xsi:type="dcterms:W3CDTF">2012-03-01T07:37:19Z</dcterms:created>
  <dcterms:modified xsi:type="dcterms:W3CDTF">2014-03-11T11:40:09Z</dcterms:modified>
</cp:coreProperties>
</file>