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9" r:id="rId3"/>
    <p:sldId id="257" r:id="rId4"/>
    <p:sldId id="258" r:id="rId5"/>
    <p:sldId id="260" r:id="rId6"/>
    <p:sldId id="261" r:id="rId7"/>
    <p:sldId id="262" r:id="rId8"/>
    <p:sldId id="263" r:id="rId9"/>
    <p:sldId id="264" r:id="rId10"/>
    <p:sldId id="282" r:id="rId11"/>
    <p:sldId id="265" r:id="rId12"/>
    <p:sldId id="266" r:id="rId13"/>
    <p:sldId id="268" r:id="rId14"/>
    <p:sldId id="267" r:id="rId15"/>
    <p:sldId id="269" r:id="rId16"/>
    <p:sldId id="285" r:id="rId17"/>
    <p:sldId id="270" r:id="rId18"/>
    <p:sldId id="271" r:id="rId19"/>
    <p:sldId id="283" r:id="rId20"/>
    <p:sldId id="272" r:id="rId21"/>
    <p:sldId id="274" r:id="rId22"/>
    <p:sldId id="275" r:id="rId23"/>
    <p:sldId id="273" r:id="rId24"/>
    <p:sldId id="276" r:id="rId25"/>
    <p:sldId id="298" r:id="rId26"/>
    <p:sldId id="286" r:id="rId27"/>
    <p:sldId id="277" r:id="rId28"/>
    <p:sldId id="280" r:id="rId29"/>
    <p:sldId id="278" r:id="rId30"/>
    <p:sldId id="279" r:id="rId31"/>
    <p:sldId id="281" r:id="rId32"/>
    <p:sldId id="284" r:id="rId33"/>
    <p:sldId id="287" r:id="rId34"/>
    <p:sldId id="288" r:id="rId35"/>
    <p:sldId id="289" r:id="rId36"/>
    <p:sldId id="290" r:id="rId37"/>
    <p:sldId id="291" r:id="rId38"/>
    <p:sldId id="292" r:id="rId39"/>
    <p:sldId id="293" r:id="rId40"/>
    <p:sldId id="294" r:id="rId41"/>
    <p:sldId id="295" r:id="rId42"/>
    <p:sldId id="296" r:id="rId43"/>
    <p:sldId id="29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0"/>
  </p:normalViewPr>
  <p:slideViewPr>
    <p:cSldViewPr>
      <p:cViewPr varScale="1">
        <p:scale>
          <a:sx n="82" d="100"/>
          <a:sy n="82" d="100"/>
        </p:scale>
        <p:origin x="-95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F8632D-93BE-473F-8F6F-40D474C2D9BF}" type="datetimeFigureOut">
              <a:rPr lang="en-GB" smtClean="0"/>
              <a:pPr/>
              <a:t>21/03/2012</a:t>
            </a:fld>
            <a:endParaRPr lang="en-GB"/>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2238B-C899-4F17-AD6F-BDCBD06DB510}"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9B52238B-C899-4F17-AD6F-BDCBD06DB510}" type="slidenum">
              <a:rPr lang="en-GB" smtClean="0"/>
              <a:pPr/>
              <a:t>14</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9B52238B-C899-4F17-AD6F-BDCBD06DB510}" type="slidenum">
              <a:rPr lang="en-GB" smtClean="0"/>
              <a:pPr/>
              <a:t>40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smtClean="0"/>
              <a:t>Kλικ για επεξεργασία του τίτλου</a:t>
            </a:r>
            <a:endParaRPr lang="en-GB"/>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n-GB"/>
          </a:p>
        </p:txBody>
      </p:sp>
      <p:sp>
        <p:nvSpPr>
          <p:cNvPr id="4" name="3 - Θέση ημερομηνίας"/>
          <p:cNvSpPr>
            <a:spLocks noGrp="1"/>
          </p:cNvSpPr>
          <p:nvPr>
            <p:ph type="dt" sz="half" idx="10"/>
          </p:nvPr>
        </p:nvSpPr>
        <p:spPr/>
        <p:txBody>
          <a:bodyPr/>
          <a:lstStyle/>
          <a:p>
            <a:fld id="{B4FEA6BA-B0B5-4BC0-8269-65452E8AB064}" type="datetimeFigureOut">
              <a:rPr lang="en-GB" smtClean="0"/>
              <a:pPr/>
              <a:t>21/03/2012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A5E90537-9D3A-4906-8E7D-6024E5796A1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10"/>
          </p:nvPr>
        </p:nvSpPr>
        <p:spPr/>
        <p:txBody>
          <a:bodyPr/>
          <a:lstStyle/>
          <a:p>
            <a:fld id="{B4FEA6BA-B0B5-4BC0-8269-65452E8AB064}" type="datetimeFigureOut">
              <a:rPr lang="en-GB" smtClean="0"/>
              <a:pPr/>
              <a:t>21/03/2012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A5E90537-9D3A-4906-8E7D-6024E5796A1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smtClean="0"/>
              <a:t>Kλικ για επεξεργασία του τίτλου</a:t>
            </a:r>
            <a:endParaRPr lang="en-GB"/>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10"/>
          </p:nvPr>
        </p:nvSpPr>
        <p:spPr/>
        <p:txBody>
          <a:bodyPr/>
          <a:lstStyle/>
          <a:p>
            <a:fld id="{B4FEA6BA-B0B5-4BC0-8269-65452E8AB064}" type="datetimeFigureOut">
              <a:rPr lang="en-GB" smtClean="0"/>
              <a:pPr/>
              <a:t>21/03/2012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A5E90537-9D3A-4906-8E7D-6024E5796A1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10"/>
          </p:nvPr>
        </p:nvSpPr>
        <p:spPr/>
        <p:txBody>
          <a:bodyPr/>
          <a:lstStyle/>
          <a:p>
            <a:fld id="{B4FEA6BA-B0B5-4BC0-8269-65452E8AB064}" type="datetimeFigureOut">
              <a:rPr lang="en-GB" smtClean="0"/>
              <a:pPr/>
              <a:t>21/03/2012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A5E90537-9D3A-4906-8E7D-6024E5796A1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smtClean="0"/>
              <a:t>Kλικ για επεξεργασία του τίτλου</a:t>
            </a:r>
            <a:endParaRPr lang="en-GB"/>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B4FEA6BA-B0B5-4BC0-8269-65452E8AB064}" type="datetimeFigureOut">
              <a:rPr lang="en-GB" smtClean="0"/>
              <a:pPr/>
              <a:t>21/03/2012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A5E90537-9D3A-4906-8E7D-6024E5796A1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5" name="4 - Θέση ημερομηνίας"/>
          <p:cNvSpPr>
            <a:spLocks noGrp="1"/>
          </p:cNvSpPr>
          <p:nvPr>
            <p:ph type="dt" sz="half" idx="10"/>
          </p:nvPr>
        </p:nvSpPr>
        <p:spPr/>
        <p:txBody>
          <a:bodyPr/>
          <a:lstStyle/>
          <a:p>
            <a:fld id="{B4FEA6BA-B0B5-4BC0-8269-65452E8AB064}" type="datetimeFigureOut">
              <a:rPr lang="en-GB" smtClean="0"/>
              <a:pPr/>
              <a:t>21/03/2012</a:t>
            </a:fld>
            <a:endParaRPr lang="en-GB"/>
          </a:p>
        </p:txBody>
      </p:sp>
      <p:sp>
        <p:nvSpPr>
          <p:cNvPr id="6" name="5 - Θέση υποσέλιδου"/>
          <p:cNvSpPr>
            <a:spLocks noGrp="1"/>
          </p:cNvSpPr>
          <p:nvPr>
            <p:ph type="ftr" sz="quarter" idx="11"/>
          </p:nvPr>
        </p:nvSpPr>
        <p:spPr/>
        <p:txBody>
          <a:bodyPr/>
          <a:lstStyle/>
          <a:p>
            <a:endParaRPr lang="en-GB"/>
          </a:p>
        </p:txBody>
      </p:sp>
      <p:sp>
        <p:nvSpPr>
          <p:cNvPr id="7" name="6 - Θέση αριθμού διαφάνειας"/>
          <p:cNvSpPr>
            <a:spLocks noGrp="1"/>
          </p:cNvSpPr>
          <p:nvPr>
            <p:ph type="sldNum" sz="quarter" idx="12"/>
          </p:nvPr>
        </p:nvSpPr>
        <p:spPr/>
        <p:txBody>
          <a:bodyPr/>
          <a:lstStyle/>
          <a:p>
            <a:fld id="{A5E90537-9D3A-4906-8E7D-6024E5796A1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n-GB"/>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7" name="6 - Θέση ημερομηνίας"/>
          <p:cNvSpPr>
            <a:spLocks noGrp="1"/>
          </p:cNvSpPr>
          <p:nvPr>
            <p:ph type="dt" sz="half" idx="10"/>
          </p:nvPr>
        </p:nvSpPr>
        <p:spPr/>
        <p:txBody>
          <a:bodyPr/>
          <a:lstStyle/>
          <a:p>
            <a:fld id="{B4FEA6BA-B0B5-4BC0-8269-65452E8AB064}" type="datetimeFigureOut">
              <a:rPr lang="en-GB" smtClean="0"/>
              <a:pPr/>
              <a:t>21/03/2012</a:t>
            </a:fld>
            <a:endParaRPr lang="en-GB"/>
          </a:p>
        </p:txBody>
      </p:sp>
      <p:sp>
        <p:nvSpPr>
          <p:cNvPr id="8" name="7 - Θέση υποσέλιδου"/>
          <p:cNvSpPr>
            <a:spLocks noGrp="1"/>
          </p:cNvSpPr>
          <p:nvPr>
            <p:ph type="ftr" sz="quarter" idx="11"/>
          </p:nvPr>
        </p:nvSpPr>
        <p:spPr/>
        <p:txBody>
          <a:bodyPr/>
          <a:lstStyle/>
          <a:p>
            <a:endParaRPr lang="en-GB"/>
          </a:p>
        </p:txBody>
      </p:sp>
      <p:sp>
        <p:nvSpPr>
          <p:cNvPr id="9" name="8 - Θέση αριθμού διαφάνειας"/>
          <p:cNvSpPr>
            <a:spLocks noGrp="1"/>
          </p:cNvSpPr>
          <p:nvPr>
            <p:ph type="sldNum" sz="quarter" idx="12"/>
          </p:nvPr>
        </p:nvSpPr>
        <p:spPr/>
        <p:txBody>
          <a:bodyPr/>
          <a:lstStyle/>
          <a:p>
            <a:fld id="{A5E90537-9D3A-4906-8E7D-6024E5796A1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ημερομηνίας"/>
          <p:cNvSpPr>
            <a:spLocks noGrp="1"/>
          </p:cNvSpPr>
          <p:nvPr>
            <p:ph type="dt" sz="half" idx="10"/>
          </p:nvPr>
        </p:nvSpPr>
        <p:spPr/>
        <p:txBody>
          <a:bodyPr/>
          <a:lstStyle/>
          <a:p>
            <a:fld id="{B4FEA6BA-B0B5-4BC0-8269-65452E8AB064}" type="datetimeFigureOut">
              <a:rPr lang="en-GB" smtClean="0"/>
              <a:pPr/>
              <a:t>21/03/2012</a:t>
            </a:fld>
            <a:endParaRPr lang="en-GB"/>
          </a:p>
        </p:txBody>
      </p:sp>
      <p:sp>
        <p:nvSpPr>
          <p:cNvPr id="4" name="3 - Θέση υποσέλιδου"/>
          <p:cNvSpPr>
            <a:spLocks noGrp="1"/>
          </p:cNvSpPr>
          <p:nvPr>
            <p:ph type="ftr" sz="quarter" idx="11"/>
          </p:nvPr>
        </p:nvSpPr>
        <p:spPr/>
        <p:txBody>
          <a:bodyPr/>
          <a:lstStyle/>
          <a:p>
            <a:endParaRPr lang="en-GB"/>
          </a:p>
        </p:txBody>
      </p:sp>
      <p:sp>
        <p:nvSpPr>
          <p:cNvPr id="5" name="4 - Θέση αριθμού διαφάνειας"/>
          <p:cNvSpPr>
            <a:spLocks noGrp="1"/>
          </p:cNvSpPr>
          <p:nvPr>
            <p:ph type="sldNum" sz="quarter" idx="12"/>
          </p:nvPr>
        </p:nvSpPr>
        <p:spPr/>
        <p:txBody>
          <a:bodyPr/>
          <a:lstStyle/>
          <a:p>
            <a:fld id="{A5E90537-9D3A-4906-8E7D-6024E5796A1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B4FEA6BA-B0B5-4BC0-8269-65452E8AB064}" type="datetimeFigureOut">
              <a:rPr lang="en-GB" smtClean="0"/>
              <a:pPr/>
              <a:t>21/03/2012</a:t>
            </a:fld>
            <a:endParaRPr lang="en-GB"/>
          </a:p>
        </p:txBody>
      </p:sp>
      <p:sp>
        <p:nvSpPr>
          <p:cNvPr id="3" name="2 - Θέση υποσέλιδου"/>
          <p:cNvSpPr>
            <a:spLocks noGrp="1"/>
          </p:cNvSpPr>
          <p:nvPr>
            <p:ph type="ftr" sz="quarter" idx="11"/>
          </p:nvPr>
        </p:nvSpPr>
        <p:spPr/>
        <p:txBody>
          <a:bodyPr/>
          <a:lstStyle/>
          <a:p>
            <a:endParaRPr lang="en-GB"/>
          </a:p>
        </p:txBody>
      </p:sp>
      <p:sp>
        <p:nvSpPr>
          <p:cNvPr id="4" name="3 - Θέση αριθμού διαφάνειας"/>
          <p:cNvSpPr>
            <a:spLocks noGrp="1"/>
          </p:cNvSpPr>
          <p:nvPr>
            <p:ph type="sldNum" sz="quarter" idx="12"/>
          </p:nvPr>
        </p:nvSpPr>
        <p:spPr/>
        <p:txBody>
          <a:bodyPr/>
          <a:lstStyle/>
          <a:p>
            <a:fld id="{A5E90537-9D3A-4906-8E7D-6024E5796A1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smtClean="0"/>
              <a:t>Kλικ για επεξεργασία του τίτλου</a:t>
            </a:r>
            <a:endParaRPr lang="en-GB"/>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B4FEA6BA-B0B5-4BC0-8269-65452E8AB064}" type="datetimeFigureOut">
              <a:rPr lang="en-GB" smtClean="0"/>
              <a:pPr/>
              <a:t>21/03/2012</a:t>
            </a:fld>
            <a:endParaRPr lang="en-GB"/>
          </a:p>
        </p:txBody>
      </p:sp>
      <p:sp>
        <p:nvSpPr>
          <p:cNvPr id="6" name="5 - Θέση υποσέλιδου"/>
          <p:cNvSpPr>
            <a:spLocks noGrp="1"/>
          </p:cNvSpPr>
          <p:nvPr>
            <p:ph type="ftr" sz="quarter" idx="11"/>
          </p:nvPr>
        </p:nvSpPr>
        <p:spPr/>
        <p:txBody>
          <a:bodyPr/>
          <a:lstStyle/>
          <a:p>
            <a:endParaRPr lang="en-GB"/>
          </a:p>
        </p:txBody>
      </p:sp>
      <p:sp>
        <p:nvSpPr>
          <p:cNvPr id="7" name="6 - Θέση αριθμού διαφάνειας"/>
          <p:cNvSpPr>
            <a:spLocks noGrp="1"/>
          </p:cNvSpPr>
          <p:nvPr>
            <p:ph type="sldNum" sz="quarter" idx="12"/>
          </p:nvPr>
        </p:nvSpPr>
        <p:spPr/>
        <p:txBody>
          <a:bodyPr/>
          <a:lstStyle/>
          <a:p>
            <a:fld id="{A5E90537-9D3A-4906-8E7D-6024E5796A1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smtClean="0"/>
              <a:t>Kλικ για επεξεργασία του τίτλου</a:t>
            </a:r>
            <a:endParaRPr lang="en-GB"/>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B4FEA6BA-B0B5-4BC0-8269-65452E8AB064}" type="datetimeFigureOut">
              <a:rPr lang="en-GB" smtClean="0"/>
              <a:pPr/>
              <a:t>21/03/2012</a:t>
            </a:fld>
            <a:endParaRPr lang="en-GB"/>
          </a:p>
        </p:txBody>
      </p:sp>
      <p:sp>
        <p:nvSpPr>
          <p:cNvPr id="6" name="5 - Θέση υποσέλιδου"/>
          <p:cNvSpPr>
            <a:spLocks noGrp="1"/>
          </p:cNvSpPr>
          <p:nvPr>
            <p:ph type="ftr" sz="quarter" idx="11"/>
          </p:nvPr>
        </p:nvSpPr>
        <p:spPr/>
        <p:txBody>
          <a:bodyPr/>
          <a:lstStyle/>
          <a:p>
            <a:endParaRPr lang="en-GB"/>
          </a:p>
        </p:txBody>
      </p:sp>
      <p:sp>
        <p:nvSpPr>
          <p:cNvPr id="7" name="6 - Θέση αριθμού διαφάνειας"/>
          <p:cNvSpPr>
            <a:spLocks noGrp="1"/>
          </p:cNvSpPr>
          <p:nvPr>
            <p:ph type="sldNum" sz="quarter" idx="12"/>
          </p:nvPr>
        </p:nvSpPr>
        <p:spPr/>
        <p:txBody>
          <a:bodyPr/>
          <a:lstStyle/>
          <a:p>
            <a:fld id="{A5E90537-9D3A-4906-8E7D-6024E5796A1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Kλικ για επεξεργασία του τίτλου</a:t>
            </a:r>
            <a:endParaRPr lang="en-GB"/>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EA6BA-B0B5-4BC0-8269-65452E8AB064}" type="datetimeFigureOut">
              <a:rPr lang="en-GB" smtClean="0"/>
              <a:pPr/>
              <a:t>21/03/2012</a:t>
            </a:fld>
            <a:endParaRPr lang="en-GB"/>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E90537-9D3A-4906-8E7D-6024E5796A1F}"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lstStyle/>
          <a:p>
            <a:r>
              <a:rPr lang="en-US" dirty="0" smtClean="0"/>
              <a:t>Ethnographies</a:t>
            </a:r>
            <a:endParaRPr lang="en-GB" dirty="0"/>
          </a:p>
        </p:txBody>
      </p:sp>
      <p:sp>
        <p:nvSpPr>
          <p:cNvPr id="3" name="2 - Υπότιτλος"/>
          <p:cNvSpPr>
            <a:spLocks noGrp="1"/>
          </p:cNvSpPr>
          <p:nvPr>
            <p:ph type="subTitle" idx="1"/>
          </p:nvPr>
        </p:nvSpPr>
        <p:spPr>
          <a:xfrm>
            <a:off x="1187624" y="3886200"/>
            <a:ext cx="6696744" cy="1752600"/>
          </a:xfrm>
        </p:spPr>
        <p:txBody>
          <a:bodyPr/>
          <a:lstStyle/>
          <a:p>
            <a:r>
              <a:rPr lang="en-US" dirty="0" smtClean="0"/>
              <a:t>Charalambos Themistocleous</a:t>
            </a:r>
          </a:p>
          <a:p>
            <a:r>
              <a:rPr lang="en-US" dirty="0" smtClean="0"/>
              <a:t>www.charalambosthemistocleous.com</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852936"/>
            <a:ext cx="8229600" cy="1143000"/>
          </a:xfrm>
        </p:spPr>
        <p:txBody>
          <a:bodyPr>
            <a:normAutofit fontScale="90000"/>
          </a:bodyPr>
          <a:lstStyle/>
          <a:p>
            <a:r>
              <a:rPr lang="en-US" dirty="0" smtClean="0"/>
              <a:t>Talkative and non Talkative Communities</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Varieties of Talk</a:t>
            </a:r>
            <a:endParaRPr lang="en-GB" dirty="0"/>
          </a:p>
        </p:txBody>
      </p:sp>
      <p:sp>
        <p:nvSpPr>
          <p:cNvPr id="3" name="2 - Θέση περιεχομένου"/>
          <p:cNvSpPr>
            <a:spLocks noGrp="1"/>
          </p:cNvSpPr>
          <p:nvPr>
            <p:ph idx="1"/>
          </p:nvPr>
        </p:nvSpPr>
        <p:spPr/>
        <p:txBody>
          <a:bodyPr/>
          <a:lstStyle/>
          <a:p>
            <a:pPr algn="just"/>
            <a:r>
              <a:rPr lang="en-GB" dirty="0" smtClean="0"/>
              <a:t>It is instructive to look at some of the ways in which various people in the world use  talk,  or  sometimes  the  absence  of  talk,  i.e.,  silence,  to  communicate.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fontScale="85000" lnSpcReduction="10000"/>
          </a:bodyPr>
          <a:lstStyle/>
          <a:p>
            <a:pPr algn="just">
              <a:buNone/>
            </a:pPr>
            <a:r>
              <a:rPr lang="en-GB" dirty="0" smtClean="0"/>
              <a:t> Marshall (1961) has indicated how the !Kung, a bush-dwelling people of South West Africa, have certain customs which help them either to avoid or to reduce friction and hostility within bands and between bands. </a:t>
            </a:r>
          </a:p>
          <a:p>
            <a:pPr algn="just">
              <a:buNone/>
            </a:pPr>
            <a:r>
              <a:rPr lang="en-GB" dirty="0" smtClean="0"/>
              <a:t>The !Kung lead a very harsh life as hunters and gatherers, a life which requires a considerable amount of cooperation and the companionship of a larger group if survival is to be guaranteed. Many of the customs of the !Kung support their social need for cooperativeness and the individual need for personal acceptance. </a:t>
            </a:r>
          </a:p>
          <a:p>
            <a:pPr>
              <a:buNone/>
            </a:pPr>
            <a:endParaRPr lang="en-US" dirty="0"/>
          </a:p>
          <a:p>
            <a:pPr>
              <a:buNone/>
            </a:pPr>
            <a:endParaRPr lang="en-GB"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Kung Series"/>
          <p:cNvPicPr>
            <a:picLocks noChangeAspect="1" noChangeArrowheads="1"/>
          </p:cNvPicPr>
          <p:nvPr/>
        </p:nvPicPr>
        <p:blipFill>
          <a:blip r:embed="rId2" cstate="print"/>
          <a:srcRect/>
          <a:stretch>
            <a:fillRect/>
          </a:stretch>
        </p:blipFill>
        <p:spPr bwMode="auto">
          <a:xfrm>
            <a:off x="1835696" y="1340768"/>
            <a:ext cx="5904656" cy="4441912"/>
          </a:xfrm>
          <a:prstGeom prst="rect">
            <a:avLst/>
          </a:prstGeom>
          <a:noFill/>
        </p:spPr>
      </p:pic>
      <p:sp>
        <p:nvSpPr>
          <p:cNvPr id="5" name="4 - TextBox"/>
          <p:cNvSpPr txBox="1"/>
          <p:nvPr/>
        </p:nvSpPr>
        <p:spPr>
          <a:xfrm>
            <a:off x="8217426" y="6488668"/>
            <a:ext cx="819070" cy="369332"/>
          </a:xfrm>
          <a:prstGeom prst="rect">
            <a:avLst/>
          </a:prstGeom>
          <a:noFill/>
        </p:spPr>
        <p:txBody>
          <a:bodyPr wrap="none" rtlCol="0">
            <a:spAutoFit/>
          </a:bodyPr>
          <a:lstStyle/>
          <a:p>
            <a:r>
              <a:rPr lang="en-GB" dirty="0" smtClean="0"/>
              <a:t>!</a:t>
            </a:r>
            <a:r>
              <a:rPr lang="en-GB" dirty="0" err="1" smtClean="0"/>
              <a:t>Kungs</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lnSpcReduction="10000"/>
          </a:bodyPr>
          <a:lstStyle/>
          <a:p>
            <a:pPr algn="just">
              <a:buNone/>
            </a:pPr>
            <a:r>
              <a:rPr lang="en-GB" dirty="0" smtClean="0"/>
              <a:t>The !Kung are  talkative  people.  Talk  keeps  communication  open  among  them;  it  offers an  emotional  release;  and  it  can  also  be  used  to  alert  individuals  that  they  are stepping out of bounds, so heading off potentially dangerous conflicts between individuals.</a:t>
            </a:r>
          </a:p>
          <a:p>
            <a:pPr algn="just">
              <a:buNone/>
            </a:pPr>
            <a:r>
              <a:rPr lang="en-GB" dirty="0" smtClean="0"/>
              <a:t>The !Kung talk about all kinds of things, but principally about food and gift-giving. </a:t>
            </a: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lnSpcReduction="10000"/>
          </a:bodyPr>
          <a:lstStyle/>
          <a:p>
            <a:pPr>
              <a:buNone/>
            </a:pPr>
            <a:r>
              <a:rPr lang="en-GB" dirty="0" smtClean="0"/>
              <a:t>We  can  contrast  the  need  the  !Kung  have  to  talk  in  order  to  ensure  that tensions do not build up with the Western Apache view of silence (Basso, 1972).</a:t>
            </a:r>
          </a:p>
          <a:p>
            <a:pPr>
              <a:buNone/>
            </a:pPr>
            <a:r>
              <a:rPr lang="en-GB" dirty="0" smtClean="0"/>
              <a:t>Whereas the !Kung speak to prevent uncertainty in human relationships, the Western  Apache  of  east-central  Arizona  choose  to  be  silent  when  there  is  a  strong possibility  that  such  uncertainty  exists.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lgn="just"/>
            <a:r>
              <a:rPr lang="en-GB" dirty="0" smtClean="0"/>
              <a:t>They  are  silent  on  ‘meeting  strangers,’ whether these are fellow Western Apache or complete outsiders; and strangers, too, are expected to be silent. The Western Apache do not easily enter into new social  relationships,  and  silence  is  deemed  appropriate  to  a  new  relationship, because  such  a  relationship  is  felt  to  be  inherently  uncertain.</a:t>
            </a:r>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s://encrypted-tbn3.google.com/images?q=tbn:ANd9GcTi5KnGwZtrhvWeFfT6TLJ9fxM2NMrkgueDiLyV6iXVTheFb-nn"/>
          <p:cNvPicPr>
            <a:picLocks noChangeAspect="1" noChangeArrowheads="1"/>
          </p:cNvPicPr>
          <p:nvPr/>
        </p:nvPicPr>
        <p:blipFill>
          <a:blip r:embed="rId2" cstate="print"/>
          <a:srcRect/>
          <a:stretch>
            <a:fillRect/>
          </a:stretch>
        </p:blipFill>
        <p:spPr bwMode="auto">
          <a:xfrm>
            <a:off x="1835696" y="1700808"/>
            <a:ext cx="5400600" cy="4066091"/>
          </a:xfrm>
          <a:prstGeom prst="rect">
            <a:avLst/>
          </a:prstGeom>
          <a:noFill/>
        </p:spPr>
      </p:pic>
      <p:sp>
        <p:nvSpPr>
          <p:cNvPr id="5" name="4 - TextBox"/>
          <p:cNvSpPr txBox="1"/>
          <p:nvPr/>
        </p:nvSpPr>
        <p:spPr>
          <a:xfrm>
            <a:off x="7380312" y="6525344"/>
            <a:ext cx="1800200" cy="369332"/>
          </a:xfrm>
          <a:prstGeom prst="rect">
            <a:avLst/>
          </a:prstGeom>
          <a:noFill/>
        </p:spPr>
        <p:txBody>
          <a:bodyPr wrap="square" rtlCol="0">
            <a:spAutoFit/>
          </a:bodyPr>
          <a:lstStyle/>
          <a:p>
            <a:r>
              <a:rPr lang="en-GB" dirty="0" smtClean="0"/>
              <a:t>Western Apache</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a:bodyPr>
          <a:lstStyle/>
          <a:p>
            <a:pPr algn="just"/>
            <a:r>
              <a:rPr lang="en-GB" dirty="0" smtClean="0"/>
              <a:t>Silence is also used as a kind of sympathizing device after someone dies: you are silent in the presence of ‘people who are sad,’ and you should not further disturb those who are already disturbed by grief.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lgn="just"/>
            <a:r>
              <a:rPr lang="en-GB" dirty="0" smtClean="0"/>
              <a:t>Silence is also required during curing ceremonials if you are not to be considered disrespectful or to be interfering either with the curing process or with the person conducting the ceremonial.</a:t>
            </a:r>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a:xfrm>
            <a:off x="457200" y="2862064"/>
            <a:ext cx="8229600" cy="1143000"/>
          </a:xfrm>
        </p:spPr>
        <p:txBody>
          <a:bodyPr/>
          <a:lstStyle/>
          <a:p>
            <a:r>
              <a:rPr lang="en-US" dirty="0" smtClean="0"/>
              <a:t>Review</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a:bodyPr>
          <a:lstStyle/>
          <a:p>
            <a:pPr algn="just"/>
            <a:r>
              <a:rPr lang="en-GB" dirty="0" smtClean="0"/>
              <a:t>Silence is often communicative and its appropriate uses must be learned. Among other  things  it  can  communicate  respect,  comfort,  support,  disagreement,  or uncertainty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a:bodyPr>
          <a:lstStyle/>
          <a:p>
            <a:pPr algn="just"/>
            <a:r>
              <a:rPr lang="en-GB" dirty="0" smtClean="0"/>
              <a:t>In  many  societies  people  do  not  talk  unless  they  have  something important to say. </a:t>
            </a:r>
          </a:p>
          <a:p>
            <a:pPr algn="just"/>
            <a:r>
              <a:rPr lang="en-GB" dirty="0" smtClean="0"/>
              <a:t>As Gardner (1966) has observed, the </a:t>
            </a:r>
            <a:r>
              <a:rPr lang="en-GB" dirty="0" err="1" smtClean="0"/>
              <a:t>Puliyanese</a:t>
            </a:r>
            <a:r>
              <a:rPr lang="en-GB" dirty="0" smtClean="0"/>
              <a:t> of south India are neither particularly cooperative nor competitive, and individuals tend to do their own thing.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GB" dirty="0" smtClean="0"/>
              <a:t>They do not find much to talk about, and by the time they are 40 or so they hardly seem to talk at all. The </a:t>
            </a:r>
            <a:r>
              <a:rPr lang="en-GB" dirty="0" err="1" smtClean="0"/>
              <a:t>Aritama</a:t>
            </a:r>
            <a:r>
              <a:rPr lang="en-GB" dirty="0" smtClean="0"/>
              <a:t> of Colombia are described as being not only taciturn, but also, when they do speak, deliberately evasive.</a:t>
            </a:r>
          </a:p>
          <a:p>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a:bodyPr>
          <a:lstStyle/>
          <a:p>
            <a:pPr algn="just"/>
            <a:r>
              <a:rPr lang="en-GB" dirty="0" smtClean="0"/>
              <a:t>Several reports have recounted how Danes appreciate silence, being able to sit in one another’s presence for long periods of time without feeling any need to talk and, indeed, finding visitors who insist on talking constantly too demanding. They feel no urge to fill up silences with idle chatter</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lnSpcReduction="10000"/>
          </a:bodyPr>
          <a:lstStyle/>
          <a:p>
            <a:pPr algn="just"/>
            <a:r>
              <a:rPr lang="en-GB" dirty="0" smtClean="0"/>
              <a:t>In other societies, e.g., among  certain  aboriginal  peoples  in  North  America,  an  acceptable  social  visit is  to  arrive  at  someone’s  house,  sit  around  for  a  while,  and  then  leave  with hardly a word spoken all the while. </a:t>
            </a:r>
          </a:p>
          <a:p>
            <a:r>
              <a:rPr lang="en-GB" dirty="0" smtClean="0"/>
              <a:t>If you have nothing to say, you do not need to  speak,  and  there  is  no  obligation  to  make  ‘small  talk.’</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err="1" smtClean="0"/>
              <a:t>Hymes</a:t>
            </a:r>
            <a:endParaRPr lang="en-GB" dirty="0"/>
          </a:p>
        </p:txBody>
      </p:sp>
      <p:sp>
        <p:nvSpPr>
          <p:cNvPr id="3" name="2 - Θέση περιεχομένου"/>
          <p:cNvSpPr>
            <a:spLocks noGrp="1"/>
          </p:cNvSpPr>
          <p:nvPr>
            <p:ph idx="1"/>
          </p:nvPr>
        </p:nvSpPr>
        <p:spPr/>
        <p:txBody>
          <a:bodyPr>
            <a:normAutofit lnSpcReduction="10000"/>
          </a:bodyPr>
          <a:lstStyle/>
          <a:p>
            <a:pPr>
              <a:buNone/>
            </a:pPr>
            <a:r>
              <a:rPr lang="en-US" b="1" dirty="0" smtClean="0">
                <a:solidFill>
                  <a:srgbClr val="FF0000"/>
                </a:solidFill>
              </a:rPr>
              <a:t>S </a:t>
            </a:r>
            <a:r>
              <a:rPr lang="en-US" b="1" i="1" dirty="0" err="1" smtClean="0"/>
              <a:t>etting</a:t>
            </a:r>
            <a:r>
              <a:rPr lang="en-US" b="1" i="1" dirty="0" smtClean="0"/>
              <a:t>, scene</a:t>
            </a:r>
          </a:p>
          <a:p>
            <a:pPr>
              <a:buNone/>
            </a:pPr>
            <a:r>
              <a:rPr lang="en-US" b="1" dirty="0" smtClean="0">
                <a:solidFill>
                  <a:srgbClr val="FF0000"/>
                </a:solidFill>
              </a:rPr>
              <a:t>P </a:t>
            </a:r>
            <a:r>
              <a:rPr lang="en-US" b="1" i="1" dirty="0" err="1" smtClean="0"/>
              <a:t>articipants</a:t>
            </a:r>
            <a:endParaRPr lang="en-US" b="1" i="1" dirty="0" smtClean="0"/>
          </a:p>
          <a:p>
            <a:pPr>
              <a:buNone/>
            </a:pPr>
            <a:r>
              <a:rPr lang="en-US" b="1" dirty="0" smtClean="0">
                <a:solidFill>
                  <a:srgbClr val="FF0000"/>
                </a:solidFill>
              </a:rPr>
              <a:t>E </a:t>
            </a:r>
            <a:r>
              <a:rPr lang="en-US" b="1" i="1" dirty="0" err="1" smtClean="0"/>
              <a:t>nds</a:t>
            </a:r>
            <a:endParaRPr lang="en-US" b="1" i="1" dirty="0" smtClean="0"/>
          </a:p>
          <a:p>
            <a:pPr>
              <a:buNone/>
            </a:pPr>
            <a:r>
              <a:rPr lang="en-US" b="1" dirty="0" smtClean="0">
                <a:solidFill>
                  <a:srgbClr val="FF0000"/>
                </a:solidFill>
              </a:rPr>
              <a:t>A </a:t>
            </a:r>
            <a:r>
              <a:rPr lang="en-US" b="1" i="1" dirty="0" smtClean="0"/>
              <a:t>ct sequence</a:t>
            </a:r>
          </a:p>
          <a:p>
            <a:pPr>
              <a:buNone/>
            </a:pPr>
            <a:r>
              <a:rPr lang="en-US" b="1" dirty="0" smtClean="0">
                <a:solidFill>
                  <a:srgbClr val="FF0000"/>
                </a:solidFill>
              </a:rPr>
              <a:t>K </a:t>
            </a:r>
            <a:r>
              <a:rPr lang="en-US" b="1" i="1" dirty="0" err="1" smtClean="0"/>
              <a:t>ey</a:t>
            </a:r>
            <a:endParaRPr lang="en-US" b="1" i="1" dirty="0" smtClean="0"/>
          </a:p>
          <a:p>
            <a:pPr>
              <a:buNone/>
            </a:pPr>
            <a:r>
              <a:rPr lang="en-US" b="1" dirty="0" smtClean="0">
                <a:solidFill>
                  <a:srgbClr val="FF0000"/>
                </a:solidFill>
              </a:rPr>
              <a:t>I </a:t>
            </a:r>
            <a:r>
              <a:rPr lang="en-US" b="1" i="1" dirty="0" err="1" smtClean="0"/>
              <a:t>nstrumentalities</a:t>
            </a:r>
            <a:endParaRPr lang="en-US" b="1" i="1" dirty="0" smtClean="0"/>
          </a:p>
          <a:p>
            <a:pPr>
              <a:buNone/>
            </a:pPr>
            <a:r>
              <a:rPr lang="en-US" b="1" dirty="0" smtClean="0">
                <a:solidFill>
                  <a:srgbClr val="FF0000"/>
                </a:solidFill>
              </a:rPr>
              <a:t>N </a:t>
            </a:r>
            <a:r>
              <a:rPr lang="en-US" b="1" i="1" dirty="0" err="1" smtClean="0"/>
              <a:t>orms</a:t>
            </a:r>
            <a:r>
              <a:rPr lang="en-US" b="1" i="1" dirty="0" smtClean="0"/>
              <a:t> of interaction and interpretation</a:t>
            </a:r>
          </a:p>
          <a:p>
            <a:pPr>
              <a:buNone/>
            </a:pPr>
            <a:r>
              <a:rPr lang="en-US" b="1" dirty="0" smtClean="0">
                <a:solidFill>
                  <a:srgbClr val="FF0000"/>
                </a:solidFill>
              </a:rPr>
              <a:t>G </a:t>
            </a:r>
            <a:r>
              <a:rPr lang="en-US" b="1" i="1" dirty="0" err="1" smtClean="0"/>
              <a:t>enre</a:t>
            </a:r>
            <a:endParaRPr lang="en-GB" b="1" i="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a:xfrm>
            <a:off x="467544" y="2564904"/>
            <a:ext cx="8229600" cy="1143000"/>
          </a:xfrm>
        </p:spPr>
        <p:txBody>
          <a:bodyPr/>
          <a:lstStyle/>
          <a:p>
            <a:r>
              <a:rPr lang="en-US" dirty="0" smtClean="0"/>
              <a:t>Ethnographies</a:t>
            </a: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a:bodyPr>
          <a:lstStyle/>
          <a:p>
            <a:pPr algn="just"/>
            <a:r>
              <a:rPr lang="en-GB" dirty="0" smtClean="0"/>
              <a:t>Ethnographies are based on first-hand observations of </a:t>
            </a:r>
            <a:r>
              <a:rPr lang="en-GB" dirty="0" err="1" smtClean="0"/>
              <a:t>behavior</a:t>
            </a:r>
            <a:r>
              <a:rPr lang="en-GB" dirty="0" smtClean="0"/>
              <a:t> in a group of people  in  their  natural  setting.  Investigators  report  on  what  they  see  and  hear as they observe what is going on around them. </a:t>
            </a:r>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fontScale="92500" lnSpcReduction="10000"/>
          </a:bodyPr>
          <a:lstStyle/>
          <a:p>
            <a:r>
              <a:rPr lang="en-GB" dirty="0" err="1" smtClean="0"/>
              <a:t>Duranti</a:t>
            </a:r>
            <a:r>
              <a:rPr lang="en-GB" dirty="0" smtClean="0"/>
              <a:t> (1997, p. 85) says, </a:t>
            </a:r>
          </a:p>
          <a:p>
            <a:pPr algn="just">
              <a:buNone/>
            </a:pPr>
            <a:r>
              <a:rPr lang="en-GB" dirty="0" smtClean="0"/>
              <a:t>‘an  ethnography  is  the  written  description  of  the  social  organization,  social activities, symbolic and material resources, and interpretive practices characteristic  of  a  particular  group  of  people.’  Ethnographers  ask  themselves  what  is happening and they try to provide accounts which show how the </a:t>
            </a:r>
            <a:r>
              <a:rPr lang="en-GB" dirty="0" err="1" smtClean="0"/>
              <a:t>behavior</a:t>
            </a:r>
            <a:r>
              <a:rPr lang="en-GB" dirty="0" smtClean="0"/>
              <a:t> that is being observed makes sense within the community that is being observed.</a:t>
            </a:r>
            <a:endParaRPr lang="en-GB"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a:bodyPr>
          <a:lstStyle/>
          <a:p>
            <a:r>
              <a:rPr lang="en-GB" dirty="0" err="1" smtClean="0"/>
              <a:t>Johnstone</a:t>
            </a:r>
            <a:r>
              <a:rPr lang="en-GB" dirty="0" smtClean="0"/>
              <a:t> (2004, p. 76) says, ethnography ‘presupposes . . . that the best explanations  of  human  </a:t>
            </a:r>
            <a:r>
              <a:rPr lang="en-GB" dirty="0" err="1" smtClean="0"/>
              <a:t>behavior</a:t>
            </a:r>
            <a:r>
              <a:rPr lang="en-GB" dirty="0" smtClean="0"/>
              <a:t>  are  particular  and  culturally  relative’  rather  than general and universal. Such studies are also qualitative rather than quantitative.</a:t>
            </a: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err="1" smtClean="0"/>
              <a:t>Diglossia</a:t>
            </a:r>
            <a:endParaRPr lang="en-GB" dirty="0"/>
          </a:p>
        </p:txBody>
      </p:sp>
      <p:sp>
        <p:nvSpPr>
          <p:cNvPr id="3" name="2 - Θέση περιεχομένου"/>
          <p:cNvSpPr>
            <a:spLocks noGrp="1"/>
          </p:cNvSpPr>
          <p:nvPr>
            <p:ph idx="1"/>
          </p:nvPr>
        </p:nvSpPr>
        <p:spPr/>
        <p:txBody>
          <a:bodyPr>
            <a:normAutofit fontScale="85000" lnSpcReduction="10000"/>
          </a:bodyPr>
          <a:lstStyle/>
          <a:p>
            <a:pPr algn="just"/>
            <a:r>
              <a:rPr lang="en-US" dirty="0" smtClean="0"/>
              <a:t>Classically defined as a situation where two closely related languages are used in a speech community. One for </a:t>
            </a:r>
            <a:r>
              <a:rPr lang="en-US" i="1" dirty="0" smtClean="0"/>
              <a:t>High</a:t>
            </a:r>
            <a:r>
              <a:rPr lang="en-US" dirty="0" smtClean="0"/>
              <a:t> (H) functions (e.g., church, newspapers) and one for </a:t>
            </a:r>
            <a:r>
              <a:rPr lang="en-US" i="1" dirty="0" smtClean="0"/>
              <a:t>Low</a:t>
            </a:r>
            <a:r>
              <a:rPr lang="en-US" dirty="0" smtClean="0"/>
              <a:t> (L) functions (e.g., in the home, or market). The situation is supposed to be relatively stable and the languages/varieties remain distinct (c.f. </a:t>
            </a:r>
            <a:r>
              <a:rPr lang="en-US" dirty="0" err="1" smtClean="0"/>
              <a:t>creole</a:t>
            </a:r>
            <a:r>
              <a:rPr lang="en-US" dirty="0" smtClean="0"/>
              <a:t> outcomes of language contact).</a:t>
            </a:r>
          </a:p>
          <a:p>
            <a:pPr algn="just"/>
            <a:r>
              <a:rPr lang="en-US" dirty="0" smtClean="0"/>
              <a:t>Now often extended to refer to any two languages even typologically unrelated ones) that have this kind of social and functional distribution.</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GB" dirty="0" smtClean="0"/>
              <a:t>In  ethnographies  of  speaking  the  focus  is  </a:t>
            </a:r>
            <a:r>
              <a:rPr lang="en-GB" b="1" dirty="0" smtClean="0">
                <a:solidFill>
                  <a:srgbClr val="FFC000"/>
                </a:solidFill>
              </a:rPr>
              <a:t>on  the  language  the  participants  are using and the cultural practices such language reflects. They very often deal with issues  of  identity  and  power</a:t>
            </a:r>
            <a:r>
              <a:rPr lang="en-GB" dirty="0" smtClean="0"/>
              <a:t>.</a:t>
            </a:r>
          </a:p>
          <a:p>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GB" i="1" dirty="0" err="1"/>
              <a:t>Bronisław</a:t>
            </a:r>
            <a:r>
              <a:rPr lang="en-GB" i="1" dirty="0"/>
              <a:t> Malinowski during his ethnographic research</a:t>
            </a:r>
            <a:endParaRPr lang="en-GB" dirty="0"/>
          </a:p>
        </p:txBody>
      </p:sp>
      <p:sp>
        <p:nvSpPr>
          <p:cNvPr id="3" name="2 - Θέση περιεχομένου"/>
          <p:cNvSpPr>
            <a:spLocks noGrp="1"/>
          </p:cNvSpPr>
          <p:nvPr>
            <p:ph idx="1"/>
          </p:nvPr>
        </p:nvSpPr>
        <p:spPr/>
        <p:txBody>
          <a:bodyPr/>
          <a:lstStyle/>
          <a:p>
            <a:endParaRPr lang="en-GB" dirty="0"/>
          </a:p>
        </p:txBody>
      </p:sp>
      <p:pic>
        <p:nvPicPr>
          <p:cNvPr id="29698" name="Picture 2" descr="http://johnnyholland.org/wp-content/uploads/malinovski2.jpg"/>
          <p:cNvPicPr>
            <a:picLocks noChangeAspect="1" noChangeArrowheads="1"/>
          </p:cNvPicPr>
          <p:nvPr/>
        </p:nvPicPr>
        <p:blipFill>
          <a:blip r:embed="rId2" cstate="print"/>
          <a:srcRect/>
          <a:stretch>
            <a:fillRect/>
          </a:stretch>
        </p:blipFill>
        <p:spPr bwMode="auto">
          <a:xfrm>
            <a:off x="971600" y="1556791"/>
            <a:ext cx="7135815" cy="4571383"/>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a:bodyPr>
          <a:lstStyle/>
          <a:p>
            <a:pPr algn="just"/>
            <a:r>
              <a:rPr lang="en-GB" dirty="0" smtClean="0"/>
              <a:t>An  alternative  approach  to  devising  ethnographies  is  to  attempt  to  describe the  different  functions  of  language  in  communication.  </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Function</a:t>
            </a:r>
            <a:endParaRPr lang="en-GB" dirty="0"/>
          </a:p>
        </p:txBody>
      </p:sp>
      <p:sp>
        <p:nvSpPr>
          <p:cNvPr id="3" name="2 - Θέση περιεχομένου"/>
          <p:cNvSpPr>
            <a:spLocks noGrp="1"/>
          </p:cNvSpPr>
          <p:nvPr>
            <p:ph idx="1"/>
          </p:nvPr>
        </p:nvSpPr>
        <p:spPr>
          <a:xfrm>
            <a:off x="539552" y="1412776"/>
            <a:ext cx="8229600" cy="5112568"/>
          </a:xfrm>
        </p:spPr>
        <p:txBody>
          <a:bodyPr>
            <a:normAutofit fontScale="70000" lnSpcReduction="20000"/>
          </a:bodyPr>
          <a:lstStyle/>
          <a:p>
            <a:pPr algn="just">
              <a:buNone/>
            </a:pPr>
            <a:r>
              <a:rPr lang="en-GB" dirty="0" err="1"/>
              <a:t>H</a:t>
            </a:r>
            <a:r>
              <a:rPr lang="en-GB" dirty="0" err="1" smtClean="0"/>
              <a:t>alliday’s</a:t>
            </a:r>
            <a:r>
              <a:rPr lang="en-GB" dirty="0" smtClean="0"/>
              <a:t> list covers the following functions:  </a:t>
            </a:r>
          </a:p>
          <a:p>
            <a:pPr algn="just">
              <a:buNone/>
            </a:pPr>
            <a:endParaRPr lang="en-GB" dirty="0" smtClean="0"/>
          </a:p>
          <a:p>
            <a:r>
              <a:rPr lang="en-GB" b="1" dirty="0" smtClean="0">
                <a:solidFill>
                  <a:srgbClr val="FFC000"/>
                </a:solidFill>
              </a:rPr>
              <a:t>Instrumental</a:t>
            </a:r>
            <a:r>
              <a:rPr lang="en-GB" dirty="0">
                <a:solidFill>
                  <a:srgbClr val="FFC000"/>
                </a:solidFill>
              </a:rPr>
              <a:t>: </a:t>
            </a:r>
            <a:r>
              <a:rPr lang="en-GB" dirty="0"/>
              <a:t>This is when the child uses language to express their needs (e.g</a:t>
            </a:r>
            <a:r>
              <a:rPr lang="en-GB" dirty="0" smtClean="0"/>
              <a:t>. ‘want </a:t>
            </a:r>
            <a:r>
              <a:rPr lang="en-GB" dirty="0"/>
              <a:t>juice')</a:t>
            </a:r>
          </a:p>
          <a:p>
            <a:pPr algn="just"/>
            <a:r>
              <a:rPr lang="en-GB" b="1" dirty="0">
                <a:solidFill>
                  <a:srgbClr val="FFC000"/>
                </a:solidFill>
              </a:rPr>
              <a:t>Regulatory</a:t>
            </a:r>
            <a:r>
              <a:rPr lang="en-GB" dirty="0">
                <a:solidFill>
                  <a:srgbClr val="FFC000"/>
                </a:solidFill>
              </a:rPr>
              <a:t>: </a:t>
            </a:r>
            <a:r>
              <a:rPr lang="en-GB" dirty="0"/>
              <a:t>This is where language is used to tell others what to do (e.g. </a:t>
            </a:r>
            <a:r>
              <a:rPr lang="en-GB" dirty="0" smtClean="0"/>
              <a:t>‘go </a:t>
            </a:r>
            <a:r>
              <a:rPr lang="en-GB" dirty="0"/>
              <a:t>away')</a:t>
            </a:r>
          </a:p>
          <a:p>
            <a:pPr algn="just"/>
            <a:r>
              <a:rPr lang="en-GB" b="1" dirty="0">
                <a:solidFill>
                  <a:srgbClr val="FFC000"/>
                </a:solidFill>
              </a:rPr>
              <a:t>Interactional</a:t>
            </a:r>
            <a:r>
              <a:rPr lang="en-GB" dirty="0">
                <a:solidFill>
                  <a:srgbClr val="FFC000"/>
                </a:solidFill>
              </a:rPr>
              <a:t>: </a:t>
            </a:r>
            <a:r>
              <a:rPr lang="en-GB" dirty="0"/>
              <a:t>Here language is used to make contact with others and form relationships (e.g. </a:t>
            </a:r>
            <a:r>
              <a:rPr lang="en-GB" dirty="0" smtClean="0"/>
              <a:t>‘love </a:t>
            </a:r>
            <a:r>
              <a:rPr lang="en-GB" dirty="0"/>
              <a:t>you, mummy')</a:t>
            </a:r>
          </a:p>
          <a:p>
            <a:pPr algn="just"/>
            <a:r>
              <a:rPr lang="en-GB" b="1" dirty="0">
                <a:solidFill>
                  <a:srgbClr val="FFC000"/>
                </a:solidFill>
              </a:rPr>
              <a:t>Personal</a:t>
            </a:r>
            <a:r>
              <a:rPr lang="en-GB" dirty="0">
                <a:solidFill>
                  <a:srgbClr val="FFC000"/>
                </a:solidFill>
              </a:rPr>
              <a:t>: </a:t>
            </a:r>
            <a:r>
              <a:rPr lang="en-GB" dirty="0"/>
              <a:t>This is the use of language to express feelings, opinions, and individual identity (e.g. </a:t>
            </a:r>
            <a:r>
              <a:rPr lang="en-GB" dirty="0" smtClean="0"/>
              <a:t>‘me </a:t>
            </a:r>
            <a:r>
              <a:rPr lang="en-GB" dirty="0"/>
              <a:t>good girl')</a:t>
            </a:r>
          </a:p>
          <a:p>
            <a:pPr algn="just"/>
            <a:r>
              <a:rPr lang="en-GB" b="1" dirty="0" smtClean="0">
                <a:solidFill>
                  <a:srgbClr val="FFC000"/>
                </a:solidFill>
              </a:rPr>
              <a:t>Heuristic</a:t>
            </a:r>
            <a:r>
              <a:rPr lang="en-GB" dirty="0">
                <a:solidFill>
                  <a:srgbClr val="FFC000"/>
                </a:solidFill>
              </a:rPr>
              <a:t>: </a:t>
            </a:r>
            <a:r>
              <a:rPr lang="en-GB" dirty="0"/>
              <a:t>This is when language is used to gain knowledge about the environment (e.g. </a:t>
            </a:r>
            <a:r>
              <a:rPr lang="en-GB" dirty="0" smtClean="0"/>
              <a:t>‘what </a:t>
            </a:r>
            <a:r>
              <a:rPr lang="en-GB" dirty="0"/>
              <a:t>the tractor doing?')</a:t>
            </a:r>
          </a:p>
          <a:p>
            <a:pPr algn="just"/>
            <a:r>
              <a:rPr lang="en-GB" b="1" dirty="0">
                <a:solidFill>
                  <a:srgbClr val="FFC000"/>
                </a:solidFill>
              </a:rPr>
              <a:t>Imaginative</a:t>
            </a:r>
            <a:r>
              <a:rPr lang="en-GB" dirty="0">
                <a:solidFill>
                  <a:srgbClr val="FFC000"/>
                </a:solidFill>
              </a:rPr>
              <a:t>: </a:t>
            </a:r>
            <a:r>
              <a:rPr lang="en-GB" dirty="0"/>
              <a:t>Here language is used to tell stories and jokes, and to create an imaginary environment.</a:t>
            </a:r>
          </a:p>
          <a:p>
            <a:pPr algn="just"/>
            <a:r>
              <a:rPr lang="en-GB" b="1" dirty="0">
                <a:solidFill>
                  <a:srgbClr val="FFC000"/>
                </a:solidFill>
              </a:rPr>
              <a:t>Representational</a:t>
            </a:r>
            <a:r>
              <a:rPr lang="en-GB" dirty="0">
                <a:solidFill>
                  <a:srgbClr val="FFC000"/>
                </a:solidFill>
              </a:rPr>
              <a:t>: </a:t>
            </a:r>
            <a:r>
              <a:rPr lang="en-GB" dirty="0"/>
              <a:t>The use of language to convey facts and information.</a:t>
            </a:r>
          </a:p>
          <a:p>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communicative competence </a:t>
            </a:r>
            <a:endParaRPr lang="en-GB" dirty="0"/>
          </a:p>
        </p:txBody>
      </p:sp>
      <p:sp>
        <p:nvSpPr>
          <p:cNvPr id="3" name="2 - Θέση περιεχομένου"/>
          <p:cNvSpPr>
            <a:spLocks noGrp="1"/>
          </p:cNvSpPr>
          <p:nvPr>
            <p:ph idx="1"/>
          </p:nvPr>
        </p:nvSpPr>
        <p:spPr/>
        <p:txBody>
          <a:bodyPr>
            <a:normAutofit fontScale="92500" lnSpcReduction="10000"/>
          </a:bodyPr>
          <a:lstStyle/>
          <a:p>
            <a:pPr algn="just"/>
            <a:r>
              <a:rPr lang="en-GB" dirty="0" err="1" smtClean="0"/>
              <a:t>Gumperz</a:t>
            </a:r>
            <a:r>
              <a:rPr lang="en-GB" dirty="0" smtClean="0"/>
              <a:t>  (1972,  p.  205)  explains  that  term  as  follows:  </a:t>
            </a:r>
          </a:p>
          <a:p>
            <a:pPr algn="just"/>
            <a:r>
              <a:rPr lang="en-GB" dirty="0" smtClean="0"/>
              <a:t>‘</a:t>
            </a:r>
            <a:r>
              <a:rPr lang="en-GB" b="1" dirty="0" smtClean="0"/>
              <a:t>Whereas  linguistic competence covers the speaker’s ability to produce grammatically correct sentences,  communicative  competence  describes  his  ability  to  select,  from  the totality  of  grammatically  correct  expressions  available  to  him,  forms  which appropriately </a:t>
            </a:r>
            <a:r>
              <a:rPr lang="en-GB" b="1" dirty="0" err="1" smtClean="0"/>
              <a:t>reﬂect</a:t>
            </a:r>
            <a:r>
              <a:rPr lang="en-GB" b="1" dirty="0" smtClean="0"/>
              <a:t> the social norms governing </a:t>
            </a:r>
            <a:r>
              <a:rPr lang="en-GB" b="1" dirty="0" err="1" smtClean="0"/>
              <a:t>behavior</a:t>
            </a:r>
            <a:r>
              <a:rPr lang="en-GB" b="1" dirty="0" smtClean="0"/>
              <a:t> in </a:t>
            </a:r>
            <a:r>
              <a:rPr lang="en-GB" b="1" dirty="0" err="1" smtClean="0"/>
              <a:t>speciﬁc</a:t>
            </a:r>
            <a:r>
              <a:rPr lang="en-GB" b="1" dirty="0" smtClean="0"/>
              <a:t> encounters.’</a:t>
            </a:r>
            <a:endParaRPr lang="en-GB"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err="1" smtClean="0"/>
              <a:t>Ethnomethodology</a:t>
            </a:r>
            <a:endParaRPr lang="en-GB" dirty="0"/>
          </a:p>
        </p:txBody>
      </p:sp>
      <p:sp>
        <p:nvSpPr>
          <p:cNvPr id="3" name="2 - Θέση περιεχομένου"/>
          <p:cNvSpPr>
            <a:spLocks noGrp="1"/>
          </p:cNvSpPr>
          <p:nvPr>
            <p:ph idx="1"/>
          </p:nvPr>
        </p:nvSpPr>
        <p:spPr/>
        <p:txBody>
          <a:bodyPr/>
          <a:lstStyle/>
          <a:p>
            <a:pPr>
              <a:buNone/>
            </a:pPr>
            <a:r>
              <a:rPr lang="en-GB" dirty="0" err="1"/>
              <a:t>Ethnomethodology's</a:t>
            </a:r>
            <a:r>
              <a:rPr lang="en-GB" dirty="0"/>
              <a:t> goal is to document the methods and practices through which society’s members </a:t>
            </a:r>
            <a:r>
              <a:rPr lang="en-GB" i="1" dirty="0"/>
              <a:t>make sense of their world</a:t>
            </a:r>
            <a:r>
              <a:rPr lang="en-GB" dirty="0" smtClean="0"/>
              <a:t>.</a:t>
            </a:r>
            <a:endParaRPr lang="en-GB" baseline="30000" dirty="0"/>
          </a:p>
          <a:p>
            <a:pPr>
              <a:buNone/>
            </a:pPr>
            <a:endParaRPr lang="en-US" dirty="0" smtClean="0"/>
          </a:p>
          <a:p>
            <a:pPr>
              <a:buNone/>
            </a:pPr>
            <a:r>
              <a:rPr lang="en-US" dirty="0" smtClean="0"/>
              <a:t>Is a branch of sociology which is concerned among other things, with talk viewed from a sociological perspective.</a:t>
            </a:r>
          </a:p>
          <a:p>
            <a:pPr>
              <a:buNone/>
            </a:pPr>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GB" dirty="0" err="1" smtClean="0"/>
              <a:t>Leiter</a:t>
            </a:r>
            <a:r>
              <a:rPr lang="en-GB" dirty="0" smtClean="0"/>
              <a:t> (1980, p. 5) states, </a:t>
            </a:r>
            <a:br>
              <a:rPr lang="en-GB" dirty="0" smtClean="0"/>
            </a:br>
            <a:endParaRPr lang="en-GB" dirty="0"/>
          </a:p>
        </p:txBody>
      </p:sp>
      <p:sp>
        <p:nvSpPr>
          <p:cNvPr id="3" name="2 - Θέση περιεχομένου"/>
          <p:cNvSpPr>
            <a:spLocks noGrp="1"/>
          </p:cNvSpPr>
          <p:nvPr>
            <p:ph idx="1"/>
          </p:nvPr>
        </p:nvSpPr>
        <p:spPr/>
        <p:txBody>
          <a:bodyPr/>
          <a:lstStyle/>
          <a:p>
            <a:pPr algn="just"/>
            <a:r>
              <a:rPr lang="en-GB" b="1" dirty="0" smtClean="0"/>
              <a:t>‘the aim of </a:t>
            </a:r>
            <a:r>
              <a:rPr lang="en-GB" b="1" dirty="0" err="1" smtClean="0"/>
              <a:t>ethnomethodology</a:t>
            </a:r>
            <a:r>
              <a:rPr lang="en-GB" b="1" dirty="0" smtClean="0"/>
              <a:t> . . . is to study the processes of sense making (idealizing and formulizing) </a:t>
            </a:r>
            <a:r>
              <a:rPr lang="en-GB" b="1" u="sng" dirty="0" smtClean="0"/>
              <a:t>that members of society . . . use to construct the social world and  its  factual  properties</a:t>
            </a:r>
            <a:r>
              <a:rPr lang="en-GB" b="1" dirty="0" smtClean="0"/>
              <a:t>  (its  sense  of  being  ready-made  and  independent  of perception).’</a:t>
            </a:r>
            <a:endParaRPr lang="en-GB"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fontScale="62500" lnSpcReduction="20000"/>
          </a:bodyPr>
          <a:lstStyle/>
          <a:p>
            <a:pPr algn="just"/>
            <a:r>
              <a:rPr lang="en-GB" dirty="0" err="1" smtClean="0"/>
              <a:t>Ethnomethodologists</a:t>
            </a:r>
            <a:r>
              <a:rPr lang="en-GB" dirty="0" smtClean="0"/>
              <a:t>  adopt  what  is  called  a  </a:t>
            </a:r>
            <a:r>
              <a:rPr lang="en-GB" b="1" dirty="0" smtClean="0">
                <a:solidFill>
                  <a:srgbClr val="FFC000"/>
                </a:solidFill>
              </a:rPr>
              <a:t>phenomenological  view  of  the world</a:t>
            </a:r>
            <a:r>
              <a:rPr lang="en-GB" dirty="0" smtClean="0"/>
              <a:t>; that is, the world is something that people must constantly keep creating and sustaining for themselves. </a:t>
            </a:r>
          </a:p>
          <a:p>
            <a:pPr algn="just"/>
            <a:r>
              <a:rPr lang="en-GB" dirty="0" smtClean="0"/>
              <a:t>In this view, language plays a very significant role in  that  creating  and  sustaining.  </a:t>
            </a:r>
          </a:p>
          <a:p>
            <a:pPr algn="just"/>
            <a:r>
              <a:rPr lang="en-GB" dirty="0" err="1" smtClean="0"/>
              <a:t>Ethnomethodologists</a:t>
            </a:r>
            <a:r>
              <a:rPr lang="en-GB" dirty="0" smtClean="0"/>
              <a:t>  regard  </a:t>
            </a:r>
            <a:r>
              <a:rPr lang="en-GB" b="1" dirty="0" smtClean="0">
                <a:solidFill>
                  <a:srgbClr val="FFC000"/>
                </a:solidFill>
              </a:rPr>
              <a:t>‘meaning’  </a:t>
            </a:r>
            <a:r>
              <a:rPr lang="en-GB" dirty="0" smtClean="0"/>
              <a:t>and </a:t>
            </a:r>
            <a:r>
              <a:rPr lang="en-GB" b="1" dirty="0" smtClean="0">
                <a:solidFill>
                  <a:srgbClr val="FFC000"/>
                </a:solidFill>
              </a:rPr>
              <a:t>‘meaningful activity’ </a:t>
            </a:r>
            <a:r>
              <a:rPr lang="en-GB" dirty="0" smtClean="0"/>
              <a:t>as something people accomplish when they interact socially.</a:t>
            </a:r>
          </a:p>
          <a:p>
            <a:pPr algn="just"/>
            <a:r>
              <a:rPr lang="en-GB" dirty="0" smtClean="0"/>
              <a:t>They focus on what people must do to make sense of the world around them, and  not  on  what  scientists  do  in  trying  to  explain  natural  phenomena.</a:t>
            </a:r>
          </a:p>
          <a:p>
            <a:pPr algn="just"/>
            <a:r>
              <a:rPr lang="en-GB" dirty="0" smtClean="0"/>
              <a:t>Since much  of  human  interaction  is  actually  verbal  interaction,  they  have  focused much of their attention on how people use language in their relationships to one another. </a:t>
            </a:r>
          </a:p>
          <a:p>
            <a:pPr algn="just"/>
            <a:r>
              <a:rPr lang="en-GB" dirty="0" smtClean="0"/>
              <a:t>They have also focused on how in that use of language people employ what </a:t>
            </a:r>
            <a:r>
              <a:rPr lang="en-GB" dirty="0" err="1" smtClean="0"/>
              <a:t>ethnomethodologists</a:t>
            </a:r>
            <a:r>
              <a:rPr lang="en-GB" dirty="0" smtClean="0"/>
              <a:t> call commonsense knowledge and practical reasoning.</a:t>
            </a:r>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Scribner (1977)</a:t>
            </a:r>
            <a:endParaRPr lang="en-GB" dirty="0"/>
          </a:p>
        </p:txBody>
      </p:sp>
      <p:sp>
        <p:nvSpPr>
          <p:cNvPr id="3" name="2 - Θέση περιεχομένου"/>
          <p:cNvSpPr>
            <a:spLocks noGrp="1"/>
          </p:cNvSpPr>
          <p:nvPr>
            <p:ph idx="1"/>
          </p:nvPr>
        </p:nvSpPr>
        <p:spPr>
          <a:xfrm>
            <a:off x="323528" y="2636912"/>
            <a:ext cx="8229600" cy="1828800"/>
          </a:xfrm>
        </p:spPr>
        <p:txBody>
          <a:bodyPr/>
          <a:lstStyle/>
          <a:p>
            <a:r>
              <a:rPr lang="en-GB" dirty="0">
                <a:solidFill>
                  <a:srgbClr val="FFC000"/>
                </a:solidFill>
              </a:rPr>
              <a:t>All people who own houses pay a house tax.</a:t>
            </a:r>
          </a:p>
          <a:p>
            <a:r>
              <a:rPr lang="en-GB" dirty="0" err="1">
                <a:solidFill>
                  <a:srgbClr val="FFC000"/>
                </a:solidFill>
              </a:rPr>
              <a:t>Boima</a:t>
            </a:r>
            <a:r>
              <a:rPr lang="en-GB" dirty="0">
                <a:solidFill>
                  <a:srgbClr val="FFC000"/>
                </a:solidFill>
              </a:rPr>
              <a:t> does not pay a house tax.</a:t>
            </a:r>
          </a:p>
          <a:p>
            <a:r>
              <a:rPr lang="en-GB" dirty="0">
                <a:solidFill>
                  <a:srgbClr val="FFC000"/>
                </a:solidFill>
              </a:rPr>
              <a:t>Does </a:t>
            </a:r>
            <a:r>
              <a:rPr lang="en-GB" dirty="0" err="1">
                <a:solidFill>
                  <a:srgbClr val="FFC000"/>
                </a:solidFill>
              </a:rPr>
              <a:t>Boima</a:t>
            </a:r>
            <a:r>
              <a:rPr lang="en-GB" dirty="0">
                <a:solidFill>
                  <a:srgbClr val="FFC000"/>
                </a:solidFill>
              </a:rPr>
              <a:t> own a house?</a:t>
            </a:r>
          </a:p>
          <a:p>
            <a:pPr>
              <a:buNone/>
            </a:pPr>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graphicFrame>
        <p:nvGraphicFramePr>
          <p:cNvPr id="4" name="3 - Θέση περιεχομένου"/>
          <p:cNvGraphicFramePr>
            <a:graphicFrameLocks noGrp="1"/>
          </p:cNvGraphicFramePr>
          <p:nvPr>
            <p:ph idx="1"/>
          </p:nvPr>
        </p:nvGraphicFramePr>
        <p:xfrm>
          <a:off x="457200" y="1600200"/>
          <a:ext cx="8363272" cy="4869953"/>
        </p:xfrm>
        <a:graphic>
          <a:graphicData uri="http://schemas.openxmlformats.org/drawingml/2006/table">
            <a:tbl>
              <a:tblPr bandRow="1">
                <a:tableStyleId>{F5AB1C69-6EDB-4FF4-983F-18BD219EF322}</a:tableStyleId>
              </a:tblPr>
              <a:tblGrid>
                <a:gridCol w="4181636"/>
                <a:gridCol w="4181636"/>
              </a:tblGrid>
              <a:tr h="1228466">
                <a:tc>
                  <a:txBody>
                    <a:bodyPr/>
                    <a:lstStyle/>
                    <a:p>
                      <a:pPr algn="just">
                        <a:lnSpc>
                          <a:spcPct val="115000"/>
                        </a:lnSpc>
                        <a:spcAft>
                          <a:spcPts val="0"/>
                        </a:spcAft>
                      </a:pPr>
                      <a:r>
                        <a:rPr lang="en-GB" sz="1800" dirty="0"/>
                        <a:t>Husband:  No, to the shoe repair shop. </a:t>
                      </a:r>
                      <a:endParaRPr lang="en-GB" sz="1800" dirty="0">
                        <a:latin typeface="Calibri"/>
                        <a:ea typeface="Calibri"/>
                        <a:cs typeface="Times New Roman"/>
                      </a:endParaRPr>
                    </a:p>
                  </a:txBody>
                  <a:tcPr marL="68580" marR="68580" marT="0" marB="0"/>
                </a:tc>
                <a:tc>
                  <a:txBody>
                    <a:bodyPr/>
                    <a:lstStyle/>
                    <a:p>
                      <a:pPr algn="just">
                        <a:lnSpc>
                          <a:spcPct val="115000"/>
                        </a:lnSpc>
                        <a:spcAft>
                          <a:spcPts val="0"/>
                        </a:spcAft>
                      </a:pPr>
                      <a:r>
                        <a:rPr lang="en-GB" sz="1800"/>
                        <a:t>No, I stopped at the record store on the way to get him and stopped at the shoe repair shop on the way home when he was with me.</a:t>
                      </a:r>
                      <a:endParaRPr lang="en-GB" sz="1800">
                        <a:latin typeface="Calibri"/>
                        <a:ea typeface="Calibri"/>
                        <a:cs typeface="Times New Roman"/>
                      </a:endParaRPr>
                    </a:p>
                  </a:txBody>
                  <a:tcPr marL="68580" marR="68580" marT="0" marB="0"/>
                </a:tc>
              </a:tr>
              <a:tr h="818977">
                <a:tc>
                  <a:txBody>
                    <a:bodyPr/>
                    <a:lstStyle/>
                    <a:p>
                      <a:pPr algn="just">
                        <a:lnSpc>
                          <a:spcPct val="115000"/>
                        </a:lnSpc>
                        <a:spcAft>
                          <a:spcPts val="0"/>
                        </a:spcAft>
                      </a:pPr>
                      <a:r>
                        <a:rPr lang="en-GB" sz="1800"/>
                        <a:t>Wife:     What for? </a:t>
                      </a:r>
                      <a:endParaRPr lang="en-GB" sz="1800">
                        <a:latin typeface="Calibri"/>
                        <a:ea typeface="Calibri"/>
                        <a:cs typeface="Times New Roman"/>
                      </a:endParaRPr>
                    </a:p>
                  </a:txBody>
                  <a:tcPr marL="68580" marR="68580" marT="0" marB="0"/>
                </a:tc>
                <a:tc>
                  <a:txBody>
                    <a:bodyPr/>
                    <a:lstStyle/>
                    <a:p>
                      <a:pPr algn="just">
                        <a:lnSpc>
                          <a:spcPct val="115000"/>
                        </a:lnSpc>
                        <a:spcAft>
                          <a:spcPts val="0"/>
                        </a:spcAft>
                      </a:pPr>
                      <a:r>
                        <a:rPr lang="en-GB" sz="1800"/>
                        <a:t>I know of one reason why you might have stopped at the shoe repair shop. Why did you in fact?</a:t>
                      </a:r>
                      <a:endParaRPr lang="en-GB" sz="1800">
                        <a:latin typeface="Calibri"/>
                        <a:ea typeface="Calibri"/>
                        <a:cs typeface="Times New Roman"/>
                      </a:endParaRPr>
                    </a:p>
                  </a:txBody>
                  <a:tcPr marL="68580" marR="68580" marT="0" marB="0"/>
                </a:tc>
              </a:tr>
              <a:tr h="1023722">
                <a:tc>
                  <a:txBody>
                    <a:bodyPr/>
                    <a:lstStyle/>
                    <a:p>
                      <a:pPr algn="just">
                        <a:lnSpc>
                          <a:spcPct val="115000"/>
                        </a:lnSpc>
                        <a:spcAft>
                          <a:spcPts val="0"/>
                        </a:spcAft>
                      </a:pPr>
                      <a:r>
                        <a:rPr lang="en-GB" sz="1800" dirty="0"/>
                        <a:t>Husband:  I got some new shoe laces for my shoes.</a:t>
                      </a:r>
                      <a:endParaRPr lang="en-GB" sz="1800" dirty="0">
                        <a:latin typeface="Calibri"/>
                        <a:ea typeface="Calibri"/>
                        <a:cs typeface="Times New Roman"/>
                      </a:endParaRPr>
                    </a:p>
                  </a:txBody>
                  <a:tcPr marL="68580" marR="68580" marT="0" marB="0"/>
                </a:tc>
                <a:tc>
                  <a:txBody>
                    <a:bodyPr/>
                    <a:lstStyle/>
                    <a:p>
                      <a:pPr algn="just">
                        <a:lnSpc>
                          <a:spcPct val="115000"/>
                        </a:lnSpc>
                        <a:spcAft>
                          <a:spcPts val="0"/>
                        </a:spcAft>
                      </a:pPr>
                      <a:r>
                        <a:rPr lang="en-GB" sz="1800"/>
                        <a:t>As you will remember, I broke a shoe lace on one of my brown oxfords the other day, so I stopped to get some new laces.</a:t>
                      </a:r>
                      <a:endParaRPr lang="en-GB" sz="1800">
                        <a:latin typeface="Calibri"/>
                        <a:ea typeface="Calibri"/>
                        <a:cs typeface="Times New Roman"/>
                      </a:endParaRPr>
                    </a:p>
                  </a:txBody>
                  <a:tcPr marL="68580" marR="68580" marT="0" marB="0"/>
                </a:tc>
              </a:tr>
              <a:tr h="1637955">
                <a:tc>
                  <a:txBody>
                    <a:bodyPr/>
                    <a:lstStyle/>
                    <a:p>
                      <a:pPr algn="just">
                        <a:lnSpc>
                          <a:spcPct val="115000"/>
                        </a:lnSpc>
                        <a:spcAft>
                          <a:spcPts val="0"/>
                        </a:spcAft>
                      </a:pPr>
                      <a:r>
                        <a:rPr lang="en-GB" sz="1800"/>
                        <a:t>Wife: Your loafers need new heels badly</a:t>
                      </a:r>
                      <a:endParaRPr lang="en-GB" sz="1800">
                        <a:latin typeface="Calibri"/>
                        <a:ea typeface="Calibri"/>
                        <a:cs typeface="Times New Roman"/>
                      </a:endParaRPr>
                    </a:p>
                  </a:txBody>
                  <a:tcPr marL="68580" marR="68580" marT="0" marB="0"/>
                </a:tc>
                <a:tc>
                  <a:txBody>
                    <a:bodyPr/>
                    <a:lstStyle/>
                    <a:p>
                      <a:pPr algn="just">
                        <a:lnSpc>
                          <a:spcPct val="115000"/>
                        </a:lnSpc>
                        <a:spcAft>
                          <a:spcPts val="0"/>
                        </a:spcAft>
                      </a:pPr>
                      <a:r>
                        <a:rPr lang="en-GB" sz="1800" dirty="0"/>
                        <a:t>Something else you could have gotten that I was thinking of. You could have taken in your black loafers which need heels badly. You’d better get them taken care of pretty soon.</a:t>
                      </a:r>
                      <a:endParaRPr lang="en-GB" sz="1800" dirty="0">
                        <a:latin typeface="Calibri"/>
                        <a:ea typeface="Calibri"/>
                        <a:cs typeface="Times New Roman"/>
                      </a:endParaRPr>
                    </a:p>
                  </a:txBody>
                  <a:tcPr marL="68580" marR="68580" marT="0" marB="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Bilingualism</a:t>
            </a:r>
            <a:endParaRPr lang="en-GB" dirty="0"/>
          </a:p>
        </p:txBody>
      </p:sp>
      <p:sp>
        <p:nvSpPr>
          <p:cNvPr id="3" name="2 - Θέση περιεχομένου"/>
          <p:cNvSpPr>
            <a:spLocks noGrp="1"/>
          </p:cNvSpPr>
          <p:nvPr>
            <p:ph idx="1"/>
          </p:nvPr>
        </p:nvSpPr>
        <p:spPr/>
        <p:txBody>
          <a:bodyPr/>
          <a:lstStyle/>
          <a:p>
            <a:r>
              <a:rPr lang="en-US" dirty="0" smtClean="0"/>
              <a:t>Bilingualism/Multilingualism</a:t>
            </a:r>
          </a:p>
          <a:p>
            <a:r>
              <a:rPr lang="en-US" dirty="0" smtClean="0"/>
              <a:t>Individual Bilingualism</a:t>
            </a:r>
          </a:p>
          <a:p>
            <a:r>
              <a:rPr lang="en-US" dirty="0" smtClean="0"/>
              <a:t>Societal Bilingualism</a:t>
            </a:r>
          </a:p>
          <a:p>
            <a:r>
              <a:rPr lang="en-US" dirty="0" smtClean="0"/>
              <a:t>Stable Bilingualism</a:t>
            </a:r>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lgn="just"/>
            <a:r>
              <a:rPr lang="en-GB" dirty="0" err="1"/>
              <a:t>Garﬁnkel</a:t>
            </a:r>
            <a:r>
              <a:rPr lang="en-GB" dirty="0"/>
              <a:t> points out that in such exchanges matters not mentioned or only partially mentioned are still understood, that understanding itself develops as the conversation develops, and that understanding depends on the willingness of each party to work with the other to develop a common scheme of </a:t>
            </a:r>
            <a:r>
              <a:rPr lang="en-GB" dirty="0" smtClean="0"/>
              <a:t>interpretation </a:t>
            </a:r>
            <a:r>
              <a:rPr lang="en-GB" dirty="0"/>
              <a:t>for what is being talked about.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Case 1 </a:t>
            </a:r>
            <a:endParaRPr lang="en-GB" dirty="0"/>
          </a:p>
        </p:txBody>
      </p:sp>
      <p:sp>
        <p:nvSpPr>
          <p:cNvPr id="3" name="2 - Θέση περιεχομένου"/>
          <p:cNvSpPr>
            <a:spLocks noGrp="1"/>
          </p:cNvSpPr>
          <p:nvPr>
            <p:ph idx="1"/>
          </p:nvPr>
        </p:nvSpPr>
        <p:spPr>
          <a:xfrm>
            <a:off x="0" y="1600200"/>
            <a:ext cx="9144000" cy="4525963"/>
          </a:xfrm>
        </p:spPr>
        <p:txBody>
          <a:bodyPr>
            <a:normAutofit fontScale="85000" lnSpcReduction="20000"/>
          </a:bodyPr>
          <a:lstStyle/>
          <a:p>
            <a:pPr>
              <a:buNone/>
            </a:pPr>
            <a:r>
              <a:rPr lang="en-GB" b="1" dirty="0" smtClean="0">
                <a:solidFill>
                  <a:srgbClr val="FFC000"/>
                </a:solidFill>
              </a:rPr>
              <a:t>S</a:t>
            </a:r>
            <a:r>
              <a:rPr lang="en-GB" b="1" dirty="0">
                <a:solidFill>
                  <a:srgbClr val="FFC000"/>
                </a:solidFill>
              </a:rPr>
              <a:t>:  </a:t>
            </a:r>
            <a:r>
              <a:rPr lang="en-GB" dirty="0"/>
              <a:t>Hi, Ray. How is your girl friend feeling? </a:t>
            </a:r>
          </a:p>
          <a:p>
            <a:pPr>
              <a:buNone/>
            </a:pPr>
            <a:r>
              <a:rPr lang="en-GB" b="1" dirty="0">
                <a:solidFill>
                  <a:srgbClr val="FFC000"/>
                </a:solidFill>
              </a:rPr>
              <a:t>E:  </a:t>
            </a:r>
            <a:r>
              <a:rPr lang="en-GB" dirty="0"/>
              <a:t>What do you mean, how is she </a:t>
            </a:r>
            <a:r>
              <a:rPr lang="en-GB" dirty="0" smtClean="0"/>
              <a:t>feeling? Do </a:t>
            </a:r>
            <a:r>
              <a:rPr lang="en-GB" dirty="0"/>
              <a:t>you mean physical or mental? </a:t>
            </a:r>
          </a:p>
          <a:p>
            <a:pPr>
              <a:buNone/>
            </a:pPr>
            <a:r>
              <a:rPr lang="en-GB" b="1" dirty="0">
                <a:solidFill>
                  <a:srgbClr val="FFC000"/>
                </a:solidFill>
              </a:rPr>
              <a:t>S:  </a:t>
            </a:r>
            <a:r>
              <a:rPr lang="en-GB" dirty="0"/>
              <a:t>I mean how is she feeling? What’s the matter with you? (He looked peeved.) </a:t>
            </a:r>
          </a:p>
          <a:p>
            <a:pPr>
              <a:buNone/>
            </a:pPr>
            <a:r>
              <a:rPr lang="en-GB" b="1" dirty="0">
                <a:solidFill>
                  <a:srgbClr val="FFC000"/>
                </a:solidFill>
              </a:rPr>
              <a:t>E:  </a:t>
            </a:r>
            <a:r>
              <a:rPr lang="en-GB" dirty="0"/>
              <a:t>Nothing. Just explain a little clearer what do you mean? </a:t>
            </a:r>
          </a:p>
          <a:p>
            <a:pPr>
              <a:buNone/>
            </a:pPr>
            <a:r>
              <a:rPr lang="en-GB" b="1" dirty="0">
                <a:solidFill>
                  <a:srgbClr val="FFC000"/>
                </a:solidFill>
              </a:rPr>
              <a:t>S:  </a:t>
            </a:r>
            <a:r>
              <a:rPr lang="en-GB" dirty="0"/>
              <a:t>Skip it. How are your Med School applications coming? </a:t>
            </a:r>
          </a:p>
          <a:p>
            <a:pPr>
              <a:buNone/>
            </a:pPr>
            <a:r>
              <a:rPr lang="en-GB" b="1" dirty="0">
                <a:solidFill>
                  <a:srgbClr val="FFC000"/>
                </a:solidFill>
              </a:rPr>
              <a:t>E:  </a:t>
            </a:r>
            <a:r>
              <a:rPr lang="en-GB" dirty="0"/>
              <a:t>What do you mean. How are they? </a:t>
            </a:r>
          </a:p>
          <a:p>
            <a:pPr>
              <a:buNone/>
            </a:pPr>
            <a:r>
              <a:rPr lang="en-GB" b="1" dirty="0">
                <a:solidFill>
                  <a:srgbClr val="FFC000"/>
                </a:solidFill>
              </a:rPr>
              <a:t>S:  </a:t>
            </a:r>
            <a:r>
              <a:rPr lang="en-GB" dirty="0"/>
              <a:t>You know what I mean. </a:t>
            </a:r>
          </a:p>
          <a:p>
            <a:pPr>
              <a:buNone/>
            </a:pPr>
            <a:r>
              <a:rPr lang="en-GB" b="1" dirty="0">
                <a:solidFill>
                  <a:srgbClr val="FFC000"/>
                </a:solidFill>
              </a:rPr>
              <a:t>E:  </a:t>
            </a:r>
            <a:r>
              <a:rPr lang="en-GB" dirty="0"/>
              <a:t>I really don’t. </a:t>
            </a:r>
          </a:p>
          <a:p>
            <a:pPr>
              <a:buNone/>
            </a:pPr>
            <a:r>
              <a:rPr lang="en-GB" b="1" dirty="0">
                <a:solidFill>
                  <a:srgbClr val="FFC000"/>
                </a:solidFill>
              </a:rPr>
              <a:t>S:  </a:t>
            </a:r>
            <a:r>
              <a:rPr lang="en-GB" dirty="0"/>
              <a:t>What’s the matter with you? Are you sick</a:t>
            </a:r>
            <a:r>
              <a:rPr lang="en-GB" dirty="0" smtClean="0"/>
              <a:t>?</a:t>
            </a:r>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Case 2</a:t>
            </a:r>
            <a:endParaRPr lang="en-GB" dirty="0"/>
          </a:p>
        </p:txBody>
      </p:sp>
      <p:sp>
        <p:nvSpPr>
          <p:cNvPr id="3" name="2 - Θέση περιεχομένου"/>
          <p:cNvSpPr>
            <a:spLocks noGrp="1"/>
          </p:cNvSpPr>
          <p:nvPr>
            <p:ph idx="1"/>
          </p:nvPr>
        </p:nvSpPr>
        <p:spPr>
          <a:xfrm>
            <a:off x="457200" y="1600200"/>
            <a:ext cx="8229600" cy="4997152"/>
          </a:xfrm>
        </p:spPr>
        <p:txBody>
          <a:bodyPr>
            <a:normAutofit fontScale="70000" lnSpcReduction="20000"/>
          </a:bodyPr>
          <a:lstStyle/>
          <a:p>
            <a:pPr marL="0" indent="0" algn="just">
              <a:buNone/>
            </a:pPr>
            <a:r>
              <a:rPr lang="en-GB" dirty="0"/>
              <a:t>On Friday night my husband and I were watching television. My husband remarked that he was tired. I asked, ‘How are you tired? Physically, mentally, or just bored</a:t>
            </a:r>
            <a:r>
              <a:rPr lang="en-GB" dirty="0" smtClean="0"/>
              <a:t>?’</a:t>
            </a:r>
          </a:p>
          <a:p>
            <a:pPr marL="0" indent="0" algn="just">
              <a:buNone/>
            </a:pPr>
            <a:endParaRPr lang="en-GB" dirty="0"/>
          </a:p>
          <a:p>
            <a:r>
              <a:rPr lang="en-GB" b="1" dirty="0">
                <a:solidFill>
                  <a:srgbClr val="FFC000"/>
                </a:solidFill>
              </a:rPr>
              <a:t>S:  </a:t>
            </a:r>
            <a:r>
              <a:rPr lang="en-GB" dirty="0"/>
              <a:t>I don’t know, I guess physically, mainly. </a:t>
            </a:r>
          </a:p>
          <a:p>
            <a:r>
              <a:rPr lang="en-GB" b="1" dirty="0">
                <a:solidFill>
                  <a:srgbClr val="FFC000"/>
                </a:solidFill>
              </a:rPr>
              <a:t>E:  </a:t>
            </a:r>
            <a:r>
              <a:rPr lang="en-GB" dirty="0"/>
              <a:t>You mean that your muscles ache, or your bones? </a:t>
            </a:r>
          </a:p>
          <a:p>
            <a:r>
              <a:rPr lang="en-GB" b="1" dirty="0">
                <a:solidFill>
                  <a:srgbClr val="FFC000"/>
                </a:solidFill>
              </a:rPr>
              <a:t>S:  </a:t>
            </a:r>
            <a:r>
              <a:rPr lang="en-GB" dirty="0"/>
              <a:t>I guess so. Don’t be so technical. </a:t>
            </a:r>
          </a:p>
          <a:p>
            <a:pPr algn="ctr">
              <a:buNone/>
            </a:pPr>
            <a:r>
              <a:rPr lang="en-GB" i="1" dirty="0"/>
              <a:t>(After more watching.) </a:t>
            </a:r>
            <a:endParaRPr lang="en-GB" dirty="0"/>
          </a:p>
          <a:p>
            <a:r>
              <a:rPr lang="en-GB" b="1" dirty="0">
                <a:solidFill>
                  <a:srgbClr val="FFC000"/>
                </a:solidFill>
              </a:rPr>
              <a:t>S:  </a:t>
            </a:r>
            <a:r>
              <a:rPr lang="en-GB" dirty="0"/>
              <a:t>All these old movies have the same kind of old iron bedstead in them. </a:t>
            </a:r>
          </a:p>
          <a:p>
            <a:r>
              <a:rPr lang="en-GB" b="1" dirty="0">
                <a:solidFill>
                  <a:srgbClr val="FFC000"/>
                </a:solidFill>
              </a:rPr>
              <a:t>E:  </a:t>
            </a:r>
            <a:r>
              <a:rPr lang="en-GB" dirty="0"/>
              <a:t>What do you mean? Do you mean all old movies, or some of them, or just the ones you have seen? </a:t>
            </a:r>
          </a:p>
          <a:p>
            <a:r>
              <a:rPr lang="en-GB" b="1" dirty="0">
                <a:solidFill>
                  <a:srgbClr val="FFC000"/>
                </a:solidFill>
              </a:rPr>
              <a:t>S:  </a:t>
            </a:r>
            <a:r>
              <a:rPr lang="en-GB" dirty="0"/>
              <a:t>What’s the matter with you? You know what I mean. </a:t>
            </a:r>
          </a:p>
          <a:p>
            <a:r>
              <a:rPr lang="en-GB" b="1" dirty="0">
                <a:solidFill>
                  <a:srgbClr val="FFC000"/>
                </a:solidFill>
              </a:rPr>
              <a:t>E:  </a:t>
            </a:r>
            <a:r>
              <a:rPr lang="en-GB" dirty="0"/>
              <a:t>I wish you would be more </a:t>
            </a:r>
            <a:r>
              <a:rPr lang="en-GB" dirty="0" smtClean="0"/>
              <a:t>specific</a:t>
            </a:r>
            <a:r>
              <a:rPr lang="en-GB" dirty="0"/>
              <a:t>. </a:t>
            </a:r>
          </a:p>
          <a:p>
            <a:r>
              <a:rPr lang="en-GB" b="1" dirty="0">
                <a:solidFill>
                  <a:srgbClr val="FFC000"/>
                </a:solidFill>
              </a:rPr>
              <a:t>S:  </a:t>
            </a:r>
            <a:r>
              <a:rPr lang="en-GB" dirty="0"/>
              <a:t>You know what I mean! Drop dead!</a:t>
            </a:r>
          </a:p>
          <a:p>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lgn="ctr">
              <a:buNone/>
            </a:pPr>
            <a:endParaRPr lang="en-US" dirty="0" smtClean="0"/>
          </a:p>
          <a:p>
            <a:pPr algn="ctr">
              <a:buNone/>
            </a:pPr>
            <a:endParaRPr lang="en-US" dirty="0"/>
          </a:p>
          <a:p>
            <a:pPr algn="ctr">
              <a:buNone/>
            </a:pPr>
            <a:r>
              <a:rPr lang="en-US" dirty="0" smtClean="0"/>
              <a:t>Thank you </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Code-Switching</a:t>
            </a:r>
            <a:endParaRPr lang="en-GB" dirty="0"/>
          </a:p>
        </p:txBody>
      </p:sp>
      <p:sp>
        <p:nvSpPr>
          <p:cNvPr id="3" name="2 - Θέση περιεχομένου"/>
          <p:cNvSpPr>
            <a:spLocks noGrp="1"/>
          </p:cNvSpPr>
          <p:nvPr>
            <p:ph idx="1"/>
          </p:nvPr>
        </p:nvSpPr>
        <p:spPr/>
        <p:txBody>
          <a:bodyPr>
            <a:normAutofit fontScale="92500" lnSpcReduction="10000"/>
          </a:bodyPr>
          <a:lstStyle/>
          <a:p>
            <a:pPr algn="just"/>
            <a:r>
              <a:rPr lang="en-US" dirty="0" smtClean="0"/>
              <a:t>In its most specific sense, the alternation between varieties, or codes across sentences or clause boundaries. Often used as  cover term including code mixing. Code mixing generally refers to alternations between varieties or codes within a clause or phrase. Often elicits more strongly evaluations than alternations or code switching across clauses.</a:t>
            </a:r>
          </a:p>
          <a:p>
            <a:pPr algn="just"/>
            <a:r>
              <a:rPr lang="en-US" dirty="0" smtClean="0"/>
              <a:t>Situational vs. metaphorical code switching.</a:t>
            </a:r>
          </a:p>
          <a:p>
            <a:pPr algn="just"/>
            <a:r>
              <a:rPr lang="en-US" dirty="0" err="1" smtClean="0"/>
              <a:t>Subconsious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Register</a:t>
            </a:r>
            <a:endParaRPr lang="en-GB" dirty="0"/>
          </a:p>
        </p:txBody>
      </p:sp>
      <p:sp>
        <p:nvSpPr>
          <p:cNvPr id="3" name="2 - Θέση περιεχομένου"/>
          <p:cNvSpPr>
            <a:spLocks noGrp="1"/>
          </p:cNvSpPr>
          <p:nvPr>
            <p:ph idx="1"/>
          </p:nvPr>
        </p:nvSpPr>
        <p:spPr>
          <a:xfrm>
            <a:off x="457200" y="1600200"/>
            <a:ext cx="8229600" cy="5069160"/>
          </a:xfrm>
        </p:spPr>
        <p:txBody>
          <a:bodyPr>
            <a:normAutofit fontScale="62500" lnSpcReduction="20000"/>
          </a:bodyPr>
          <a:lstStyle/>
          <a:p>
            <a:pPr algn="just"/>
            <a:r>
              <a:rPr lang="en-GB" dirty="0"/>
              <a:t>Registers  are  sets  of  language  items  associated  with  discrete  occupational  or social  groups.  Surgeons,  airline  pilots,  bank  managers,  sales  clerks,  jazz  fans, and  pimps  employ  different  registers.  </a:t>
            </a:r>
          </a:p>
          <a:p>
            <a:pPr algn="just"/>
            <a:r>
              <a:rPr lang="en-GB" dirty="0"/>
              <a:t>As  Ferguson  (1994,  p.  20)  says,  ‘People participating  in  recurrent  communication  situations  tend  to  develop  similar vocabularies,  similar  features  of  intonation,  and  characteristic  bits  of  syntax and phonology that they use in these situations.’ This kind of variety is a register. </a:t>
            </a:r>
          </a:p>
          <a:p>
            <a:pPr algn="just"/>
            <a:r>
              <a:rPr lang="en-GB" dirty="0"/>
              <a:t>Ferguson adds that its ‘special terms for recurrent objects and events, and </a:t>
            </a:r>
            <a:r>
              <a:rPr lang="en-GB" dirty="0" smtClean="0"/>
              <a:t>formulaic </a:t>
            </a:r>
            <a:r>
              <a:rPr lang="en-GB" dirty="0"/>
              <a:t>sequences or “routines,” seem to facilitate speedy communication; other features  apparently  serve  to  mark  the  register,  establish  feelings  of  rapport, and  serve  other  purposes  similar  to  the  accommodation  that  </a:t>
            </a:r>
            <a:r>
              <a:rPr lang="en-GB" dirty="0" smtClean="0"/>
              <a:t>influences  </a:t>
            </a:r>
            <a:r>
              <a:rPr lang="en-GB" dirty="0"/>
              <a:t>dialect formation.  </a:t>
            </a:r>
          </a:p>
          <a:p>
            <a:pPr algn="just"/>
            <a:r>
              <a:rPr lang="en-GB" dirty="0"/>
              <a:t>There  is  no  mistaking  the  strong  tendency  for  individuals  and  co- communicators to develop register variation along many dimensions.’ </a:t>
            </a:r>
          </a:p>
          <a:p>
            <a:pPr algn="just"/>
            <a:r>
              <a:rPr lang="en-GB" dirty="0"/>
              <a:t>Of course, one person may control a variety of registers: you can be a stockbroker and an </a:t>
            </a:r>
            <a:r>
              <a:rPr lang="en-GB" dirty="0" err="1"/>
              <a:t>archeologist</a:t>
            </a:r>
            <a:r>
              <a:rPr lang="en-GB" dirty="0"/>
              <a:t>, or a mountain climber and an economist. Each register helps you to express your identity at a </a:t>
            </a:r>
            <a:r>
              <a:rPr lang="en-GB" dirty="0" smtClean="0"/>
              <a:t>specific </a:t>
            </a:r>
            <a:r>
              <a:rPr lang="en-GB" dirty="0"/>
              <a:t>time or place, i.e., how you seek to present yourself  to  others. </a:t>
            </a:r>
            <a:r>
              <a:rPr lang="en-GB" dirty="0" smtClean="0"/>
              <a:t>  </a:t>
            </a:r>
          </a:p>
          <a:p>
            <a:pPr algn="r">
              <a:buNone/>
            </a:pPr>
            <a:r>
              <a:rPr lang="en-GB" dirty="0" smtClean="0"/>
              <a:t>(</a:t>
            </a:r>
            <a:r>
              <a:rPr lang="en-GB" dirty="0" err="1" smtClean="0"/>
              <a:t>Wardhaugh</a:t>
            </a:r>
            <a:r>
              <a:rPr lang="en-GB" dirty="0" smtClean="0"/>
              <a:t> 2002:50)                </a:t>
            </a:r>
          </a:p>
          <a:p>
            <a:pPr algn="just">
              <a:buNone/>
            </a:pP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Pidgin</a:t>
            </a:r>
            <a:endParaRPr lang="en-GB" dirty="0"/>
          </a:p>
        </p:txBody>
      </p:sp>
      <p:sp>
        <p:nvSpPr>
          <p:cNvPr id="3" name="2 - Θέση περιεχομένου"/>
          <p:cNvSpPr>
            <a:spLocks noGrp="1"/>
          </p:cNvSpPr>
          <p:nvPr>
            <p:ph idx="1"/>
          </p:nvPr>
        </p:nvSpPr>
        <p:spPr/>
        <p:txBody>
          <a:bodyPr/>
          <a:lstStyle/>
          <a:p>
            <a:pPr algn="just"/>
            <a:r>
              <a:rPr lang="en-US" dirty="0" smtClean="0"/>
              <a:t>Generally, a language variety that is not very linguistically complex or elaborated and is used in fairly restricted social domains and for limited social or interpersonal functions. Like a </a:t>
            </a:r>
            <a:r>
              <a:rPr lang="en-US" dirty="0" err="1" smtClean="0"/>
              <a:t>creole</a:t>
            </a:r>
            <a:r>
              <a:rPr lang="en-US" dirty="0" smtClean="0"/>
              <a:t>, arises from language contact; often seen as a precursor or early stage to a </a:t>
            </a:r>
            <a:r>
              <a:rPr lang="en-US" dirty="0" err="1" smtClean="0"/>
              <a:t>creole</a:t>
            </a:r>
            <a:r>
              <a:rPr lang="en-US" dirty="0" smtClean="0"/>
              <a:t>. It is often said that pidgin can be distinguished from a </a:t>
            </a:r>
            <a:r>
              <a:rPr lang="en-US" dirty="0" err="1" smtClean="0"/>
              <a:t>creole</a:t>
            </a:r>
            <a:r>
              <a:rPr lang="en-US" dirty="0" smtClean="0"/>
              <a:t> in having no native speakers.</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Creole</a:t>
            </a:r>
            <a:endParaRPr lang="en-GB" dirty="0"/>
          </a:p>
        </p:txBody>
      </p:sp>
      <p:sp>
        <p:nvSpPr>
          <p:cNvPr id="3" name="2 - Θέση περιεχομένου"/>
          <p:cNvSpPr>
            <a:spLocks noGrp="1"/>
          </p:cNvSpPr>
          <p:nvPr>
            <p:ph idx="1"/>
          </p:nvPr>
        </p:nvSpPr>
        <p:spPr/>
        <p:txBody>
          <a:bodyPr/>
          <a:lstStyle/>
          <a:p>
            <a:pPr algn="just"/>
            <a:r>
              <a:rPr lang="en-US" dirty="0" smtClean="0"/>
              <a:t>A language variety arising out of a situation of language contact (usually involving more than two languages). A </a:t>
            </a:r>
            <a:r>
              <a:rPr lang="en-US" dirty="0" err="1" smtClean="0"/>
              <a:t>creole</a:t>
            </a:r>
            <a:r>
              <a:rPr lang="en-US" dirty="0" smtClean="0"/>
              <a:t> can be distinguished from a pidgin: (</a:t>
            </a:r>
            <a:r>
              <a:rPr lang="en-US" dirty="0" err="1" smtClean="0"/>
              <a:t>i</a:t>
            </a:r>
            <a:r>
              <a:rPr lang="en-US" dirty="0" smtClean="0"/>
              <a:t>) on the grounds that it is the first language of some community or group of speakers, or (ii) on the grounds that it is used for the entire range of social functions that a language can be used for.</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 Τίτλος"/>
          <p:cNvSpPr>
            <a:spLocks noGrp="1"/>
          </p:cNvSpPr>
          <p:nvPr>
            <p:ph type="title"/>
          </p:nvPr>
        </p:nvSpPr>
        <p:spPr>
          <a:xfrm>
            <a:off x="467544" y="2636912"/>
            <a:ext cx="8229600" cy="1143000"/>
          </a:xfrm>
        </p:spPr>
        <p:txBody>
          <a:bodyPr/>
          <a:lstStyle/>
          <a:p>
            <a:r>
              <a:rPr lang="en-GB" dirty="0" smtClean="0"/>
              <a:t> Ethnographies</a:t>
            </a:r>
            <a:endParaRPr lang="en-GB" dirty="0"/>
          </a:p>
        </p:txBody>
      </p:sp>
    </p:spTree>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979</TotalTime>
  <Words>2398</Words>
  <Application>Microsoft Office PowerPoint</Application>
  <PresentationFormat>Προβολή στην οθόνη (4:3)</PresentationFormat>
  <Paragraphs>131</Paragraphs>
  <Slides>43</Slides>
  <Notes>2</Notes>
  <HiddenSlides>0</HiddenSlides>
  <MMClips>0</MMClips>
  <ScaleCrop>false</ScaleCrop>
  <HeadingPairs>
    <vt:vector size="4" baseType="variant">
      <vt:variant>
        <vt:lpstr>Θέμα</vt:lpstr>
      </vt:variant>
      <vt:variant>
        <vt:i4>1</vt:i4>
      </vt:variant>
      <vt:variant>
        <vt:lpstr>Τίτλοι διαφανειών</vt:lpstr>
      </vt:variant>
      <vt:variant>
        <vt:i4>43</vt:i4>
      </vt:variant>
    </vt:vector>
  </HeadingPairs>
  <TitlesOfParts>
    <vt:vector size="44" baseType="lpstr">
      <vt:lpstr>Θέμα του Office</vt:lpstr>
      <vt:lpstr>Ethnographies</vt:lpstr>
      <vt:lpstr>Review</vt:lpstr>
      <vt:lpstr>Diglossia</vt:lpstr>
      <vt:lpstr>Bilingualism</vt:lpstr>
      <vt:lpstr>Code-Switching</vt:lpstr>
      <vt:lpstr>Register</vt:lpstr>
      <vt:lpstr>Pidgin</vt:lpstr>
      <vt:lpstr>Creole</vt:lpstr>
      <vt:lpstr> Ethnographies</vt:lpstr>
      <vt:lpstr>Talkative and non Talkative Communities</vt:lpstr>
      <vt:lpstr>Varieties of Talk</vt:lpstr>
      <vt:lpstr>Διαφάνεια 12</vt:lpstr>
      <vt:lpstr>Διαφάνεια 13</vt:lpstr>
      <vt:lpstr>Διαφάνεια 14</vt:lpstr>
      <vt:lpstr>Διαφάνεια 15</vt:lpstr>
      <vt:lpstr>Διαφάνεια 16</vt:lpstr>
      <vt:lpstr>Διαφάνεια 17</vt:lpstr>
      <vt:lpstr>Διαφάνεια 18</vt:lpstr>
      <vt:lpstr>Διαφάνεια 19</vt:lpstr>
      <vt:lpstr>Διαφάνεια 20</vt:lpstr>
      <vt:lpstr>Διαφάνεια 21</vt:lpstr>
      <vt:lpstr>Διαφάνεια 22</vt:lpstr>
      <vt:lpstr>Διαφάνεια 23</vt:lpstr>
      <vt:lpstr>Διαφάνεια 24</vt:lpstr>
      <vt:lpstr>Hymes</vt:lpstr>
      <vt:lpstr>Ethnographies</vt:lpstr>
      <vt:lpstr>Διαφάνεια 27</vt:lpstr>
      <vt:lpstr>Διαφάνεια 28</vt:lpstr>
      <vt:lpstr>Διαφάνεια 29</vt:lpstr>
      <vt:lpstr>Διαφάνεια 30</vt:lpstr>
      <vt:lpstr>Bronisław Malinowski during his ethnographic research</vt:lpstr>
      <vt:lpstr>Διαφάνεια 32</vt:lpstr>
      <vt:lpstr>Function</vt:lpstr>
      <vt:lpstr>communicative competence </vt:lpstr>
      <vt:lpstr>Ethnomethodology</vt:lpstr>
      <vt:lpstr>Leiter (1980, p. 5) states,  </vt:lpstr>
      <vt:lpstr>Διαφάνεια 37</vt:lpstr>
      <vt:lpstr>Scribner (1977)</vt:lpstr>
      <vt:lpstr>Διαφάνεια 39</vt:lpstr>
      <vt:lpstr>Διαφάνεια 40</vt:lpstr>
      <vt:lpstr>Case 1 </vt:lpstr>
      <vt:lpstr>Case 2</vt:lpstr>
      <vt:lpstr>Διαφάνεια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Ethnographies</dc:title>
  <dc:creator>Charalambos Themistocleous</dc:creator>
  <cp:lastModifiedBy>Charalambos Themistocleous</cp:lastModifiedBy>
  <cp:revision>13</cp:revision>
  <dcterms:created xsi:type="dcterms:W3CDTF">2012-03-18T18:48:41Z</dcterms:created>
  <dcterms:modified xsi:type="dcterms:W3CDTF">2012-03-21T19:15:22Z</dcterms:modified>
</cp:coreProperties>
</file>