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3" r:id="rId3"/>
    <p:sldId id="282" r:id="rId4"/>
    <p:sldId id="278" r:id="rId5"/>
    <p:sldId id="276" r:id="rId6"/>
    <p:sldId id="277" r:id="rId7"/>
    <p:sldId id="257" r:id="rId8"/>
    <p:sldId id="258" r:id="rId9"/>
    <p:sldId id="259" r:id="rId10"/>
    <p:sldId id="260" r:id="rId11"/>
    <p:sldId id="261" r:id="rId12"/>
    <p:sldId id="262" r:id="rId13"/>
    <p:sldId id="264" r:id="rId14"/>
    <p:sldId id="263" r:id="rId15"/>
    <p:sldId id="279" r:id="rId16"/>
    <p:sldId id="280" r:id="rId17"/>
    <p:sldId id="267" r:id="rId18"/>
    <p:sldId id="265" r:id="rId19"/>
    <p:sldId id="271" r:id="rId20"/>
    <p:sldId id="268" r:id="rId21"/>
    <p:sldId id="269" r:id="rId22"/>
    <p:sldId id="266" r:id="rId23"/>
    <p:sldId id="272" r:id="rId24"/>
    <p:sldId id="281" r:id="rId25"/>
    <p:sldId id="270" r:id="rId26"/>
    <p:sldId id="274" r:id="rId27"/>
    <p:sldId id="273" r:id="rId28"/>
    <p:sldId id="27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088"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1 - Τίτλος"/>
          <p:cNvSpPr>
            <a:spLocks noGrp="1"/>
          </p:cNvSpPr>
          <p:nvPr>
            <p:ph type="ctrTitle"/>
          </p:nvPr>
        </p:nvSpPr>
        <p:spPr>
          <a:xfrm>
            <a:off x="685800" y="2130425"/>
            <a:ext cx="7772400" cy="1470025"/>
          </a:xfrm>
        </p:spPr>
        <p:txBody>
          <a:bodyPr/>
          <a:lstStyle/>
          <a:p>
            <a:r>
              <a:rPr lang="el-GR" smtClean="0"/>
              <a:t>Kλικ για επεξεργασία του τίτλου</a:t>
            </a:r>
            <a:endParaRPr lang="en-GB"/>
          </a:p>
        </p:txBody>
      </p:sp>
      <p:sp>
        <p:nvSpPr>
          <p:cNvPr id="3" name="2 - Υπότιτλος"/>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smtClean="0"/>
              <a:t>Κάντε κλικ για να επεξεργαστείτε τον υπότιτλο του υποδείγματος</a:t>
            </a:r>
            <a:endParaRPr lang="en-GB"/>
          </a:p>
        </p:txBody>
      </p:sp>
      <p:sp>
        <p:nvSpPr>
          <p:cNvPr id="4" name="3 - Θέση ημερομηνίας"/>
          <p:cNvSpPr>
            <a:spLocks noGrp="1"/>
          </p:cNvSpPr>
          <p:nvPr>
            <p:ph type="dt" sz="half" idx="10"/>
          </p:nvPr>
        </p:nvSpPr>
        <p:spPr/>
        <p:txBody>
          <a:bodyPr/>
          <a:lstStyle/>
          <a:p>
            <a:fld id="{AAEB5639-BC24-41E4-9BB4-93B51DD116C9}" type="datetimeFigureOut">
              <a:rPr lang="en-GB" smtClean="0"/>
              <a:pPr/>
              <a:t>11/04/2014</a:t>
            </a:fld>
            <a:endParaRPr lang="en-GB"/>
          </a:p>
        </p:txBody>
      </p:sp>
      <p:sp>
        <p:nvSpPr>
          <p:cNvPr id="5" name="4 - Θέση υποσέλιδου"/>
          <p:cNvSpPr>
            <a:spLocks noGrp="1"/>
          </p:cNvSpPr>
          <p:nvPr>
            <p:ph type="ftr" sz="quarter" idx="11"/>
          </p:nvPr>
        </p:nvSpPr>
        <p:spPr/>
        <p:txBody>
          <a:bodyPr/>
          <a:lstStyle/>
          <a:p>
            <a:endParaRPr lang="en-GB"/>
          </a:p>
        </p:txBody>
      </p:sp>
      <p:sp>
        <p:nvSpPr>
          <p:cNvPr id="6" name="5 - Θέση αριθμού διαφάνειας"/>
          <p:cNvSpPr>
            <a:spLocks noGrp="1"/>
          </p:cNvSpPr>
          <p:nvPr>
            <p:ph type="sldNum" sz="quarter" idx="12"/>
          </p:nvPr>
        </p:nvSpPr>
        <p:spPr/>
        <p:txBody>
          <a:bodyPr/>
          <a:lstStyle/>
          <a:p>
            <a:fld id="{7D56B103-F79B-437E-800C-BEA70C2C8117}"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n-GB"/>
          </a:p>
        </p:txBody>
      </p:sp>
      <p:sp>
        <p:nvSpPr>
          <p:cNvPr id="3" name="2 - Θέση κατακόρυφου κειμένου"/>
          <p:cNvSpPr>
            <a:spLocks noGrp="1"/>
          </p:cNvSpPr>
          <p:nvPr>
            <p:ph type="body" orient="vert" idx="1"/>
          </p:nvPr>
        </p:nvSpPr>
        <p:spPr/>
        <p:txBody>
          <a:bodyPr vert="eaVert"/>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4" name="3 - Θέση ημερομηνίας"/>
          <p:cNvSpPr>
            <a:spLocks noGrp="1"/>
          </p:cNvSpPr>
          <p:nvPr>
            <p:ph type="dt" sz="half" idx="10"/>
          </p:nvPr>
        </p:nvSpPr>
        <p:spPr/>
        <p:txBody>
          <a:bodyPr/>
          <a:lstStyle/>
          <a:p>
            <a:fld id="{AAEB5639-BC24-41E4-9BB4-93B51DD116C9}" type="datetimeFigureOut">
              <a:rPr lang="en-GB" smtClean="0"/>
              <a:pPr/>
              <a:t>11/04/2014</a:t>
            </a:fld>
            <a:endParaRPr lang="en-GB"/>
          </a:p>
        </p:txBody>
      </p:sp>
      <p:sp>
        <p:nvSpPr>
          <p:cNvPr id="5" name="4 - Θέση υποσέλιδου"/>
          <p:cNvSpPr>
            <a:spLocks noGrp="1"/>
          </p:cNvSpPr>
          <p:nvPr>
            <p:ph type="ftr" sz="quarter" idx="11"/>
          </p:nvPr>
        </p:nvSpPr>
        <p:spPr/>
        <p:txBody>
          <a:bodyPr/>
          <a:lstStyle/>
          <a:p>
            <a:endParaRPr lang="en-GB"/>
          </a:p>
        </p:txBody>
      </p:sp>
      <p:sp>
        <p:nvSpPr>
          <p:cNvPr id="6" name="5 - Θέση αριθμού διαφάνειας"/>
          <p:cNvSpPr>
            <a:spLocks noGrp="1"/>
          </p:cNvSpPr>
          <p:nvPr>
            <p:ph type="sldNum" sz="quarter" idx="12"/>
          </p:nvPr>
        </p:nvSpPr>
        <p:spPr/>
        <p:txBody>
          <a:bodyPr/>
          <a:lstStyle/>
          <a:p>
            <a:fld id="{7D56B103-F79B-437E-800C-BEA70C2C8117}"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629400" y="274638"/>
            <a:ext cx="2057400" cy="5851525"/>
          </a:xfrm>
        </p:spPr>
        <p:txBody>
          <a:bodyPr vert="eaVert"/>
          <a:lstStyle/>
          <a:p>
            <a:r>
              <a:rPr lang="el-GR" smtClean="0"/>
              <a:t>Kλικ για επεξεργασία του τίτλου</a:t>
            </a:r>
            <a:endParaRPr lang="en-GB"/>
          </a:p>
        </p:txBody>
      </p:sp>
      <p:sp>
        <p:nvSpPr>
          <p:cNvPr id="3" name="2 - Θέση κατακόρυφου κειμένου"/>
          <p:cNvSpPr>
            <a:spLocks noGrp="1"/>
          </p:cNvSpPr>
          <p:nvPr>
            <p:ph type="body" orient="vert" idx="1"/>
          </p:nvPr>
        </p:nvSpPr>
        <p:spPr>
          <a:xfrm>
            <a:off x="457200" y="274638"/>
            <a:ext cx="6019800" cy="5851525"/>
          </a:xfrm>
        </p:spPr>
        <p:txBody>
          <a:bodyPr vert="eaVert"/>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4" name="3 - Θέση ημερομηνίας"/>
          <p:cNvSpPr>
            <a:spLocks noGrp="1"/>
          </p:cNvSpPr>
          <p:nvPr>
            <p:ph type="dt" sz="half" idx="10"/>
          </p:nvPr>
        </p:nvSpPr>
        <p:spPr/>
        <p:txBody>
          <a:bodyPr/>
          <a:lstStyle/>
          <a:p>
            <a:fld id="{AAEB5639-BC24-41E4-9BB4-93B51DD116C9}" type="datetimeFigureOut">
              <a:rPr lang="en-GB" smtClean="0"/>
              <a:pPr/>
              <a:t>11/04/2014</a:t>
            </a:fld>
            <a:endParaRPr lang="en-GB"/>
          </a:p>
        </p:txBody>
      </p:sp>
      <p:sp>
        <p:nvSpPr>
          <p:cNvPr id="5" name="4 - Θέση υποσέλιδου"/>
          <p:cNvSpPr>
            <a:spLocks noGrp="1"/>
          </p:cNvSpPr>
          <p:nvPr>
            <p:ph type="ftr" sz="quarter" idx="11"/>
          </p:nvPr>
        </p:nvSpPr>
        <p:spPr/>
        <p:txBody>
          <a:bodyPr/>
          <a:lstStyle/>
          <a:p>
            <a:endParaRPr lang="en-GB"/>
          </a:p>
        </p:txBody>
      </p:sp>
      <p:sp>
        <p:nvSpPr>
          <p:cNvPr id="6" name="5 - Θέση αριθμού διαφάνειας"/>
          <p:cNvSpPr>
            <a:spLocks noGrp="1"/>
          </p:cNvSpPr>
          <p:nvPr>
            <p:ph type="sldNum" sz="quarter" idx="12"/>
          </p:nvPr>
        </p:nvSpPr>
        <p:spPr/>
        <p:txBody>
          <a:bodyPr/>
          <a:lstStyle/>
          <a:p>
            <a:fld id="{7D56B103-F79B-437E-800C-BEA70C2C8117}"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n-GB"/>
          </a:p>
        </p:txBody>
      </p:sp>
      <p:sp>
        <p:nvSpPr>
          <p:cNvPr id="3" name="2 - Θέση περιεχομένου"/>
          <p:cNvSpPr>
            <a:spLocks noGrp="1"/>
          </p:cNvSpPr>
          <p:nvPr>
            <p:ph idx="1"/>
          </p:nvPr>
        </p:nvSpPr>
        <p:spPr/>
        <p:txBody>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4" name="3 - Θέση ημερομηνίας"/>
          <p:cNvSpPr>
            <a:spLocks noGrp="1"/>
          </p:cNvSpPr>
          <p:nvPr>
            <p:ph type="dt" sz="half" idx="10"/>
          </p:nvPr>
        </p:nvSpPr>
        <p:spPr/>
        <p:txBody>
          <a:bodyPr/>
          <a:lstStyle/>
          <a:p>
            <a:fld id="{AAEB5639-BC24-41E4-9BB4-93B51DD116C9}" type="datetimeFigureOut">
              <a:rPr lang="en-GB" smtClean="0"/>
              <a:pPr/>
              <a:t>11/04/2014</a:t>
            </a:fld>
            <a:endParaRPr lang="en-GB"/>
          </a:p>
        </p:txBody>
      </p:sp>
      <p:sp>
        <p:nvSpPr>
          <p:cNvPr id="5" name="4 - Θέση υποσέλιδου"/>
          <p:cNvSpPr>
            <a:spLocks noGrp="1"/>
          </p:cNvSpPr>
          <p:nvPr>
            <p:ph type="ftr" sz="quarter" idx="11"/>
          </p:nvPr>
        </p:nvSpPr>
        <p:spPr/>
        <p:txBody>
          <a:bodyPr/>
          <a:lstStyle/>
          <a:p>
            <a:endParaRPr lang="en-GB"/>
          </a:p>
        </p:txBody>
      </p:sp>
      <p:sp>
        <p:nvSpPr>
          <p:cNvPr id="6" name="5 - Θέση αριθμού διαφάνειας"/>
          <p:cNvSpPr>
            <a:spLocks noGrp="1"/>
          </p:cNvSpPr>
          <p:nvPr>
            <p:ph type="sldNum" sz="quarter" idx="12"/>
          </p:nvPr>
        </p:nvSpPr>
        <p:spPr/>
        <p:txBody>
          <a:bodyPr/>
          <a:lstStyle/>
          <a:p>
            <a:fld id="{7D56B103-F79B-437E-800C-BEA70C2C8117}"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1 - Τίτλος"/>
          <p:cNvSpPr>
            <a:spLocks noGrp="1"/>
          </p:cNvSpPr>
          <p:nvPr>
            <p:ph type="title"/>
          </p:nvPr>
        </p:nvSpPr>
        <p:spPr>
          <a:xfrm>
            <a:off x="722313" y="4406900"/>
            <a:ext cx="7772400" cy="1362075"/>
          </a:xfrm>
        </p:spPr>
        <p:txBody>
          <a:bodyPr anchor="t"/>
          <a:lstStyle>
            <a:lvl1pPr algn="l">
              <a:defRPr sz="4000" b="1" cap="all"/>
            </a:lvl1pPr>
          </a:lstStyle>
          <a:p>
            <a:r>
              <a:rPr lang="el-GR" smtClean="0"/>
              <a:t>Kλικ για επεξεργασία του τίτλου</a:t>
            </a:r>
            <a:endParaRPr lang="en-GB"/>
          </a:p>
        </p:txBody>
      </p:sp>
      <p:sp>
        <p:nvSpPr>
          <p:cNvPr id="3" name="2 - Θέση κειμένου"/>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smtClean="0"/>
              <a:t>Kλικ για επεξεργασία των στυλ του υποδείγματος</a:t>
            </a:r>
          </a:p>
        </p:txBody>
      </p:sp>
      <p:sp>
        <p:nvSpPr>
          <p:cNvPr id="4" name="3 - Θέση ημερομηνίας"/>
          <p:cNvSpPr>
            <a:spLocks noGrp="1"/>
          </p:cNvSpPr>
          <p:nvPr>
            <p:ph type="dt" sz="half" idx="10"/>
          </p:nvPr>
        </p:nvSpPr>
        <p:spPr/>
        <p:txBody>
          <a:bodyPr/>
          <a:lstStyle/>
          <a:p>
            <a:fld id="{AAEB5639-BC24-41E4-9BB4-93B51DD116C9}" type="datetimeFigureOut">
              <a:rPr lang="en-GB" smtClean="0"/>
              <a:pPr/>
              <a:t>11/04/2014</a:t>
            </a:fld>
            <a:endParaRPr lang="en-GB"/>
          </a:p>
        </p:txBody>
      </p:sp>
      <p:sp>
        <p:nvSpPr>
          <p:cNvPr id="5" name="4 - Θέση υποσέλιδου"/>
          <p:cNvSpPr>
            <a:spLocks noGrp="1"/>
          </p:cNvSpPr>
          <p:nvPr>
            <p:ph type="ftr" sz="quarter" idx="11"/>
          </p:nvPr>
        </p:nvSpPr>
        <p:spPr/>
        <p:txBody>
          <a:bodyPr/>
          <a:lstStyle/>
          <a:p>
            <a:endParaRPr lang="en-GB"/>
          </a:p>
        </p:txBody>
      </p:sp>
      <p:sp>
        <p:nvSpPr>
          <p:cNvPr id="6" name="5 - Θέση αριθμού διαφάνειας"/>
          <p:cNvSpPr>
            <a:spLocks noGrp="1"/>
          </p:cNvSpPr>
          <p:nvPr>
            <p:ph type="sldNum" sz="quarter" idx="12"/>
          </p:nvPr>
        </p:nvSpPr>
        <p:spPr/>
        <p:txBody>
          <a:bodyPr/>
          <a:lstStyle/>
          <a:p>
            <a:fld id="{7D56B103-F79B-437E-800C-BEA70C2C8117}"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n-GB"/>
          </a:p>
        </p:txBody>
      </p:sp>
      <p:sp>
        <p:nvSpPr>
          <p:cNvPr id="3" name="2 - Θέση περιεχομένου"/>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4" name="3 - Θέση περιεχομένου"/>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5" name="4 - Θέση ημερομηνίας"/>
          <p:cNvSpPr>
            <a:spLocks noGrp="1"/>
          </p:cNvSpPr>
          <p:nvPr>
            <p:ph type="dt" sz="half" idx="10"/>
          </p:nvPr>
        </p:nvSpPr>
        <p:spPr/>
        <p:txBody>
          <a:bodyPr/>
          <a:lstStyle/>
          <a:p>
            <a:fld id="{AAEB5639-BC24-41E4-9BB4-93B51DD116C9}" type="datetimeFigureOut">
              <a:rPr lang="en-GB" smtClean="0"/>
              <a:pPr/>
              <a:t>11/04/2014</a:t>
            </a:fld>
            <a:endParaRPr lang="en-GB"/>
          </a:p>
        </p:txBody>
      </p:sp>
      <p:sp>
        <p:nvSpPr>
          <p:cNvPr id="6" name="5 - Θέση υποσέλιδου"/>
          <p:cNvSpPr>
            <a:spLocks noGrp="1"/>
          </p:cNvSpPr>
          <p:nvPr>
            <p:ph type="ftr" sz="quarter" idx="11"/>
          </p:nvPr>
        </p:nvSpPr>
        <p:spPr/>
        <p:txBody>
          <a:bodyPr/>
          <a:lstStyle/>
          <a:p>
            <a:endParaRPr lang="en-GB"/>
          </a:p>
        </p:txBody>
      </p:sp>
      <p:sp>
        <p:nvSpPr>
          <p:cNvPr id="7" name="6 - Θέση αριθμού διαφάνειας"/>
          <p:cNvSpPr>
            <a:spLocks noGrp="1"/>
          </p:cNvSpPr>
          <p:nvPr>
            <p:ph type="sldNum" sz="quarter" idx="12"/>
          </p:nvPr>
        </p:nvSpPr>
        <p:spPr/>
        <p:txBody>
          <a:bodyPr/>
          <a:lstStyle/>
          <a:p>
            <a:fld id="{7D56B103-F79B-437E-800C-BEA70C2C8117}"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lvl1pPr>
              <a:defRPr/>
            </a:lvl1pPr>
          </a:lstStyle>
          <a:p>
            <a:r>
              <a:rPr lang="el-GR" smtClean="0"/>
              <a:t>Kλικ για επεξεργασία του τίτλου</a:t>
            </a:r>
            <a:endParaRPr lang="en-GB"/>
          </a:p>
        </p:txBody>
      </p:sp>
      <p:sp>
        <p:nvSpPr>
          <p:cNvPr id="3" name="2 - Θέση κειμένου"/>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Kλικ για επεξεργασία των στυλ του υποδείγματος</a:t>
            </a:r>
          </a:p>
        </p:txBody>
      </p:sp>
      <p:sp>
        <p:nvSpPr>
          <p:cNvPr id="4" name="3 - Θέση περιεχομένου"/>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5" name="4 - Θέση κειμένου"/>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Kλικ για επεξεργασία των στυλ του υποδείγματος</a:t>
            </a:r>
          </a:p>
        </p:txBody>
      </p:sp>
      <p:sp>
        <p:nvSpPr>
          <p:cNvPr id="6" name="5 - Θέση περιεχομένου"/>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7" name="6 - Θέση ημερομηνίας"/>
          <p:cNvSpPr>
            <a:spLocks noGrp="1"/>
          </p:cNvSpPr>
          <p:nvPr>
            <p:ph type="dt" sz="half" idx="10"/>
          </p:nvPr>
        </p:nvSpPr>
        <p:spPr/>
        <p:txBody>
          <a:bodyPr/>
          <a:lstStyle/>
          <a:p>
            <a:fld id="{AAEB5639-BC24-41E4-9BB4-93B51DD116C9}" type="datetimeFigureOut">
              <a:rPr lang="en-GB" smtClean="0"/>
              <a:pPr/>
              <a:t>11/04/2014</a:t>
            </a:fld>
            <a:endParaRPr lang="en-GB"/>
          </a:p>
        </p:txBody>
      </p:sp>
      <p:sp>
        <p:nvSpPr>
          <p:cNvPr id="8" name="7 - Θέση υποσέλιδου"/>
          <p:cNvSpPr>
            <a:spLocks noGrp="1"/>
          </p:cNvSpPr>
          <p:nvPr>
            <p:ph type="ftr" sz="quarter" idx="11"/>
          </p:nvPr>
        </p:nvSpPr>
        <p:spPr/>
        <p:txBody>
          <a:bodyPr/>
          <a:lstStyle/>
          <a:p>
            <a:endParaRPr lang="en-GB"/>
          </a:p>
        </p:txBody>
      </p:sp>
      <p:sp>
        <p:nvSpPr>
          <p:cNvPr id="9" name="8 - Θέση αριθμού διαφάνειας"/>
          <p:cNvSpPr>
            <a:spLocks noGrp="1"/>
          </p:cNvSpPr>
          <p:nvPr>
            <p:ph type="sldNum" sz="quarter" idx="12"/>
          </p:nvPr>
        </p:nvSpPr>
        <p:spPr/>
        <p:txBody>
          <a:bodyPr/>
          <a:lstStyle/>
          <a:p>
            <a:fld id="{7D56B103-F79B-437E-800C-BEA70C2C8117}"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n-GB"/>
          </a:p>
        </p:txBody>
      </p:sp>
      <p:sp>
        <p:nvSpPr>
          <p:cNvPr id="3" name="2 - Θέση ημερομηνίας"/>
          <p:cNvSpPr>
            <a:spLocks noGrp="1"/>
          </p:cNvSpPr>
          <p:nvPr>
            <p:ph type="dt" sz="half" idx="10"/>
          </p:nvPr>
        </p:nvSpPr>
        <p:spPr/>
        <p:txBody>
          <a:bodyPr/>
          <a:lstStyle/>
          <a:p>
            <a:fld id="{AAEB5639-BC24-41E4-9BB4-93B51DD116C9}" type="datetimeFigureOut">
              <a:rPr lang="en-GB" smtClean="0"/>
              <a:pPr/>
              <a:t>11/04/2014</a:t>
            </a:fld>
            <a:endParaRPr lang="en-GB"/>
          </a:p>
        </p:txBody>
      </p:sp>
      <p:sp>
        <p:nvSpPr>
          <p:cNvPr id="4" name="3 - Θέση υποσέλιδου"/>
          <p:cNvSpPr>
            <a:spLocks noGrp="1"/>
          </p:cNvSpPr>
          <p:nvPr>
            <p:ph type="ftr" sz="quarter" idx="11"/>
          </p:nvPr>
        </p:nvSpPr>
        <p:spPr/>
        <p:txBody>
          <a:bodyPr/>
          <a:lstStyle/>
          <a:p>
            <a:endParaRPr lang="en-GB"/>
          </a:p>
        </p:txBody>
      </p:sp>
      <p:sp>
        <p:nvSpPr>
          <p:cNvPr id="5" name="4 - Θέση αριθμού διαφάνειας"/>
          <p:cNvSpPr>
            <a:spLocks noGrp="1"/>
          </p:cNvSpPr>
          <p:nvPr>
            <p:ph type="sldNum" sz="quarter" idx="12"/>
          </p:nvPr>
        </p:nvSpPr>
        <p:spPr/>
        <p:txBody>
          <a:bodyPr/>
          <a:lstStyle/>
          <a:p>
            <a:fld id="{7D56B103-F79B-437E-800C-BEA70C2C8117}"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fld id="{AAEB5639-BC24-41E4-9BB4-93B51DD116C9}" type="datetimeFigureOut">
              <a:rPr lang="en-GB" smtClean="0"/>
              <a:pPr/>
              <a:t>11/04/2014</a:t>
            </a:fld>
            <a:endParaRPr lang="en-GB"/>
          </a:p>
        </p:txBody>
      </p:sp>
      <p:sp>
        <p:nvSpPr>
          <p:cNvPr id="3" name="2 - Θέση υποσέλιδου"/>
          <p:cNvSpPr>
            <a:spLocks noGrp="1"/>
          </p:cNvSpPr>
          <p:nvPr>
            <p:ph type="ftr" sz="quarter" idx="11"/>
          </p:nvPr>
        </p:nvSpPr>
        <p:spPr/>
        <p:txBody>
          <a:bodyPr/>
          <a:lstStyle/>
          <a:p>
            <a:endParaRPr lang="en-GB"/>
          </a:p>
        </p:txBody>
      </p:sp>
      <p:sp>
        <p:nvSpPr>
          <p:cNvPr id="4" name="3 - Θέση αριθμού διαφάνειας"/>
          <p:cNvSpPr>
            <a:spLocks noGrp="1"/>
          </p:cNvSpPr>
          <p:nvPr>
            <p:ph type="sldNum" sz="quarter" idx="12"/>
          </p:nvPr>
        </p:nvSpPr>
        <p:spPr/>
        <p:txBody>
          <a:bodyPr/>
          <a:lstStyle/>
          <a:p>
            <a:fld id="{7D56B103-F79B-437E-800C-BEA70C2C8117}"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3050"/>
            <a:ext cx="3008313" cy="1162050"/>
          </a:xfrm>
        </p:spPr>
        <p:txBody>
          <a:bodyPr anchor="b"/>
          <a:lstStyle>
            <a:lvl1pPr algn="l">
              <a:defRPr sz="2000" b="1"/>
            </a:lvl1pPr>
          </a:lstStyle>
          <a:p>
            <a:r>
              <a:rPr lang="el-GR" smtClean="0"/>
              <a:t>Kλικ για επεξεργασία του τίτλου</a:t>
            </a:r>
            <a:endParaRPr lang="en-GB"/>
          </a:p>
        </p:txBody>
      </p:sp>
      <p:sp>
        <p:nvSpPr>
          <p:cNvPr id="3" name="2 - Θέση περιεχομένου"/>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4" name="3 - Θέση κειμένου"/>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AAEB5639-BC24-41E4-9BB4-93B51DD116C9}" type="datetimeFigureOut">
              <a:rPr lang="en-GB" smtClean="0"/>
              <a:pPr/>
              <a:t>11/04/2014</a:t>
            </a:fld>
            <a:endParaRPr lang="en-GB"/>
          </a:p>
        </p:txBody>
      </p:sp>
      <p:sp>
        <p:nvSpPr>
          <p:cNvPr id="6" name="5 - Θέση υποσέλιδου"/>
          <p:cNvSpPr>
            <a:spLocks noGrp="1"/>
          </p:cNvSpPr>
          <p:nvPr>
            <p:ph type="ftr" sz="quarter" idx="11"/>
          </p:nvPr>
        </p:nvSpPr>
        <p:spPr/>
        <p:txBody>
          <a:bodyPr/>
          <a:lstStyle/>
          <a:p>
            <a:endParaRPr lang="en-GB"/>
          </a:p>
        </p:txBody>
      </p:sp>
      <p:sp>
        <p:nvSpPr>
          <p:cNvPr id="7" name="6 - Θέση αριθμού διαφάνειας"/>
          <p:cNvSpPr>
            <a:spLocks noGrp="1"/>
          </p:cNvSpPr>
          <p:nvPr>
            <p:ph type="sldNum" sz="quarter" idx="12"/>
          </p:nvPr>
        </p:nvSpPr>
        <p:spPr/>
        <p:txBody>
          <a:bodyPr/>
          <a:lstStyle/>
          <a:p>
            <a:fld id="{7D56B103-F79B-437E-800C-BEA70C2C8117}"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1792288" y="4800600"/>
            <a:ext cx="5486400" cy="566738"/>
          </a:xfrm>
        </p:spPr>
        <p:txBody>
          <a:bodyPr anchor="b"/>
          <a:lstStyle>
            <a:lvl1pPr algn="l">
              <a:defRPr sz="2000" b="1"/>
            </a:lvl1pPr>
          </a:lstStyle>
          <a:p>
            <a:r>
              <a:rPr lang="el-GR" smtClean="0"/>
              <a:t>Kλικ για επεξεργασία του τίτλου</a:t>
            </a:r>
            <a:endParaRPr lang="en-GB"/>
          </a:p>
        </p:txBody>
      </p:sp>
      <p:sp>
        <p:nvSpPr>
          <p:cNvPr id="3" name="2 - Θέση εικόνας"/>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3 - Θέση κειμένου"/>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AAEB5639-BC24-41E4-9BB4-93B51DD116C9}" type="datetimeFigureOut">
              <a:rPr lang="en-GB" smtClean="0"/>
              <a:pPr/>
              <a:t>11/04/2014</a:t>
            </a:fld>
            <a:endParaRPr lang="en-GB"/>
          </a:p>
        </p:txBody>
      </p:sp>
      <p:sp>
        <p:nvSpPr>
          <p:cNvPr id="6" name="5 - Θέση υποσέλιδου"/>
          <p:cNvSpPr>
            <a:spLocks noGrp="1"/>
          </p:cNvSpPr>
          <p:nvPr>
            <p:ph type="ftr" sz="quarter" idx="11"/>
          </p:nvPr>
        </p:nvSpPr>
        <p:spPr/>
        <p:txBody>
          <a:bodyPr/>
          <a:lstStyle/>
          <a:p>
            <a:endParaRPr lang="en-GB"/>
          </a:p>
        </p:txBody>
      </p:sp>
      <p:sp>
        <p:nvSpPr>
          <p:cNvPr id="7" name="6 - Θέση αριθμού διαφάνειας"/>
          <p:cNvSpPr>
            <a:spLocks noGrp="1"/>
          </p:cNvSpPr>
          <p:nvPr>
            <p:ph type="sldNum" sz="quarter" idx="12"/>
          </p:nvPr>
        </p:nvSpPr>
        <p:spPr/>
        <p:txBody>
          <a:bodyPr/>
          <a:lstStyle/>
          <a:p>
            <a:fld id="{7D56B103-F79B-437E-800C-BEA70C2C8117}"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1 - Θέση τίτλου"/>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l-GR" smtClean="0"/>
              <a:t>Kλικ για επεξεργασία του τίτλου</a:t>
            </a:r>
            <a:endParaRPr lang="en-GB"/>
          </a:p>
        </p:txBody>
      </p:sp>
      <p:sp>
        <p:nvSpPr>
          <p:cNvPr id="3" name="2 - Θέση κειμένου"/>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4" name="3 - Θέση ημερομηνίας"/>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EB5639-BC24-41E4-9BB4-93B51DD116C9}" type="datetimeFigureOut">
              <a:rPr lang="en-GB" smtClean="0"/>
              <a:pPr/>
              <a:t>11/04/2014</a:t>
            </a:fld>
            <a:endParaRPr lang="en-GB"/>
          </a:p>
        </p:txBody>
      </p:sp>
      <p:sp>
        <p:nvSpPr>
          <p:cNvPr id="5" name="4 - Θέση υποσέλιδου"/>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5 - Θέση αριθμού διαφάνειας"/>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56B103-F79B-437E-800C-BEA70C2C8117}" type="slidenum">
              <a:rPr lang="en-GB" smtClean="0"/>
              <a:pPr/>
              <a:t>‹#›</a:t>
            </a:fld>
            <a:endParaRPr lang="en-GB"/>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themistocleous@gmail.com" TargetMode="External"/><Relationship Id="rId3" Type="http://schemas.openxmlformats.org/officeDocument/2006/relationships/hyperlink" Target="http://www.charalambosthemistocleous.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orldcat.org/title/discourse-markers/oclc/243527510"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1" Type="http://schemas.openxmlformats.org/officeDocument/2006/relationships/hyperlink" Target="https://sites.google.com/site/sociolinguisticseng241/the-team/class-2-7-pidgins-and-creoles" TargetMode="External"/><Relationship Id="rId12" Type="http://schemas.openxmlformats.org/officeDocument/2006/relationships/hyperlink" Target="https://sites.google.com/site/sociolinguisticseng241/the-team/codes" TargetMode="External"/><Relationship Id="rId13" Type="http://schemas.openxmlformats.org/officeDocument/2006/relationships/hyperlink" Target="https://sites.google.com/site/sociolinguisticseng241/the-team/code-switching" TargetMode="External"/><Relationship Id="rId1" Type="http://schemas.openxmlformats.org/officeDocument/2006/relationships/slideLayout" Target="../slideLayouts/slideLayout2.xml"/><Relationship Id="rId2" Type="http://schemas.openxmlformats.org/officeDocument/2006/relationships/hyperlink" Target="https://sites.google.com/site/sociolinguisticseng241/the-team/Class-11-what" TargetMode="External"/><Relationship Id="rId3" Type="http://schemas.openxmlformats.org/officeDocument/2006/relationships/hyperlink" Target="https://sites.google.com/site/sociolinguisticseng241/the-team/how" TargetMode="External"/><Relationship Id="rId4" Type="http://schemas.openxmlformats.org/officeDocument/2006/relationships/hyperlink" Target="https://sites.google.com/site/sociolinguisticseng241/the-team/languages-dialects-and-varieties" TargetMode="External"/><Relationship Id="rId5" Type="http://schemas.openxmlformats.org/officeDocument/2006/relationships/hyperlink" Target="https://sites.google.com/site/sociolinguisticseng241/the-team/language-contact" TargetMode="External"/><Relationship Id="rId6" Type="http://schemas.openxmlformats.org/officeDocument/2006/relationships/hyperlink" Target="https://sites.google.com/site/sociolinguisticseng241/the-team/speech-communities" TargetMode="External"/><Relationship Id="rId7" Type="http://schemas.openxmlformats.org/officeDocument/2006/relationships/hyperlink" Target="https://sites.google.com/site/sociolinguisticseng241/the-team/languages-dialects-and-varieties-b" TargetMode="External"/><Relationship Id="rId8" Type="http://schemas.openxmlformats.org/officeDocument/2006/relationships/hyperlink" Target="https://sites.google.com/site/sociolinguisticseng241/the-team/languages-sociolects-and-varieties" TargetMode="External"/><Relationship Id="rId9" Type="http://schemas.openxmlformats.org/officeDocument/2006/relationships/hyperlink" Target="https://sites.google.com/site/sociolinguisticseng241/the-team/class-24-----------------social-dialects-b" TargetMode="External"/><Relationship Id="rId10" Type="http://schemas.openxmlformats.org/officeDocument/2006/relationships/hyperlink" Target="https://sites.google.com/site/sociolinguisticseng241/the-team/pidgins-and-creole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ites.google.com/site/sociolinguisticseng241/the-team/findings-and-issues" TargetMode="External"/><Relationship Id="rId4" Type="http://schemas.openxmlformats.org/officeDocument/2006/relationships/hyperlink" Target="https://sites.google.com/site/sociolinguisticseng241/the-team/gender" TargetMode="External"/><Relationship Id="rId5" Type="http://schemas.openxmlformats.org/officeDocument/2006/relationships/hyperlink" Target="https://sites.google.com/site/sociolinguisticseng241/the-team/language-change" TargetMode="External"/><Relationship Id="rId6" Type="http://schemas.openxmlformats.org/officeDocument/2006/relationships/hyperlink" Target="https://sites.google.com/site/sociolinguisticseng241/the-team/class-4-1-words-and-cultures" TargetMode="External"/><Relationship Id="rId7" Type="http://schemas.openxmlformats.org/officeDocument/2006/relationships/hyperlink" Target="https://sites.google.com/site/sociolinguisticseng241/the-team/ethnographies" TargetMode="External"/><Relationship Id="rId8" Type="http://schemas.openxmlformats.org/officeDocument/2006/relationships/hyperlink" Target="https://sites.google.com/site/sociolinguisticseng241/the-team/social-networks-and-communities-of-practice" TargetMode="External"/><Relationship Id="rId9" Type="http://schemas.openxmlformats.org/officeDocument/2006/relationships/hyperlink" Target="https://sites.google.com/site/sociolinguisticseng241/the-team/solitarity-and-politeness" TargetMode="External"/><Relationship Id="rId10" Type="http://schemas.openxmlformats.org/officeDocument/2006/relationships/hyperlink" Target="https://sites.google.com/site/sociolinguisticseng241/the-team/talk-and-action" TargetMode="External"/><Relationship Id="rId1" Type="http://schemas.openxmlformats.org/officeDocument/2006/relationships/slideLayout" Target="../slideLayouts/slideLayout2.xml"/><Relationship Id="rId2" Type="http://schemas.openxmlformats.org/officeDocument/2006/relationships/hyperlink" Target="https://sites.google.com/site/sociolinguisticseng241/the-team/language-varia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ctrTitle"/>
          </p:nvPr>
        </p:nvSpPr>
        <p:spPr/>
        <p:txBody>
          <a:bodyPr/>
          <a:lstStyle/>
          <a:p>
            <a:r>
              <a:rPr lang="en-US" dirty="0" smtClean="0"/>
              <a:t>Talk in Interaction</a:t>
            </a:r>
            <a:endParaRPr lang="en-GB" dirty="0"/>
          </a:p>
        </p:txBody>
      </p:sp>
      <p:sp>
        <p:nvSpPr>
          <p:cNvPr id="3" name="2 - Υπότιτλος"/>
          <p:cNvSpPr>
            <a:spLocks noGrp="1"/>
          </p:cNvSpPr>
          <p:nvPr>
            <p:ph type="subTitle" idx="1"/>
          </p:nvPr>
        </p:nvSpPr>
        <p:spPr/>
        <p:txBody>
          <a:bodyPr>
            <a:normAutofit fontScale="92500"/>
          </a:bodyPr>
          <a:lstStyle/>
          <a:p>
            <a:r>
              <a:rPr lang="en-US" dirty="0" smtClean="0"/>
              <a:t>Charalambos Themistocleous</a:t>
            </a:r>
          </a:p>
          <a:p>
            <a:r>
              <a:rPr lang="en-US" dirty="0" smtClean="0">
                <a:hlinkClick r:id="rId2"/>
              </a:rPr>
              <a:t>themistocleous@gmail.com</a:t>
            </a:r>
            <a:endParaRPr lang="en-US" dirty="0" smtClean="0"/>
          </a:p>
          <a:p>
            <a:r>
              <a:rPr lang="en-US" dirty="0" smtClean="0">
                <a:hlinkClick r:id="rId3"/>
              </a:rPr>
              <a:t>www.charalambosthemistocleous.com</a:t>
            </a:r>
            <a:r>
              <a:rPr lang="en-US" dirty="0" smtClean="0"/>
              <a:t> </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lstStyle/>
          <a:p>
            <a:r>
              <a:rPr lang="en-US" dirty="0" smtClean="0"/>
              <a:t>&gt; The position reflects the origins of CA in “</a:t>
            </a:r>
            <a:r>
              <a:rPr lang="en-US" dirty="0" err="1" smtClean="0"/>
              <a:t>ethnomethodology</a:t>
            </a:r>
            <a:r>
              <a:rPr lang="en-US" dirty="0" smtClean="0"/>
              <a:t>”</a:t>
            </a:r>
            <a:endParaRPr lang="en-GB" dirty="0" smtClean="0"/>
          </a:p>
          <a:p>
            <a:endParaRPr lang="en-US" dirty="0" smtClean="0"/>
          </a:p>
          <a:p>
            <a:r>
              <a:rPr lang="en-US" dirty="0" err="1" smtClean="0"/>
              <a:t>Ethnomethodology</a:t>
            </a:r>
            <a:r>
              <a:rPr lang="en-US" dirty="0" smtClean="0"/>
              <a:t> proposes that “social order is created not by abstract structures, but by the concrete actions of people going about everyday business”.</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The organization of turn-taking</a:t>
            </a:r>
            <a:endParaRPr lang="en-GB" dirty="0"/>
          </a:p>
        </p:txBody>
      </p:sp>
      <p:sp>
        <p:nvSpPr>
          <p:cNvPr id="3" name="2 - Θέση περιεχομένου"/>
          <p:cNvSpPr>
            <a:spLocks noGrp="1"/>
          </p:cNvSpPr>
          <p:nvPr>
            <p:ph idx="1"/>
          </p:nvPr>
        </p:nvSpPr>
        <p:spPr/>
        <p:txBody>
          <a:bodyPr/>
          <a:lstStyle/>
          <a:p>
            <a:r>
              <a:rPr lang="en-US" dirty="0" smtClean="0"/>
              <a:t>Turn</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lstStyle/>
          <a:p>
            <a:pPr algn="ctr">
              <a:buNone/>
            </a:pPr>
            <a:endParaRPr lang="en-US" dirty="0" smtClean="0"/>
          </a:p>
          <a:p>
            <a:pPr algn="ctr">
              <a:buNone/>
            </a:pPr>
            <a:endParaRPr lang="en-US" dirty="0"/>
          </a:p>
          <a:p>
            <a:pPr algn="ctr">
              <a:buNone/>
            </a:pPr>
            <a:r>
              <a:rPr lang="en-US" dirty="0" smtClean="0">
                <a:solidFill>
                  <a:srgbClr val="FFFF00"/>
                </a:solidFill>
              </a:rPr>
              <a:t>One speaker speaks at a time.</a:t>
            </a:r>
          </a:p>
          <a:p>
            <a:pPr algn="ctr">
              <a:buNone/>
            </a:pPr>
            <a:r>
              <a:rPr lang="en-US" dirty="0" smtClean="0">
                <a:solidFill>
                  <a:srgbClr val="FFFF00"/>
                </a:solidFill>
              </a:rPr>
              <a:t>Speaker change recurs.</a:t>
            </a:r>
            <a:endParaRPr lang="en-GB" dirty="0">
              <a:solidFill>
                <a:srgbClr val="FFFF00"/>
              </a:solidFill>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lstStyle/>
          <a:p>
            <a:r>
              <a:rPr lang="en-US" dirty="0" smtClean="0">
                <a:solidFill>
                  <a:srgbClr val="FFFF00"/>
                </a:solidFill>
              </a:rPr>
              <a:t>Current speaker selects next speaker</a:t>
            </a:r>
            <a:endParaRPr lang="en-GB" dirty="0" smtClean="0">
              <a:solidFill>
                <a:srgbClr val="FFFF00"/>
              </a:solidFill>
            </a:endParaRPr>
          </a:p>
          <a:p>
            <a:pPr>
              <a:buNone/>
            </a:pPr>
            <a:r>
              <a:rPr lang="en-US" sz="2000" i="1" dirty="0" smtClean="0"/>
              <a:t>Or if this mechanism does not operate, then…</a:t>
            </a:r>
          </a:p>
          <a:p>
            <a:r>
              <a:rPr lang="en-US" dirty="0" smtClean="0">
                <a:solidFill>
                  <a:srgbClr val="FFFF00"/>
                </a:solidFill>
              </a:rPr>
              <a:t>Next speaker self-selects</a:t>
            </a:r>
          </a:p>
          <a:p>
            <a:pPr>
              <a:buNone/>
            </a:pPr>
            <a:r>
              <a:rPr lang="en-US" sz="2000" i="1" dirty="0" smtClean="0"/>
              <a:t>Of if this mechanism does not operate, then…</a:t>
            </a:r>
          </a:p>
          <a:p>
            <a:r>
              <a:rPr lang="en-US" dirty="0" smtClean="0">
                <a:solidFill>
                  <a:srgbClr val="FFFF00"/>
                </a:solidFill>
              </a:rPr>
              <a:t>Current speaker may (but does not have to) continue.</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lstStyle/>
          <a:p>
            <a:pPr>
              <a:buNone/>
            </a:pPr>
            <a:endParaRPr lang="en-US" dirty="0" smtClean="0"/>
          </a:p>
          <a:p>
            <a:pPr>
              <a:buNone/>
            </a:pPr>
            <a:endParaRPr lang="en-US" dirty="0"/>
          </a:p>
          <a:p>
            <a:pPr algn="ctr">
              <a:buNone/>
            </a:pPr>
            <a:r>
              <a:rPr lang="en-US" dirty="0">
                <a:solidFill>
                  <a:srgbClr val="FFFF00"/>
                </a:solidFill>
              </a:rPr>
              <a:t>T</a:t>
            </a:r>
            <a:r>
              <a:rPr lang="en-US" dirty="0" smtClean="0">
                <a:solidFill>
                  <a:srgbClr val="FFFF00"/>
                </a:solidFill>
              </a:rPr>
              <a:t>ransition Relevance </a:t>
            </a:r>
            <a:r>
              <a:rPr lang="en-US" dirty="0">
                <a:solidFill>
                  <a:srgbClr val="FFFF00"/>
                </a:solidFill>
              </a:rPr>
              <a:t>P</a:t>
            </a:r>
            <a:r>
              <a:rPr lang="en-US" dirty="0" smtClean="0">
                <a:solidFill>
                  <a:srgbClr val="FFFF00"/>
                </a:solidFill>
              </a:rPr>
              <a:t>lace (TRP)</a:t>
            </a:r>
            <a:endParaRPr lang="en-GB" dirty="0">
              <a:solidFill>
                <a:srgbClr val="FFFF00"/>
              </a:solidFill>
            </a:endParaRP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a:bodyPr>
          <a:lstStyle/>
          <a:p>
            <a:r>
              <a:rPr lang="en-US" dirty="0" smtClean="0"/>
              <a:t>Background Elements</a:t>
            </a:r>
            <a:endParaRPr lang="en-GB" dirty="0"/>
          </a:p>
        </p:txBody>
      </p:sp>
      <p:sp>
        <p:nvSpPr>
          <p:cNvPr id="3" name="2 - Θέση περιεχομένου"/>
          <p:cNvSpPr>
            <a:spLocks noGrp="1"/>
          </p:cNvSpPr>
          <p:nvPr>
            <p:ph idx="1"/>
          </p:nvPr>
        </p:nvSpPr>
        <p:spPr/>
        <p:txBody>
          <a:bodyPr/>
          <a:lstStyle/>
          <a:p>
            <a:pPr algn="ctr">
              <a:buNone/>
            </a:pPr>
            <a:r>
              <a:rPr lang="en-US" dirty="0" smtClean="0"/>
              <a:t>ah</a:t>
            </a:r>
          </a:p>
          <a:p>
            <a:pPr algn="ctr">
              <a:buNone/>
            </a:pPr>
            <a:r>
              <a:rPr lang="en-US" dirty="0" smtClean="0"/>
              <a:t>oh</a:t>
            </a:r>
          </a:p>
          <a:p>
            <a:pPr algn="ctr">
              <a:buNone/>
            </a:pPr>
            <a:r>
              <a:rPr lang="en-US" dirty="0" err="1" smtClean="0"/>
              <a:t>mhm</a:t>
            </a:r>
            <a:endParaRPr lang="en-US" dirty="0" smtClean="0"/>
          </a:p>
          <a:p>
            <a:pPr algn="ctr">
              <a:buNone/>
            </a:pPr>
            <a:r>
              <a:rPr lang="en-US" dirty="0" smtClean="0"/>
              <a:t>yes</a:t>
            </a:r>
          </a:p>
          <a:p>
            <a:pPr algn="ctr">
              <a:buNone/>
            </a:pPr>
            <a:r>
              <a:rPr lang="en-US" dirty="0" smtClean="0"/>
              <a:t>sure</a:t>
            </a:r>
          </a:p>
          <a:p>
            <a:pPr algn="ctr">
              <a:buNone/>
            </a:pPr>
            <a:r>
              <a:rPr lang="en-US" dirty="0" smtClean="0"/>
              <a:t>right</a:t>
            </a:r>
          </a:p>
          <a:p>
            <a:pPr algn="ctr">
              <a:buNone/>
            </a:pPr>
            <a:r>
              <a:rPr lang="en-US" dirty="0" smtClean="0"/>
              <a:t>really</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lstStyle/>
          <a:p>
            <a:pPr>
              <a:buNone/>
            </a:pPr>
            <a:r>
              <a:rPr lang="en-US" dirty="0" smtClean="0"/>
              <a:t>A: 		</a:t>
            </a:r>
            <a:r>
              <a:rPr lang="en-US" dirty="0" smtClean="0">
                <a:solidFill>
                  <a:srgbClr val="FFFF00"/>
                </a:solidFill>
              </a:rPr>
              <a:t>ə</a:t>
            </a:r>
            <a:r>
              <a:rPr lang="en-US" dirty="0" smtClean="0"/>
              <a:t> it’s absolutely BA</a:t>
            </a:r>
            <a:r>
              <a:rPr lang="en-US" dirty="0" smtClean="0">
                <a:solidFill>
                  <a:srgbClr val="FFFF00"/>
                </a:solidFill>
              </a:rPr>
              <a:t>\</a:t>
            </a:r>
            <a:r>
              <a:rPr lang="en-US" dirty="0" smtClean="0"/>
              <a:t>RMY</a:t>
            </a:r>
            <a:r>
              <a:rPr lang="en-US" dirty="0" smtClean="0">
                <a:solidFill>
                  <a:srgbClr val="FFFF00"/>
                </a:solidFill>
              </a:rPr>
              <a:t># </a:t>
            </a:r>
            <a:r>
              <a:rPr lang="en-US" dirty="0" smtClean="0"/>
              <a:t>you can hold the top </a:t>
            </a:r>
            <a:r>
              <a:rPr lang="en-US" dirty="0" smtClean="0">
                <a:solidFill>
                  <a:srgbClr val="FFFF00"/>
                </a:solidFill>
              </a:rPr>
              <a:t>- - </a:t>
            </a:r>
            <a:r>
              <a:rPr lang="en-GB" dirty="0" smtClean="0"/>
              <a:t>administrative job in COLLEGE# and you haven’t got a DEGR</a:t>
            </a:r>
            <a:r>
              <a:rPr lang="en-GB" dirty="0" smtClean="0">
                <a:solidFill>
                  <a:srgbClr val="FFFF00"/>
                </a:solidFill>
              </a:rPr>
              <a:t>/</a:t>
            </a:r>
            <a:r>
              <a:rPr lang="en-GB" dirty="0" smtClean="0"/>
              <a:t>EE</a:t>
            </a:r>
          </a:p>
          <a:p>
            <a:pPr>
              <a:buNone/>
            </a:pPr>
            <a:r>
              <a:rPr lang="en-US" dirty="0" smtClean="0"/>
              <a:t>B: 		</a:t>
            </a:r>
            <a:r>
              <a:rPr lang="en-US" dirty="0" smtClean="0">
                <a:solidFill>
                  <a:srgbClr val="FFFF00"/>
                </a:solidFill>
              </a:rPr>
              <a:t>*((</a:t>
            </a:r>
            <a:r>
              <a:rPr lang="en-US" dirty="0" smtClean="0"/>
              <a:t>REALLY</a:t>
            </a:r>
            <a:r>
              <a:rPr lang="en-US" dirty="0" smtClean="0">
                <a:solidFill>
                  <a:srgbClr val="FFFF00"/>
                </a:solidFill>
              </a:rPr>
              <a:t>))*</a:t>
            </a:r>
          </a:p>
          <a:p>
            <a:pPr>
              <a:buNone/>
            </a:pPr>
            <a:r>
              <a:rPr lang="en-US" dirty="0" smtClean="0"/>
              <a:t>&gt; A: 		</a:t>
            </a:r>
            <a:r>
              <a:rPr lang="en-US" dirty="0" smtClean="0">
                <a:solidFill>
                  <a:srgbClr val="FFFF00"/>
                </a:solidFill>
              </a:rPr>
              <a:t>*</a:t>
            </a:r>
            <a:r>
              <a:rPr lang="en-US" dirty="0" smtClean="0"/>
              <a:t>you just</a:t>
            </a:r>
            <a:r>
              <a:rPr lang="en-US" dirty="0" smtClean="0">
                <a:solidFill>
                  <a:srgbClr val="FFFF00"/>
                </a:solidFill>
              </a:rPr>
              <a:t>*</a:t>
            </a:r>
            <a:r>
              <a:rPr lang="en-US" dirty="0" smtClean="0"/>
              <a:t> can’t set foot beyond a certain . You KNOW</a:t>
            </a:r>
          </a:p>
          <a:p>
            <a:pPr>
              <a:buNone/>
            </a:pPr>
            <a:r>
              <a:rPr lang="en-US" dirty="0" smtClean="0"/>
              <a:t>B: but if you ‘</a:t>
            </a:r>
            <a:r>
              <a:rPr lang="en-US" dirty="0" err="1" smtClean="0"/>
              <a:t>ve</a:t>
            </a:r>
            <a:r>
              <a:rPr lang="en-US" dirty="0" smtClean="0"/>
              <a:t> got a DEGR</a:t>
            </a:r>
            <a:r>
              <a:rPr lang="en-US" dirty="0" smtClean="0">
                <a:solidFill>
                  <a:srgbClr val="FFFF00"/>
                </a:solidFill>
              </a:rPr>
              <a:t>/</a:t>
            </a:r>
            <a:r>
              <a:rPr lang="en-US" dirty="0" smtClean="0"/>
              <a:t>EE this is MA</a:t>
            </a:r>
            <a:r>
              <a:rPr lang="en-US" dirty="0" smtClean="0">
                <a:solidFill>
                  <a:srgbClr val="FFFF00"/>
                </a:solidFill>
              </a:rPr>
              <a:t>\</a:t>
            </a:r>
            <a:r>
              <a:rPr lang="en-US" dirty="0" smtClean="0"/>
              <a:t>GIC</a:t>
            </a:r>
            <a:r>
              <a:rPr lang="en-US" dirty="0" smtClean="0">
                <a:solidFill>
                  <a:srgbClr val="FFFF00"/>
                </a:solidFill>
              </a:rPr>
              <a:t># .</a:t>
            </a:r>
          </a:p>
          <a:p>
            <a:pPr>
              <a:buNone/>
            </a:pPr>
            <a:r>
              <a:rPr lang="en-US" dirty="0"/>
              <a:t>A</a:t>
            </a:r>
            <a:r>
              <a:rPr lang="en-US" dirty="0" smtClean="0"/>
              <a:t>: M</a:t>
            </a:r>
            <a:r>
              <a:rPr lang="en-US" dirty="0" smtClean="0">
                <a:solidFill>
                  <a:srgbClr val="FFFF00"/>
                </a:solidFill>
              </a:rPr>
              <a:t>\# . </a:t>
            </a:r>
            <a:r>
              <a:rPr lang="en-US" dirty="0" smtClean="0"/>
              <a:t>YE</a:t>
            </a:r>
            <a:r>
              <a:rPr lang="en-US" dirty="0" smtClean="0">
                <a:solidFill>
                  <a:srgbClr val="FFFF00"/>
                </a:solidFill>
              </a:rPr>
              <a:t>\</a:t>
            </a:r>
            <a:r>
              <a:rPr lang="en-US" dirty="0" smtClean="0"/>
              <a:t>S</a:t>
            </a:r>
            <a:r>
              <a:rPr lang="en-US" dirty="0" smtClean="0">
                <a:solidFill>
                  <a:srgbClr val="FFFF00"/>
                </a:solidFill>
              </a:rPr>
              <a:t>#</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395536" y="2780928"/>
            <a:ext cx="8229600" cy="1143000"/>
          </a:xfrm>
        </p:spPr>
        <p:txBody>
          <a:bodyPr>
            <a:normAutofit fontScale="90000"/>
          </a:bodyPr>
          <a:lstStyle/>
          <a:p>
            <a:r>
              <a:rPr lang="en-US" dirty="0" smtClean="0"/>
              <a:t>Textual Mechanisms of Turn Organization (cues)</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Discourse Markers</a:t>
            </a:r>
            <a:endParaRPr lang="en-GB" dirty="0"/>
          </a:p>
        </p:txBody>
      </p:sp>
      <p:sp>
        <p:nvSpPr>
          <p:cNvPr id="3" name="2 - Θέση περιεχομένου"/>
          <p:cNvSpPr>
            <a:spLocks noGrp="1"/>
          </p:cNvSpPr>
          <p:nvPr>
            <p:ph idx="1"/>
          </p:nvPr>
        </p:nvSpPr>
        <p:spPr/>
        <p:txBody>
          <a:bodyPr/>
          <a:lstStyle/>
          <a:p>
            <a:r>
              <a:rPr lang="en-GB" dirty="0" err="1" smtClean="0"/>
              <a:t>Schiffrin</a:t>
            </a:r>
            <a:r>
              <a:rPr lang="en-GB" dirty="0" smtClean="0"/>
              <a:t>, Deborah 1986. </a:t>
            </a:r>
            <a:r>
              <a:rPr lang="en-GB" i="1" dirty="0" smtClean="0">
                <a:hlinkClick r:id="rId2"/>
              </a:rPr>
              <a:t>Discourse markers</a:t>
            </a:r>
            <a:r>
              <a:rPr lang="en-GB" dirty="0" smtClean="0"/>
              <a:t>. Cambridge: Cambridge University Press.</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Radio-Conversation in Greek</a:t>
            </a:r>
            <a:endParaRPr lang="en-GB" dirty="0"/>
          </a:p>
        </p:txBody>
      </p:sp>
      <p:sp>
        <p:nvSpPr>
          <p:cNvPr id="3" name="2 - Θέση περιεχομένου"/>
          <p:cNvSpPr>
            <a:spLocks noGrp="1"/>
          </p:cNvSpPr>
          <p:nvPr>
            <p:ph idx="1"/>
          </p:nvPr>
        </p:nvSpPr>
        <p:spPr/>
        <p:txBody>
          <a:bodyPr>
            <a:normAutofit fontScale="92500" lnSpcReduction="10000"/>
          </a:bodyPr>
          <a:lstStyle/>
          <a:p>
            <a:pPr marL="514350" lvl="0" indent="-514350">
              <a:buFont typeface="+mj-lt"/>
              <a:buAutoNum type="arabicPeriod"/>
            </a:pPr>
            <a:r>
              <a:rPr lang="el-GR" dirty="0"/>
              <a:t>Λ. τι γίνεται: τίποτα</a:t>
            </a:r>
            <a:endParaRPr lang="en-GB" dirty="0"/>
          </a:p>
          <a:p>
            <a:pPr marL="514350" lvl="0" indent="-514350">
              <a:buFont typeface="+mj-lt"/>
              <a:buAutoNum type="arabicPeriod"/>
            </a:pPr>
            <a:r>
              <a:rPr lang="el-GR" dirty="0"/>
              <a:t>Ο</a:t>
            </a:r>
            <a:r>
              <a:rPr lang="el-GR" b="1" i="1" dirty="0"/>
              <a:t>.</a:t>
            </a:r>
            <a:r>
              <a:rPr lang="el-GR" b="1" i="1" dirty="0">
                <a:solidFill>
                  <a:srgbClr val="FFFF00"/>
                </a:solidFill>
              </a:rPr>
              <a:t> εντωμεταξύ </a:t>
            </a:r>
            <a:r>
              <a:rPr lang="el-GR" dirty="0"/>
              <a:t>το βράδυ λέει θα φτιάξει ο καιρός</a:t>
            </a:r>
            <a:endParaRPr lang="en-GB" dirty="0"/>
          </a:p>
          <a:p>
            <a:pPr marL="514350" lvl="0" indent="-514350">
              <a:buFont typeface="+mj-lt"/>
              <a:buAutoNum type="arabicPeriod"/>
            </a:pPr>
            <a:r>
              <a:rPr lang="el-GR" dirty="0"/>
              <a:t>Λ. θα φτιάξει</a:t>
            </a:r>
            <a:endParaRPr lang="en-GB" dirty="0"/>
          </a:p>
          <a:p>
            <a:pPr marL="514350" lvl="0" indent="-514350">
              <a:buFont typeface="+mj-lt"/>
              <a:buAutoNum type="arabicPeriod"/>
            </a:pPr>
            <a:r>
              <a:rPr lang="el-GR" dirty="0"/>
              <a:t>Ο. </a:t>
            </a:r>
            <a:r>
              <a:rPr lang="el-GR" b="1" i="1" dirty="0">
                <a:solidFill>
                  <a:srgbClr val="FFFF00"/>
                </a:solidFill>
              </a:rPr>
              <a:t>δηλαδή</a:t>
            </a:r>
            <a:r>
              <a:rPr lang="el-GR" dirty="0"/>
              <a:t> χθες ήταν μια μερούλα έριξε πέντε πόντους χιόνι στη </a:t>
            </a:r>
            <a:r>
              <a:rPr lang="el-GR" dirty="0" err="1"/>
              <a:t>φλώρινα</a:t>
            </a:r>
            <a:r>
              <a:rPr lang="el-GR" dirty="0"/>
              <a:t> που </a:t>
            </a:r>
            <a:r>
              <a:rPr lang="el-GR" dirty="0" err="1"/>
              <a:t>γίνοταν</a:t>
            </a:r>
            <a:r>
              <a:rPr lang="el-GR" dirty="0"/>
              <a:t> χαμός κυκλοφορούσαν αρκούδες |</a:t>
            </a:r>
            <a:endParaRPr lang="en-GB" dirty="0"/>
          </a:p>
          <a:p>
            <a:pPr marL="514350" lvl="0" indent="-514350">
              <a:buFont typeface="+mj-lt"/>
              <a:buAutoNum type="arabicPeriod"/>
            </a:pPr>
            <a:r>
              <a:rPr lang="el-GR" dirty="0"/>
              <a:t>Λ. πέρσι τέτοια εποχή θυμάσαι τι γινότανε: </a:t>
            </a:r>
            <a:endParaRPr lang="en-GB" dirty="0"/>
          </a:p>
          <a:p>
            <a:pPr marL="514350" lvl="0" indent="-514350">
              <a:buFont typeface="+mj-lt"/>
              <a:buAutoNum type="arabicPeriod"/>
            </a:pPr>
            <a:r>
              <a:rPr lang="el-GR" dirty="0"/>
              <a:t>Ο. ω καλά:</a:t>
            </a:r>
            <a:endParaRPr lang="en-GB" dirty="0"/>
          </a:p>
          <a:p>
            <a:endParaRPr lang="en-GB"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normAutofit fontScale="70000" lnSpcReduction="20000"/>
          </a:bodyPr>
          <a:lstStyle/>
          <a:p>
            <a:r>
              <a:rPr lang="en-GB" u="sng" dirty="0" smtClean="0">
                <a:hlinkClick r:id="rId2"/>
              </a:rPr>
              <a:t>What?</a:t>
            </a:r>
            <a:endParaRPr lang="en-GB" dirty="0" smtClean="0"/>
          </a:p>
          <a:p>
            <a:r>
              <a:rPr lang="en-GB" u="sng" dirty="0" smtClean="0">
                <a:hlinkClick r:id="rId3"/>
              </a:rPr>
              <a:t>How?</a:t>
            </a:r>
            <a:endParaRPr lang="en-GB" dirty="0" smtClean="0"/>
          </a:p>
          <a:p>
            <a:r>
              <a:rPr lang="en-GB" u="sng" dirty="0" smtClean="0">
                <a:hlinkClick r:id="rId4"/>
              </a:rPr>
              <a:t>Languages, Dialects and Varieties</a:t>
            </a:r>
            <a:endParaRPr lang="en-GB" dirty="0" smtClean="0"/>
          </a:p>
          <a:p>
            <a:r>
              <a:rPr lang="en-GB" u="sng" dirty="0" smtClean="0">
                <a:hlinkClick r:id="rId5"/>
              </a:rPr>
              <a:t>Language Contact</a:t>
            </a:r>
            <a:endParaRPr lang="en-GB" dirty="0" smtClean="0"/>
          </a:p>
          <a:p>
            <a:r>
              <a:rPr lang="en-GB" u="sng" dirty="0" smtClean="0">
                <a:hlinkClick r:id="rId6"/>
              </a:rPr>
              <a:t>Speech Communities</a:t>
            </a:r>
            <a:endParaRPr lang="en-GB" dirty="0" smtClean="0"/>
          </a:p>
          <a:p>
            <a:r>
              <a:rPr lang="en-GB" u="sng" dirty="0" smtClean="0">
                <a:hlinkClick r:id="rId7"/>
              </a:rPr>
              <a:t>Languages, Dialects and Varieties</a:t>
            </a:r>
            <a:endParaRPr lang="en-GB" dirty="0" smtClean="0"/>
          </a:p>
          <a:p>
            <a:r>
              <a:rPr lang="en-GB" u="sng" dirty="0" smtClean="0">
                <a:hlinkClick r:id="rId8"/>
              </a:rPr>
              <a:t>Languages, Sociolects and Varieties</a:t>
            </a:r>
            <a:endParaRPr lang="en-GB" dirty="0" smtClean="0"/>
          </a:p>
          <a:p>
            <a:r>
              <a:rPr lang="en-GB" u="sng" dirty="0" smtClean="0">
                <a:hlinkClick r:id="rId9"/>
              </a:rPr>
              <a:t>Social Dialects b’</a:t>
            </a:r>
            <a:endParaRPr lang="en-GB" dirty="0" smtClean="0"/>
          </a:p>
          <a:p>
            <a:r>
              <a:rPr lang="en-GB" u="sng" dirty="0" smtClean="0">
                <a:hlinkClick r:id="rId10"/>
              </a:rPr>
              <a:t>Pidgins and Creoles</a:t>
            </a:r>
            <a:endParaRPr lang="en-GB" dirty="0" smtClean="0"/>
          </a:p>
          <a:p>
            <a:r>
              <a:rPr lang="en-GB" u="sng" dirty="0" smtClean="0">
                <a:hlinkClick r:id="rId11"/>
              </a:rPr>
              <a:t>Pidgins and Creoles</a:t>
            </a:r>
            <a:endParaRPr lang="en-GB" dirty="0" smtClean="0"/>
          </a:p>
          <a:p>
            <a:r>
              <a:rPr lang="en-GB" u="sng" dirty="0" smtClean="0">
                <a:hlinkClick r:id="rId12"/>
              </a:rPr>
              <a:t>Codes</a:t>
            </a:r>
            <a:endParaRPr lang="en-GB" dirty="0" smtClean="0"/>
          </a:p>
          <a:p>
            <a:r>
              <a:rPr lang="en-GB" dirty="0" smtClean="0">
                <a:hlinkClick r:id="rId13"/>
              </a:rPr>
              <a:t>Code-Switching</a:t>
            </a:r>
            <a:endParaRPr lang="en-GB" dirty="0" smtClean="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Adjacency Pairs</a:t>
            </a:r>
            <a:endParaRPr lang="en-GB" dirty="0"/>
          </a:p>
        </p:txBody>
      </p:sp>
      <p:sp>
        <p:nvSpPr>
          <p:cNvPr id="3" name="2 - Θέση περιεχομένου"/>
          <p:cNvSpPr>
            <a:spLocks noGrp="1"/>
          </p:cNvSpPr>
          <p:nvPr>
            <p:ph idx="1"/>
          </p:nvPr>
        </p:nvSpPr>
        <p:spPr/>
        <p:txBody>
          <a:bodyPr/>
          <a:lstStyle/>
          <a:p>
            <a:r>
              <a:rPr lang="en-US" dirty="0" smtClean="0"/>
              <a:t>Question-Answer</a:t>
            </a:r>
          </a:p>
          <a:p>
            <a:r>
              <a:rPr lang="en-US" dirty="0" smtClean="0"/>
              <a:t>A: How old are you?</a:t>
            </a:r>
          </a:p>
          <a:p>
            <a:r>
              <a:rPr lang="en-US" dirty="0" smtClean="0"/>
              <a:t>B: twenty-nine,</a:t>
            </a:r>
          </a:p>
          <a:p>
            <a:endParaRPr lang="en-US" dirty="0"/>
          </a:p>
          <a:p>
            <a:pPr algn="r">
              <a:buNone/>
            </a:pPr>
            <a:r>
              <a:rPr lang="en-US" sz="2000" dirty="0" smtClean="0"/>
              <a:t>[constructed example]</a:t>
            </a:r>
            <a:endParaRPr lang="en-GB" sz="2000" dirty="0" smtClean="0"/>
          </a:p>
          <a:p>
            <a:endParaRPr lang="en-GB" dirty="0"/>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Adjacency Pairs</a:t>
            </a:r>
            <a:endParaRPr lang="en-GB" dirty="0"/>
          </a:p>
        </p:txBody>
      </p:sp>
      <p:sp>
        <p:nvSpPr>
          <p:cNvPr id="3" name="2 - Θέση περιεχομένου"/>
          <p:cNvSpPr>
            <a:spLocks noGrp="1"/>
          </p:cNvSpPr>
          <p:nvPr>
            <p:ph idx="1"/>
          </p:nvPr>
        </p:nvSpPr>
        <p:spPr/>
        <p:txBody>
          <a:bodyPr/>
          <a:lstStyle/>
          <a:p>
            <a:r>
              <a:rPr lang="en-US" dirty="0" smtClean="0"/>
              <a:t>Customer: pint of Guinness please</a:t>
            </a:r>
          </a:p>
          <a:p>
            <a:r>
              <a:rPr lang="en-US" dirty="0" err="1" smtClean="0"/>
              <a:t>Batender</a:t>
            </a:r>
            <a:r>
              <a:rPr lang="en-US" dirty="0" smtClean="0"/>
              <a:t>: how old are you?</a:t>
            </a:r>
          </a:p>
          <a:p>
            <a:r>
              <a:rPr lang="en-US" dirty="0" smtClean="0"/>
              <a:t>Customer: twenty nine.</a:t>
            </a:r>
          </a:p>
          <a:p>
            <a:r>
              <a:rPr lang="en-US" dirty="0" smtClean="0"/>
              <a:t>Bartender: OK coming up</a:t>
            </a:r>
          </a:p>
          <a:p>
            <a:pPr algn="r">
              <a:buNone/>
            </a:pPr>
            <a:r>
              <a:rPr lang="en-US" sz="2000" dirty="0" smtClean="0"/>
              <a:t>[constructed example]</a:t>
            </a:r>
            <a:endParaRPr lang="en-GB" sz="2000" dirty="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Adjacency Pairs</a:t>
            </a:r>
            <a:endParaRPr lang="en-GB" dirty="0"/>
          </a:p>
        </p:txBody>
      </p:sp>
      <p:sp>
        <p:nvSpPr>
          <p:cNvPr id="3" name="2 - Θέση περιεχομένου"/>
          <p:cNvSpPr>
            <a:spLocks noGrp="1"/>
          </p:cNvSpPr>
          <p:nvPr>
            <p:ph idx="1"/>
          </p:nvPr>
        </p:nvSpPr>
        <p:spPr/>
        <p:txBody>
          <a:bodyPr/>
          <a:lstStyle/>
          <a:p>
            <a:pPr marL="514350" indent="-514350">
              <a:buFont typeface="+mj-lt"/>
              <a:buAutoNum type="arabicPeriod"/>
            </a:pPr>
            <a:r>
              <a:rPr lang="en-US" dirty="0" smtClean="0"/>
              <a:t>Therapist: what’s your name?</a:t>
            </a:r>
          </a:p>
          <a:p>
            <a:pPr marL="514350" indent="-514350">
              <a:buFont typeface="+mj-lt"/>
              <a:buAutoNum type="arabicPeriod"/>
            </a:pPr>
            <a:r>
              <a:rPr lang="en-US" dirty="0" smtClean="0"/>
              <a:t>Patient: well, let’s say you might have thought you had something from before, but you haven’t got it anymore.</a:t>
            </a:r>
          </a:p>
          <a:p>
            <a:pPr marL="514350" indent="-514350">
              <a:buFont typeface="+mj-lt"/>
              <a:buAutoNum type="arabicPeriod"/>
            </a:pPr>
            <a:r>
              <a:rPr lang="en-US" dirty="0" smtClean="0"/>
              <a:t>Therapist: I am going to call you Dean.</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Adjacency Pairs</a:t>
            </a:r>
            <a:endParaRPr lang="en-GB" dirty="0"/>
          </a:p>
        </p:txBody>
      </p:sp>
      <p:sp>
        <p:nvSpPr>
          <p:cNvPr id="3" name="2 - Θέση περιεχομένου"/>
          <p:cNvSpPr>
            <a:spLocks noGrp="1"/>
          </p:cNvSpPr>
          <p:nvPr>
            <p:ph idx="1"/>
          </p:nvPr>
        </p:nvSpPr>
        <p:spPr/>
        <p:txBody>
          <a:bodyPr/>
          <a:lstStyle/>
          <a:p>
            <a:r>
              <a:rPr lang="en-US" dirty="0" smtClean="0"/>
              <a:t>Hypothesis – Answer</a:t>
            </a:r>
          </a:p>
          <a:p>
            <a:r>
              <a:rPr lang="en-US" dirty="0" smtClean="0"/>
              <a:t>Greeting – Greeting</a:t>
            </a:r>
          </a:p>
          <a:p>
            <a:r>
              <a:rPr lang="en-US" dirty="0" smtClean="0"/>
              <a:t>Invitation – Accept/decline</a:t>
            </a:r>
          </a:p>
          <a:p>
            <a:r>
              <a:rPr lang="en-US" dirty="0" smtClean="0"/>
              <a:t>Question – Answer</a:t>
            </a:r>
          </a:p>
          <a:p>
            <a:r>
              <a:rPr lang="en-US" dirty="0" smtClean="0"/>
              <a:t>Request – Accept/turn down</a:t>
            </a:r>
          </a:p>
          <a:p>
            <a:endParaRPr lang="en-GB" dirty="0"/>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normAutofit fontScale="47500" lnSpcReduction="20000"/>
          </a:bodyPr>
          <a:lstStyle/>
          <a:p>
            <a:pPr>
              <a:buNone/>
            </a:pPr>
            <a:r>
              <a:rPr lang="es-ES" dirty="0"/>
              <a:t>1.	</a:t>
            </a:r>
            <a:r>
              <a:rPr lang="es-ES" dirty="0" smtClean="0"/>
              <a:t>A: </a:t>
            </a:r>
            <a:r>
              <a:rPr lang="es-ES" dirty="0"/>
              <a:t>esí pu íse esí sti ðuʎá su pétro mu</a:t>
            </a:r>
          </a:p>
          <a:p>
            <a:pPr>
              <a:buNone/>
            </a:pPr>
            <a:r>
              <a:rPr lang="en-GB" dirty="0"/>
              <a:t>2.	</a:t>
            </a:r>
            <a:r>
              <a:rPr lang="en-GB" dirty="0" smtClean="0"/>
              <a:t>B: </a:t>
            </a:r>
            <a:r>
              <a:rPr lang="en-GB" dirty="0"/>
              <a:t>ne </a:t>
            </a:r>
          </a:p>
          <a:p>
            <a:pPr>
              <a:buNone/>
            </a:pPr>
            <a:r>
              <a:rPr lang="en-GB" dirty="0"/>
              <a:t>3.	</a:t>
            </a:r>
            <a:r>
              <a:rPr lang="en-GB" dirty="0" smtClean="0"/>
              <a:t>A: </a:t>
            </a:r>
            <a:r>
              <a:rPr lang="en-GB" dirty="0" err="1"/>
              <a:t>kápu</a:t>
            </a:r>
            <a:r>
              <a:rPr lang="en-GB" dirty="0"/>
              <a:t> </a:t>
            </a:r>
            <a:r>
              <a:rPr lang="en-GB" dirty="0" err="1"/>
              <a:t>íse</a:t>
            </a:r>
            <a:r>
              <a:rPr lang="en-GB" dirty="0"/>
              <a:t> </a:t>
            </a:r>
            <a:r>
              <a:rPr lang="en-GB" dirty="0" err="1"/>
              <a:t>sti</a:t>
            </a:r>
            <a:r>
              <a:rPr lang="en-GB" dirty="0"/>
              <a:t> </a:t>
            </a:r>
            <a:r>
              <a:rPr lang="en-GB" dirty="0" err="1"/>
              <a:t>ðuʎá</a:t>
            </a:r>
            <a:r>
              <a:rPr lang="en-GB" dirty="0"/>
              <a:t> </a:t>
            </a:r>
            <a:r>
              <a:rPr lang="en-GB" dirty="0" err="1"/>
              <a:t>su</a:t>
            </a:r>
            <a:r>
              <a:rPr lang="en-GB" dirty="0"/>
              <a:t> </a:t>
            </a:r>
            <a:r>
              <a:rPr lang="en-GB" dirty="0" err="1"/>
              <a:t>fadázome</a:t>
            </a:r>
            <a:r>
              <a:rPr lang="en-GB" dirty="0"/>
              <a:t> </a:t>
            </a:r>
          </a:p>
          <a:p>
            <a:pPr>
              <a:buNone/>
            </a:pPr>
            <a:r>
              <a:rPr lang="en-GB" dirty="0"/>
              <a:t>4.	</a:t>
            </a:r>
            <a:r>
              <a:rPr lang="en-GB" dirty="0" smtClean="0"/>
              <a:t>B: </a:t>
            </a:r>
            <a:r>
              <a:rPr lang="en-GB" dirty="0" err="1"/>
              <a:t>káti</a:t>
            </a:r>
            <a:r>
              <a:rPr lang="en-GB" dirty="0"/>
              <a:t> </a:t>
            </a:r>
            <a:r>
              <a:rPr lang="en-GB" dirty="0" err="1"/>
              <a:t>kánis</a:t>
            </a:r>
            <a:r>
              <a:rPr lang="en-GB" dirty="0"/>
              <a:t> </a:t>
            </a:r>
            <a:r>
              <a:rPr lang="en-GB" dirty="0" err="1"/>
              <a:t>ce</a:t>
            </a:r>
            <a:r>
              <a:rPr lang="en-GB" dirty="0"/>
              <a:t> </a:t>
            </a:r>
            <a:r>
              <a:rPr lang="en-GB" dirty="0" err="1"/>
              <a:t>esí</a:t>
            </a:r>
            <a:r>
              <a:rPr lang="en-GB" dirty="0"/>
              <a:t> </a:t>
            </a:r>
            <a:r>
              <a:rPr lang="en-GB" dirty="0" err="1"/>
              <a:t>ecí</a:t>
            </a:r>
            <a:r>
              <a:rPr lang="en-GB" dirty="0"/>
              <a:t> </a:t>
            </a:r>
            <a:r>
              <a:rPr lang="en-GB" dirty="0" err="1"/>
              <a:t>ce</a:t>
            </a:r>
            <a:r>
              <a:rPr lang="en-GB" dirty="0"/>
              <a:t> o </a:t>
            </a:r>
            <a:r>
              <a:rPr lang="en-GB" dirty="0" err="1"/>
              <a:t>politikós</a:t>
            </a:r>
            <a:r>
              <a:rPr lang="en-GB" dirty="0"/>
              <a:t> </a:t>
            </a:r>
            <a:r>
              <a:rPr lang="en-GB" dirty="0" err="1"/>
              <a:t>káti</a:t>
            </a:r>
            <a:r>
              <a:rPr lang="en-GB" dirty="0"/>
              <a:t> </a:t>
            </a:r>
            <a:r>
              <a:rPr lang="en-GB" dirty="0" err="1"/>
              <a:t>prépi</a:t>
            </a:r>
            <a:r>
              <a:rPr lang="en-GB" dirty="0"/>
              <a:t> </a:t>
            </a:r>
            <a:r>
              <a:rPr lang="en-GB" dirty="0" err="1"/>
              <a:t>na</a:t>
            </a:r>
            <a:r>
              <a:rPr lang="en-GB" dirty="0"/>
              <a:t> </a:t>
            </a:r>
            <a:r>
              <a:rPr lang="en-GB" dirty="0" err="1"/>
              <a:t>káni</a:t>
            </a:r>
            <a:r>
              <a:rPr lang="en-GB" dirty="0"/>
              <a:t>| </a:t>
            </a:r>
          </a:p>
          <a:p>
            <a:pPr>
              <a:buNone/>
            </a:pPr>
            <a:r>
              <a:rPr lang="pl-PL" dirty="0"/>
              <a:t>5.	</a:t>
            </a:r>
            <a:r>
              <a:rPr lang="en-US" dirty="0" smtClean="0"/>
              <a:t>A:</a:t>
            </a:r>
            <a:r>
              <a:rPr lang="pl-PL" dirty="0" smtClean="0"/>
              <a:t> </a:t>
            </a:r>
            <a:r>
              <a:rPr lang="pl-PL" dirty="0"/>
              <a:t>káti prépi na káni</a:t>
            </a:r>
          </a:p>
          <a:p>
            <a:pPr>
              <a:buNone/>
            </a:pPr>
            <a:r>
              <a:rPr lang="en-GB" dirty="0"/>
              <a:t>6.	</a:t>
            </a:r>
            <a:r>
              <a:rPr lang="en-GB" b="1" dirty="0" smtClean="0">
                <a:solidFill>
                  <a:srgbClr val="FFFF00"/>
                </a:solidFill>
              </a:rPr>
              <a:t>B: </a:t>
            </a:r>
            <a:r>
              <a:rPr lang="en-GB" b="1" dirty="0" err="1">
                <a:solidFill>
                  <a:srgbClr val="FFFF00"/>
                </a:solidFill>
              </a:rPr>
              <a:t>áma</a:t>
            </a:r>
            <a:r>
              <a:rPr lang="en-GB" b="1" dirty="0">
                <a:solidFill>
                  <a:srgbClr val="FFFF00"/>
                </a:solidFill>
              </a:rPr>
              <a:t> </a:t>
            </a:r>
            <a:r>
              <a:rPr lang="en-GB" b="1" dirty="0" err="1">
                <a:solidFill>
                  <a:srgbClr val="FFFF00"/>
                </a:solidFill>
              </a:rPr>
              <a:t>kátsi</a:t>
            </a:r>
            <a:r>
              <a:rPr lang="en-GB" b="1" dirty="0">
                <a:solidFill>
                  <a:srgbClr val="FFFF00"/>
                </a:solidFill>
              </a:rPr>
              <a:t> </a:t>
            </a:r>
            <a:r>
              <a:rPr lang="en-GB" b="1" dirty="0" err="1">
                <a:solidFill>
                  <a:srgbClr val="FFFF00"/>
                </a:solidFill>
              </a:rPr>
              <a:t>ísixos</a:t>
            </a:r>
            <a:r>
              <a:rPr lang="en-GB" b="1" dirty="0">
                <a:solidFill>
                  <a:srgbClr val="FFFF00"/>
                </a:solidFill>
              </a:rPr>
              <a:t> o </a:t>
            </a:r>
            <a:r>
              <a:rPr lang="en-GB" b="1" dirty="0" err="1">
                <a:solidFill>
                  <a:srgbClr val="FFFF00"/>
                </a:solidFill>
              </a:rPr>
              <a:t>énas</a:t>
            </a:r>
            <a:r>
              <a:rPr lang="en-GB" b="1" dirty="0">
                <a:solidFill>
                  <a:srgbClr val="FFFF00"/>
                </a:solidFill>
              </a:rPr>
              <a:t> </a:t>
            </a:r>
            <a:r>
              <a:rPr lang="en-GB" b="1" dirty="0" err="1">
                <a:solidFill>
                  <a:srgbClr val="FFFF00"/>
                </a:solidFill>
              </a:rPr>
              <a:t>ísixos</a:t>
            </a:r>
            <a:r>
              <a:rPr lang="en-GB" b="1" dirty="0">
                <a:solidFill>
                  <a:srgbClr val="FFFF00"/>
                </a:solidFill>
              </a:rPr>
              <a:t> </a:t>
            </a:r>
            <a:r>
              <a:rPr lang="en-GB" b="1" dirty="0" smtClean="0">
                <a:solidFill>
                  <a:srgbClr val="FFFF00"/>
                </a:solidFill>
              </a:rPr>
              <a:t>co </a:t>
            </a:r>
            <a:r>
              <a:rPr lang="en-GB" b="1" dirty="0" err="1">
                <a:solidFill>
                  <a:srgbClr val="FFFF00"/>
                </a:solidFill>
              </a:rPr>
              <a:t>álos</a:t>
            </a:r>
            <a:r>
              <a:rPr lang="en-GB" b="1" dirty="0">
                <a:solidFill>
                  <a:srgbClr val="FFFF00"/>
                </a:solidFill>
              </a:rPr>
              <a:t> </a:t>
            </a:r>
            <a:r>
              <a:rPr lang="en-GB" b="1" dirty="0" err="1">
                <a:solidFill>
                  <a:srgbClr val="FFFF00"/>
                </a:solidFill>
              </a:rPr>
              <a:t>tóte</a:t>
            </a:r>
            <a:r>
              <a:rPr lang="en-GB" b="1" dirty="0">
                <a:solidFill>
                  <a:srgbClr val="FFFF00"/>
                </a:solidFill>
              </a:rPr>
              <a:t> [ </a:t>
            </a:r>
            <a:r>
              <a:rPr lang="en-GB" b="1" dirty="0" err="1">
                <a:solidFill>
                  <a:srgbClr val="FFFF00"/>
                </a:solidFill>
              </a:rPr>
              <a:t>ðen</a:t>
            </a:r>
            <a:r>
              <a:rPr lang="en-GB" b="1" dirty="0">
                <a:solidFill>
                  <a:srgbClr val="FFFF00"/>
                </a:solidFill>
              </a:rPr>
              <a:t> </a:t>
            </a:r>
            <a:r>
              <a:rPr lang="en-GB" b="1" dirty="0" err="1">
                <a:solidFill>
                  <a:srgbClr val="FFFF00"/>
                </a:solidFill>
              </a:rPr>
              <a:t>ipárçi</a:t>
            </a:r>
            <a:r>
              <a:rPr lang="en-GB" b="1" dirty="0">
                <a:solidFill>
                  <a:srgbClr val="FFFF00"/>
                </a:solidFill>
              </a:rPr>
              <a:t> </a:t>
            </a:r>
            <a:r>
              <a:rPr lang="el-GR" b="1" dirty="0">
                <a:solidFill>
                  <a:srgbClr val="FFFF00"/>
                </a:solidFill>
              </a:rPr>
              <a:t>θ</a:t>
            </a:r>
            <a:r>
              <a:rPr lang="en-GB" b="1" dirty="0" err="1">
                <a:solidFill>
                  <a:srgbClr val="FFFF00"/>
                </a:solidFill>
              </a:rPr>
              <a:t>éma</a:t>
            </a:r>
            <a:r>
              <a:rPr lang="en-GB" b="1" dirty="0">
                <a:solidFill>
                  <a:srgbClr val="FFFF00"/>
                </a:solidFill>
              </a:rPr>
              <a:t> </a:t>
            </a:r>
            <a:r>
              <a:rPr lang="en-GB" b="1" dirty="0" err="1">
                <a:solidFill>
                  <a:srgbClr val="FFFF00"/>
                </a:solidFill>
              </a:rPr>
              <a:t>tóte</a:t>
            </a:r>
            <a:r>
              <a:rPr lang="en-GB" b="1" dirty="0">
                <a:solidFill>
                  <a:srgbClr val="FFFF00"/>
                </a:solidFill>
              </a:rPr>
              <a:t> ] </a:t>
            </a:r>
          </a:p>
          <a:p>
            <a:pPr>
              <a:buNone/>
            </a:pPr>
            <a:r>
              <a:rPr lang="en-GB" dirty="0"/>
              <a:t>7.	</a:t>
            </a:r>
            <a:r>
              <a:rPr lang="en-GB" dirty="0" smtClean="0"/>
              <a:t>A: </a:t>
            </a:r>
            <a:r>
              <a:rPr lang="en-GB" dirty="0" err="1"/>
              <a:t>ti</a:t>
            </a:r>
            <a:r>
              <a:rPr lang="en-GB" dirty="0"/>
              <a:t> </a:t>
            </a:r>
            <a:r>
              <a:rPr lang="el-GR" dirty="0"/>
              <a:t>θ</a:t>
            </a:r>
            <a:r>
              <a:rPr lang="en-GB" dirty="0"/>
              <a:t>a </a:t>
            </a:r>
            <a:r>
              <a:rPr lang="en-GB" dirty="0" err="1"/>
              <a:t>ʝíni</a:t>
            </a:r>
            <a:r>
              <a:rPr lang="en-GB" dirty="0"/>
              <a:t> ; </a:t>
            </a:r>
          </a:p>
          <a:p>
            <a:pPr>
              <a:buNone/>
            </a:pPr>
            <a:r>
              <a:rPr lang="en-GB" dirty="0"/>
              <a:t>8.	</a:t>
            </a:r>
            <a:r>
              <a:rPr lang="en-GB" dirty="0" smtClean="0"/>
              <a:t>B: </a:t>
            </a:r>
            <a:r>
              <a:rPr lang="en-GB" dirty="0" err="1"/>
              <a:t>típota</a:t>
            </a:r>
            <a:r>
              <a:rPr lang="en-GB" dirty="0"/>
              <a:t> </a:t>
            </a:r>
            <a:r>
              <a:rPr lang="en-GB" dirty="0" err="1"/>
              <a:t>ðe</a:t>
            </a:r>
            <a:r>
              <a:rPr lang="en-GB" dirty="0"/>
              <a:t> </a:t>
            </a:r>
            <a:r>
              <a:rPr lang="el-GR" dirty="0"/>
              <a:t>θ</a:t>
            </a:r>
            <a:r>
              <a:rPr lang="en-GB" dirty="0"/>
              <a:t>a </a:t>
            </a:r>
            <a:r>
              <a:rPr lang="en-GB" dirty="0" err="1"/>
              <a:t>ʝíni</a:t>
            </a:r>
            <a:endParaRPr lang="en-GB" dirty="0"/>
          </a:p>
          <a:p>
            <a:pPr>
              <a:buNone/>
            </a:pPr>
            <a:r>
              <a:rPr lang="en-GB" dirty="0"/>
              <a:t>9.	</a:t>
            </a:r>
            <a:r>
              <a:rPr lang="en-GB" dirty="0" smtClean="0"/>
              <a:t>A: </a:t>
            </a:r>
            <a:r>
              <a:rPr lang="en-GB" dirty="0" err="1"/>
              <a:t>típota</a:t>
            </a:r>
            <a:r>
              <a:rPr lang="en-GB" dirty="0"/>
              <a:t> </a:t>
            </a:r>
            <a:r>
              <a:rPr lang="en-GB" dirty="0" err="1"/>
              <a:t>ðe</a:t>
            </a:r>
            <a:r>
              <a:rPr lang="en-GB" dirty="0"/>
              <a:t> </a:t>
            </a:r>
            <a:r>
              <a:rPr lang="el-GR" dirty="0"/>
              <a:t>θ</a:t>
            </a:r>
            <a:r>
              <a:rPr lang="en-GB" dirty="0"/>
              <a:t>a </a:t>
            </a:r>
            <a:r>
              <a:rPr lang="en-GB" dirty="0" err="1"/>
              <a:t>ʝíni</a:t>
            </a:r>
            <a:endParaRPr lang="en-GB" dirty="0"/>
          </a:p>
          <a:p>
            <a:pPr>
              <a:buNone/>
            </a:pPr>
            <a:r>
              <a:rPr lang="en-GB" dirty="0"/>
              <a:t>10.	</a:t>
            </a:r>
            <a:r>
              <a:rPr lang="en-GB" b="1" dirty="0" smtClean="0">
                <a:solidFill>
                  <a:srgbClr val="FFFF00"/>
                </a:solidFill>
              </a:rPr>
              <a:t>B: </a:t>
            </a:r>
            <a:r>
              <a:rPr lang="en-GB" b="1" dirty="0" err="1">
                <a:solidFill>
                  <a:srgbClr val="FFFF00"/>
                </a:solidFill>
              </a:rPr>
              <a:t>áma</a:t>
            </a:r>
            <a:r>
              <a:rPr lang="en-GB" b="1" dirty="0">
                <a:solidFill>
                  <a:srgbClr val="FFFF00"/>
                </a:solidFill>
              </a:rPr>
              <a:t> </a:t>
            </a:r>
            <a:r>
              <a:rPr lang="en-GB" b="1" dirty="0" err="1">
                <a:solidFill>
                  <a:srgbClr val="FFFF00"/>
                </a:solidFill>
              </a:rPr>
              <a:t>ðe</a:t>
            </a:r>
            <a:r>
              <a:rPr lang="en-GB" b="1" dirty="0">
                <a:solidFill>
                  <a:srgbClr val="FFFF00"/>
                </a:solidFill>
              </a:rPr>
              <a:t> </a:t>
            </a:r>
            <a:r>
              <a:rPr lang="en-GB" b="1" dirty="0" err="1">
                <a:solidFill>
                  <a:srgbClr val="FFFF00"/>
                </a:solidFill>
              </a:rPr>
              <a:t>milái</a:t>
            </a:r>
            <a:r>
              <a:rPr lang="en-GB" b="1" dirty="0">
                <a:solidFill>
                  <a:srgbClr val="FFFF00"/>
                </a:solidFill>
              </a:rPr>
              <a:t> </a:t>
            </a:r>
            <a:r>
              <a:rPr lang="en-GB" b="1" dirty="0" err="1">
                <a:solidFill>
                  <a:srgbClr val="FFFF00"/>
                </a:solidFill>
              </a:rPr>
              <a:t>kanénas</a:t>
            </a:r>
            <a:endParaRPr lang="en-GB" b="1" dirty="0">
              <a:solidFill>
                <a:srgbClr val="FFFF00"/>
              </a:solidFill>
            </a:endParaRPr>
          </a:p>
          <a:p>
            <a:pPr>
              <a:buNone/>
            </a:pPr>
            <a:r>
              <a:rPr lang="fr-FR" dirty="0"/>
              <a:t>11.	</a:t>
            </a:r>
            <a:r>
              <a:rPr lang="fr-FR" dirty="0" smtClean="0"/>
              <a:t>A: </a:t>
            </a:r>
            <a:r>
              <a:rPr lang="fr-FR" dirty="0" err="1" smtClean="0"/>
              <a:t>θa</a:t>
            </a:r>
            <a:r>
              <a:rPr lang="fr-FR" dirty="0" smtClean="0"/>
              <a:t> </a:t>
            </a:r>
            <a:r>
              <a:rPr lang="fr-FR" dirty="0"/>
              <a:t>mu pis ce pu </a:t>
            </a:r>
            <a:r>
              <a:rPr lang="fr-FR" dirty="0" err="1"/>
              <a:t>ʝínete</a:t>
            </a:r>
            <a:r>
              <a:rPr lang="fr-FR" dirty="0"/>
              <a:t> ti </a:t>
            </a:r>
            <a:r>
              <a:rPr lang="fr-FR" dirty="0" err="1"/>
              <a:t>ʝínete</a:t>
            </a:r>
            <a:endParaRPr lang="fr-FR" dirty="0"/>
          </a:p>
          <a:p>
            <a:pPr>
              <a:buNone/>
            </a:pPr>
            <a:r>
              <a:rPr lang="en-GB" dirty="0"/>
              <a:t>12.	</a:t>
            </a:r>
            <a:r>
              <a:rPr lang="en-GB" dirty="0" smtClean="0"/>
              <a:t>B: </a:t>
            </a:r>
            <a:r>
              <a:rPr lang="en-GB" dirty="0" err="1"/>
              <a:t>óçi</a:t>
            </a:r>
            <a:r>
              <a:rPr lang="en-GB" dirty="0"/>
              <a:t> </a:t>
            </a:r>
            <a:r>
              <a:rPr lang="en-GB" dirty="0" err="1"/>
              <a:t>ʝínete</a:t>
            </a:r>
            <a:r>
              <a:rPr lang="en-GB" dirty="0"/>
              <a:t> </a:t>
            </a:r>
            <a:r>
              <a:rPr lang="en-GB" dirty="0" err="1"/>
              <a:t>mɲa</a:t>
            </a:r>
            <a:r>
              <a:rPr lang="en-GB" dirty="0"/>
              <a:t> </a:t>
            </a:r>
            <a:r>
              <a:rPr lang="en-GB" dirty="0" err="1"/>
              <a:t>fasaría</a:t>
            </a:r>
            <a:r>
              <a:rPr lang="en-GB" dirty="0"/>
              <a:t> </a:t>
            </a:r>
            <a:r>
              <a:rPr lang="en-GB" dirty="0" err="1"/>
              <a:t>káti</a:t>
            </a:r>
            <a:r>
              <a:rPr lang="en-GB" dirty="0"/>
              <a:t> </a:t>
            </a:r>
            <a:r>
              <a:rPr lang="en-GB" dirty="0" err="1"/>
              <a:t>ciníte</a:t>
            </a:r>
            <a:r>
              <a:rPr lang="en-GB" dirty="0"/>
              <a:t> </a:t>
            </a:r>
          </a:p>
          <a:p>
            <a:pPr>
              <a:buNone/>
            </a:pPr>
            <a:r>
              <a:rPr lang="en-GB" dirty="0"/>
              <a:t>13.	</a:t>
            </a:r>
            <a:r>
              <a:rPr lang="en-GB" dirty="0" smtClean="0"/>
              <a:t>A: </a:t>
            </a:r>
            <a:r>
              <a:rPr lang="en-GB" dirty="0"/>
              <a:t>ne</a:t>
            </a:r>
          </a:p>
          <a:p>
            <a:pPr>
              <a:buNone/>
            </a:pPr>
            <a:r>
              <a:rPr lang="en-GB" dirty="0"/>
              <a:t>14.	</a:t>
            </a:r>
            <a:r>
              <a:rPr lang="en-GB" dirty="0" smtClean="0"/>
              <a:t>B: </a:t>
            </a:r>
            <a:r>
              <a:rPr lang="en-GB" dirty="0" err="1"/>
              <a:t>vevéos</a:t>
            </a:r>
            <a:endParaRPr lang="en-GB" dirty="0"/>
          </a:p>
          <a:p>
            <a:pPr>
              <a:buNone/>
            </a:pPr>
            <a:r>
              <a:rPr lang="en-GB" dirty="0"/>
              <a:t>15.	</a:t>
            </a:r>
            <a:r>
              <a:rPr lang="en-GB" dirty="0" smtClean="0"/>
              <a:t>A: </a:t>
            </a:r>
            <a:r>
              <a:rPr lang="en-GB" dirty="0" err="1"/>
              <a:t>enoó</a:t>
            </a:r>
            <a:r>
              <a:rPr lang="en-GB" dirty="0"/>
              <a:t> </a:t>
            </a:r>
            <a:r>
              <a:rPr lang="en-GB" dirty="0" err="1"/>
              <a:t>epí</a:t>
            </a:r>
            <a:r>
              <a:rPr lang="en-GB" dirty="0"/>
              <a:t> </a:t>
            </a:r>
            <a:r>
              <a:rPr lang="en-GB" dirty="0" err="1"/>
              <a:t>tis</a:t>
            </a:r>
            <a:r>
              <a:rPr lang="en-GB" dirty="0"/>
              <a:t> </a:t>
            </a:r>
            <a:r>
              <a:rPr lang="en-GB" dirty="0" err="1"/>
              <a:t>usías</a:t>
            </a:r>
            <a:r>
              <a:rPr lang="en-GB" dirty="0"/>
              <a:t> </a:t>
            </a:r>
            <a:r>
              <a:rPr lang="en-GB" dirty="0" err="1"/>
              <a:t>vre</a:t>
            </a:r>
            <a:r>
              <a:rPr lang="en-GB" dirty="0"/>
              <a:t> </a:t>
            </a:r>
            <a:r>
              <a:rPr lang="en-GB" dirty="0" err="1"/>
              <a:t>ikonómu</a:t>
            </a:r>
            <a:endParaRPr lang="en-GB" dirty="0"/>
          </a:p>
          <a:p>
            <a:pPr>
              <a:buNone/>
            </a:pPr>
            <a:r>
              <a:rPr lang="fr-FR" dirty="0"/>
              <a:t>16.	</a:t>
            </a:r>
            <a:r>
              <a:rPr lang="fr-FR" dirty="0" smtClean="0"/>
              <a:t>B: </a:t>
            </a:r>
            <a:r>
              <a:rPr lang="fr-FR" dirty="0"/>
              <a:t>ce </a:t>
            </a:r>
            <a:r>
              <a:rPr lang="fr-FR" dirty="0" err="1"/>
              <a:t>epí</a:t>
            </a:r>
            <a:r>
              <a:rPr lang="fr-FR" dirty="0"/>
              <a:t> </a:t>
            </a:r>
            <a:r>
              <a:rPr lang="fr-FR" dirty="0" err="1"/>
              <a:t>tis</a:t>
            </a:r>
            <a:r>
              <a:rPr lang="fr-FR" dirty="0"/>
              <a:t> </a:t>
            </a:r>
            <a:r>
              <a:rPr lang="fr-FR" dirty="0" err="1"/>
              <a:t>usías</a:t>
            </a:r>
            <a:r>
              <a:rPr lang="fr-FR" dirty="0"/>
              <a:t> </a:t>
            </a:r>
            <a:r>
              <a:rPr lang="fr-FR" dirty="0" err="1"/>
              <a:t>káti</a:t>
            </a:r>
            <a:r>
              <a:rPr lang="fr-FR" dirty="0"/>
              <a:t> </a:t>
            </a:r>
            <a:r>
              <a:rPr lang="fr-FR" dirty="0" err="1"/>
              <a:t>psilo</a:t>
            </a:r>
            <a:r>
              <a:rPr lang="fr-FR" dirty="0"/>
              <a:t> </a:t>
            </a:r>
            <a:r>
              <a:rPr lang="fr-FR" dirty="0" err="1"/>
              <a:t>ʝínete</a:t>
            </a:r>
            <a:r>
              <a:rPr lang="fr-FR" dirty="0"/>
              <a:t> pu ce pu</a:t>
            </a:r>
          </a:p>
          <a:p>
            <a:pPr>
              <a:buNone/>
            </a:pPr>
            <a:r>
              <a:rPr lang="en-GB" dirty="0"/>
              <a:t>17.	</a:t>
            </a:r>
            <a:r>
              <a:rPr lang="en-GB" dirty="0" smtClean="0"/>
              <a:t>A: </a:t>
            </a:r>
            <a:r>
              <a:rPr lang="en-GB" dirty="0" err="1" smtClean="0"/>
              <a:t>páda</a:t>
            </a:r>
            <a:r>
              <a:rPr lang="en-GB" dirty="0" smtClean="0"/>
              <a:t> </a:t>
            </a:r>
            <a:r>
              <a:rPr lang="en-GB" dirty="0" err="1"/>
              <a:t>káti</a:t>
            </a:r>
            <a:r>
              <a:rPr lang="en-GB" dirty="0"/>
              <a:t> </a:t>
            </a:r>
            <a:r>
              <a:rPr lang="en-GB" dirty="0" err="1"/>
              <a:t>psiloʝínete</a:t>
            </a:r>
            <a:endParaRPr lang="en-GB" dirty="0"/>
          </a:p>
          <a:p>
            <a:pPr>
              <a:buNone/>
            </a:pPr>
            <a:r>
              <a:rPr lang="en-GB" dirty="0"/>
              <a:t>18.	</a:t>
            </a:r>
            <a:r>
              <a:rPr lang="en-GB" dirty="0" smtClean="0"/>
              <a:t>B: </a:t>
            </a:r>
            <a:r>
              <a:rPr lang="en-GB" dirty="0" err="1"/>
              <a:t>káti</a:t>
            </a:r>
            <a:r>
              <a:rPr lang="en-GB" dirty="0"/>
              <a:t> </a:t>
            </a:r>
            <a:r>
              <a:rPr lang="en-GB" dirty="0" err="1"/>
              <a:t>psiloʝínete</a:t>
            </a:r>
            <a:r>
              <a:rPr lang="en-GB" dirty="0"/>
              <a:t> </a:t>
            </a:r>
            <a:r>
              <a:rPr lang="en-GB" dirty="0" err="1"/>
              <a:t>vre</a:t>
            </a:r>
            <a:r>
              <a:rPr lang="en-GB" dirty="0"/>
              <a:t> </a:t>
            </a:r>
            <a:r>
              <a:rPr lang="en-GB" dirty="0" err="1"/>
              <a:t>peðʝá</a:t>
            </a:r>
            <a:r>
              <a:rPr lang="en-GB" dirty="0"/>
              <a:t> </a:t>
            </a:r>
            <a:r>
              <a:rPr lang="en-GB" dirty="0" err="1"/>
              <a:t>íne</a:t>
            </a:r>
            <a:r>
              <a:rPr lang="en-GB" dirty="0"/>
              <a:t> </a:t>
            </a:r>
            <a:r>
              <a:rPr lang="en-GB" dirty="0" err="1"/>
              <a:t>áli</a:t>
            </a:r>
            <a:r>
              <a:rPr lang="en-GB" dirty="0"/>
              <a:t> </a:t>
            </a:r>
            <a:r>
              <a:rPr lang="en-GB" dirty="0" err="1"/>
              <a:t>i</a:t>
            </a:r>
            <a:r>
              <a:rPr lang="en-GB" dirty="0"/>
              <a:t> </a:t>
            </a:r>
            <a:r>
              <a:rPr lang="en-GB" dirty="0" err="1"/>
              <a:t>ri</a:t>
            </a:r>
            <a:r>
              <a:rPr lang="el-GR" dirty="0"/>
              <a:t>θ</a:t>
            </a:r>
            <a:r>
              <a:rPr lang="en-GB" dirty="0" err="1"/>
              <a:t>mí</a:t>
            </a:r>
            <a:r>
              <a:rPr lang="en-GB" dirty="0"/>
              <a:t> </a:t>
            </a:r>
            <a:r>
              <a:rPr lang="en-GB" dirty="0" err="1"/>
              <a:t>stin</a:t>
            </a:r>
            <a:r>
              <a:rPr lang="en-GB" dirty="0"/>
              <a:t> </a:t>
            </a: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Intonation</a:t>
            </a:r>
            <a:endParaRPr lang="en-GB" dirty="0"/>
          </a:p>
        </p:txBody>
      </p:sp>
      <p:sp>
        <p:nvSpPr>
          <p:cNvPr id="3" name="2 - Θέση περιεχομένου"/>
          <p:cNvSpPr>
            <a:spLocks noGrp="1"/>
          </p:cNvSpPr>
          <p:nvPr>
            <p:ph idx="1"/>
          </p:nvPr>
        </p:nvSpPr>
        <p:spPr/>
        <p:txBody>
          <a:bodyPr/>
          <a:lstStyle/>
          <a:p>
            <a:endParaRPr lang="en-GB"/>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lstStyle/>
          <a:p>
            <a:r>
              <a:rPr lang="en-US" dirty="0" smtClean="0"/>
              <a:t>Transcription conventions: </a:t>
            </a:r>
          </a:p>
          <a:p>
            <a:pPr>
              <a:buNone/>
            </a:pPr>
            <a:r>
              <a:rPr lang="en-US" dirty="0" smtClean="0"/>
              <a:t>(.) 	brief pause</a:t>
            </a:r>
          </a:p>
          <a:p>
            <a:pPr>
              <a:buNone/>
            </a:pPr>
            <a:r>
              <a:rPr lang="en-US" dirty="0" smtClean="0"/>
              <a:t>?		rising intonation</a:t>
            </a:r>
          </a:p>
          <a:p>
            <a:pPr>
              <a:buNone/>
            </a:pPr>
            <a:r>
              <a:rPr lang="en-US" dirty="0" smtClean="0"/>
              <a:t>:		</a:t>
            </a:r>
            <a:r>
              <a:rPr lang="en-US" dirty="0" smtClean="0"/>
              <a:t>lengthening::::</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Ending a Conversation</a:t>
            </a:r>
            <a:endParaRPr lang="en-GB" dirty="0"/>
          </a:p>
        </p:txBody>
      </p:sp>
      <p:sp>
        <p:nvSpPr>
          <p:cNvPr id="3" name="2 - Θέση περιεχομένου"/>
          <p:cNvSpPr>
            <a:spLocks noGrp="1"/>
          </p:cNvSpPr>
          <p:nvPr>
            <p:ph idx="1"/>
          </p:nvPr>
        </p:nvSpPr>
        <p:spPr/>
        <p:txBody>
          <a:bodyPr>
            <a:normAutofit fontScale="77500" lnSpcReduction="20000"/>
          </a:bodyPr>
          <a:lstStyle/>
          <a:p>
            <a:pPr marL="514350" indent="-514350">
              <a:buFont typeface="+mj-lt"/>
              <a:buAutoNum type="arabicPeriod"/>
            </a:pPr>
            <a:r>
              <a:rPr lang="en-US" dirty="0" smtClean="0"/>
              <a:t>Daphne: 		so that’s any Saturday except the seventh (.) right I’ll let you know when I’ve heard from the others</a:t>
            </a:r>
          </a:p>
          <a:p>
            <a:pPr marL="514350" indent="-514350">
              <a:buFont typeface="+mj-lt"/>
              <a:buAutoNum type="arabicPeriod"/>
            </a:pPr>
            <a:r>
              <a:rPr lang="en-US" dirty="0" smtClean="0"/>
              <a:t>Paula: 		OK</a:t>
            </a:r>
          </a:p>
          <a:p>
            <a:pPr marL="514350" indent="-514350">
              <a:buFont typeface="+mj-lt"/>
              <a:buAutoNum type="arabicPeriod"/>
            </a:pPr>
            <a:r>
              <a:rPr lang="en-US" dirty="0" smtClean="0"/>
              <a:t>Daphne: 		yeah do that</a:t>
            </a:r>
          </a:p>
          <a:p>
            <a:pPr marL="514350" indent="-514350">
              <a:buFont typeface="+mj-lt"/>
              <a:buAutoNum type="arabicPeriod"/>
            </a:pPr>
            <a:r>
              <a:rPr lang="en-US" dirty="0" smtClean="0"/>
              <a:t>Paula:		OK I will</a:t>
            </a:r>
          </a:p>
          <a:p>
            <a:pPr marL="514350" indent="-514350">
              <a:buFont typeface="+mj-lt"/>
              <a:buAutoNum type="arabicPeriod"/>
            </a:pPr>
            <a:r>
              <a:rPr lang="en-US" dirty="0" smtClean="0"/>
              <a:t>Daphne: 		good</a:t>
            </a:r>
          </a:p>
          <a:p>
            <a:pPr marL="514350" indent="-514350">
              <a:buFont typeface="+mj-lt"/>
              <a:buAutoNum type="arabicPeriod"/>
            </a:pPr>
            <a:r>
              <a:rPr lang="en-US" dirty="0" smtClean="0"/>
              <a:t>Paula:		OK::</a:t>
            </a:r>
          </a:p>
          <a:p>
            <a:pPr marL="514350" indent="-514350">
              <a:buFont typeface="+mj-lt"/>
              <a:buAutoNum type="arabicPeriod"/>
            </a:pPr>
            <a:r>
              <a:rPr lang="en-US" dirty="0" smtClean="0"/>
              <a:t>Daphne:		Take care then</a:t>
            </a:r>
          </a:p>
          <a:p>
            <a:pPr marL="514350" indent="-514350">
              <a:buFont typeface="+mj-lt"/>
              <a:buAutoNum type="arabicPeriod"/>
            </a:pPr>
            <a:r>
              <a:rPr lang="en-US" dirty="0" smtClean="0"/>
              <a:t>Paula: 		you too</a:t>
            </a:r>
          </a:p>
          <a:p>
            <a:pPr marL="514350" indent="-514350">
              <a:buFont typeface="+mj-lt"/>
              <a:buAutoNum type="arabicPeriod"/>
            </a:pPr>
            <a:r>
              <a:rPr lang="en-US" dirty="0" smtClean="0"/>
              <a:t>Daphne:		bye</a:t>
            </a:r>
          </a:p>
          <a:p>
            <a:pPr marL="514350" indent="-514350">
              <a:buFont typeface="+mj-lt"/>
              <a:buAutoNum type="arabicPeriod"/>
            </a:pPr>
            <a:r>
              <a:rPr lang="en-US" dirty="0" smtClean="0"/>
              <a:t>Paula:		OK bye</a:t>
            </a:r>
          </a:p>
          <a:p>
            <a:endParaRPr lang="en-GB" dirty="0"/>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lstStyle/>
          <a:p>
            <a:pPr algn="ctr">
              <a:buNone/>
            </a:pPr>
            <a:endParaRPr lang="en-US" dirty="0" smtClean="0"/>
          </a:p>
          <a:p>
            <a:pPr algn="ctr">
              <a:buNone/>
            </a:pPr>
            <a:endParaRPr lang="en-US" dirty="0"/>
          </a:p>
          <a:p>
            <a:pPr algn="ctr">
              <a:buNone/>
            </a:pPr>
            <a:r>
              <a:rPr lang="en-US" dirty="0" smtClean="0"/>
              <a:t>Thank you</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What?</a:t>
            </a:r>
            <a:endParaRPr lang="en-GB" dirty="0"/>
          </a:p>
        </p:txBody>
      </p:sp>
      <p:sp>
        <p:nvSpPr>
          <p:cNvPr id="3" name="2 - Θέση περιεχομένου"/>
          <p:cNvSpPr>
            <a:spLocks noGrp="1"/>
          </p:cNvSpPr>
          <p:nvPr>
            <p:ph idx="1"/>
          </p:nvPr>
        </p:nvSpPr>
        <p:spPr/>
        <p:txBody>
          <a:bodyPr>
            <a:normAutofit fontScale="85000" lnSpcReduction="20000"/>
          </a:bodyPr>
          <a:lstStyle/>
          <a:p>
            <a:endParaRPr lang="en-GB" u="sng" dirty="0" smtClean="0">
              <a:hlinkClick r:id="rId2"/>
            </a:endParaRPr>
          </a:p>
          <a:p>
            <a:r>
              <a:rPr lang="en-GB" u="sng" dirty="0" smtClean="0">
                <a:hlinkClick r:id="rId2"/>
              </a:rPr>
              <a:t>Language Variation</a:t>
            </a:r>
            <a:endParaRPr lang="en-GB" dirty="0" smtClean="0"/>
          </a:p>
          <a:p>
            <a:r>
              <a:rPr lang="en-GB" u="sng" dirty="0" smtClean="0">
                <a:hlinkClick r:id="rId3"/>
              </a:rPr>
              <a:t>Findings and Issues</a:t>
            </a:r>
            <a:endParaRPr lang="en-GB" dirty="0" smtClean="0"/>
          </a:p>
          <a:p>
            <a:r>
              <a:rPr lang="en-GB" u="sng" dirty="0" smtClean="0">
                <a:hlinkClick r:id="rId4"/>
              </a:rPr>
              <a:t>Gender</a:t>
            </a:r>
            <a:endParaRPr lang="en-GB" dirty="0" smtClean="0"/>
          </a:p>
          <a:p>
            <a:r>
              <a:rPr lang="en-GB" u="sng" dirty="0" smtClean="0">
                <a:hlinkClick r:id="rId5"/>
              </a:rPr>
              <a:t>Language Change</a:t>
            </a:r>
            <a:endParaRPr lang="en-GB" dirty="0" smtClean="0"/>
          </a:p>
          <a:p>
            <a:r>
              <a:rPr lang="en-GB" u="sng" dirty="0" smtClean="0">
                <a:hlinkClick r:id="rId6"/>
              </a:rPr>
              <a:t>Words and Cultures</a:t>
            </a:r>
            <a:endParaRPr lang="en-GB" dirty="0" smtClean="0"/>
          </a:p>
          <a:p>
            <a:r>
              <a:rPr lang="en-GB" u="sng" dirty="0" smtClean="0">
                <a:hlinkClick r:id="rId7"/>
              </a:rPr>
              <a:t>Ethnographies</a:t>
            </a:r>
            <a:endParaRPr lang="en-GB" dirty="0" smtClean="0"/>
          </a:p>
          <a:p>
            <a:r>
              <a:rPr lang="en-GB" u="sng" dirty="0" smtClean="0">
                <a:hlinkClick r:id="rId8"/>
              </a:rPr>
              <a:t>Social networks and communities of practice</a:t>
            </a:r>
            <a:endParaRPr lang="en-GB" dirty="0" smtClean="0"/>
          </a:p>
          <a:p>
            <a:r>
              <a:rPr lang="en-GB" u="sng" dirty="0" smtClean="0">
                <a:hlinkClick r:id="rId9"/>
              </a:rPr>
              <a:t>Solitarity and Politeness</a:t>
            </a:r>
            <a:endParaRPr lang="en-GB" dirty="0" smtClean="0"/>
          </a:p>
          <a:p>
            <a:r>
              <a:rPr lang="en-GB" u="sng" dirty="0" smtClean="0">
                <a:hlinkClick r:id="rId10"/>
              </a:rPr>
              <a:t>Talk and Interaction</a:t>
            </a:r>
            <a:r>
              <a:rPr lang="en-GB" dirty="0" smtClean="0"/>
              <a:t/>
            </a:r>
            <a:br>
              <a:rPr lang="en-GB" dirty="0" smtClean="0"/>
            </a:br>
            <a:endParaRPr lang="en-GB"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Paul Grice: </a:t>
            </a:r>
            <a:r>
              <a:rPr lang="en-US" dirty="0" err="1" smtClean="0"/>
              <a:t>Implicatures</a:t>
            </a:r>
            <a:endParaRPr lang="en-GB" dirty="0"/>
          </a:p>
        </p:txBody>
      </p:sp>
      <p:sp>
        <p:nvSpPr>
          <p:cNvPr id="3" name="2 - Θέση περιεχομένου"/>
          <p:cNvSpPr>
            <a:spLocks noGrp="1"/>
          </p:cNvSpPr>
          <p:nvPr>
            <p:ph idx="1"/>
          </p:nvPr>
        </p:nvSpPr>
        <p:spPr/>
        <p:txBody>
          <a:bodyPr/>
          <a:lstStyle/>
          <a:p>
            <a:pPr>
              <a:buNone/>
            </a:pPr>
            <a:endParaRPr lang="en-US" dirty="0" smtClean="0">
              <a:solidFill>
                <a:srgbClr val="FFFF00"/>
              </a:solidFill>
            </a:endParaRPr>
          </a:p>
          <a:p>
            <a:pPr>
              <a:buNone/>
            </a:pPr>
            <a:endParaRPr lang="en-US" dirty="0">
              <a:solidFill>
                <a:srgbClr val="FFFF00"/>
              </a:solidFill>
            </a:endParaRPr>
          </a:p>
          <a:p>
            <a:pPr algn="ctr">
              <a:buNone/>
            </a:pPr>
            <a:r>
              <a:rPr lang="en-US" dirty="0" smtClean="0">
                <a:solidFill>
                  <a:srgbClr val="FFFF00"/>
                </a:solidFill>
              </a:rPr>
              <a:t>Speakers Co-operate</a:t>
            </a:r>
            <a:endParaRPr lang="en-GB" dirty="0">
              <a:solidFill>
                <a:srgbClr val="FFFF00"/>
              </a:solidFill>
            </a:endParaRP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Grice: </a:t>
            </a:r>
            <a:r>
              <a:rPr lang="en-US" dirty="0" err="1" smtClean="0"/>
              <a:t>Implicatures</a:t>
            </a:r>
            <a:endParaRPr lang="en-GB" dirty="0"/>
          </a:p>
        </p:txBody>
      </p:sp>
      <p:sp>
        <p:nvSpPr>
          <p:cNvPr id="3" name="2 - Θέση περιεχομένου"/>
          <p:cNvSpPr>
            <a:spLocks noGrp="1"/>
          </p:cNvSpPr>
          <p:nvPr>
            <p:ph idx="1"/>
          </p:nvPr>
        </p:nvSpPr>
        <p:spPr/>
        <p:txBody>
          <a:bodyPr>
            <a:normAutofit fontScale="55000" lnSpcReduction="20000"/>
          </a:bodyPr>
          <a:lstStyle/>
          <a:p>
            <a:pPr algn="ctr">
              <a:buNone/>
            </a:pPr>
            <a:r>
              <a:rPr lang="en-GB" b="1" dirty="0" smtClean="0"/>
              <a:t>Conversational Maxims</a:t>
            </a:r>
          </a:p>
          <a:p>
            <a:pPr>
              <a:buNone/>
            </a:pPr>
            <a:r>
              <a:rPr lang="en-GB" b="1" dirty="0" smtClean="0">
                <a:solidFill>
                  <a:srgbClr val="FFFF00"/>
                </a:solidFill>
              </a:rPr>
              <a:t>Maxim of Quality:</a:t>
            </a:r>
            <a:r>
              <a:rPr lang="en-GB" dirty="0" smtClean="0">
                <a:solidFill>
                  <a:srgbClr val="FFFF00"/>
                </a:solidFill>
              </a:rPr>
              <a:t> </a:t>
            </a:r>
            <a:r>
              <a:rPr lang="en-GB" dirty="0" smtClean="0"/>
              <a:t>Truth</a:t>
            </a:r>
          </a:p>
          <a:p>
            <a:pPr>
              <a:buNone/>
            </a:pPr>
            <a:r>
              <a:rPr lang="en-GB" dirty="0" smtClean="0"/>
              <a:t>Do not say what you believe to be false.</a:t>
            </a:r>
          </a:p>
          <a:p>
            <a:pPr>
              <a:buNone/>
            </a:pPr>
            <a:r>
              <a:rPr lang="en-GB" dirty="0" smtClean="0"/>
              <a:t>Do not say that for which you lack adequate evidence.</a:t>
            </a:r>
          </a:p>
          <a:p>
            <a:pPr>
              <a:buNone/>
            </a:pPr>
            <a:r>
              <a:rPr lang="en-GB" b="1" dirty="0" smtClean="0">
                <a:solidFill>
                  <a:srgbClr val="FFFF00"/>
                </a:solidFill>
              </a:rPr>
              <a:t>Maxim of Quantity:</a:t>
            </a:r>
            <a:r>
              <a:rPr lang="en-GB" dirty="0" smtClean="0">
                <a:solidFill>
                  <a:srgbClr val="FFFF00"/>
                </a:solidFill>
              </a:rPr>
              <a:t> </a:t>
            </a:r>
            <a:r>
              <a:rPr lang="en-GB" dirty="0" smtClean="0"/>
              <a:t>Information</a:t>
            </a:r>
          </a:p>
          <a:p>
            <a:pPr>
              <a:buNone/>
            </a:pPr>
            <a:r>
              <a:rPr lang="en-GB" dirty="0" smtClean="0"/>
              <a:t>Make your contribution as informative as is required for the current purposes of the exchange.</a:t>
            </a:r>
          </a:p>
          <a:p>
            <a:pPr>
              <a:buNone/>
            </a:pPr>
            <a:r>
              <a:rPr lang="en-GB" dirty="0" smtClean="0"/>
              <a:t>Do not make your contribution more informative than is required.</a:t>
            </a:r>
          </a:p>
          <a:p>
            <a:pPr>
              <a:buNone/>
            </a:pPr>
            <a:r>
              <a:rPr lang="en-GB" b="1" dirty="0" smtClean="0">
                <a:solidFill>
                  <a:srgbClr val="FFFF00"/>
                </a:solidFill>
              </a:rPr>
              <a:t>Maxim of Relation:</a:t>
            </a:r>
            <a:r>
              <a:rPr lang="en-GB" dirty="0" smtClean="0">
                <a:solidFill>
                  <a:srgbClr val="FFFF00"/>
                </a:solidFill>
              </a:rPr>
              <a:t> </a:t>
            </a:r>
            <a:r>
              <a:rPr lang="en-GB" dirty="0" smtClean="0"/>
              <a:t>Relevance</a:t>
            </a:r>
          </a:p>
          <a:p>
            <a:pPr>
              <a:buNone/>
            </a:pPr>
            <a:r>
              <a:rPr lang="en-GB" dirty="0" smtClean="0"/>
              <a:t>Be relevant.</a:t>
            </a:r>
          </a:p>
          <a:p>
            <a:pPr>
              <a:buNone/>
            </a:pPr>
            <a:r>
              <a:rPr lang="en-GB" b="1" dirty="0" smtClean="0">
                <a:solidFill>
                  <a:srgbClr val="FFFF00"/>
                </a:solidFill>
              </a:rPr>
              <a:t>Maxim of Manner:</a:t>
            </a:r>
            <a:r>
              <a:rPr lang="en-GB" dirty="0" smtClean="0">
                <a:solidFill>
                  <a:srgbClr val="FFFF00"/>
                </a:solidFill>
              </a:rPr>
              <a:t> </a:t>
            </a:r>
            <a:r>
              <a:rPr lang="en-GB" dirty="0" smtClean="0"/>
              <a:t>Clarity</a:t>
            </a:r>
          </a:p>
          <a:p>
            <a:pPr>
              <a:buNone/>
            </a:pPr>
            <a:r>
              <a:rPr lang="en-GB" dirty="0" smtClean="0"/>
              <a:t>Avoid obscurity of expression. </a:t>
            </a:r>
          </a:p>
          <a:p>
            <a:pPr>
              <a:buNone/>
            </a:pPr>
            <a:r>
              <a:rPr lang="en-GB" dirty="0" smtClean="0"/>
              <a:t>Avoid ambiguity.</a:t>
            </a:r>
          </a:p>
          <a:p>
            <a:pPr>
              <a:buNone/>
            </a:pPr>
            <a:r>
              <a:rPr lang="en-GB" dirty="0" smtClean="0"/>
              <a:t>Be brief ("avoid unnecessary prolixity").</a:t>
            </a:r>
          </a:p>
          <a:p>
            <a:pPr>
              <a:buNone/>
            </a:pPr>
            <a:r>
              <a:rPr lang="en-GB" dirty="0" smtClean="0"/>
              <a:t>Be orderly.</a:t>
            </a:r>
          </a:p>
          <a:p>
            <a:endParaRPr lang="en-GB"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n-US" dirty="0" err="1" smtClean="0"/>
              <a:t>Sperber</a:t>
            </a:r>
            <a:r>
              <a:rPr lang="en-US" dirty="0" smtClean="0"/>
              <a:t> and Wilson “Principle of Relevance”</a:t>
            </a:r>
            <a:br>
              <a:rPr lang="en-US" dirty="0" smtClean="0"/>
            </a:br>
            <a:endParaRPr lang="en-GB" dirty="0"/>
          </a:p>
        </p:txBody>
      </p:sp>
      <p:sp>
        <p:nvSpPr>
          <p:cNvPr id="3" name="2 - Θέση περιεχομένου"/>
          <p:cNvSpPr>
            <a:spLocks noGrp="1"/>
          </p:cNvSpPr>
          <p:nvPr>
            <p:ph idx="1"/>
          </p:nvPr>
        </p:nvSpPr>
        <p:spPr/>
        <p:txBody>
          <a:bodyPr>
            <a:normAutofit/>
          </a:bodyPr>
          <a:lstStyle/>
          <a:p>
            <a:pPr algn="just">
              <a:buNone/>
            </a:pPr>
            <a:r>
              <a:rPr lang="en-US" dirty="0" smtClean="0"/>
              <a:t>“an utterance is ‘relevant’ if it fits the actual topical framework by adding something extra to the context and if it shows the speaker’s intention. If so ‘the smallest possible processing effort’ is required on the part of the hearer, and the reason for misunderstanding is minimal. </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n-US" dirty="0" smtClean="0"/>
              <a:t>Conversation Analysis</a:t>
            </a:r>
            <a:r>
              <a:rPr lang="en-GB" dirty="0"/>
              <a:t/>
            </a:r>
            <a:br>
              <a:rPr lang="en-GB" dirty="0"/>
            </a:br>
            <a:r>
              <a:rPr lang="en-GB" dirty="0" smtClean="0"/>
              <a:t>Talk-in-Interaction</a:t>
            </a:r>
            <a:endParaRPr lang="en-GB" dirty="0"/>
          </a:p>
        </p:txBody>
      </p:sp>
      <p:sp>
        <p:nvSpPr>
          <p:cNvPr id="3" name="2 - Θέση περιεχομένου"/>
          <p:cNvSpPr>
            <a:spLocks noGrp="1"/>
          </p:cNvSpPr>
          <p:nvPr>
            <p:ph idx="1"/>
          </p:nvPr>
        </p:nvSpPr>
        <p:spPr/>
        <p:txBody>
          <a:bodyPr>
            <a:normAutofit fontScale="92500" lnSpcReduction="10000"/>
          </a:bodyPr>
          <a:lstStyle/>
          <a:p>
            <a:pPr algn="just"/>
            <a:r>
              <a:rPr lang="en-US" dirty="0" smtClean="0"/>
              <a:t>Conversation analysts focus there attention on the “act” of conversation. </a:t>
            </a:r>
          </a:p>
          <a:p>
            <a:pPr algn="just"/>
            <a:r>
              <a:rPr lang="en-US" dirty="0" smtClean="0"/>
              <a:t>What is going on there? </a:t>
            </a:r>
          </a:p>
          <a:p>
            <a:pPr algn="just"/>
            <a:r>
              <a:rPr lang="en-US" dirty="0" smtClean="0"/>
              <a:t>How people interact? </a:t>
            </a:r>
          </a:p>
          <a:p>
            <a:pPr algn="just"/>
            <a:r>
              <a:rPr lang="en-US" dirty="0" smtClean="0"/>
              <a:t>What are the underlying principles of their interaction? </a:t>
            </a:r>
          </a:p>
          <a:p>
            <a:pPr algn="just"/>
            <a:r>
              <a:rPr lang="en-US" dirty="0" smtClean="0"/>
              <a:t>They try to answer these questions by making </a:t>
            </a:r>
            <a:r>
              <a:rPr lang="en-US" dirty="0" smtClean="0">
                <a:solidFill>
                  <a:srgbClr val="FFFF00"/>
                </a:solidFill>
              </a:rPr>
              <a:t>no </a:t>
            </a:r>
            <a:r>
              <a:rPr lang="en-US" dirty="0" smtClean="0"/>
              <a:t>reference to any evidence that comes outside the talk it self.</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lstStyle/>
          <a:p>
            <a:r>
              <a:rPr lang="en-US" dirty="0" smtClean="0">
                <a:solidFill>
                  <a:srgbClr val="FFFF00"/>
                </a:solidFill>
              </a:rPr>
              <a:t>Remember that the ethnography of speaking makes reference to different parameters such as the setting, the participants etc. in order to explain interaction.</a:t>
            </a:r>
            <a:endParaRPr lang="en-GB" dirty="0" smtClean="0">
              <a:solidFill>
                <a:srgbClr val="FFFF00"/>
              </a:solidFill>
            </a:endParaRPr>
          </a:p>
          <a:p>
            <a:endParaRPr lang="en-GB"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lstStyle/>
          <a:p>
            <a:pPr algn="just"/>
            <a:r>
              <a:rPr lang="en-US" dirty="0" smtClean="0"/>
              <a:t>The CA practitioners say “it is not just unnecessary but illegitimate for an analyst to make use of information that the participants themselves have not chosen to ‘make relevant’ in their ongoing interaction” (Cameron, 2001:88).</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448</TotalTime>
  <Words>693</Words>
  <Application>Microsoft Macintosh PowerPoint</Application>
  <PresentationFormat>On-screen Show (4:3)</PresentationFormat>
  <Paragraphs>155</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Θέμα του Office</vt:lpstr>
      <vt:lpstr>Talk in Interaction</vt:lpstr>
      <vt:lpstr>PowerPoint Presentation</vt:lpstr>
      <vt:lpstr>What?</vt:lpstr>
      <vt:lpstr>Paul Grice: Implicatures</vt:lpstr>
      <vt:lpstr>Grice: Implicatures</vt:lpstr>
      <vt:lpstr>Sperber and Wilson “Principle of Relevance” </vt:lpstr>
      <vt:lpstr>Conversation Analysis Talk-in-Interaction</vt:lpstr>
      <vt:lpstr>PowerPoint Presentation</vt:lpstr>
      <vt:lpstr>PowerPoint Presentation</vt:lpstr>
      <vt:lpstr>PowerPoint Presentation</vt:lpstr>
      <vt:lpstr>The organization of turn-taking</vt:lpstr>
      <vt:lpstr>PowerPoint Presentation</vt:lpstr>
      <vt:lpstr>PowerPoint Presentation</vt:lpstr>
      <vt:lpstr>PowerPoint Presentation</vt:lpstr>
      <vt:lpstr>Background Elements</vt:lpstr>
      <vt:lpstr>PowerPoint Presentation</vt:lpstr>
      <vt:lpstr>Textual Mechanisms of Turn Organization (cues)</vt:lpstr>
      <vt:lpstr>Discourse Markers</vt:lpstr>
      <vt:lpstr>Radio-Conversation in Greek</vt:lpstr>
      <vt:lpstr>Adjacency Pairs</vt:lpstr>
      <vt:lpstr>Adjacency Pairs</vt:lpstr>
      <vt:lpstr>Adjacency Pairs</vt:lpstr>
      <vt:lpstr>Adjacency Pairs</vt:lpstr>
      <vt:lpstr>PowerPoint Presentation</vt:lpstr>
      <vt:lpstr>Intonation</vt:lpstr>
      <vt:lpstr>PowerPoint Presentation</vt:lpstr>
      <vt:lpstr>Ending a Conversation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Talk in Interaction</dc:title>
  <dc:creator>Charalambos Themistocleous</dc:creator>
  <cp:lastModifiedBy>Charalambos Themistocleous</cp:lastModifiedBy>
  <cp:revision>13</cp:revision>
  <dcterms:created xsi:type="dcterms:W3CDTF">2012-04-02T05:55:24Z</dcterms:created>
  <dcterms:modified xsi:type="dcterms:W3CDTF">2014-04-11T15:35:50Z</dcterms:modified>
</cp:coreProperties>
</file>