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0" r:id="rId4"/>
    <p:sldId id="292" r:id="rId5"/>
    <p:sldId id="293" r:id="rId6"/>
    <p:sldId id="294" r:id="rId7"/>
    <p:sldId id="295" r:id="rId8"/>
    <p:sldId id="260" r:id="rId9"/>
    <p:sldId id="280" r:id="rId10"/>
    <p:sldId id="277" r:id="rId11"/>
    <p:sldId id="278" r:id="rId12"/>
    <p:sldId id="279" r:id="rId13"/>
    <p:sldId id="272" r:id="rId14"/>
    <p:sldId id="257" r:id="rId15"/>
    <p:sldId id="258" r:id="rId16"/>
    <p:sldId id="259" r:id="rId17"/>
    <p:sldId id="261" r:id="rId18"/>
    <p:sldId id="262" r:id="rId19"/>
    <p:sldId id="263" r:id="rId20"/>
    <p:sldId id="264" r:id="rId21"/>
    <p:sldId id="265" r:id="rId22"/>
    <p:sldId id="266" r:id="rId23"/>
    <p:sldId id="267" r:id="rId24"/>
    <p:sldId id="268" r:id="rId25"/>
    <p:sldId id="269" r:id="rId26"/>
    <p:sldId id="270" r:id="rId27"/>
    <p:sldId id="271" r:id="rId28"/>
    <p:sldId id="273" r:id="rId29"/>
    <p:sldId id="274" r:id="rId30"/>
    <p:sldId id="275" r:id="rId31"/>
    <p:sldId id="276" r:id="rId32"/>
    <p:sldId id="281" r:id="rId33"/>
    <p:sldId id="284" r:id="rId34"/>
    <p:sldId id="286" r:id="rId35"/>
    <p:sldId id="285"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varScale="1">
        <p:scale>
          <a:sx n="102" d="100"/>
          <a:sy n="102" d="100"/>
        </p:scale>
        <p:origin x="-1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GB"/>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GB"/>
          </a:p>
        </p:txBody>
      </p:sp>
      <p:sp>
        <p:nvSpPr>
          <p:cNvPr id="4" name="3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7" name="6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8" name="7 - Θέση υποσέλιδου"/>
          <p:cNvSpPr>
            <a:spLocks noGrp="1"/>
          </p:cNvSpPr>
          <p:nvPr>
            <p:ph type="ftr" sz="quarter" idx="11"/>
          </p:nvPr>
        </p:nvSpPr>
        <p:spPr/>
        <p:txBody>
          <a:bodyPr/>
          <a:lstStyle/>
          <a:p>
            <a:endParaRPr lang="en-GB"/>
          </a:p>
        </p:txBody>
      </p:sp>
      <p:sp>
        <p:nvSpPr>
          <p:cNvPr id="9" name="8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4" name="3 - Θέση υποσέλιδου"/>
          <p:cNvSpPr>
            <a:spLocks noGrp="1"/>
          </p:cNvSpPr>
          <p:nvPr>
            <p:ph type="ftr" sz="quarter" idx="11"/>
          </p:nvPr>
        </p:nvSpPr>
        <p:spPr/>
        <p:txBody>
          <a:bodyPr/>
          <a:lstStyle/>
          <a:p>
            <a:endParaRPr lang="en-GB"/>
          </a:p>
        </p:txBody>
      </p:sp>
      <p:sp>
        <p:nvSpPr>
          <p:cNvPr id="5" name="4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GB"/>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GB"/>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84C9AD00-2CDC-4848-A1D2-D6C0ED81032F}" type="datetimeFigureOut">
              <a:rPr lang="en-GB" smtClean="0"/>
              <a:pPr/>
              <a:t>08/04/2012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05909DD0-68C9-4589-9C4D-8DB7DAB3775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9AD00-2CDC-4848-A1D2-D6C0ED81032F}" type="datetimeFigureOut">
              <a:rPr lang="en-GB" smtClean="0"/>
              <a:pPr/>
              <a:t>08/04/2012</a:t>
            </a:fld>
            <a:endParaRPr lang="en-GB"/>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09DD0-68C9-4589-9C4D-8DB7DAB37751}"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Conversation Analysis: Interactional Cues</a:t>
            </a:r>
            <a:endParaRPr lang="en-GB" dirty="0"/>
          </a:p>
        </p:txBody>
      </p:sp>
      <p:sp>
        <p:nvSpPr>
          <p:cNvPr id="3" name="2 - Υπότιτλος"/>
          <p:cNvSpPr>
            <a:spLocks noGrp="1"/>
          </p:cNvSpPr>
          <p:nvPr>
            <p:ph type="subTitle" idx="1"/>
          </p:nvPr>
        </p:nvSpPr>
        <p:spPr/>
        <p:txBody>
          <a:bodyPr/>
          <a:lstStyle/>
          <a:p>
            <a:r>
              <a:rPr lang="en-US" dirty="0" smtClean="0"/>
              <a:t>Charalambos Themistocleous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Exploiting Intonation </a:t>
            </a:r>
            <a:endParaRPr lang="en-GB" dirty="0"/>
          </a:p>
        </p:txBody>
      </p:sp>
      <p:sp>
        <p:nvSpPr>
          <p:cNvPr id="3" name="2 - Θέση περιεχομένου"/>
          <p:cNvSpPr>
            <a:spLocks noGrp="1"/>
          </p:cNvSpPr>
          <p:nvPr>
            <p:ph idx="1"/>
          </p:nvPr>
        </p:nvSpPr>
        <p:spPr/>
        <p:txBody>
          <a:bodyPr/>
          <a:lstStyle/>
          <a:p>
            <a:endParaRPr lang="en-GB"/>
          </a:p>
        </p:txBody>
      </p:sp>
      <p:pic>
        <p:nvPicPr>
          <p:cNvPr id="11266" name="Picture 2"/>
          <p:cNvPicPr>
            <a:picLocks noChangeAspect="1" noChangeArrowheads="1"/>
          </p:cNvPicPr>
          <p:nvPr/>
        </p:nvPicPr>
        <p:blipFill>
          <a:blip r:embed="rId2" cstate="print"/>
          <a:srcRect/>
          <a:stretch>
            <a:fillRect/>
          </a:stretch>
        </p:blipFill>
        <p:spPr bwMode="auto">
          <a:xfrm>
            <a:off x="19050" y="395288"/>
            <a:ext cx="9105900" cy="60674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12290" name="Picture 2"/>
          <p:cNvPicPr>
            <a:picLocks noChangeAspect="1" noChangeArrowheads="1"/>
          </p:cNvPicPr>
          <p:nvPr/>
        </p:nvPicPr>
        <p:blipFill>
          <a:blip r:embed="rId2" cstate="print"/>
          <a:srcRect t="818"/>
          <a:stretch>
            <a:fillRect/>
          </a:stretch>
        </p:blipFill>
        <p:spPr bwMode="auto">
          <a:xfrm>
            <a:off x="-36512" y="188640"/>
            <a:ext cx="9201150" cy="648072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13314" name="Picture 2"/>
          <p:cNvPicPr>
            <a:picLocks noChangeAspect="1" noChangeArrowheads="1"/>
          </p:cNvPicPr>
          <p:nvPr/>
        </p:nvPicPr>
        <p:blipFill>
          <a:blip r:embed="rId2" cstate="print"/>
          <a:srcRect/>
          <a:stretch>
            <a:fillRect/>
          </a:stretch>
        </p:blipFill>
        <p:spPr bwMode="auto">
          <a:xfrm>
            <a:off x="0" y="228600"/>
            <a:ext cx="9267825" cy="6400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Siga</a:t>
            </a:r>
            <a:r>
              <a:rPr lang="en-US" dirty="0" smtClean="0"/>
              <a:t>: A case Study</a:t>
            </a:r>
            <a:endParaRPr lang="en-GB" dirty="0"/>
          </a:p>
        </p:txBody>
      </p:sp>
      <p:sp>
        <p:nvSpPr>
          <p:cNvPr id="3" name="2 - Θέση περιεχομένου"/>
          <p:cNvSpPr>
            <a:spLocks noGrp="1"/>
          </p:cNvSpPr>
          <p:nvPr>
            <p:ph idx="1"/>
          </p:nvPr>
        </p:nvSpPr>
        <p:spPr/>
        <p:txBody>
          <a:bodyPr/>
          <a:lstStyle/>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0" y="0"/>
            <a:ext cx="9396536" cy="6858000"/>
          </a:xfrm>
        </p:spPr>
        <p:txBody>
          <a:bodyPr>
            <a:normAutofit fontScale="92500" lnSpcReduction="10000"/>
          </a:bodyPr>
          <a:lstStyle/>
          <a:p>
            <a:pPr>
              <a:buNone/>
            </a:pPr>
            <a:r>
              <a:rPr lang="en-US" dirty="0" smtClean="0"/>
              <a:t>(1)</a:t>
            </a:r>
            <a:endParaRPr lang="en-GB" dirty="0" smtClean="0"/>
          </a:p>
          <a:p>
            <a:pPr>
              <a:buNone/>
            </a:pPr>
            <a:r>
              <a:rPr lang="en-GB" dirty="0" smtClean="0"/>
              <a:t>(M=Melina; T=</a:t>
            </a:r>
            <a:r>
              <a:rPr lang="en-GB" dirty="0" err="1" smtClean="0"/>
              <a:t>Thalis</a:t>
            </a:r>
            <a:r>
              <a:rPr lang="en-GB" dirty="0" smtClean="0"/>
              <a:t>. M is trying on her new clothes (blouse and trousers) given to her as a gift by T. She first tried on the trousers.)</a:t>
            </a:r>
          </a:p>
          <a:p>
            <a:pPr marL="514350" indent="-514350">
              <a:buAutoNum type="arabicPeriod"/>
            </a:pPr>
            <a:r>
              <a:rPr lang="en-GB" dirty="0" smtClean="0"/>
              <a:t>M </a:t>
            </a:r>
            <a:r>
              <a:rPr lang="en-GB" dirty="0" err="1" smtClean="0"/>
              <a:t>itan</a:t>
            </a:r>
            <a:r>
              <a:rPr lang="en-GB" dirty="0" smtClean="0"/>
              <a:t> </a:t>
            </a:r>
            <a:r>
              <a:rPr lang="en-GB" dirty="0" err="1" smtClean="0"/>
              <a:t>na</a:t>
            </a:r>
            <a:r>
              <a:rPr lang="en-GB" dirty="0" smtClean="0"/>
              <a:t> </a:t>
            </a:r>
            <a:r>
              <a:rPr lang="en-GB" dirty="0" err="1" smtClean="0"/>
              <a:t>valo</a:t>
            </a:r>
            <a:r>
              <a:rPr lang="en-GB" dirty="0" smtClean="0"/>
              <a:t> </a:t>
            </a:r>
            <a:r>
              <a:rPr lang="en-GB" dirty="0" err="1" smtClean="0"/>
              <a:t>tʃe</a:t>
            </a:r>
            <a:r>
              <a:rPr lang="en-GB" dirty="0" smtClean="0"/>
              <a:t> </a:t>
            </a:r>
            <a:r>
              <a:rPr lang="en-GB" dirty="0" err="1" smtClean="0"/>
              <a:t>tim</a:t>
            </a:r>
            <a:r>
              <a:rPr lang="en-GB" dirty="0" smtClean="0"/>
              <a:t> </a:t>
            </a:r>
            <a:r>
              <a:rPr lang="en-GB" dirty="0" err="1" smtClean="0"/>
              <a:t>bluza</a:t>
            </a:r>
            <a:r>
              <a:rPr lang="en-GB" dirty="0" smtClean="0"/>
              <a:t>:: mu </a:t>
            </a:r>
            <a:r>
              <a:rPr lang="en-GB" dirty="0" err="1" smtClean="0"/>
              <a:t>alla</a:t>
            </a:r>
            <a:r>
              <a:rPr lang="en-GB" dirty="0" smtClean="0"/>
              <a:t> e</a:t>
            </a:r>
            <a:r>
              <a:rPr lang="en-US" dirty="0"/>
              <a:t>x</a:t>
            </a:r>
            <a:r>
              <a:rPr lang="en-GB" dirty="0" smtClean="0"/>
              <a:t>o </a:t>
            </a:r>
            <a:r>
              <a:rPr lang="en-GB" dirty="0" err="1" smtClean="0"/>
              <a:t>llio</a:t>
            </a:r>
            <a:r>
              <a:rPr lang="en-GB" dirty="0" smtClean="0"/>
              <a:t> </a:t>
            </a:r>
            <a:r>
              <a:rPr lang="en-GB" dirty="0" err="1" smtClean="0"/>
              <a:t>meik</a:t>
            </a:r>
            <a:r>
              <a:rPr lang="en-GB" dirty="0" smtClean="0"/>
              <a:t> </a:t>
            </a:r>
            <a:r>
              <a:rPr lang="en-GB" dirty="0" err="1" smtClean="0"/>
              <a:t>ap</a:t>
            </a:r>
            <a:endParaRPr lang="en-GB" dirty="0"/>
          </a:p>
          <a:p>
            <a:pPr marL="514350" indent="-514350">
              <a:buAutoNum type="arabicPeriod"/>
            </a:pPr>
            <a:r>
              <a:rPr lang="en-GB" dirty="0" err="1" smtClean="0"/>
              <a:t>tʃe</a:t>
            </a:r>
            <a:r>
              <a:rPr lang="en-GB" dirty="0" smtClean="0"/>
              <a:t> </a:t>
            </a:r>
            <a:r>
              <a:rPr lang="en-GB" dirty="0" err="1" smtClean="0"/>
              <a:t>foume</a:t>
            </a:r>
            <a:r>
              <a:rPr lang="en-GB" dirty="0" smtClean="0"/>
              <a:t> </a:t>
            </a:r>
            <a:r>
              <a:rPr lang="en-GB" dirty="0" err="1" smtClean="0"/>
              <a:t>oti</a:t>
            </a:r>
            <a:r>
              <a:rPr lang="en-GB" dirty="0"/>
              <a:t> </a:t>
            </a:r>
          </a:p>
          <a:p>
            <a:pPr marL="514350" indent="-514350">
              <a:buAutoNum type="arabicPeriod"/>
            </a:pPr>
            <a:r>
              <a:rPr lang="en-GB" dirty="0" err="1" smtClean="0"/>
              <a:t>enna</a:t>
            </a:r>
            <a:r>
              <a:rPr lang="en-GB" dirty="0" smtClean="0"/>
              <a:t> </a:t>
            </a:r>
            <a:r>
              <a:rPr lang="en-GB" dirty="0" err="1" smtClean="0"/>
              <a:t>ti</a:t>
            </a:r>
            <a:r>
              <a:rPr lang="en-GB" dirty="0" smtClean="0"/>
              <a:t> </a:t>
            </a:r>
            <a:r>
              <a:rPr lang="en-GB" dirty="0" err="1" smtClean="0"/>
              <a:t>llero</a:t>
            </a:r>
            <a:r>
              <a:rPr lang="en-GB" dirty="0" smtClean="0"/>
              <a:t>::so. (.)</a:t>
            </a:r>
          </a:p>
          <a:p>
            <a:pPr>
              <a:buNone/>
            </a:pPr>
            <a:r>
              <a:rPr lang="en-GB" dirty="0" smtClean="0"/>
              <a:t>4. T→ </a:t>
            </a:r>
            <a:r>
              <a:rPr lang="en-GB" dirty="0" err="1" smtClean="0">
                <a:solidFill>
                  <a:srgbClr val="FF0000"/>
                </a:solidFill>
              </a:rPr>
              <a:t>siγa</a:t>
            </a:r>
            <a:r>
              <a:rPr lang="en-GB" dirty="0" smtClean="0">
                <a:solidFill>
                  <a:srgbClr val="FF0000"/>
                </a:solidFill>
              </a:rPr>
              <a:t>:: </a:t>
            </a:r>
            <a:r>
              <a:rPr lang="en-GB" dirty="0" smtClean="0"/>
              <a:t>re. </a:t>
            </a:r>
          </a:p>
          <a:p>
            <a:pPr>
              <a:buNone/>
            </a:pPr>
            <a:r>
              <a:rPr lang="en-GB" dirty="0" smtClean="0"/>
              <a:t>5. Μ </a:t>
            </a:r>
            <a:r>
              <a:rPr lang="en-GB" dirty="0" err="1" smtClean="0"/>
              <a:t>kala</a:t>
            </a:r>
            <a:r>
              <a:rPr lang="en-GB" dirty="0" smtClean="0"/>
              <a:t>.</a:t>
            </a:r>
          </a:p>
          <a:p>
            <a:pPr>
              <a:buNone/>
            </a:pPr>
            <a:endParaRPr lang="en-GB" dirty="0" smtClean="0"/>
          </a:p>
          <a:p>
            <a:pPr>
              <a:buNone/>
            </a:pPr>
            <a:r>
              <a:rPr lang="en-GB" dirty="0" smtClean="0"/>
              <a:t>Translation </a:t>
            </a:r>
          </a:p>
          <a:p>
            <a:pPr>
              <a:buNone/>
            </a:pPr>
            <a:r>
              <a:rPr lang="en-GB" dirty="0" smtClean="0"/>
              <a:t>1. M I was going to try on my </a:t>
            </a:r>
            <a:r>
              <a:rPr lang="en-GB" dirty="0" err="1" smtClean="0"/>
              <a:t>blou</a:t>
            </a:r>
            <a:r>
              <a:rPr lang="en-GB" dirty="0" smtClean="0"/>
              <a:t>::se too but I’m afraid it’s going to get dirty:: from my make up. (.)</a:t>
            </a:r>
          </a:p>
          <a:p>
            <a:pPr>
              <a:buNone/>
            </a:pPr>
            <a:r>
              <a:rPr lang="en-GB" dirty="0" smtClean="0"/>
              <a:t>4. T→ </a:t>
            </a:r>
            <a:r>
              <a:rPr lang="en-GB" dirty="0" err="1" smtClean="0"/>
              <a:t>siga</a:t>
            </a:r>
            <a:r>
              <a:rPr lang="en-GB" dirty="0" smtClean="0"/>
              <a:t>:: re. 5. M okay.</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cstate="print"/>
          <a:srcRect/>
          <a:stretch>
            <a:fillRect/>
          </a:stretch>
        </p:blipFill>
        <p:spPr bwMode="auto">
          <a:xfrm>
            <a:off x="1" y="1268760"/>
            <a:ext cx="9144000" cy="465129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cstate="print"/>
          <a:srcRect/>
          <a:stretch>
            <a:fillRect/>
          </a:stretch>
        </p:blipFill>
        <p:spPr bwMode="auto">
          <a:xfrm>
            <a:off x="0" y="648072"/>
            <a:ext cx="8789513" cy="551723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476672"/>
            <a:ext cx="9144000" cy="488271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260648"/>
            <a:ext cx="8229600" cy="5865515"/>
          </a:xfrm>
        </p:spPr>
        <p:txBody>
          <a:bodyPr>
            <a:normAutofit fontScale="92500"/>
          </a:bodyPr>
          <a:lstStyle/>
          <a:p>
            <a:pPr algn="just">
              <a:buNone/>
            </a:pPr>
            <a:r>
              <a:rPr lang="en-GB" dirty="0" smtClean="0"/>
              <a:t>In extracts (1)-(3) </a:t>
            </a:r>
            <a:r>
              <a:rPr lang="en-GB" dirty="0" err="1" smtClean="0"/>
              <a:t>siga</a:t>
            </a:r>
            <a:r>
              <a:rPr lang="en-GB" dirty="0" smtClean="0"/>
              <a:t> and </a:t>
            </a:r>
            <a:r>
              <a:rPr lang="en-GB" dirty="0" err="1" smtClean="0"/>
              <a:t>siga</a:t>
            </a:r>
            <a:r>
              <a:rPr lang="en-GB" dirty="0" smtClean="0"/>
              <a:t> followed by re compose complete turn constructional units (TCUs) occurring in a different position in the turn. </a:t>
            </a:r>
          </a:p>
          <a:p>
            <a:pPr algn="just">
              <a:buNone/>
            </a:pPr>
            <a:r>
              <a:rPr lang="en-GB" dirty="0" smtClean="0"/>
              <a:t>In 1: 4 </a:t>
            </a:r>
            <a:r>
              <a:rPr lang="en-GB" dirty="0" err="1" smtClean="0"/>
              <a:t>siga</a:t>
            </a:r>
            <a:r>
              <a:rPr lang="en-GB" dirty="0" smtClean="0"/>
              <a:t> re is “free- standing”. The term “free-standing” proposed by Heritage (1984b: 302) is used to refer to a particle or a single word - in this case </a:t>
            </a:r>
            <a:r>
              <a:rPr lang="en-GB" dirty="0" err="1" smtClean="0"/>
              <a:t>siga</a:t>
            </a:r>
            <a:r>
              <a:rPr lang="en-GB" dirty="0" smtClean="0"/>
              <a:t> - which composes a turn on its own. </a:t>
            </a:r>
          </a:p>
          <a:p>
            <a:pPr algn="just">
              <a:buNone/>
            </a:pPr>
            <a:r>
              <a:rPr lang="en-GB" dirty="0" smtClean="0"/>
              <a:t>In 2: 2 </a:t>
            </a:r>
            <a:r>
              <a:rPr lang="en-GB" dirty="0" err="1" smtClean="0"/>
              <a:t>siga</a:t>
            </a:r>
            <a:r>
              <a:rPr lang="en-GB" dirty="0" smtClean="0"/>
              <a:t> occurs as a non-first TCU in a multi-unit turn and is followed by another TCU. In 3: 4 </a:t>
            </a:r>
            <a:r>
              <a:rPr lang="en-GB" dirty="0" err="1" smtClean="0"/>
              <a:t>siga</a:t>
            </a:r>
            <a:r>
              <a:rPr lang="en-GB" dirty="0" smtClean="0"/>
              <a:t> to </a:t>
            </a:r>
            <a:r>
              <a:rPr lang="en-GB" dirty="0" err="1" smtClean="0"/>
              <a:t>prama</a:t>
            </a:r>
            <a:r>
              <a:rPr lang="en-GB" dirty="0" smtClean="0"/>
              <a:t> occurs as the final TCU in a multi-component turn. </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lnSpcReduction="10000"/>
          </a:bodyPr>
          <a:lstStyle/>
          <a:p>
            <a:pPr algn="just"/>
            <a:r>
              <a:rPr lang="en-GB" dirty="0" smtClean="0"/>
              <a:t>As will be shown later, </a:t>
            </a:r>
            <a:r>
              <a:rPr lang="en-GB" dirty="0" err="1" smtClean="0"/>
              <a:t>siga</a:t>
            </a:r>
            <a:r>
              <a:rPr lang="en-GB" dirty="0" smtClean="0"/>
              <a:t> is often used as a shortened form of the conventionalized ironic expression </a:t>
            </a:r>
            <a:r>
              <a:rPr lang="en-GB" dirty="0" err="1" smtClean="0"/>
              <a:t>siga</a:t>
            </a:r>
            <a:r>
              <a:rPr lang="en-GB" dirty="0" smtClean="0"/>
              <a:t> to </a:t>
            </a:r>
            <a:r>
              <a:rPr lang="en-GB" dirty="0" err="1" smtClean="0"/>
              <a:t>prama</a:t>
            </a:r>
            <a:r>
              <a:rPr lang="en-GB" dirty="0" smtClean="0"/>
              <a:t>. </a:t>
            </a:r>
          </a:p>
          <a:p>
            <a:pPr algn="just"/>
            <a:r>
              <a:rPr lang="en-GB" dirty="0" smtClean="0"/>
              <a:t>An early observation about the turns in which </a:t>
            </a:r>
            <a:r>
              <a:rPr lang="en-GB" dirty="0" err="1" smtClean="0"/>
              <a:t>siga</a:t>
            </a:r>
            <a:r>
              <a:rPr lang="en-GB" dirty="0" smtClean="0"/>
              <a:t> occurs is that they come as responses to prior claims, assessments, or requests. </a:t>
            </a:r>
          </a:p>
          <a:p>
            <a:pPr algn="just"/>
            <a:r>
              <a:rPr lang="en-GB" dirty="0" smtClean="0"/>
              <a:t>In the following sections, we will examine the use of freestanding </a:t>
            </a:r>
            <a:r>
              <a:rPr lang="en-GB" dirty="0" err="1" smtClean="0"/>
              <a:t>siga</a:t>
            </a:r>
            <a:r>
              <a:rPr lang="en-GB" dirty="0" smtClean="0"/>
              <a:t>/</a:t>
            </a:r>
            <a:r>
              <a:rPr lang="en-GB" dirty="0" err="1" smtClean="0"/>
              <a:t>siga</a:t>
            </a:r>
            <a:r>
              <a:rPr lang="en-GB" dirty="0" smtClean="0"/>
              <a:t> re/</a:t>
            </a:r>
            <a:r>
              <a:rPr lang="en-GB" dirty="0" err="1" smtClean="0"/>
              <a:t>siga+address</a:t>
            </a:r>
            <a:r>
              <a:rPr lang="en-GB" dirty="0" smtClean="0"/>
              <a:t> form, </a:t>
            </a:r>
            <a:r>
              <a:rPr lang="en-GB" dirty="0" err="1" smtClean="0"/>
              <a:t>siga</a:t>
            </a:r>
            <a:r>
              <a:rPr lang="en-GB" dirty="0" smtClean="0"/>
              <a:t>/</a:t>
            </a:r>
            <a:r>
              <a:rPr lang="en-GB" dirty="0" err="1" smtClean="0"/>
              <a:t>siga</a:t>
            </a:r>
            <a:r>
              <a:rPr lang="en-GB" dirty="0" smtClean="0"/>
              <a:t> re/</a:t>
            </a:r>
            <a:r>
              <a:rPr lang="en-GB" dirty="0" err="1" smtClean="0"/>
              <a:t>siga+address</a:t>
            </a:r>
            <a:r>
              <a:rPr lang="en-GB" dirty="0" smtClean="0"/>
              <a:t> form in non-first TCU position.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Conversation Analysis</a:t>
            </a:r>
            <a:r>
              <a:rPr lang="en-GB" dirty="0"/>
              <a:t/>
            </a:r>
            <a:br>
              <a:rPr lang="en-GB" dirty="0"/>
            </a:br>
            <a:r>
              <a:rPr lang="en-GB" dirty="0" smtClean="0"/>
              <a:t>Talk-in-Interaction</a:t>
            </a:r>
            <a:endParaRPr lang="en-GB" dirty="0"/>
          </a:p>
        </p:txBody>
      </p:sp>
      <p:sp>
        <p:nvSpPr>
          <p:cNvPr id="3" name="2 - Θέση περιεχομένου"/>
          <p:cNvSpPr>
            <a:spLocks noGrp="1"/>
          </p:cNvSpPr>
          <p:nvPr>
            <p:ph idx="1"/>
          </p:nvPr>
        </p:nvSpPr>
        <p:spPr/>
        <p:txBody>
          <a:bodyPr>
            <a:normAutofit fontScale="92500" lnSpcReduction="10000"/>
          </a:bodyPr>
          <a:lstStyle/>
          <a:p>
            <a:pPr algn="just"/>
            <a:r>
              <a:rPr lang="en-US" dirty="0" smtClean="0"/>
              <a:t>Conversation analysts focus there attention on the “act” of conversation. </a:t>
            </a:r>
          </a:p>
          <a:p>
            <a:pPr algn="just"/>
            <a:r>
              <a:rPr lang="en-US" dirty="0" smtClean="0"/>
              <a:t>What is going on there? </a:t>
            </a:r>
          </a:p>
          <a:p>
            <a:pPr algn="just"/>
            <a:r>
              <a:rPr lang="en-US" dirty="0" smtClean="0"/>
              <a:t>How people interact? </a:t>
            </a:r>
          </a:p>
          <a:p>
            <a:pPr algn="just"/>
            <a:r>
              <a:rPr lang="en-US" dirty="0" smtClean="0"/>
              <a:t>What are the underlying principles of their interaction? </a:t>
            </a:r>
          </a:p>
          <a:p>
            <a:pPr algn="just"/>
            <a:r>
              <a:rPr lang="en-US" dirty="0" smtClean="0"/>
              <a:t>They try to answer these questions by making </a:t>
            </a:r>
            <a:r>
              <a:rPr lang="en-US" dirty="0" smtClean="0">
                <a:solidFill>
                  <a:srgbClr val="FFFF00"/>
                </a:solidFill>
              </a:rPr>
              <a:t>no </a:t>
            </a:r>
            <a:r>
              <a:rPr lang="en-US" dirty="0" smtClean="0"/>
              <a:t>reference to any evidence that comes outside the talk it self.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sv-SE" dirty="0" smtClean="0"/>
              <a:t>Freestanding siga, siga re and siga + address form</a:t>
            </a:r>
            <a:endParaRPr lang="en-GB" dirty="0"/>
          </a:p>
        </p:txBody>
      </p:sp>
      <p:sp>
        <p:nvSpPr>
          <p:cNvPr id="3" name="2 - Θέση περιεχομένου"/>
          <p:cNvSpPr>
            <a:spLocks noGrp="1"/>
          </p:cNvSpPr>
          <p:nvPr>
            <p:ph idx="1"/>
          </p:nvPr>
        </p:nvSpPr>
        <p:spPr/>
        <p:txBody>
          <a:bodyPr>
            <a:normAutofit fontScale="92500" lnSpcReduction="20000"/>
          </a:bodyPr>
          <a:lstStyle/>
          <a:p>
            <a:r>
              <a:rPr lang="en-GB" dirty="0" smtClean="0"/>
              <a:t>Now we will examine the use of </a:t>
            </a:r>
            <a:r>
              <a:rPr lang="en-GB" dirty="0" err="1" smtClean="0"/>
              <a:t>siga</a:t>
            </a:r>
            <a:r>
              <a:rPr lang="en-GB" dirty="0" smtClean="0"/>
              <a:t>, </a:t>
            </a:r>
            <a:r>
              <a:rPr lang="en-GB" dirty="0" err="1" smtClean="0"/>
              <a:t>siga</a:t>
            </a:r>
            <a:r>
              <a:rPr lang="en-GB" dirty="0" smtClean="0"/>
              <a:t> re and </a:t>
            </a:r>
            <a:r>
              <a:rPr lang="en-GB" dirty="0" err="1" smtClean="0"/>
              <a:t>siga</a:t>
            </a:r>
            <a:r>
              <a:rPr lang="en-GB" dirty="0" smtClean="0"/>
              <a:t> + address form as a response to prior claims, informing, evaluations and assessments. </a:t>
            </a:r>
          </a:p>
          <a:p>
            <a:r>
              <a:rPr lang="en-GB" dirty="0" smtClean="0"/>
              <a:t>I use the term </a:t>
            </a:r>
            <a:r>
              <a:rPr lang="en-GB" b="1" dirty="0" smtClean="0"/>
              <a:t>assessment </a:t>
            </a:r>
            <a:r>
              <a:rPr lang="en-GB" dirty="0" smtClean="0"/>
              <a:t>in a broad way as used by </a:t>
            </a:r>
            <a:r>
              <a:rPr lang="en-GB" dirty="0" err="1" smtClean="0"/>
              <a:t>Pomerantz</a:t>
            </a:r>
            <a:r>
              <a:rPr lang="en-GB" dirty="0" smtClean="0"/>
              <a:t> (1984: 63), who assesses that an initial assessment proffered by a speaker accomplishes actions such as praise, complaint, compliment, insult, self-deprecation. </a:t>
            </a:r>
          </a:p>
          <a:p>
            <a:r>
              <a:rPr lang="en-GB" dirty="0" smtClean="0"/>
              <a:t>The next relevant action accomplished by the recipient is agreement or disagreement with the prior assessment (id.).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sv-SE" dirty="0" smtClean="0"/>
              <a:t>Siga, Siga re: Freestanding Challenge</a:t>
            </a:r>
            <a:endParaRPr lang="en-GB" dirty="0"/>
          </a:p>
        </p:txBody>
      </p:sp>
      <p:sp>
        <p:nvSpPr>
          <p:cNvPr id="3" name="2 - Θέση περιεχομένου"/>
          <p:cNvSpPr>
            <a:spLocks noGrp="1"/>
          </p:cNvSpPr>
          <p:nvPr>
            <p:ph idx="1"/>
          </p:nvPr>
        </p:nvSpPr>
        <p:spPr/>
        <p:txBody>
          <a:bodyPr>
            <a:normAutofit lnSpcReduction="10000"/>
          </a:bodyPr>
          <a:lstStyle/>
          <a:p>
            <a:r>
              <a:rPr lang="en-GB" dirty="0" smtClean="0"/>
              <a:t>In the following extracts </a:t>
            </a:r>
            <a:r>
              <a:rPr lang="en-GB" dirty="0" err="1" smtClean="0"/>
              <a:t>siga</a:t>
            </a:r>
            <a:r>
              <a:rPr lang="en-GB" dirty="0" smtClean="0"/>
              <a:t>/</a:t>
            </a:r>
            <a:r>
              <a:rPr lang="en-GB" dirty="0" err="1" smtClean="0"/>
              <a:t>siga</a:t>
            </a:r>
            <a:r>
              <a:rPr lang="en-GB" dirty="0" smtClean="0"/>
              <a:t> re is used to challenge in an ironic conventionalized way what is said in the prior speaker’s turn. </a:t>
            </a:r>
          </a:p>
          <a:p>
            <a:r>
              <a:rPr lang="en-GB" dirty="0" smtClean="0"/>
              <a:t>What is challenged with </a:t>
            </a:r>
            <a:r>
              <a:rPr lang="en-GB" dirty="0" err="1" smtClean="0"/>
              <a:t>siga</a:t>
            </a:r>
            <a:r>
              <a:rPr lang="en-GB" dirty="0" smtClean="0"/>
              <a:t>/</a:t>
            </a:r>
            <a:r>
              <a:rPr lang="en-GB" dirty="0" err="1" smtClean="0"/>
              <a:t>siga</a:t>
            </a:r>
            <a:r>
              <a:rPr lang="en-GB" dirty="0" smtClean="0"/>
              <a:t> re is usually the factuality/truth/accuracy of what is said in the prior speaker’s turn by showing </a:t>
            </a:r>
            <a:r>
              <a:rPr lang="en-GB" dirty="0" err="1" smtClean="0"/>
              <a:t>skepticism</a:t>
            </a:r>
            <a:r>
              <a:rPr lang="en-GB" dirty="0" smtClean="0"/>
              <a:t>. </a:t>
            </a:r>
          </a:p>
          <a:p>
            <a:r>
              <a:rPr lang="en-GB" dirty="0" smtClean="0"/>
              <a:t>This use of </a:t>
            </a:r>
            <a:r>
              <a:rPr lang="en-GB" dirty="0" err="1" smtClean="0"/>
              <a:t>siga</a:t>
            </a:r>
            <a:r>
              <a:rPr lang="en-GB" dirty="0" smtClean="0"/>
              <a:t>/</a:t>
            </a:r>
            <a:r>
              <a:rPr lang="en-GB" dirty="0" err="1" smtClean="0"/>
              <a:t>siga</a:t>
            </a:r>
            <a:r>
              <a:rPr lang="en-GB" dirty="0" smtClean="0"/>
              <a:t> re is shown with the arrowed turns in the following extracts:</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cstate="print"/>
          <a:srcRect/>
          <a:stretch>
            <a:fillRect/>
          </a:stretch>
        </p:blipFill>
        <p:spPr bwMode="auto">
          <a:xfrm>
            <a:off x="323528" y="1556792"/>
            <a:ext cx="8604448" cy="427676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5122" name="Picture 2"/>
          <p:cNvPicPr>
            <a:picLocks noChangeAspect="1" noChangeArrowheads="1"/>
          </p:cNvPicPr>
          <p:nvPr/>
        </p:nvPicPr>
        <p:blipFill>
          <a:blip r:embed="rId2" cstate="print"/>
          <a:srcRect/>
          <a:stretch>
            <a:fillRect/>
          </a:stretch>
        </p:blipFill>
        <p:spPr bwMode="auto">
          <a:xfrm>
            <a:off x="251520" y="908720"/>
            <a:ext cx="9158923" cy="486916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dirty="0" err="1" smtClean="0"/>
              <a:t>Siga</a:t>
            </a:r>
            <a:r>
              <a:rPr lang="en-GB" dirty="0" smtClean="0"/>
              <a:t> +address form: Freestanding Challenge</a:t>
            </a:r>
            <a:endParaRPr lang="en-GB" dirty="0"/>
          </a:p>
        </p:txBody>
      </p:sp>
      <p:sp>
        <p:nvSpPr>
          <p:cNvPr id="3" name="2 - Θέση περιεχομένου"/>
          <p:cNvSpPr>
            <a:spLocks noGrp="1"/>
          </p:cNvSpPr>
          <p:nvPr>
            <p:ph idx="1"/>
          </p:nvPr>
        </p:nvSpPr>
        <p:spPr/>
        <p:txBody>
          <a:bodyPr>
            <a:normAutofit fontScale="85000" lnSpcReduction="10000"/>
          </a:bodyPr>
          <a:lstStyle/>
          <a:p>
            <a:r>
              <a:rPr lang="en-GB" dirty="0" smtClean="0"/>
              <a:t>Although </a:t>
            </a:r>
            <a:r>
              <a:rPr lang="en-GB" dirty="0" err="1" smtClean="0"/>
              <a:t>siga</a:t>
            </a:r>
            <a:r>
              <a:rPr lang="en-GB" dirty="0" smtClean="0"/>
              <a:t> in the data is commonly followed by re, it is also, though less often, followed by address forms. With reference to the data, the use of an address form may consist of the particle re + addressee’s first name or of an address term + first person singular possessive pronoun. It can be argued that in the following extracts in a similar vein with the use of</a:t>
            </a:r>
          </a:p>
          <a:p>
            <a:pPr algn="just"/>
            <a:r>
              <a:rPr lang="en-GB" dirty="0" err="1" smtClean="0"/>
              <a:t>siga</a:t>
            </a:r>
            <a:r>
              <a:rPr lang="en-GB" dirty="0" smtClean="0"/>
              <a:t> re, </a:t>
            </a:r>
            <a:r>
              <a:rPr lang="en-GB" dirty="0" err="1" smtClean="0"/>
              <a:t>siga</a:t>
            </a:r>
            <a:r>
              <a:rPr lang="en-GB" dirty="0" smtClean="0"/>
              <a:t> + address form is also used to challenge what is said in the prior speaker’s turn by ironically criticising and rejecting it. This is illustrated with the arrowed turns:</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6146" name="Picture 2"/>
          <p:cNvPicPr>
            <a:picLocks noChangeAspect="1" noChangeArrowheads="1"/>
          </p:cNvPicPr>
          <p:nvPr/>
        </p:nvPicPr>
        <p:blipFill>
          <a:blip r:embed="rId2" cstate="print"/>
          <a:srcRect/>
          <a:stretch>
            <a:fillRect/>
          </a:stretch>
        </p:blipFill>
        <p:spPr bwMode="auto">
          <a:xfrm>
            <a:off x="251520" y="0"/>
            <a:ext cx="8640960" cy="679096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7170" name="Picture 2"/>
          <p:cNvPicPr>
            <a:picLocks noChangeAspect="1" noChangeArrowheads="1"/>
          </p:cNvPicPr>
          <p:nvPr/>
        </p:nvPicPr>
        <p:blipFill>
          <a:blip r:embed="rId2" cstate="print"/>
          <a:srcRect/>
          <a:stretch>
            <a:fillRect/>
          </a:stretch>
        </p:blipFill>
        <p:spPr bwMode="auto">
          <a:xfrm>
            <a:off x="827584" y="0"/>
            <a:ext cx="7740352" cy="677280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dirty="0" err="1" smtClean="0"/>
              <a:t>Siga</a:t>
            </a:r>
            <a:r>
              <a:rPr lang="en-GB" dirty="0" smtClean="0"/>
              <a:t>, </a:t>
            </a:r>
            <a:r>
              <a:rPr lang="en-GB" dirty="0" err="1" smtClean="0"/>
              <a:t>siga</a:t>
            </a:r>
            <a:r>
              <a:rPr lang="en-GB" dirty="0" smtClean="0"/>
              <a:t> re: Non-first TCU Making the disagreement/challenge overt</a:t>
            </a:r>
            <a:endParaRPr lang="en-GB" dirty="0"/>
          </a:p>
        </p:txBody>
      </p:sp>
      <p:sp>
        <p:nvSpPr>
          <p:cNvPr id="3" name="2 - Θέση περιεχομένου"/>
          <p:cNvSpPr>
            <a:spLocks noGrp="1"/>
          </p:cNvSpPr>
          <p:nvPr>
            <p:ph idx="1"/>
          </p:nvPr>
        </p:nvSpPr>
        <p:spPr/>
        <p:txBody>
          <a:bodyPr>
            <a:normAutofit fontScale="77500" lnSpcReduction="20000"/>
          </a:bodyPr>
          <a:lstStyle/>
          <a:p>
            <a:r>
              <a:rPr lang="en-GB" dirty="0" smtClean="0"/>
              <a:t>According to </a:t>
            </a:r>
            <a:r>
              <a:rPr lang="en-GB" dirty="0" err="1" smtClean="0"/>
              <a:t>Pomerantz</a:t>
            </a:r>
            <a:r>
              <a:rPr lang="en-GB" dirty="0" smtClean="0"/>
              <a:t> “(s)</a:t>
            </a:r>
            <a:r>
              <a:rPr lang="en-GB" dirty="0" err="1" smtClean="0"/>
              <a:t>econd</a:t>
            </a:r>
            <a:r>
              <a:rPr lang="en-GB" dirty="0" smtClean="0"/>
              <a:t> assessments are assessments produced by recipients of prior assessments in which the referents in the second are the same as those in the prior” (1984: 59). </a:t>
            </a:r>
          </a:p>
          <a:p>
            <a:r>
              <a:rPr lang="en-GB" dirty="0" smtClean="0"/>
              <a:t>In the following two extracts, the speaker makes an assessment and the recipient proffers a second assessment which is in disagreement with the prior one. </a:t>
            </a:r>
          </a:p>
          <a:p>
            <a:r>
              <a:rPr lang="en-GB" dirty="0" smtClean="0"/>
              <a:t>The disagreement is proffered through a multi-component turn. </a:t>
            </a:r>
            <a:r>
              <a:rPr lang="en-GB" dirty="0" err="1" smtClean="0"/>
              <a:t>Siga</a:t>
            </a:r>
            <a:r>
              <a:rPr lang="en-GB" dirty="0" smtClean="0"/>
              <a:t>/</a:t>
            </a:r>
            <a:r>
              <a:rPr lang="en-GB" dirty="0" err="1" smtClean="0"/>
              <a:t>siga</a:t>
            </a:r>
            <a:r>
              <a:rPr lang="en-GB" dirty="0" smtClean="0"/>
              <a:t> re is used as a non- first TCU in order to reinforce the disagreement/challenge/rejection by making an ironic evaluation of what is said in the prior turn. </a:t>
            </a:r>
            <a:r>
              <a:rPr lang="en-GB" dirty="0" err="1" smtClean="0"/>
              <a:t>Siga</a:t>
            </a:r>
            <a:r>
              <a:rPr lang="en-GB" dirty="0" smtClean="0"/>
              <a:t>/</a:t>
            </a:r>
            <a:r>
              <a:rPr lang="en-GB" dirty="0" err="1" smtClean="0"/>
              <a:t>siga</a:t>
            </a:r>
            <a:r>
              <a:rPr lang="en-GB" dirty="0" smtClean="0"/>
              <a:t> re is followed by another TCU which also expands on the disagreement. The extracts that follow serve to illustrate this point:</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pic>
        <p:nvPicPr>
          <p:cNvPr id="8194" name="Picture 2"/>
          <p:cNvPicPr>
            <a:picLocks noChangeAspect="1" noChangeArrowheads="1"/>
          </p:cNvPicPr>
          <p:nvPr/>
        </p:nvPicPr>
        <p:blipFill>
          <a:blip r:embed="rId2" cstate="print"/>
          <a:srcRect/>
          <a:stretch>
            <a:fillRect/>
          </a:stretch>
        </p:blipFill>
        <p:spPr bwMode="auto">
          <a:xfrm>
            <a:off x="467544" y="1628800"/>
            <a:ext cx="8136904" cy="1245107"/>
          </a:xfrm>
          <a:prstGeom prst="rect">
            <a:avLst/>
          </a:prstGeom>
          <a:noFill/>
          <a:ln w="9525">
            <a:noFill/>
            <a:miter lim="800000"/>
            <a:headEnd/>
            <a:tailEnd/>
          </a:ln>
        </p:spPr>
      </p:pic>
      <p:pic>
        <p:nvPicPr>
          <p:cNvPr id="8195" name="Picture 3"/>
          <p:cNvPicPr>
            <a:picLocks noGrp="1" noChangeAspect="1" noChangeArrowheads="1"/>
          </p:cNvPicPr>
          <p:nvPr>
            <p:ph idx="1"/>
          </p:nvPr>
        </p:nvPicPr>
        <p:blipFill>
          <a:blip r:embed="rId3" cstate="print"/>
          <a:srcRect/>
          <a:stretch>
            <a:fillRect/>
          </a:stretch>
        </p:blipFill>
        <p:spPr bwMode="auto">
          <a:xfrm>
            <a:off x="467544" y="2636912"/>
            <a:ext cx="8100392" cy="382281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9218" name="Picture 2"/>
          <p:cNvPicPr>
            <a:picLocks noChangeAspect="1" noChangeArrowheads="1"/>
          </p:cNvPicPr>
          <p:nvPr/>
        </p:nvPicPr>
        <p:blipFill>
          <a:blip r:embed="rId2" cstate="print"/>
          <a:srcRect/>
          <a:stretch>
            <a:fillRect/>
          </a:stretch>
        </p:blipFill>
        <p:spPr bwMode="auto">
          <a:xfrm>
            <a:off x="971600" y="44624"/>
            <a:ext cx="7596336" cy="672443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dirty="0" smtClean="0"/>
              <a:t>The CA practitioners say “it is not just unnecessary but illegitimate for an analyst to make use of information that the participants themselves have not chosen to ‘make relevant’ in their ongoing interaction” (Cameron, 2001:88).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l="7792"/>
          <a:stretch>
            <a:fillRect/>
          </a:stretch>
        </p:blipFill>
        <p:spPr bwMode="auto">
          <a:xfrm>
            <a:off x="1907704" y="350308"/>
            <a:ext cx="4680520" cy="4097102"/>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907704" y="4139348"/>
            <a:ext cx="6084168" cy="245800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0" y="0"/>
            <a:ext cx="9144000" cy="6858000"/>
          </a:xfrm>
        </p:spPr>
        <p:txBody>
          <a:bodyPr>
            <a:normAutofit fontScale="85000" lnSpcReduction="20000"/>
          </a:bodyPr>
          <a:lstStyle/>
          <a:p>
            <a:r>
              <a:rPr lang="en-GB" dirty="0" smtClean="0"/>
              <a:t>In sum, </a:t>
            </a:r>
            <a:r>
              <a:rPr lang="en-GB" dirty="0" err="1" smtClean="0"/>
              <a:t>siga</a:t>
            </a:r>
            <a:r>
              <a:rPr lang="en-GB" dirty="0" smtClean="0"/>
              <a:t>/</a:t>
            </a:r>
            <a:r>
              <a:rPr lang="en-GB" dirty="0" err="1" smtClean="0"/>
              <a:t>siga</a:t>
            </a:r>
            <a:r>
              <a:rPr lang="en-GB" dirty="0" smtClean="0"/>
              <a:t> re occurs in non-first TCU position in turns that are in disagreement with prior assessments which serve as claims, complaints etc. </a:t>
            </a:r>
          </a:p>
          <a:p>
            <a:r>
              <a:rPr lang="en-GB" dirty="0" smtClean="0"/>
              <a:t>That is, after a first assessment the recipient responds with a multi-component turn. </a:t>
            </a:r>
          </a:p>
          <a:p>
            <a:r>
              <a:rPr lang="en-GB" dirty="0" smtClean="0"/>
              <a:t>The first TCU of that turn expresses disagreement with the assessment. </a:t>
            </a:r>
          </a:p>
          <a:p>
            <a:r>
              <a:rPr lang="en-GB" dirty="0" smtClean="0"/>
              <a:t>This is followed by a second TCU composed of </a:t>
            </a:r>
            <a:r>
              <a:rPr lang="en-GB" dirty="0" err="1" smtClean="0"/>
              <a:t>siga</a:t>
            </a:r>
            <a:r>
              <a:rPr lang="en-GB" dirty="0" smtClean="0"/>
              <a:t>/</a:t>
            </a:r>
            <a:r>
              <a:rPr lang="en-GB" dirty="0" err="1" smtClean="0"/>
              <a:t>siga</a:t>
            </a:r>
            <a:r>
              <a:rPr lang="en-GB" dirty="0" smtClean="0"/>
              <a:t> re which reinforces the disagreement by doing insistence and at the same time ironically evaluates the prior assessment. </a:t>
            </a:r>
          </a:p>
          <a:p>
            <a:r>
              <a:rPr lang="en-GB" dirty="0" err="1" smtClean="0"/>
              <a:t>Siga</a:t>
            </a:r>
            <a:r>
              <a:rPr lang="en-GB" dirty="0" smtClean="0"/>
              <a:t>/</a:t>
            </a:r>
            <a:r>
              <a:rPr lang="en-GB" dirty="0" err="1" smtClean="0"/>
              <a:t>siga</a:t>
            </a:r>
            <a:r>
              <a:rPr lang="en-GB" dirty="0" smtClean="0"/>
              <a:t> re is followed by another TCU which expands on the disagreement. </a:t>
            </a:r>
          </a:p>
          <a:p>
            <a:r>
              <a:rPr lang="en-GB" dirty="0" smtClean="0"/>
              <a:t>It seems that </a:t>
            </a:r>
            <a:r>
              <a:rPr lang="en-GB" dirty="0" err="1" smtClean="0"/>
              <a:t>siga</a:t>
            </a:r>
            <a:r>
              <a:rPr lang="en-GB" dirty="0" smtClean="0"/>
              <a:t>/</a:t>
            </a:r>
            <a:r>
              <a:rPr lang="en-GB" dirty="0" err="1" smtClean="0"/>
              <a:t>siga</a:t>
            </a:r>
            <a:r>
              <a:rPr lang="en-GB" dirty="0" smtClean="0"/>
              <a:t> re is the most emphatic component of the disagreement/challenge expressed with multi- component turns. </a:t>
            </a:r>
          </a:p>
          <a:p>
            <a:r>
              <a:rPr lang="en-GB" dirty="0" smtClean="0"/>
              <a:t>Compared with the other preliminary components of the turn, </a:t>
            </a:r>
            <a:r>
              <a:rPr lang="en-GB" dirty="0" err="1" smtClean="0"/>
              <a:t>siga</a:t>
            </a:r>
            <a:r>
              <a:rPr lang="en-GB" dirty="0" smtClean="0"/>
              <a:t> diminishes the importance of the prior teller’s assessment.</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67544" y="2780928"/>
            <a:ext cx="8229600" cy="1143000"/>
          </a:xfrm>
        </p:spPr>
        <p:txBody>
          <a:bodyPr>
            <a:normAutofit/>
          </a:bodyPr>
          <a:lstStyle/>
          <a:p>
            <a:r>
              <a:rPr lang="en-US" dirty="0" smtClean="0"/>
              <a:t>Chat Interaction</a:t>
            </a:r>
            <a:endParaRPr lang="en-GB" dirty="0"/>
          </a:p>
        </p:txBody>
      </p:sp>
      <p:pic>
        <p:nvPicPr>
          <p:cNvPr id="25602" name="Picture 2" descr="https://encrypted-tbn3.google.com/images?q=tbn:ANd9GcQbl651Q_0rPZpWTS1MC-c1vKf7K1HC2WHcGnz1ogJoUGDpELO3mA"/>
          <p:cNvPicPr>
            <a:picLocks noChangeAspect="1" noChangeArrowheads="1"/>
          </p:cNvPicPr>
          <p:nvPr/>
        </p:nvPicPr>
        <p:blipFill>
          <a:blip r:embed="rId2" cstate="print"/>
          <a:srcRect/>
          <a:stretch>
            <a:fillRect/>
          </a:stretch>
        </p:blipFill>
        <p:spPr bwMode="auto">
          <a:xfrm>
            <a:off x="0" y="4714875"/>
            <a:ext cx="2143125" cy="214312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How do speakers handle communication issues?</a:t>
            </a:r>
            <a:endParaRPr lang="en-GB" dirty="0"/>
          </a:p>
          <a:p>
            <a:endParaRPr lang="en-US" dirty="0" smtClean="0"/>
          </a:p>
          <a:p>
            <a:r>
              <a:rPr lang="en-US" dirty="0" smtClean="0"/>
              <a:t>The following extract is two CG speakers a female and a male.</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Starting and closing a chat…</a:t>
            </a:r>
          </a:p>
          <a:p>
            <a:r>
              <a:rPr lang="en-US" dirty="0" smtClean="0"/>
              <a:t>No need for a formal introduction… </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62500" lnSpcReduction="20000"/>
          </a:bodyPr>
          <a:lstStyle/>
          <a:p>
            <a:pPr>
              <a:buNone/>
            </a:pPr>
            <a:r>
              <a:rPr lang="en-GB" dirty="0"/>
              <a:t>4:41 PM </a:t>
            </a:r>
            <a:r>
              <a:rPr lang="en-GB" b="1" dirty="0"/>
              <a:t>A. </a:t>
            </a:r>
            <a:r>
              <a:rPr lang="en-GB" dirty="0"/>
              <a:t>: </a:t>
            </a:r>
            <a:r>
              <a:rPr lang="en-GB" dirty="0" err="1">
                <a:solidFill>
                  <a:srgbClr val="FF0000"/>
                </a:solidFill>
              </a:rPr>
              <a:t>pantws</a:t>
            </a:r>
            <a:r>
              <a:rPr lang="en-GB" dirty="0"/>
              <a:t> </a:t>
            </a:r>
            <a:r>
              <a:rPr lang="en-GB" dirty="0" err="1"/>
              <a:t>tis</a:t>
            </a:r>
            <a:r>
              <a:rPr lang="en-GB" dirty="0"/>
              <a:t> Y </a:t>
            </a:r>
            <a:r>
              <a:rPr lang="en-GB" dirty="0" err="1"/>
              <a:t>ehi</a:t>
            </a:r>
            <a:r>
              <a:rPr lang="en-GB" dirty="0"/>
              <a:t> </a:t>
            </a:r>
            <a:r>
              <a:rPr lang="en-GB" dirty="0" err="1"/>
              <a:t>kapia</a:t>
            </a:r>
            <a:r>
              <a:rPr lang="en-GB" dirty="0"/>
              <a:t> </a:t>
            </a:r>
            <a:r>
              <a:rPr lang="en-GB" dirty="0" err="1"/>
              <a:t>thematakia</a:t>
            </a:r>
            <a:r>
              <a:rPr lang="en-GB" dirty="0"/>
              <a:t> to </a:t>
            </a:r>
            <a:r>
              <a:rPr lang="en-GB" dirty="0" err="1"/>
              <a:t>arthro</a:t>
            </a:r>
            <a:endParaRPr lang="en-GB" dirty="0"/>
          </a:p>
          <a:p>
            <a:pPr>
              <a:buNone/>
            </a:pPr>
            <a:r>
              <a:rPr lang="en-GB" dirty="0"/>
              <a:t>  </a:t>
            </a:r>
            <a:r>
              <a:rPr lang="en-GB" dirty="0" err="1"/>
              <a:t>kiriws</a:t>
            </a:r>
            <a:r>
              <a:rPr lang="en-GB" dirty="0"/>
              <a:t> </a:t>
            </a:r>
            <a:r>
              <a:rPr lang="en-GB" dirty="0" err="1"/>
              <a:t>methodologika</a:t>
            </a:r>
            <a:endParaRPr lang="en-GB" dirty="0"/>
          </a:p>
          <a:p>
            <a:pPr>
              <a:buNone/>
            </a:pPr>
            <a:r>
              <a:rPr lang="en-GB" dirty="0"/>
              <a:t>4:42 PM </a:t>
            </a:r>
            <a:r>
              <a:rPr lang="en-GB" b="1" dirty="0"/>
              <a:t>B. </a:t>
            </a:r>
            <a:r>
              <a:rPr lang="en-GB" dirty="0"/>
              <a:t> to </a:t>
            </a:r>
            <a:r>
              <a:rPr lang="en-GB" dirty="0" err="1"/>
              <a:t>kserw</a:t>
            </a:r>
            <a:r>
              <a:rPr lang="en-GB" dirty="0"/>
              <a:t>... </a:t>
            </a:r>
            <a:r>
              <a:rPr lang="en-GB" dirty="0" err="1"/>
              <a:t>kai</a:t>
            </a:r>
            <a:r>
              <a:rPr lang="en-GB" dirty="0"/>
              <a:t> </a:t>
            </a:r>
            <a:r>
              <a:rPr lang="en-GB" dirty="0" err="1"/>
              <a:t>praktika</a:t>
            </a:r>
            <a:r>
              <a:rPr lang="en-GB" dirty="0"/>
              <a:t> </a:t>
            </a:r>
            <a:r>
              <a:rPr lang="en-GB" dirty="0" err="1"/>
              <a:t>afta</a:t>
            </a:r>
            <a:r>
              <a:rPr lang="en-GB" dirty="0"/>
              <a:t> p den </a:t>
            </a:r>
            <a:r>
              <a:rPr lang="en-GB" dirty="0" err="1"/>
              <a:t>fainontai</a:t>
            </a:r>
            <a:r>
              <a:rPr lang="en-GB" dirty="0"/>
              <a:t> </a:t>
            </a:r>
            <a:r>
              <a:rPr lang="en-GB" dirty="0" err="1"/>
              <a:t>kai</a:t>
            </a:r>
            <a:r>
              <a:rPr lang="en-GB" dirty="0"/>
              <a:t> </a:t>
            </a:r>
            <a:r>
              <a:rPr lang="en-GB" dirty="0" err="1"/>
              <a:t>aforoun</a:t>
            </a:r>
            <a:r>
              <a:rPr lang="en-GB" dirty="0"/>
              <a:t> </a:t>
            </a:r>
            <a:r>
              <a:rPr lang="en-GB" dirty="0" err="1"/>
              <a:t>ston</a:t>
            </a:r>
            <a:r>
              <a:rPr lang="en-GB" dirty="0"/>
              <a:t> </a:t>
            </a:r>
            <a:r>
              <a:rPr lang="en-GB" dirty="0" err="1"/>
              <a:t>tropo</a:t>
            </a:r>
            <a:r>
              <a:rPr lang="en-GB" dirty="0"/>
              <a:t> p </a:t>
            </a:r>
            <a:r>
              <a:rPr lang="en-GB" dirty="0" err="1"/>
              <a:t>eftiakse</a:t>
            </a:r>
            <a:r>
              <a:rPr lang="en-GB" dirty="0"/>
              <a:t> to </a:t>
            </a:r>
            <a:r>
              <a:rPr lang="en-GB" dirty="0" err="1"/>
              <a:t>erwtimatologio</a:t>
            </a:r>
            <a:r>
              <a:rPr lang="en-GB" dirty="0"/>
              <a:t>...</a:t>
            </a:r>
          </a:p>
          <a:p>
            <a:pPr>
              <a:buNone/>
            </a:pPr>
            <a:r>
              <a:rPr lang="en-GB" dirty="0"/>
              <a:t> </a:t>
            </a:r>
            <a:r>
              <a:rPr lang="en-GB" b="1" dirty="0"/>
              <a:t>A. </a:t>
            </a:r>
            <a:r>
              <a:rPr lang="en-GB" dirty="0"/>
              <a:t>: </a:t>
            </a:r>
            <a:r>
              <a:rPr lang="en-GB" dirty="0" err="1"/>
              <a:t>nai</a:t>
            </a:r>
            <a:r>
              <a:rPr lang="en-GB" dirty="0"/>
              <a:t> ...den </a:t>
            </a:r>
            <a:r>
              <a:rPr lang="en-GB" dirty="0" err="1"/>
              <a:t>anaferei</a:t>
            </a:r>
            <a:r>
              <a:rPr lang="en-GB" dirty="0"/>
              <a:t> </a:t>
            </a:r>
            <a:r>
              <a:rPr lang="en-GB" dirty="0" err="1"/>
              <a:t>tipota</a:t>
            </a:r>
            <a:r>
              <a:rPr lang="en-GB" dirty="0"/>
              <a:t> </a:t>
            </a:r>
            <a:r>
              <a:rPr lang="en-GB" dirty="0" err="1"/>
              <a:t>shedon</a:t>
            </a:r>
            <a:r>
              <a:rPr lang="en-GB" dirty="0"/>
              <a:t> </a:t>
            </a:r>
            <a:r>
              <a:rPr lang="en-GB" dirty="0" err="1"/>
              <a:t>gi</a:t>
            </a:r>
            <a:r>
              <a:rPr lang="en-GB" dirty="0"/>
              <a:t> </a:t>
            </a:r>
            <a:r>
              <a:rPr lang="en-GB" dirty="0" err="1"/>
              <a:t>afta</a:t>
            </a:r>
            <a:endParaRPr lang="en-GB" dirty="0"/>
          </a:p>
          <a:p>
            <a:pPr>
              <a:buNone/>
            </a:pPr>
            <a:r>
              <a:rPr lang="en-GB" dirty="0"/>
              <a:t>4:43 PM </a:t>
            </a:r>
            <a:r>
              <a:rPr lang="en-GB" dirty="0" err="1"/>
              <a:t>petai</a:t>
            </a:r>
            <a:r>
              <a:rPr lang="en-GB" dirty="0"/>
              <a:t> </a:t>
            </a:r>
            <a:r>
              <a:rPr lang="en-GB" dirty="0" err="1"/>
              <a:t>ke</a:t>
            </a:r>
            <a:r>
              <a:rPr lang="en-GB" dirty="0"/>
              <a:t> </a:t>
            </a:r>
            <a:r>
              <a:rPr lang="en-GB" dirty="0" err="1"/>
              <a:t>ekan</a:t>
            </a:r>
            <a:r>
              <a:rPr lang="en-GB" dirty="0"/>
              <a:t> </a:t>
            </a:r>
            <a:r>
              <a:rPr lang="en-GB" dirty="0" err="1"/>
              <a:t>ke</a:t>
            </a:r>
            <a:r>
              <a:rPr lang="en-GB" dirty="0"/>
              <a:t> </a:t>
            </a:r>
            <a:r>
              <a:rPr lang="en-GB" dirty="0" err="1"/>
              <a:t>ena</a:t>
            </a:r>
            <a:r>
              <a:rPr lang="en-GB" dirty="0"/>
              <a:t> chi square</a:t>
            </a:r>
          </a:p>
          <a:p>
            <a:pPr>
              <a:buNone/>
            </a:pPr>
            <a:r>
              <a:rPr lang="en-GB" dirty="0"/>
              <a:t>  </a:t>
            </a:r>
            <a:r>
              <a:rPr lang="en-GB" dirty="0" err="1"/>
              <a:t>gia</a:t>
            </a:r>
            <a:r>
              <a:rPr lang="en-GB" dirty="0"/>
              <a:t> to </a:t>
            </a:r>
            <a:r>
              <a:rPr lang="en-GB" dirty="0" err="1"/>
              <a:t>opoio</a:t>
            </a:r>
            <a:r>
              <a:rPr lang="en-GB" dirty="0"/>
              <a:t> den </a:t>
            </a:r>
            <a:r>
              <a:rPr lang="en-GB" dirty="0" err="1"/>
              <a:t>eksigi</a:t>
            </a:r>
            <a:r>
              <a:rPr lang="en-GB" dirty="0"/>
              <a:t> </a:t>
            </a:r>
            <a:r>
              <a:rPr lang="en-GB" dirty="0" err="1"/>
              <a:t>tipota</a:t>
            </a:r>
            <a:endParaRPr lang="en-GB" dirty="0"/>
          </a:p>
          <a:p>
            <a:pPr>
              <a:buNone/>
            </a:pPr>
            <a:r>
              <a:rPr lang="en-GB" dirty="0"/>
              <a:t>4:44 PM </a:t>
            </a:r>
            <a:r>
              <a:rPr lang="en-GB" b="1" dirty="0"/>
              <a:t>B. </a:t>
            </a:r>
            <a:r>
              <a:rPr lang="en-GB" dirty="0"/>
              <a:t> den </a:t>
            </a:r>
            <a:r>
              <a:rPr lang="en-GB" dirty="0" err="1"/>
              <a:t>eixe</a:t>
            </a:r>
            <a:r>
              <a:rPr lang="en-GB" dirty="0"/>
              <a:t> </a:t>
            </a:r>
            <a:r>
              <a:rPr lang="en-GB" dirty="0" err="1"/>
              <a:t>safeis</a:t>
            </a:r>
            <a:r>
              <a:rPr lang="en-GB" dirty="0"/>
              <a:t> </a:t>
            </a:r>
            <a:r>
              <a:rPr lang="en-GB" dirty="0" err="1"/>
              <a:t>katigories</a:t>
            </a:r>
            <a:r>
              <a:rPr lang="en-GB" dirty="0"/>
              <a:t> </a:t>
            </a:r>
            <a:r>
              <a:rPr lang="en-GB" dirty="0" err="1"/>
              <a:t>gia</a:t>
            </a:r>
            <a:r>
              <a:rPr lang="en-GB" dirty="0"/>
              <a:t> </a:t>
            </a:r>
            <a:r>
              <a:rPr lang="en-GB" dirty="0" err="1"/>
              <a:t>na</a:t>
            </a:r>
            <a:r>
              <a:rPr lang="en-GB" dirty="0"/>
              <a:t> </a:t>
            </a:r>
            <a:r>
              <a:rPr lang="en-GB" dirty="0" err="1"/>
              <a:t>kanei</a:t>
            </a:r>
            <a:r>
              <a:rPr lang="en-GB" dirty="0"/>
              <a:t> </a:t>
            </a:r>
            <a:r>
              <a:rPr lang="en-GB" dirty="0" err="1"/>
              <a:t>kaneis</a:t>
            </a:r>
            <a:r>
              <a:rPr lang="en-GB" dirty="0"/>
              <a:t> </a:t>
            </a:r>
            <a:r>
              <a:rPr lang="en-GB" dirty="0" err="1"/>
              <a:t>sovari</a:t>
            </a:r>
            <a:r>
              <a:rPr lang="en-GB" dirty="0"/>
              <a:t> </a:t>
            </a:r>
            <a:r>
              <a:rPr lang="en-GB" dirty="0" err="1"/>
              <a:t>statistiki</a:t>
            </a:r>
            <a:r>
              <a:rPr lang="en-GB" dirty="0"/>
              <a:t>, </a:t>
            </a:r>
            <a:r>
              <a:rPr lang="en-GB" dirty="0" err="1"/>
              <a:t>etsi</a:t>
            </a:r>
            <a:r>
              <a:rPr lang="en-GB" dirty="0"/>
              <a:t> to chi-square </a:t>
            </a:r>
            <a:r>
              <a:rPr lang="en-GB" dirty="0" err="1"/>
              <a:t>itan</a:t>
            </a:r>
            <a:r>
              <a:rPr lang="en-GB" dirty="0"/>
              <a:t> o </a:t>
            </a:r>
            <a:r>
              <a:rPr lang="en-GB" dirty="0" err="1"/>
              <a:t>monos</a:t>
            </a:r>
            <a:r>
              <a:rPr lang="en-GB" dirty="0"/>
              <a:t> </a:t>
            </a:r>
            <a:r>
              <a:rPr lang="en-GB" dirty="0" err="1"/>
              <a:t>elegxos</a:t>
            </a:r>
            <a:r>
              <a:rPr lang="en-GB" dirty="0"/>
              <a:t> "mi </a:t>
            </a:r>
            <a:r>
              <a:rPr lang="en-GB" dirty="0" err="1"/>
              <a:t>parametrikos</a:t>
            </a:r>
            <a:r>
              <a:rPr lang="en-GB" dirty="0"/>
              <a:t>" </a:t>
            </a:r>
            <a:r>
              <a:rPr lang="en-GB" dirty="0" err="1"/>
              <a:t>alla</a:t>
            </a:r>
            <a:r>
              <a:rPr lang="en-GB" dirty="0"/>
              <a:t> me </a:t>
            </a:r>
            <a:r>
              <a:rPr lang="en-GB" dirty="0" err="1"/>
              <a:t>polla</a:t>
            </a:r>
            <a:r>
              <a:rPr lang="en-GB" dirty="0"/>
              <a:t> </a:t>
            </a:r>
            <a:r>
              <a:rPr lang="en-GB" dirty="0" err="1"/>
              <a:t>erwtimata</a:t>
            </a:r>
            <a:r>
              <a:rPr lang="en-GB" dirty="0"/>
              <a:t> </a:t>
            </a:r>
            <a:r>
              <a:rPr lang="en-GB" dirty="0" err="1"/>
              <a:t>aksiopistias</a:t>
            </a:r>
            <a:r>
              <a:rPr lang="en-GB" dirty="0"/>
              <a:t> </a:t>
            </a:r>
            <a:r>
              <a:rPr lang="en-GB" dirty="0" err="1"/>
              <a:t>gia</a:t>
            </a:r>
            <a:r>
              <a:rPr lang="en-GB" dirty="0"/>
              <a:t> </a:t>
            </a:r>
            <a:r>
              <a:rPr lang="en-GB" dirty="0" err="1"/>
              <a:t>ta</a:t>
            </a:r>
            <a:r>
              <a:rPr lang="en-GB" dirty="0"/>
              <a:t> </a:t>
            </a:r>
            <a:r>
              <a:rPr lang="en-GB" dirty="0" err="1"/>
              <a:t>dedomena</a:t>
            </a:r>
            <a:r>
              <a:rPr lang="en-GB" dirty="0"/>
              <a:t>...</a:t>
            </a:r>
          </a:p>
          <a:p>
            <a:pPr>
              <a:buNone/>
            </a:pPr>
            <a:r>
              <a:rPr lang="en-GB" dirty="0"/>
              <a:t>4:45 PM </a:t>
            </a:r>
            <a:r>
              <a:rPr lang="en-GB" dirty="0" err="1"/>
              <a:t>tis</a:t>
            </a:r>
            <a:endParaRPr lang="en-GB" dirty="0"/>
          </a:p>
          <a:p>
            <a:pPr>
              <a:buNone/>
            </a:pPr>
            <a:r>
              <a:rPr lang="en-GB" dirty="0"/>
              <a:t> </a:t>
            </a:r>
            <a:r>
              <a:rPr lang="en-GB" b="1" dirty="0"/>
              <a:t>A. </a:t>
            </a:r>
            <a:r>
              <a:rPr lang="en-GB" dirty="0"/>
              <a:t>: </a:t>
            </a:r>
            <a:r>
              <a:rPr lang="en-GB" dirty="0" err="1"/>
              <a:t>nai</a:t>
            </a:r>
            <a:endParaRPr lang="en-GB" dirty="0"/>
          </a:p>
          <a:p>
            <a:pPr>
              <a:buNone/>
            </a:pPr>
            <a:r>
              <a:rPr lang="en-GB" dirty="0"/>
              <a:t>  </a:t>
            </a:r>
            <a:r>
              <a:rPr lang="en-GB" dirty="0" err="1"/>
              <a:t>fainetai</a:t>
            </a:r>
            <a:r>
              <a:rPr lang="en-GB" dirty="0"/>
              <a:t> </a:t>
            </a:r>
            <a:r>
              <a:rPr lang="en-GB" dirty="0" err="1"/>
              <a:t>afto</a:t>
            </a:r>
            <a:endParaRPr lang="en-GB" dirty="0"/>
          </a:p>
          <a:p>
            <a:pPr>
              <a:buNone/>
            </a:pPr>
            <a:r>
              <a:rPr lang="en-GB" dirty="0"/>
              <a:t>  </a:t>
            </a:r>
            <a:r>
              <a:rPr lang="en-GB" dirty="0" err="1">
                <a:solidFill>
                  <a:srgbClr val="FF0000"/>
                </a:solidFill>
              </a:rPr>
              <a:t>telospantwn</a:t>
            </a:r>
            <a:endParaRPr lang="en-GB" dirty="0">
              <a:solidFill>
                <a:srgbClr val="FF0000"/>
              </a:solidFill>
            </a:endParaRPr>
          </a:p>
          <a:p>
            <a:pPr>
              <a:buNone/>
            </a:pPr>
            <a:r>
              <a:rPr lang="en-GB" dirty="0"/>
              <a:t>  </a:t>
            </a:r>
            <a:r>
              <a:rPr lang="en-GB" dirty="0" err="1"/>
              <a:t>pernao</a:t>
            </a:r>
            <a:r>
              <a:rPr lang="en-GB" dirty="0"/>
              <a:t> </a:t>
            </a:r>
            <a:r>
              <a:rPr lang="en-GB" dirty="0" err="1"/>
              <a:t>ke</a:t>
            </a:r>
            <a:r>
              <a:rPr lang="en-GB" dirty="0"/>
              <a:t> ego </a:t>
            </a:r>
            <a:r>
              <a:rPr lang="en-GB" dirty="0" err="1"/>
              <a:t>ta</a:t>
            </a:r>
            <a:r>
              <a:rPr lang="en-GB" dirty="0"/>
              <a:t> </a:t>
            </a:r>
            <a:r>
              <a:rPr lang="en-GB" dirty="0" err="1"/>
              <a:t>sholia</a:t>
            </a:r>
            <a:r>
              <a:rPr lang="en-GB" dirty="0"/>
              <a:t> </a:t>
            </a:r>
            <a:r>
              <a:rPr lang="en-GB" dirty="0" err="1"/>
              <a:t>tora</a:t>
            </a:r>
            <a:r>
              <a:rPr lang="en-GB" dirty="0"/>
              <a:t> se </a:t>
            </a:r>
            <a:r>
              <a:rPr lang="en-GB" dirty="0" err="1"/>
              <a:t>katharo</a:t>
            </a:r>
            <a:endParaRPr lang="en-GB" dirty="0"/>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67544" y="2636912"/>
            <a:ext cx="8229600" cy="1143000"/>
          </a:xfrm>
        </p:spPr>
        <p:txBody>
          <a:bodyPr/>
          <a:lstStyle/>
          <a:p>
            <a:r>
              <a:rPr lang="en-US" dirty="0" smtClean="0"/>
              <a:t>Thank you</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The organization of turn-taking</a:t>
            </a:r>
            <a:endParaRPr lang="en-GB" dirty="0"/>
          </a:p>
        </p:txBody>
      </p:sp>
      <p:sp>
        <p:nvSpPr>
          <p:cNvPr id="3" name="2 - Θέση περιεχομένου"/>
          <p:cNvSpPr>
            <a:spLocks noGrp="1"/>
          </p:cNvSpPr>
          <p:nvPr>
            <p:ph idx="1"/>
          </p:nvPr>
        </p:nvSpPr>
        <p:spPr/>
        <p:txBody>
          <a:bodyPr/>
          <a:lstStyle/>
          <a:p>
            <a:pPr algn="ctr">
              <a:buNone/>
            </a:pPr>
            <a:endParaRPr lang="en-US" dirty="0" smtClean="0"/>
          </a:p>
          <a:p>
            <a:pPr algn="ctr">
              <a:buNone/>
            </a:pPr>
            <a:endParaRPr lang="en-US" dirty="0"/>
          </a:p>
          <a:p>
            <a:pPr algn="ctr">
              <a:buNone/>
            </a:pPr>
            <a:endParaRPr lang="en-US" dirty="0" smtClean="0"/>
          </a:p>
          <a:p>
            <a:pPr algn="ctr">
              <a:buNone/>
            </a:pPr>
            <a:r>
              <a:rPr lang="en-US" dirty="0" smtClean="0"/>
              <a:t>Turn</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ctr">
              <a:buNone/>
            </a:pPr>
            <a:endParaRPr lang="en-US" dirty="0" smtClean="0"/>
          </a:p>
          <a:p>
            <a:pPr algn="ctr">
              <a:buNone/>
            </a:pPr>
            <a:endParaRPr lang="en-US" dirty="0"/>
          </a:p>
          <a:p>
            <a:pPr algn="ctr">
              <a:buNone/>
            </a:pPr>
            <a:r>
              <a:rPr lang="en-US" dirty="0" smtClean="0">
                <a:solidFill>
                  <a:srgbClr val="FFFF00"/>
                </a:solidFill>
              </a:rPr>
              <a:t>One speaker speaks at a time.</a:t>
            </a:r>
          </a:p>
          <a:p>
            <a:pPr algn="ctr">
              <a:buNone/>
            </a:pPr>
            <a:r>
              <a:rPr lang="en-US" dirty="0" smtClean="0">
                <a:solidFill>
                  <a:srgbClr val="FFFF00"/>
                </a:solidFill>
              </a:rPr>
              <a:t>Speaker change recurs.</a:t>
            </a:r>
            <a:endParaRPr lang="en-GB"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solidFill>
                  <a:srgbClr val="FFFF00"/>
                </a:solidFill>
              </a:rPr>
              <a:t>Current speaker selects next speaker</a:t>
            </a:r>
            <a:endParaRPr lang="en-GB" dirty="0" smtClean="0">
              <a:solidFill>
                <a:srgbClr val="FFFF00"/>
              </a:solidFill>
            </a:endParaRPr>
          </a:p>
          <a:p>
            <a:pPr>
              <a:buNone/>
            </a:pPr>
            <a:r>
              <a:rPr lang="en-US" sz="2000" i="1" dirty="0" smtClean="0"/>
              <a:t>Or if this mechanism does not operate, then…</a:t>
            </a:r>
          </a:p>
          <a:p>
            <a:r>
              <a:rPr lang="en-US" dirty="0" smtClean="0">
                <a:solidFill>
                  <a:srgbClr val="FFFF00"/>
                </a:solidFill>
              </a:rPr>
              <a:t>Next speaker self-selects</a:t>
            </a:r>
          </a:p>
          <a:p>
            <a:pPr>
              <a:buNone/>
            </a:pPr>
            <a:r>
              <a:rPr lang="en-US" sz="2000" i="1" dirty="0" smtClean="0"/>
              <a:t>Of if this mechanism does not operate, then…</a:t>
            </a:r>
          </a:p>
          <a:p>
            <a:r>
              <a:rPr lang="en-US" dirty="0" smtClean="0">
                <a:solidFill>
                  <a:srgbClr val="FFFF00"/>
                </a:solidFill>
              </a:rPr>
              <a:t>Current speaker may (but does not have to) continue.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buNone/>
            </a:pPr>
            <a:endParaRPr lang="en-US" dirty="0" smtClean="0"/>
          </a:p>
          <a:p>
            <a:pPr>
              <a:buNone/>
            </a:pPr>
            <a:endParaRPr lang="en-US" dirty="0"/>
          </a:p>
          <a:p>
            <a:pPr algn="ctr">
              <a:buNone/>
            </a:pPr>
            <a:r>
              <a:rPr lang="en-US" dirty="0">
                <a:solidFill>
                  <a:srgbClr val="FFFF00"/>
                </a:solidFill>
              </a:rPr>
              <a:t>T</a:t>
            </a:r>
            <a:r>
              <a:rPr lang="en-US" dirty="0" smtClean="0">
                <a:solidFill>
                  <a:srgbClr val="FFFF00"/>
                </a:solidFill>
              </a:rPr>
              <a:t>ransition Relevance </a:t>
            </a:r>
            <a:r>
              <a:rPr lang="en-US" dirty="0">
                <a:solidFill>
                  <a:srgbClr val="FFFF00"/>
                </a:solidFill>
              </a:rPr>
              <a:t>P</a:t>
            </a:r>
            <a:r>
              <a:rPr lang="en-US" dirty="0" smtClean="0">
                <a:solidFill>
                  <a:srgbClr val="FFFF00"/>
                </a:solidFill>
              </a:rPr>
              <a:t>lace (TRP)</a:t>
            </a:r>
            <a:endParaRPr lang="en-GB" dirty="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Speech and words have literal meaning and of course no literal meaning:</a:t>
            </a:r>
          </a:p>
          <a:p>
            <a:r>
              <a:rPr lang="en-US" dirty="0" smtClean="0"/>
              <a:t>Pragmatic</a:t>
            </a:r>
          </a:p>
          <a:p>
            <a:r>
              <a:rPr lang="en-US" dirty="0" smtClean="0"/>
              <a:t>Conversational--Interactional</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539552" y="2636912"/>
            <a:ext cx="8229600" cy="1143000"/>
          </a:xfrm>
        </p:spPr>
        <p:txBody>
          <a:bodyPr/>
          <a:lstStyle/>
          <a:p>
            <a:r>
              <a:rPr lang="en-US" dirty="0" smtClean="0"/>
              <a:t>Prosody</a:t>
            </a:r>
            <a:endParaRPr lang="en-GB" dirty="0"/>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1094</Words>
  <Application>Microsoft Office PowerPoint</Application>
  <PresentationFormat>Προβολή στην οθόνη (4:3)</PresentationFormat>
  <Paragraphs>90</Paragraphs>
  <Slides>36</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36</vt:i4>
      </vt:variant>
    </vt:vector>
  </HeadingPairs>
  <TitlesOfParts>
    <vt:vector size="37" baseType="lpstr">
      <vt:lpstr>Θέμα του Office</vt:lpstr>
      <vt:lpstr>Conversation Analysis: Interactional Cues</vt:lpstr>
      <vt:lpstr>Conversation Analysis Talk-in-Interaction</vt:lpstr>
      <vt:lpstr>Διαφάνεια 3</vt:lpstr>
      <vt:lpstr>The organization of turn-taking</vt:lpstr>
      <vt:lpstr>Διαφάνεια 5</vt:lpstr>
      <vt:lpstr>Διαφάνεια 6</vt:lpstr>
      <vt:lpstr>Διαφάνεια 7</vt:lpstr>
      <vt:lpstr>Διαφάνεια 8</vt:lpstr>
      <vt:lpstr>Prosody</vt:lpstr>
      <vt:lpstr>Exploiting Intonation </vt:lpstr>
      <vt:lpstr>Διαφάνεια 11</vt:lpstr>
      <vt:lpstr>Διαφάνεια 12</vt:lpstr>
      <vt:lpstr>Siga: A case Study</vt:lpstr>
      <vt:lpstr>Διαφάνεια 14</vt:lpstr>
      <vt:lpstr>Διαφάνεια 15</vt:lpstr>
      <vt:lpstr>Διαφάνεια 16</vt:lpstr>
      <vt:lpstr>Διαφάνεια 17</vt:lpstr>
      <vt:lpstr>Διαφάνεια 18</vt:lpstr>
      <vt:lpstr>Διαφάνεια 19</vt:lpstr>
      <vt:lpstr>Freestanding siga, siga re and siga + address form</vt:lpstr>
      <vt:lpstr>Siga, Siga re: Freestanding Challenge</vt:lpstr>
      <vt:lpstr>Διαφάνεια 22</vt:lpstr>
      <vt:lpstr>Διαφάνεια 23</vt:lpstr>
      <vt:lpstr>Siga +address form: Freestanding Challenge</vt:lpstr>
      <vt:lpstr>Διαφάνεια 25</vt:lpstr>
      <vt:lpstr>Διαφάνεια 26</vt:lpstr>
      <vt:lpstr>Siga, siga re: Non-first TCU Making the disagreement/challenge overt</vt:lpstr>
      <vt:lpstr>Διαφάνεια 28</vt:lpstr>
      <vt:lpstr>Διαφάνεια 29</vt:lpstr>
      <vt:lpstr>Διαφάνεια 30</vt:lpstr>
      <vt:lpstr>Διαφάνεια 31</vt:lpstr>
      <vt:lpstr>Chat Interaction</vt:lpstr>
      <vt:lpstr>Διαφάνεια 33</vt:lpstr>
      <vt:lpstr>Διαφάνεια 34</vt:lpstr>
      <vt:lpstr>Διαφάνεια 35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Charalambos Themistocleous</dc:creator>
  <cp:lastModifiedBy>Charalambos Themistocleous</cp:lastModifiedBy>
  <cp:revision>5</cp:revision>
  <dcterms:created xsi:type="dcterms:W3CDTF">2012-04-05T08:15:56Z</dcterms:created>
  <dcterms:modified xsi:type="dcterms:W3CDTF">2012-04-08T16:00:11Z</dcterms:modified>
</cp:coreProperties>
</file>