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73" r:id="rId9"/>
    <p:sldId id="272" r:id="rId10"/>
    <p:sldId id="261" r:id="rId11"/>
    <p:sldId id="264" r:id="rId12"/>
    <p:sldId id="265" r:id="rId13"/>
    <p:sldId id="266" r:id="rId14"/>
    <p:sldId id="270" r:id="rId15"/>
    <p:sldId id="267" r:id="rId16"/>
    <p:sldId id="271" r:id="rId17"/>
    <p:sldId id="268" r:id="rId18"/>
    <p:sldId id="269" r:id="rId1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5B9FF-6672-4D15-BACA-81B778A6EF0D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56ECD-D9B3-43B1-B3E1-B2D6EF02AC6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763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DDEF6-DA94-4DBB-8978-C79DD13A4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DF1339-6A4B-42C8-AD32-FCF336697427}" type="datetimeFigureOut">
              <a:rPr lang="el-GR" smtClean="0"/>
              <a:t>28/01/2014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A87C4FA-80F8-438C-9026-73C944BA70D0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Sociolinguistics Variation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smtClean="0"/>
              <a:t>§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14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Examples from your experience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Phonetics,</a:t>
            </a:r>
          </a:p>
          <a:p>
            <a:r>
              <a:rPr lang="en-US" dirty="0" smtClean="0"/>
              <a:t>Phonology</a:t>
            </a:r>
          </a:p>
          <a:p>
            <a:r>
              <a:rPr lang="en-US" dirty="0" smtClean="0"/>
              <a:t>Morphology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Pragmatics</a:t>
            </a:r>
          </a:p>
          <a:p>
            <a:r>
              <a:rPr lang="en-US" dirty="0" smtClean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114076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GRAMMAR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Multiple Negation </a:t>
            </a:r>
            <a:r>
              <a:rPr lang="en-US" b="1" dirty="0">
                <a:solidFill>
                  <a:srgbClr val="FF0000"/>
                </a:solidFill>
              </a:rPr>
              <a:t>(informal spoken English)</a:t>
            </a:r>
          </a:p>
          <a:p>
            <a:pPr>
              <a:buNone/>
            </a:pPr>
            <a:r>
              <a:rPr lang="en-US" i="1" dirty="0"/>
              <a:t>so it’s nice, you know: my younger brother </a:t>
            </a:r>
            <a:r>
              <a:rPr lang="en-US" i="1" dirty="0" smtClean="0"/>
              <a:t>hasn’t got </a:t>
            </a:r>
            <a:r>
              <a:rPr lang="en-US" i="1" dirty="0"/>
              <a:t>no children, but that’s, that’s his </a:t>
            </a:r>
            <a:r>
              <a:rPr lang="en-US" i="1" dirty="0" smtClean="0"/>
              <a:t>decision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Multiple </a:t>
            </a:r>
            <a:r>
              <a:rPr lang="en-US" b="1" dirty="0"/>
              <a:t>negation</a:t>
            </a:r>
            <a:r>
              <a:rPr lang="en-US" dirty="0"/>
              <a:t> – the use of two or sometimes several negative markers in a statement – often provokes disapproval, and is viewed by many speakers as somehow illogical: two negatives surely do not make a positive? </a:t>
            </a:r>
          </a:p>
        </p:txBody>
      </p:sp>
    </p:spTree>
    <p:extLst>
      <p:ext uri="{BB962C8B-B14F-4D97-AF65-F5344CB8AC3E}">
        <p14:creationId xmlns:p14="http://schemas.microsoft.com/office/powerpoint/2010/main" val="195699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VOCABULARY</a:t>
            </a:r>
          </a:p>
          <a:p>
            <a:r>
              <a:rPr lang="en-US" dirty="0"/>
              <a:t>Do you call a ‘bread roll’ a </a:t>
            </a:r>
            <a:r>
              <a:rPr lang="en-US" i="1" dirty="0"/>
              <a:t>cob</a:t>
            </a:r>
            <a:r>
              <a:rPr lang="en-US" dirty="0"/>
              <a:t>, </a:t>
            </a:r>
            <a:r>
              <a:rPr lang="en-US" i="1" dirty="0"/>
              <a:t>batch</a:t>
            </a:r>
            <a:r>
              <a:rPr lang="en-US" dirty="0"/>
              <a:t>, </a:t>
            </a:r>
            <a:r>
              <a:rPr lang="en-US" i="1" dirty="0"/>
              <a:t>bread cake</a:t>
            </a:r>
            <a:r>
              <a:rPr lang="en-US" dirty="0"/>
              <a:t>, </a:t>
            </a:r>
            <a:r>
              <a:rPr lang="en-US" i="1" dirty="0" err="1"/>
              <a:t>barm</a:t>
            </a:r>
            <a:r>
              <a:rPr lang="en-US" i="1" dirty="0"/>
              <a:t> cake</a:t>
            </a:r>
            <a:r>
              <a:rPr lang="en-US" dirty="0"/>
              <a:t> or </a:t>
            </a:r>
            <a:r>
              <a:rPr lang="en-US" i="1" dirty="0" smtClean="0"/>
              <a:t>a </a:t>
            </a:r>
            <a:r>
              <a:rPr lang="en-US" i="1" dirty="0" err="1" smtClean="0"/>
              <a:t>scuffler</a:t>
            </a:r>
            <a:r>
              <a:rPr lang="en-US" i="1" dirty="0" smtClean="0"/>
              <a:t> (Yorkshire)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6" name="AutoShape 2" descr="data:image/jpeg;base64,/9j/4AAQSkZJRgABAQAAAQABAAD/2wCEAAkGBhQSERUTExQVFRUWGBgYGBgYFhgYFxsYFxgXGhoXHBcXHyYeGBokGhQYHy8gIycpLCwsFx4xNTAqNSYrLCkBCQoKDgwOGg8PGiwkHyQsLCwsLCwsKSwsLCwsLCwsLCwsLCwsLCwsLCwsLCwsLCwsLCwsLCwsLCwsLCwsLCwsLP/AABEIALcBEwMBIgACEQEDEQH/xAAcAAACAgMBAQAAAAAAAAAAAAAEBQMGAAECBwj/xAA9EAABAwIDBQYFAwMDAwUAAAABAAIRAyEEMUEFElFhcQYigZGh8BOxwdHhMkJSBxTxFWKSJJPCFhcjM3P/xAAZAQADAQEBAAAAAAAAAAAAAAABAgMEAAX/xAAoEQACAgICAgEEAQUAAAAAAAAAAQIRAyESMQRBIhMyUWGRQnGhsdH/2gAMAwEAAhEDEQA/AB6I7vRD4pt5RNFpu0CTMQmWH2SA0l4lwi2g+68ds3oW7M2U9xlwLWOiDr1AVo2fgWU3Q0eOqHYZYOVkY1+R92U+QWTOZYjxSF7CyvIHddCsZFweP1STb43WyMwUGBDdlwCitwBwPFA7Iq77OcaoxmIbEZkGE8UKydzNFM0W6KFxJkcLhTUh3geIhWiKFU6BcG3jmpd90h2RaYPTJR0DaOBRbQDPMLXCRJhTBJPNFMFggMPVsOVkbTqrRGVk2jtliQpFGXarl9cNBJIAGpRbFomC2q3j+3FGn+mXnyHmUjq/1Fc49wNHS59Vml5WOPstHBN+i/7qxUZnaeobl58EVhe1zgbkO6/dIvNxsLwTLY5i4qO1QuF23TeM4PA/dTudIWj6iatMlxa7Ba+ZQGIbboi8Q608EPUPqsuSVlUiGm9CubuuI45KbIwsqtkdFnb0PQEKd51XNX+Qy16qdwvKzdFxoUgSMumCuMRS3hOoW2tiWrKdVFUzgQMkELii6DBUtWJtx9hc126+aSqGIK1LdNvBR4wbzZGY9UUzvDxsht/dJBtmj1s4AbgGETA8lpMhhnOvYT0WI0wWKKVAMe14vMEnlwTOoL8jbzQW7LOlkbT7zB7yU2xwfDMjeb7sicOJ8Loesd0td5/VE0rPHA/VL/UF9BQEs6IXaGG+K3wujKf7oW2jvdQrMmiHZ2E3DEzIsVKzDxvBSsyHIrdas1rpJA6oaOJRcAqdmXRJX9oqDJG/PCAT+EP/AOtKQNmuPiB9UVIbhJ+i1NdfqFJRqnyVYwnaxr4AYZ07wR1HtRSkh4eyeIt6KsciFeOX4HYqw4t43Cmw+KmEqpYltQtNNwMfJMGMG6TN1aMybQVice2mxznGA0SvM+0fap9Z5G9A0aMgPqU47dbZ3WNa0mQN53yC8zO0w4EkQ6/UqOaTnpdGrx4JfJjN20A+wJLslJQw1SZDTZVrCV6gP6jHIq27LxtYBsucQbCb5qLxxiaeboYOFZ1wwt05fhL24hxdnByMp2NqVaTogGBHM8FAKgdJqN3d6NNOqWWOHoWOR+0GbI2g9rrifsrLh9sQ4QYnTMeSr9Khujdc4xoLT0BUeLlrZBnSSMjoninBEJpTZcWbSa6RlPksa+bLzzZvaLdduGc+vuytmD2iLEGxQWa3TEnhcRnX0PgVprrqT4W80wVCaZjomJWcvbmFFveilqVLA+BXB+aUZHFRuqj3LypA2LZrnKyF1s4hxFKDyN/FZ8NEuEiComcE4BTUeWO3ZMaKavR3odqAjK1AOz8DwUDJBgrmg2DEcJWkX8IeysQ4nWKKLblvFT4A5t8VxWs4O4rtvdeCLj6KfZQkq0paRqDbxXNFxLL5tKJoO3gTqD6aKM0+84DVHoUKYLz/ACC28a8EPSqjdgkAttmOqJYRxFxoZ+SDASyBJOUT5KobTxm+Tcz7srNtCpFE/wDHz/CrRw1teaEiuJK9iapJnRaLZboCOAMmeaaswom45qeng26CSOXD5pFM1lfoPe0yCenBOaGLLmw4e/BTVtn968W4ZeYWqOF1j0QlIOmSYWqWOlpIPL8aK2bL2oXM72fHj4Ks0RFvdkYyvBb1+eifGzLmSEPamsTXeCbEAKn43BbrrEwRNvdlZu1VQB8lB4DENqQHR3cjE+Eaq8JUGKuIs2XhgXd4wD9FZaMhw3A6QQACMh1QTWNmLezrwTOhiIy8dROl7pZSspQ7xDgY7om3ekcb5KKq7egWiQI8bofCYiQb++vFGVMKCWn9zb5+5C7nZLjxJNrPduBrBeRB5Jc7au65rXNlsQWnUjMjknP9wHTbdG7rxm8JVjsPL95rXEHOGmw5SFWevkmJBrplc2vTYHmrSBDD4RdE7C29PdJ4a3U+N2I59J2bQ03sROuSpGHrkP3jaTnxSSx842XjNdHv2zK28xrhkQCuNpbSbQiZO9kBwSzsnjd7CMJ0B8pKS7X2r8SoeAsL6JeTUTIoXKgzFdpACd1sTxuhB2jeMwEgrVREoc1pd+VG5M1rFEumG29P62xwKaCu14lpVDwtcwAcgnWzsSZsbLuXpiTxVtFka5ZUbqM9VBhqkhEF0SqxZmaODkZlQ1mT1+amcyOmi0QCqdigZpf7likcBN1iGg7FtSnII1BUlNvdHL38l3U7tQHTXxQ+1sRuCBmVOii2D19t7hIpjenXS3S5QPxqjz/8j3Dhu91vpfLmosM5x/TnpYxzvr+Vxj67qbiDqM7wOGS044wqwyTToG2js0M0km8zfTzCVUsTUoukd28TnlpZOae1Bu7r92pbuum4tpzS7FOJcLBwF4H2GqaTroaKvsZbO7TVKg+FUO8Z3gSIsNJ1zTQm3qqZRaRU3wSIk/hPMBtYO1WXNH2GOmWBlCRMa5+q6NAC4/NkNQxTdT45qZrwbn0WUqmyYUZEyuKlOPfJaq4oNEW4zrEeygMdtYASfRdR1smq4rdBuhP9XDXMJvf5GVXNq9oAM3QOvl4pNRxtWs/uBxGYMafRbMWN1ZGTTdHom3tlUH0viPqOk5NbEk6C6qmHptaIaecfc6lZVx5cGsdfdkaAX+a7YywGY4T9NF0mWxwoNwtIE6wL2vf0GaPptvlPOzo5ibSh8JhjBdmM+JHAaceqPoh2/dxZzjKBbLxHiosqdYag65EkC5yyTjDtdGkdPVLQ0NIABkCSDe/haOvFP9mS5knQT4cIU4pykkTyuo2TYfQHPT6pg+kCleLrAQ6YcDl7yTD+5A1W3S0zznbdmxT+XgkW1+yWHxAG8wAgyCzukE9M05OMGl48VC/EwJcY4fkIOS9BimmJcVg34bD7tMFwaN213RxP3VapHu68eIV1/wBVAycCeupQVTZdOof0hoJnuugE66H0U6T6NEbj2VCsJsh2Og3jK2l+KuVXsc12RqA31aemlwgMf2JcDLHNcc4PdPlku+lKjQs0BVSdaLTOc3/wmeEEOiQemSHbsx9KRUYQREE5H6InC0wHemihJUUtNFiwjrCCjwEtoNG6SEwFKAJz+adOkjDLtnBqA2Nlzux9V1VZPXTmOC4pPm2oVUTOt7osUJp8Qtp7YADFHu+5SPF4k1HlxyAA8f8AKc7Qd3THuVT2Yjvu5HqoM0QQ92PiGtLg7QTHzj0RDsC5/egw7jIy5HXxhI272+HNOX24qx7P2k9ogy7rnJ95KkckaUWPOL7iB1ey4J3oaNcgNOVr8lpmxGNsbGLxb1TulXB1ueuefzW/hF2cH3kqc16JW12VfbOyg9sNEQAJn05rzHa1GvhqhLC4DzHkV7dXotaINuM8lVdtbPZXZuNAA/c86cY/keSeOVJ7Ekr6PPtn9u6zbObvc22Pll8k9w/b1oF95pjWR5wmeH7P0KbdxjBGpddxPEn6ZLhuxGhwdus/4qU54W9RNGOGStsXHtiXmGNc+P4gm3jkhK7cZWyZuDi4+4V52dutPda3mYA80U+i2ZiAcwL/ADUvqRj9sf5KOL9s8vrdjq7u8XbxEkg/T7J1s7CmkyCO9HoQNPNWjGMDbZzEHS/FJsQO84jIkx0n8Kv1pSjTJRxRUrRDQpEuyg6WTKg2TvGSfmgmgmCNMz8h6I6hLtZIzUZM1pHGJeWuESNbaEfNNcL3my4kuz8NfGVBRAMbwBv0y0J8PVMaVCQIbnYXgTN/kpOQSXC0dcvt7KcsqfDZl4DPRCYSkJi+d/8ACOquggZiZv0sn8dfKzJ5Er0AYqvJBOWeeXFAYfFGo4BpcAcpiYlR7f2huyIAce6PHM87H5Kbsud50TYD/MT4KzauiMVUbLAKO422fFV7aW1nNrBpbLYBPGOMK01KojiPYVL2pRIxE8jB5SOH1Up0WwK3slZRLwS1264zY2kWz019URg2mYIMm2diQbxF5+cWUWHf3pgb05m2nvmmLHzfXXiY9Z6JYMrMKpvexrSCb8JJBkgCNfJBbSxj3CS3dMXkRMHOJzTDD4mREwYj9RGh98Umpg/EcHOO80GC3M3N+BsDIzzWhytUiKjuyOntZ9IwWuc0jKQYOsN1HJEUjTeZaW8i0Q09f4lLqrHMIJOZkeGRusxQhu+xxY6e8wSJH8hneT80l8lTHqtosmFdAVgqOa4DoqRs7aW8N0jdtmDYHmFZ6R3Q0TIix5fdCuK/RnmtmqzDPvzURzJHjzRtSnIn5IKpTIuNFRKidnHxncvJbXBM6BYuCLMYJZ6KhbSr/Crb37Tny5r0J7JBCpfafZsgngpRq9lVrolweNFoEzwy8PQptRxYtHvyXmmH20cO/cqAlmh1by5hWXCbTa4BzDvDiCuyYpR/sWjJTLtQriyndjLXKqlLbIHEeMqahjzVcGN1zPAalSQsojLEV/iGB+kZn/xHNCVWa8NNERiKoaN0CALActSeZzUfxwW5Z6xfoi5DwjRAKf8AhbFCYBNvfBEU7xElw+a3TpRmPWPNJZYipUXA92b5WOUdFLv2RBBsXAZf405cFEz9UnK5McxYfVN2CxVjwWuYf97T6jUdUtqUnZHQnP1Cb7YfvUnEWi5ERkbWOsDRLm1JvY7wnXXreyovtFX3GsMImPldH06B3ASbTHDnCjFKM7GJ1sPqTmuqT794TmL6HTXNI2VQRhqJuSPwmlEaSbHL8JXRfE3GlvfRFU6/DLkovYJMfUnAZDLNQY3Fxr74JRW2oGNu4QBOareL2/UxLtylIbq7Lh+nlzV4X6MrhbDcfjDia5cB3WmJuQXdeQsmewMWGVt05Hy4aoLBYX4bIvcaGL/VLsTjzSqNdkAb9DmnUuTOlGlRfq1VzJLYcz18QsNRlenukZGR/IaZxldQbPxwLWnNpFjHpz0Ur8ICQ9hIdyy6FM1e4kIviwStsx7cu8OvuVEy1iC08SDn1CfYWYzb0BPyU1WkIEga8JvxUuBdZvyIRiBEkm+Z0jXnzW/7xoIBIdcQZsORjVH/AOlUqloDZRNLZ7Wftkaw4chII1sE0Yt+wucAGthG1Gg91xA3QABOcgd24i/meC3jBTayXwW5QRxBHyiDmjzg6bpiROZba/D76IZ+BpxDsx/KT1VeiakmVbDYaXbw3hTM5G9+umn1TLBbSdRcAd7ckS0m4BzPUT6FNcQ1gb3TcWET6npzS/8At95wEAlx4ZZ+iSWuh+Sl2WP4hbrIJzXNV4PeQ4rFvddlrMLoiLi7deIH2VImVojc0dOUrFIQOK0m4nWAMdMHiL/VC4rBB4LTGqmw4tHCPVdVtDHsLMWPPe0nZAlhIGXBee1KNSkS0FzeMEiV9C0aY3iP5DVINrdi6Nc3EHUhasWfiqfROUbZ45Q27XZ+8kcHd753XpnY+k/+2FZ4AfWuI0YCQPMyfAJPtH+lxa7u1AQTrwVyqsawBrLNYA1oH8WiB6BDycuOUfitsbDGV7egWqJdryWMhtpBkcVr4k2GvTyXTQACIv1tr91hTPQSC8NX+Q4e9EdWxLSLc8+GmWo+iTMkG4j3KNoxY89V1vo5xXZ38EuNs+vhqbo2lhQGxMTM2PgfJQ0wCYHny1jgjnGG2vug26LlfoSbpCDtPWbhqMuEucO63Q9eX3VB2V2tP/1vPEi8ZZAcDp0TLtbtX4hcYHDj3dB74lec13d4r1MGCMo0efPNKLs9XobTa5puJ6xIjK59z5R0seARMkdV5vhdsVWiAZ639c0azbdU5NHqUk/EZoh5MWegnHjMEWM87enNLsX2rDe6wGo8xZsRPM+KQ4HZWIxJG847uUZNjhA0V72J2KZSgxLhx46iFnlCGPvZXk5foR7O7PYjFu36p7uYYLDy1V/2f2cZTaBAPTTO08rJxgcC0DLpy8ka4QAIAi1hn14pNyJSyV0VrGYAgECQDE6ZXF9FU9s7O7pyyXouO3A25veeCrG1KQNORneffiilTE52UnY3ag4Y/DfJbNj/ABn6K74Xb1NwBa4OGkffwXl3aiKXDeOSrWD2nUpHuPI5aHwyWxeO8keUdE5ZEnTPfTtbWehR+C2o0mHzESIy89F4xgO3RECo3qW5f8fsVYcD2mbUHcfOVsj91lliyY3bRWPCf2s9MOOaBI+6FdtMRpPE+GiqtDbAj7lSNxjTec1K2N9Oh8/a7jreFDU2hEAmSM+p0SRu0W3IIMQCdAZy6oDEdpmbxDXB7uWU8ymUXIFJFodjjCN2S/8Afr8lS8LtFzj3suAVo2cTYhOocexGyziHi/mhnb1M3y9FPhu8LWPBdF+jh4FOkTIJHFYpThBxhaVKYtoVh0O6/X2FLmCOHsqDdsOIMIhhgzofqshY5iwPD5LplLuwdDE8tPRbaIlp9+7rhpIcAcjbx0XAAMUbtGdwEqqTNs5KO2q0scOEj8LiqQ64sfQ+anJF8TIcPRgSCJGh8o5rhzRwsu252+g+aynVgzwg2vn80hpVnPwieJKLZ3YECRnfOfRCtxIMznnGWfzN01wGzcnOlo4anrwz6pkrBKXFbOaFMu/SCYOeZyOfBd47ZtR9J1MENLozOkzkBc2CcCixjCXQ0RAyA4zzKVVceXERPTjfME8YVePD+5mt5CrYv+nDqkh2IAnhTk+W8JSZ39FnCSMU0xxpEDxO8YuvQ2VH7xG6WgEZxBM8XRC6w+Ne4lrbm8azH1kWGStHyMkdL/RN4EzzT/2yqUz3xvNv3mGR4jMZpns/s2ynPdEjOeMK/YPFOvaRkeM8ycjeEVjQwx8RocDkbSCOBAnSEJZHNbYUuDqir4DDtabRblYqxYAgwNPqoTsqlEtLmkjImR9xfnqpqNP4Y6cPus/B2POehpv6AKN1e/3/ACllTakZHyjmk+M22GzfhnyVkZh3tEg9bWH14Kp9sNuU8PTjeEwbTeUq2929FOQO87Qff7qkGhWxlTffLuWgH25rRjx3uXQG60hTjcS+u8vd/gKJuz3nIK94Hs60NFp4n7ck2w2zGtF2jy+yq/LUdRQ8fFctyPM27IqHJpPguqexKxyY7yXq7cFI/TA4xAUn9kIHHp7lRfnv8Fl4cfyeb0Ni4v8Ak9tv5FPMB2YxD2lrqxEgjMDpfNXFlC0eSnpMMaQPeY+6hLypS9L+CywRiVDF9kqoZ8NlUERkQQPCEup9mqtK5blnF/yvRfhyNInL8Hoo6lDln71Sx8maA8MWIdk0t6AbFWzZ1AsPJAOw4Fx+U3wGObG64HxEeqZZEyMsbXQ1a4RIWOxXdM6IWpT1abLbKpPCU9kaJ27QCxCmm0/tPgsXc2dSInt14j1XVF/djh9fZUbHSPVcUqkHqpsb0GuGTuP0W30ptkdOouPsuKTpBGoupQbA8PouAA7cwhdTkZ/X/Kr+Cxe82+YkEZX93VzcwZfteJ8dQqjt/ZbsO81mAvY79bRmI/cBqQEskUxyo5dRANvJc1KcZLKGNa9oLXNLSCAZm3DitVsTlBHO0euR6qNM1qYy2DhBUe5xENaRYXuNOmviFacS/cBIzzB4Wy8uCS9mgfgNj9xJ8yfpCbY+lvNBNuecZrSvjHRlk+U9iDG4iZzyPnyvbqidmbAe/de6Gj9skkmb3GvRSYHYL3vBJG6MriTqLa8Lqx0sA8Tc7xGd4FjpeOo80+HDy+UkNkyqKqLAnYd47sAgkm7bdO8L3nz1S9uGqNcC05nTLQDqfsrAcMZJLhE2nQ8eOkzOpWsRjGMggzP7bmTyvy4H1WmWNPt0Z1kfoEY9wIL93vWcIuYHEazeUmr4EtLs5EboaZI4fqvEqLH7cJJi38eXNEPwwdSa9pm1zPfmL/L1KyTanpei8YuO37I8FWLf1A8SZAOsRfkpm4/KJ8yR0sM8r6paysxktJJMDoL52zMjVJNpY19N4IMRk4G5Ay56eCjG1pFuCkyybTwgqiWEMqAEkZggEjTI9PyvIu1naCpSqvo7pa8QCTlBEyOMzmr5s/tCWuMuO7nMXN/XJLO1uwmY97XsEOFv9xabxOcA5TxK14ZLl8zNmxOKbiebbOb8V4F3OcfM9Sr9s7BhrYjy1P2QWzuzjKD3Bplxs45wP4j69ArHhMPFuQXeTmT0ug+PhpWzGU4AtHT1sj8FggbuGV41yz6Kf+03QBF+HNYyiZBzOumWnNYbs2eiV1Od0md3kpHYUDKYk345KRlGRc+Gnmim0IufmhQt0ADBypBh4GnvkjC4eKgqvAE/TVDSOtsi+DHv3quajYF/BR4jGiCJH2v+UFW2qL29dUvY1MN3WwdCpNntaXlrpuIB8Rf0VdxG2wBBNgeSb7AwwrN+IXFpP6Dy6K0IPsnldIcuoOpmRcLRbJ3gb8MlvDse2Q5wdHD8rmoAeSsZDC9yxRQ7+XqsQOB6D4MLuodQlWGxZEB2mqYzKLRwbTEEOHv39EQLEhCYN0gtPUfVFOyB1FiuYArCukEcFHXYRNp5ae4UNOpuuB01RjnzbNDtbO6ZUtp9kG75qUHfDLrludMnjAyNswqht3DY+nY0mPGYc18jrBghenzO8zKLj34JRtJktI1GSEZU9qx7dB/ZLFf9LSDhDtxkjgd0SPNPnsBE3gcMr8VUOzWNkFpsW2+oVqwuJEREjxRcrdMXoFNct3oFyBF7cMugH5TDZm33OJaYEZC8+blqpQa79oE25ch6JHjtmuAMGXZa+4Txyzg/0U4xmtj3E7Te0kuc1jQbamTqDwSHbGPBd3SH3IzMDOdckHSwtQkiS0E/xsTe3WQpauxiGboOd3RcgxcSunllNDxxxgxcXyQTF97lkDlxR7d0MJBdJiXNMBrbgkjM+XBQvw7GGDDSBvA3JgtuIFtbEJe/APJ3qTzMTY3gjMakQ0+UXU0qLaYPiKZbnDWkgk6QPeqT47EEGALAmDoYOoN+CYYzBVCPiP3nQIuDxtBI/lwPFQfAJDXPbutngDP8iAcoGcpkhrFDMTUeTuyReRmABzyFh6J/QrvFN7ybhha3l+0Xy1zQrwXGJ3WgjdblEWGUXjRa2njmU2MpugfEdu+De9vEdd0eKaUk2lEVrXyJcFQ1vPu6c4SkSef19hBYZhgRcD39U0wxA0WObsfpBbaJhT0KUC61Tq7sWWDFA5kD5oJibJyQ0R7yyUFXFgaxF/DhZBYraoA/UBxJy9FUNpbbgnM5XHn0nqninLSCoe2WuvtUccz6e4SvFba4XB8eqqmK7RBg7zhbLU/8eCT/AOs1qxIosc4nU39Arw8WUtsWeaEC04jbZiZAHEpHiO0sndpy9xy3RIn5eSO2T/TqtXh2IeWjPd/GSvexuy+HoCGUxP8ALXzV1DHD9/6M0vInLrRVOzvZerVIqYjutzFMGSde9K9CwdACIAEcPsoXUiy47w5Z+SkZVaf0nd6pZSsnthlWiDlYoKoxwN7hSGq7r0UT6xzg+KFJnHM9VpcGvyPmtrjtio0mvG8wyFxSrupniNR9lQNidpHU/wBLratKuez9uMr634a/lPkxygCElIsGHxQMEFHB/kUgYIuDI5I6lj4EO8wojtDWqyRZS0ast6WQWHxIcLEEcVLRqCV3sHoyubh3gemv3S/GSTum/A/RG1mmUPUdI5hJ0Min4rFnDVhUg7uTgOH3Gauez9qNexpaQ4EWIQO1NitrtnIqnsZidnVCd0voEyQLxzbwTuKmtdnHqtHEWzz1981gZMjjlreVXNjdo6NdktdwniCOI0TinjBBgypyaqn2FJphRo8fPX39lIHtuDYZAzGnvzUH9+OIXFXEsmJvqkWRx6Hq+wPHsYSZF5BvJjp9QocINxziYO/E5RuzwMWjSNNUTXxDffvohXYscdb8rZ+sIfVkVSVEGPc4khghoIi/CYMcEB/aHe3nwYl0ZibAzfkAiq2Pud4314qvbV7W06ZLWu3nfxZ3jPCch5ornPSHtRQfjKLWtNRxAHLKT8yvP+0Hx6tX4m6QG2YOAHHmcyrVgcFWxjw943Wi4aPmTqeavuA7PU9wB4BPTNasVYn+zJmm569HmWwtvBwEzIzbJkefzT9m3BFz6++Oaa7d/plQrHea40njJzc1WsR/THGCdzE03j/e0g+YCEsWObu6KQztL5INrdpxu3M5x1+kH5JVX7TAZHjOnqfdlE3+m+McYdiKTegcfopqP9LmtP8A1Feo7k0QPMkplgxR7Zz8l/0xEO0O1oP6Zc7hn6iPqosDsnG4s9xpY065epXp+x+yOEox8Om0ni7vH1TwYbhbl9k6yQhqEf5ISlOf3MoGx/6VU296u4uPLj9VbMHsdmHEU2NA4x9U1DuMrh1XhH1U5TlLtgSSIrESuPiXzHT3msdiAOIUTu9z5hJsaiZ2I5LneB5qEU41PzUJnRxXUcF/EAylQ1MQOJQOI2ju5O3jwUTfi1cxA8gmo4KdjR/IrEsq1qbSWuqNkZ5LEeH6OPHGEgyExwe1CDex0IWLF68kmecm0WrZ3ax7IDu8PVW7ZO1qeIkNkERosWLDlxxStGuMn0aq0yw7zDu8Yy8kRR20cnjxH2WLFhNPYwbiZFl2Kk6LFiPTomzrDnhki3MBEEArFi5o4S47sNh6p32b1Gp/KmYPlkUBW7OY+nHw69KsBkKjS13m1aWIX6YbaA8TitoU/wBWGYR/trD/AMkBW7Y4hhj+3cD/APpTN+srFiaKg39q/wA/9HTf5IW9pMVUs3Dn/uM9yp2UNo1bNpU2Di54cR5LFi58V1Ff5/6Fyl+SWh/T/F1SP7jEQ3gwwPIRxVi2R/T/AA+HIMb54n7LFi6U5VROy0UaDaYG60AItrwVixBbEZvelRFsZrFiagWQVqIPVCVCCIePuOixYu6GQEygGmQ63REDGaZ9VixBMZnAxHCyiqv4hYsT0LZFvnjPUKL40aLFi44DrbViwBJ8goS6pUzIAWLFwyRxU2lQoC4L38IgJBtDtXUfvCd1vBtlixaoQRKcmVirtC5WLFi2KCM3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QSERUTExQVFRUWGBgYGBgYFhgYFxsYFxgXGhoXHBcXHyYeGBokGhQYHy8gIycpLCwsFx4xNTAqNSYrLCkBCQoKDgwOGg8PGiwkHyQsLCwsLCwsKSwsLCwsLCwsLCwsLCwsLCwsLCwsLCwsLCwsLCwsLCwsLCwsLCwsLCwsLP/AABEIALcBEwMBIgACEQEDEQH/xAAcAAACAgMBAQAAAAAAAAAAAAAEBQMGAAECBwj/xAA9EAABAwIDBQYFAwMDAwUAAAABAAIRAyEEMUEFElFhcQYigZGh8BOxwdHhMkJSBxTxFWKSJJPCFhcjM3P/xAAZAQADAQEBAAAAAAAAAAAAAAABAgMEAAX/xAAoEQACAgICAgEEAQUAAAAAAAAAAQIRAyESMQRBIhMyUWGRQnGhsdH/2gAMAwEAAhEDEQA/AB6I7vRD4pt5RNFpu0CTMQmWH2SA0l4lwi2g+68ds3oW7M2U9xlwLWOiDr1AVo2fgWU3Q0eOqHYZYOVkY1+R92U+QWTOZYjxSF7CyvIHddCsZFweP1STb43WyMwUGBDdlwCitwBwPFA7Iq77OcaoxmIbEZkGE8UKydzNFM0W6KFxJkcLhTUh3geIhWiKFU6BcG3jmpd90h2RaYPTJR0DaOBRbQDPMLXCRJhTBJPNFMFggMPVsOVkbTqrRGVk2jtliQpFGXarl9cNBJIAGpRbFomC2q3j+3FGn+mXnyHmUjq/1Fc49wNHS59Vml5WOPstHBN+i/7qxUZnaeobl58EVhe1zgbkO6/dIvNxsLwTLY5i4qO1QuF23TeM4PA/dTudIWj6iatMlxa7Ba+ZQGIbboi8Q608EPUPqsuSVlUiGm9CubuuI45KbIwsqtkdFnb0PQEKd51XNX+Qy16qdwvKzdFxoUgSMumCuMRS3hOoW2tiWrKdVFUzgQMkELii6DBUtWJtx9hc126+aSqGIK1LdNvBR4wbzZGY9UUzvDxsht/dJBtmj1s4AbgGETA8lpMhhnOvYT0WI0wWKKVAMe14vMEnlwTOoL8jbzQW7LOlkbT7zB7yU2xwfDMjeb7sicOJ8Loesd0td5/VE0rPHA/VL/UF9BQEs6IXaGG+K3wujKf7oW2jvdQrMmiHZ2E3DEzIsVKzDxvBSsyHIrdas1rpJA6oaOJRcAqdmXRJX9oqDJG/PCAT+EP/AOtKQNmuPiB9UVIbhJ+i1NdfqFJRqnyVYwnaxr4AYZ07wR1HtRSkh4eyeIt6KsciFeOX4HYqw4t43Cmw+KmEqpYltQtNNwMfJMGMG6TN1aMybQVice2mxznGA0SvM+0fap9Z5G9A0aMgPqU47dbZ3WNa0mQN53yC8zO0w4EkQ6/UqOaTnpdGrx4JfJjN20A+wJLslJQw1SZDTZVrCV6gP6jHIq27LxtYBsucQbCb5qLxxiaeboYOFZ1wwt05fhL24hxdnByMp2NqVaTogGBHM8FAKgdJqN3d6NNOqWWOHoWOR+0GbI2g9rrifsrLh9sQ4QYnTMeSr9Khujdc4xoLT0BUeLlrZBnSSMjoninBEJpTZcWbSa6RlPksa+bLzzZvaLdduGc+vuytmD2iLEGxQWa3TEnhcRnX0PgVprrqT4W80wVCaZjomJWcvbmFFveilqVLA+BXB+aUZHFRuqj3LypA2LZrnKyF1s4hxFKDyN/FZ8NEuEiComcE4BTUeWO3ZMaKavR3odqAjK1AOz8DwUDJBgrmg2DEcJWkX8IeysQ4nWKKLblvFT4A5t8VxWs4O4rtvdeCLj6KfZQkq0paRqDbxXNFxLL5tKJoO3gTqD6aKM0+84DVHoUKYLz/ACC28a8EPSqjdgkAttmOqJYRxFxoZ+SDASyBJOUT5KobTxm+Tcz7srNtCpFE/wDHz/CrRw1teaEiuJK9iapJnRaLZboCOAMmeaaswom45qeng26CSOXD5pFM1lfoPe0yCenBOaGLLmw4e/BTVtn968W4ZeYWqOF1j0QlIOmSYWqWOlpIPL8aK2bL2oXM72fHj4Ks0RFvdkYyvBb1+eifGzLmSEPamsTXeCbEAKn43BbrrEwRNvdlZu1VQB8lB4DENqQHR3cjE+Eaq8JUGKuIs2XhgXd4wD9FZaMhw3A6QQACMh1QTWNmLezrwTOhiIy8dROl7pZSspQ7xDgY7om3ekcb5KKq7egWiQI8bofCYiQb++vFGVMKCWn9zb5+5C7nZLjxJNrPduBrBeRB5Jc7au65rXNlsQWnUjMjknP9wHTbdG7rxm8JVjsPL95rXEHOGmw5SFWevkmJBrplc2vTYHmrSBDD4RdE7C29PdJ4a3U+N2I59J2bQ03sROuSpGHrkP3jaTnxSSx842XjNdHv2zK28xrhkQCuNpbSbQiZO9kBwSzsnjd7CMJ0B8pKS7X2r8SoeAsL6JeTUTIoXKgzFdpACd1sTxuhB2jeMwEgrVREoc1pd+VG5M1rFEumG29P62xwKaCu14lpVDwtcwAcgnWzsSZsbLuXpiTxVtFka5ZUbqM9VBhqkhEF0SqxZmaODkZlQ1mT1+amcyOmi0QCqdigZpf7likcBN1iGg7FtSnII1BUlNvdHL38l3U7tQHTXxQ+1sRuCBmVOii2D19t7hIpjenXS3S5QPxqjz/8j3Dhu91vpfLmosM5x/TnpYxzvr+Vxj67qbiDqM7wOGS044wqwyTToG2js0M0km8zfTzCVUsTUoukd28TnlpZOae1Bu7r92pbuum4tpzS7FOJcLBwF4H2GqaTroaKvsZbO7TVKg+FUO8Z3gSIsNJ1zTQm3qqZRaRU3wSIk/hPMBtYO1WXNH2GOmWBlCRMa5+q6NAC4/NkNQxTdT45qZrwbn0WUqmyYUZEyuKlOPfJaq4oNEW4zrEeygMdtYASfRdR1smq4rdBuhP9XDXMJvf5GVXNq9oAM3QOvl4pNRxtWs/uBxGYMafRbMWN1ZGTTdHom3tlUH0viPqOk5NbEk6C6qmHptaIaecfc6lZVx5cGsdfdkaAX+a7YywGY4T9NF0mWxwoNwtIE6wL2vf0GaPptvlPOzo5ibSh8JhjBdmM+JHAaceqPoh2/dxZzjKBbLxHiosqdYag65EkC5yyTjDtdGkdPVLQ0NIABkCSDe/haOvFP9mS5knQT4cIU4pykkTyuo2TYfQHPT6pg+kCleLrAQ6YcDl7yTD+5A1W3S0zznbdmxT+XgkW1+yWHxAG8wAgyCzukE9M05OMGl48VC/EwJcY4fkIOS9BimmJcVg34bD7tMFwaN213RxP3VapHu68eIV1/wBVAycCeupQVTZdOof0hoJnuugE66H0U6T6NEbj2VCsJsh2Og3jK2l+KuVXsc12RqA31aemlwgMf2JcDLHNcc4PdPlku+lKjQs0BVSdaLTOc3/wmeEEOiQemSHbsx9KRUYQREE5H6InC0wHemihJUUtNFiwjrCCjwEtoNG6SEwFKAJz+adOkjDLtnBqA2Nlzux9V1VZPXTmOC4pPm2oVUTOt7osUJp8Qtp7YADFHu+5SPF4k1HlxyAA8f8AKc7Qd3THuVT2Yjvu5HqoM0QQ92PiGtLg7QTHzj0RDsC5/egw7jIy5HXxhI272+HNOX24qx7P2k9ogy7rnJ95KkckaUWPOL7iB1ey4J3oaNcgNOVr8lpmxGNsbGLxb1TulXB1ueuefzW/hF2cH3kqc16JW12VfbOyg9sNEQAJn05rzHa1GvhqhLC4DzHkV7dXotaINuM8lVdtbPZXZuNAA/c86cY/keSeOVJ7Ekr6PPtn9u6zbObvc22Pll8k9w/b1oF95pjWR5wmeH7P0KbdxjBGpddxPEn6ZLhuxGhwdus/4qU54W9RNGOGStsXHtiXmGNc+P4gm3jkhK7cZWyZuDi4+4V52dutPda3mYA80U+i2ZiAcwL/ADUvqRj9sf5KOL9s8vrdjq7u8XbxEkg/T7J1s7CmkyCO9HoQNPNWjGMDbZzEHS/FJsQO84jIkx0n8Kv1pSjTJRxRUrRDQpEuyg6WTKg2TvGSfmgmgmCNMz8h6I6hLtZIzUZM1pHGJeWuESNbaEfNNcL3my4kuz8NfGVBRAMbwBv0y0J8PVMaVCQIbnYXgTN/kpOQSXC0dcvt7KcsqfDZl4DPRCYSkJi+d/8ACOquggZiZv0sn8dfKzJ5Er0AYqvJBOWeeXFAYfFGo4BpcAcpiYlR7f2huyIAce6PHM87H5Kbsud50TYD/MT4KzauiMVUbLAKO422fFV7aW1nNrBpbLYBPGOMK01KojiPYVL2pRIxE8jB5SOH1Up0WwK3slZRLwS1264zY2kWz019URg2mYIMm2diQbxF5+cWUWHf3pgb05m2nvmmLHzfXXiY9Z6JYMrMKpvexrSCb8JJBkgCNfJBbSxj3CS3dMXkRMHOJzTDD4mREwYj9RGh98Umpg/EcHOO80GC3M3N+BsDIzzWhytUiKjuyOntZ9IwWuc0jKQYOsN1HJEUjTeZaW8i0Q09f4lLqrHMIJOZkeGRusxQhu+xxY6e8wSJH8hneT80l8lTHqtosmFdAVgqOa4DoqRs7aW8N0jdtmDYHmFZ6R3Q0TIix5fdCuK/RnmtmqzDPvzURzJHjzRtSnIn5IKpTIuNFRKidnHxncvJbXBM6BYuCLMYJZ6KhbSr/Crb37Tny5r0J7JBCpfafZsgngpRq9lVrolweNFoEzwy8PQptRxYtHvyXmmH20cO/cqAlmh1by5hWXCbTa4BzDvDiCuyYpR/sWjJTLtQriyndjLXKqlLbIHEeMqahjzVcGN1zPAalSQsojLEV/iGB+kZn/xHNCVWa8NNERiKoaN0CALActSeZzUfxwW5Z6xfoi5DwjRAKf8AhbFCYBNvfBEU7xElw+a3TpRmPWPNJZYipUXA92b5WOUdFLv2RBBsXAZf405cFEz9UnK5McxYfVN2CxVjwWuYf97T6jUdUtqUnZHQnP1Cb7YfvUnEWi5ERkbWOsDRLm1JvY7wnXXreyovtFX3GsMImPldH06B3ASbTHDnCjFKM7GJ1sPqTmuqT794TmL6HTXNI2VQRhqJuSPwmlEaSbHL8JXRfE3GlvfRFU6/DLkovYJMfUnAZDLNQY3Fxr74JRW2oGNu4QBOareL2/UxLtylIbq7Lh+nlzV4X6MrhbDcfjDia5cB3WmJuQXdeQsmewMWGVt05Hy4aoLBYX4bIvcaGL/VLsTjzSqNdkAb9DmnUuTOlGlRfq1VzJLYcz18QsNRlenukZGR/IaZxldQbPxwLWnNpFjHpz0Ur8ICQ9hIdyy6FM1e4kIviwStsx7cu8OvuVEy1iC08SDn1CfYWYzb0BPyU1WkIEga8JvxUuBdZvyIRiBEkm+Z0jXnzW/7xoIBIdcQZsORjVH/AOlUqloDZRNLZ7Wftkaw4chII1sE0Yt+wucAGthG1Gg91xA3QABOcgd24i/meC3jBTayXwW5QRxBHyiDmjzg6bpiROZba/D76IZ+BpxDsx/KT1VeiakmVbDYaXbw3hTM5G9+umn1TLBbSdRcAd7ckS0m4BzPUT6FNcQ1gb3TcWET6npzS/8At95wEAlx4ZZ+iSWuh+Sl2WP4hbrIJzXNV4PeQ4rFvddlrMLoiLi7deIH2VImVojc0dOUrFIQOK0m4nWAMdMHiL/VC4rBB4LTGqmw4tHCPVdVtDHsLMWPPe0nZAlhIGXBee1KNSkS0FzeMEiV9C0aY3iP5DVINrdi6Nc3EHUhasWfiqfROUbZ45Q27XZ+8kcHd753XpnY+k/+2FZ4AfWuI0YCQPMyfAJPtH+lxa7u1AQTrwVyqsawBrLNYA1oH8WiB6BDycuOUfitsbDGV7egWqJdryWMhtpBkcVr4k2GvTyXTQACIv1tr91hTPQSC8NX+Q4e9EdWxLSLc8+GmWo+iTMkG4j3KNoxY89V1vo5xXZ38EuNs+vhqbo2lhQGxMTM2PgfJQ0wCYHny1jgjnGG2vug26LlfoSbpCDtPWbhqMuEucO63Q9eX3VB2V2tP/1vPEi8ZZAcDp0TLtbtX4hcYHDj3dB74lec13d4r1MGCMo0efPNKLs9XobTa5puJ6xIjK59z5R0seARMkdV5vhdsVWiAZ639c0azbdU5NHqUk/EZoh5MWegnHjMEWM87enNLsX2rDe6wGo8xZsRPM+KQ4HZWIxJG847uUZNjhA0V72J2KZSgxLhx46iFnlCGPvZXk5foR7O7PYjFu36p7uYYLDy1V/2f2cZTaBAPTTO08rJxgcC0DLpy8ka4QAIAi1hn14pNyJSyV0VrGYAgECQDE6ZXF9FU9s7O7pyyXouO3A25veeCrG1KQNORneffiilTE52UnY3ag4Y/DfJbNj/ABn6K74Xb1NwBa4OGkffwXl3aiKXDeOSrWD2nUpHuPI5aHwyWxeO8keUdE5ZEnTPfTtbWehR+C2o0mHzESIy89F4xgO3RECo3qW5f8fsVYcD2mbUHcfOVsj91lliyY3bRWPCf2s9MOOaBI+6FdtMRpPE+GiqtDbAj7lSNxjTec1K2N9Oh8/a7jreFDU2hEAmSM+p0SRu0W3IIMQCdAZy6oDEdpmbxDXB7uWU8ymUXIFJFodjjCN2S/8Afr8lS8LtFzj3suAVo2cTYhOocexGyziHi/mhnb1M3y9FPhu8LWPBdF+jh4FOkTIJHFYpThBxhaVKYtoVh0O6/X2FLmCOHsqDdsOIMIhhgzofqshY5iwPD5LplLuwdDE8tPRbaIlp9+7rhpIcAcjbx0XAAMUbtGdwEqqTNs5KO2q0scOEj8LiqQ64sfQ+anJF8TIcPRgSCJGh8o5rhzRwsu252+g+aynVgzwg2vn80hpVnPwieJKLZ3YECRnfOfRCtxIMznnGWfzN01wGzcnOlo4anrwz6pkrBKXFbOaFMu/SCYOeZyOfBd47ZtR9J1MENLozOkzkBc2CcCixjCXQ0RAyA4zzKVVceXERPTjfME8YVePD+5mt5CrYv+nDqkh2IAnhTk+W8JSZ39FnCSMU0xxpEDxO8YuvQ2VH7xG6WgEZxBM8XRC6w+Ne4lrbm8azH1kWGStHyMkdL/RN4EzzT/2yqUz3xvNv3mGR4jMZpns/s2ynPdEjOeMK/YPFOvaRkeM8ycjeEVjQwx8RocDkbSCOBAnSEJZHNbYUuDqir4DDtabRblYqxYAgwNPqoTsqlEtLmkjImR9xfnqpqNP4Y6cPus/B2POehpv6AKN1e/3/ACllTakZHyjmk+M22GzfhnyVkZh3tEg9bWH14Kp9sNuU8PTjeEwbTeUq2929FOQO87Qff7qkGhWxlTffLuWgH25rRjx3uXQG60hTjcS+u8vd/gKJuz3nIK94Hs60NFp4n7ck2w2zGtF2jy+yq/LUdRQ8fFctyPM27IqHJpPguqexKxyY7yXq7cFI/TA4xAUn9kIHHp7lRfnv8Fl4cfyeb0Ni4v8Ak9tv5FPMB2YxD2lrqxEgjMDpfNXFlC0eSnpMMaQPeY+6hLypS9L+CywRiVDF9kqoZ8NlUERkQQPCEup9mqtK5blnF/yvRfhyNInL8Hoo6lDln71Sx8maA8MWIdk0t6AbFWzZ1AsPJAOw4Fx+U3wGObG64HxEeqZZEyMsbXQ1a4RIWOxXdM6IWpT1abLbKpPCU9kaJ27QCxCmm0/tPgsXc2dSInt14j1XVF/djh9fZUbHSPVcUqkHqpsb0GuGTuP0W30ptkdOouPsuKTpBGoupQbA8PouAA7cwhdTkZ/X/Kr+Cxe82+YkEZX93VzcwZfteJ8dQqjt/ZbsO81mAvY79bRmI/cBqQEskUxyo5dRANvJc1KcZLKGNa9oLXNLSCAZm3DitVsTlBHO0euR6qNM1qYy2DhBUe5xENaRYXuNOmviFacS/cBIzzB4Wy8uCS9mgfgNj9xJ8yfpCbY+lvNBNuecZrSvjHRlk+U9iDG4iZzyPnyvbqidmbAe/de6Gj9skkmb3GvRSYHYL3vBJG6MriTqLa8Lqx0sA8Tc7xGd4FjpeOo80+HDy+UkNkyqKqLAnYd47sAgkm7bdO8L3nz1S9uGqNcC05nTLQDqfsrAcMZJLhE2nQ8eOkzOpWsRjGMggzP7bmTyvy4H1WmWNPt0Z1kfoEY9wIL93vWcIuYHEazeUmr4EtLs5EboaZI4fqvEqLH7cJJi38eXNEPwwdSa9pm1zPfmL/L1KyTanpei8YuO37I8FWLf1A8SZAOsRfkpm4/KJ8yR0sM8r6paysxktJJMDoL52zMjVJNpY19N4IMRk4G5Ay56eCjG1pFuCkyybTwgqiWEMqAEkZggEjTI9PyvIu1naCpSqvo7pa8QCTlBEyOMzmr5s/tCWuMuO7nMXN/XJLO1uwmY97XsEOFv9xabxOcA5TxK14ZLl8zNmxOKbiebbOb8V4F3OcfM9Sr9s7BhrYjy1P2QWzuzjKD3Bplxs45wP4j69ArHhMPFuQXeTmT0ug+PhpWzGU4AtHT1sj8FggbuGV41yz6Kf+03QBF+HNYyiZBzOumWnNYbs2eiV1Od0md3kpHYUDKYk345KRlGRc+Gnmim0IufmhQt0ADBypBh4GnvkjC4eKgqvAE/TVDSOtsi+DHv3quajYF/BR4jGiCJH2v+UFW2qL29dUvY1MN3WwdCpNntaXlrpuIB8Rf0VdxG2wBBNgeSb7AwwrN+IXFpP6Dy6K0IPsnldIcuoOpmRcLRbJ3gb8MlvDse2Q5wdHD8rmoAeSsZDC9yxRQ7+XqsQOB6D4MLuodQlWGxZEB2mqYzKLRwbTEEOHv39EQLEhCYN0gtPUfVFOyB1FiuYArCukEcFHXYRNp5ae4UNOpuuB01RjnzbNDtbO6ZUtp9kG75qUHfDLrludMnjAyNswqht3DY+nY0mPGYc18jrBghenzO8zKLj34JRtJktI1GSEZU9qx7dB/ZLFf9LSDhDtxkjgd0SPNPnsBE3gcMr8VUOzWNkFpsW2+oVqwuJEREjxRcrdMXoFNct3oFyBF7cMugH5TDZm33OJaYEZC8+blqpQa79oE25ch6JHjtmuAMGXZa+4Txyzg/0U4xmtj3E7Te0kuc1jQbamTqDwSHbGPBd3SH3IzMDOdckHSwtQkiS0E/xsTe3WQpauxiGboOd3RcgxcSunllNDxxxgxcXyQTF97lkDlxR7d0MJBdJiXNMBrbgkjM+XBQvw7GGDDSBvA3JgtuIFtbEJe/APJ3qTzMTY3gjMakQ0+UXU0qLaYPiKZbnDWkgk6QPeqT47EEGALAmDoYOoN+CYYzBVCPiP3nQIuDxtBI/lwPFQfAJDXPbutngDP8iAcoGcpkhrFDMTUeTuyReRmABzyFh6J/QrvFN7ybhha3l+0Xy1zQrwXGJ3WgjdblEWGUXjRa2njmU2MpugfEdu+De9vEdd0eKaUk2lEVrXyJcFQ1vPu6c4SkSef19hBYZhgRcD39U0wxA0WObsfpBbaJhT0KUC61Tq7sWWDFA5kD5oJibJyQ0R7yyUFXFgaxF/DhZBYraoA/UBxJy9FUNpbbgnM5XHn0nqninLSCoe2WuvtUccz6e4SvFba4XB8eqqmK7RBg7zhbLU/8eCT/AOs1qxIosc4nU39Arw8WUtsWeaEC04jbZiZAHEpHiO0sndpy9xy3RIn5eSO2T/TqtXh2IeWjPd/GSvexuy+HoCGUxP8ALXzV1DHD9/6M0vInLrRVOzvZerVIqYjutzFMGSde9K9CwdACIAEcPsoXUiy47w5Z+SkZVaf0nd6pZSsnthlWiDlYoKoxwN7hSGq7r0UT6xzg+KFJnHM9VpcGvyPmtrjtio0mvG8wyFxSrupniNR9lQNidpHU/wBLratKuez9uMr634a/lPkxygCElIsGHxQMEFHB/kUgYIuDI5I6lj4EO8wojtDWqyRZS0ast6WQWHxIcLEEcVLRqCV3sHoyubh3gemv3S/GSTum/A/RG1mmUPUdI5hJ0Min4rFnDVhUg7uTgOH3Gauez9qNexpaQ4EWIQO1NitrtnIqnsZidnVCd0voEyQLxzbwTuKmtdnHqtHEWzz1981gZMjjlreVXNjdo6NdktdwniCOI0TinjBBgypyaqn2FJphRo8fPX39lIHtuDYZAzGnvzUH9+OIXFXEsmJvqkWRx6Hq+wPHsYSZF5BvJjp9QocINxziYO/E5RuzwMWjSNNUTXxDffvohXYscdb8rZ+sIfVkVSVEGPc4khghoIi/CYMcEB/aHe3nwYl0ZibAzfkAiq2Pud4314qvbV7W06ZLWu3nfxZ3jPCch5ornPSHtRQfjKLWtNRxAHLKT8yvP+0Hx6tX4m6QG2YOAHHmcyrVgcFWxjw943Wi4aPmTqeavuA7PU9wB4BPTNasVYn+zJmm569HmWwtvBwEzIzbJkefzT9m3BFz6++Oaa7d/plQrHea40njJzc1WsR/THGCdzE03j/e0g+YCEsWObu6KQztL5INrdpxu3M5x1+kH5JVX7TAZHjOnqfdlE3+m+McYdiKTegcfopqP9LmtP8A1Feo7k0QPMkplgxR7Zz8l/0xEO0O1oP6Zc7hn6iPqosDsnG4s9xpY065epXp+x+yOEox8Om0ni7vH1TwYbhbl9k6yQhqEf5ISlOf3MoGx/6VU296u4uPLj9VbMHsdmHEU2NA4x9U1DuMrh1XhH1U5TlLtgSSIrESuPiXzHT3msdiAOIUTu9z5hJsaiZ2I5LneB5qEU41PzUJnRxXUcF/EAylQ1MQOJQOI2ju5O3jwUTfi1cxA8gmo4KdjR/IrEsq1qbSWuqNkZ5LEeH6OPHGEgyExwe1CDex0IWLF68kmecm0WrZ3ax7IDu8PVW7ZO1qeIkNkERosWLDlxxStGuMn0aq0yw7zDu8Yy8kRR20cnjxH2WLFhNPYwbiZFl2Kk6LFiPTomzrDnhki3MBEEArFi5o4S47sNh6p32b1Gp/KmYPlkUBW7OY+nHw69KsBkKjS13m1aWIX6YbaA8TitoU/wBWGYR/trD/AMkBW7Y4hhj+3cD/APpTN+srFiaKg39q/wA/9HTf5IW9pMVUs3Dn/uM9yp2UNo1bNpU2Di54cR5LFi58V1Ff5/6Fyl+SWh/T/F1SP7jEQ3gwwPIRxVi2R/T/AA+HIMb54n7LFi6U5VROy0UaDaYG60AItrwVixBbEZvelRFsZrFiagWQVqIPVCVCCIePuOixYu6GQEygGmQ63REDGaZ9VixBMZnAxHCyiqv4hYsT0LZFvnjPUKL40aLFi44DrbViwBJ8goS6pUzIAWLFwyRxU2lQoC4L38IgJBtDtXUfvCd1vBtlixaoQRKcmVirtC5WLFi2KCM3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File:Bread rolls.JPG"/>
          <p:cNvPicPr>
            <a:picLocks noChangeAspect="1" noChangeArrowheads="1"/>
          </p:cNvPicPr>
          <p:nvPr/>
        </p:nvPicPr>
        <p:blipFill>
          <a:blip r:embed="rId3" cstate="print"/>
          <a:srcRect l="12595" t="15690" r="10861" b="5858"/>
          <a:stretch>
            <a:fillRect/>
          </a:stretch>
        </p:blipFill>
        <p:spPr bwMode="auto">
          <a:xfrm>
            <a:off x="2843808" y="3356992"/>
            <a:ext cx="2969348" cy="2016224"/>
          </a:xfrm>
          <a:prstGeom prst="rect">
            <a:avLst/>
          </a:prstGeom>
          <a:noFill/>
        </p:spPr>
      </p:pic>
      <p:sp>
        <p:nvSpPr>
          <p:cNvPr id="7" name="6 - TextBox"/>
          <p:cNvSpPr txBox="1"/>
          <p:nvPr/>
        </p:nvSpPr>
        <p:spPr>
          <a:xfrm>
            <a:off x="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original </a:t>
            </a:r>
            <a:r>
              <a:rPr lang="en-US" dirty="0" err="1" smtClean="0"/>
              <a:t>barm</a:t>
            </a:r>
            <a:r>
              <a:rPr lang="en-US" dirty="0" smtClean="0"/>
              <a:t> cake is found in areas of Lancashire, North West England. In wider northern England, a similar bread roll would be known instead as a "</a:t>
            </a:r>
            <a:r>
              <a:rPr lang="en-US" dirty="0" err="1" smtClean="0"/>
              <a:t>breadbun</a:t>
            </a:r>
            <a:r>
              <a:rPr lang="en-US" dirty="0" smtClean="0"/>
              <a:t>", "</a:t>
            </a:r>
            <a:r>
              <a:rPr lang="en-US" dirty="0" err="1" smtClean="0"/>
              <a:t>breadcake</a:t>
            </a:r>
            <a:r>
              <a:rPr lang="en-US" dirty="0" smtClean="0"/>
              <a:t>", "bap", "cob" (an East Midland term), "teacake" (West Yorkshire/some parts of </a:t>
            </a:r>
            <a:r>
              <a:rPr lang="en-US" dirty="0" err="1" smtClean="0"/>
              <a:t>Cumbria</a:t>
            </a:r>
            <a:r>
              <a:rPr lang="en-US" dirty="0" smtClean="0"/>
              <a:t>; without currants or currant teacake with currants) or even (in the enlarged form of </a:t>
            </a:r>
            <a:r>
              <a:rPr lang="en-US" dirty="0" err="1" smtClean="0"/>
              <a:t>Tyneside</a:t>
            </a:r>
            <a:r>
              <a:rPr lang="en-US" dirty="0" smtClean="0"/>
              <a:t>) a "</a:t>
            </a:r>
            <a:r>
              <a:rPr lang="en-US" dirty="0" err="1" smtClean="0"/>
              <a:t>stotty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9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Received Pronunciation</a:t>
            </a:r>
          </a:p>
          <a:p>
            <a:pPr algn="just"/>
            <a:r>
              <a:rPr lang="en-US" dirty="0"/>
              <a:t>Received Pronunciation ( RP) is the proper term to describe the regionally neutral accent used by many middle class speakers in England. It is widely used as a reference point in dictionaries and as a model for teaching English as a foreign language. But have you ever wondered how it came into existence, how it is changing or what role it plays in 21st century Britain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Geordie dialect</a:t>
            </a:r>
          </a:p>
          <a:p>
            <a:pPr algn="just"/>
            <a:r>
              <a:rPr lang="en-US" dirty="0"/>
              <a:t>The UK has a number of distinctive dialects, and Geordie – the dialect of Newcastle-upon-Tyne – is arguably one of </a:t>
            </a: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err="1" smtClean="0"/>
              <a:t>recognisable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Minority </a:t>
            </a:r>
            <a:r>
              <a:rPr lang="en-US" b="1" dirty="0">
                <a:solidFill>
                  <a:srgbClr val="FF0000"/>
                </a:solidFill>
              </a:rPr>
              <a:t>ethnic English</a:t>
            </a:r>
          </a:p>
          <a:p>
            <a:pPr algn="just"/>
            <a:r>
              <a:rPr lang="en-US" dirty="0"/>
              <a:t>For more than half a century, immigrants from the Indian subcontinent and the West Indies have added variety and diversity to the rich patchwork of accents and dialects spoken in the UK. </a:t>
            </a:r>
          </a:p>
        </p:txBody>
      </p:sp>
    </p:spTree>
    <p:extLst>
      <p:ext uri="{BB962C8B-B14F-4D97-AF65-F5344CB8AC3E}">
        <p14:creationId xmlns:p14="http://schemas.microsoft.com/office/powerpoint/2010/main" val="207838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Why we talk differently?</a:t>
            </a:r>
            <a:endParaRPr lang="en-US" dirty="0"/>
          </a:p>
        </p:txBody>
      </p:sp>
      <p:pic>
        <p:nvPicPr>
          <p:cNvPr id="20482" name="Picture 2" descr="http://www.dreamstime.com/farmer-on-tractor-thumb2624417.jpg"/>
          <p:cNvPicPr>
            <a:picLocks noChangeAspect="1" noChangeArrowheads="1"/>
          </p:cNvPicPr>
          <p:nvPr/>
        </p:nvPicPr>
        <p:blipFill>
          <a:blip r:embed="rId2" cstate="print"/>
          <a:srcRect b="9091"/>
          <a:stretch>
            <a:fillRect/>
          </a:stretch>
        </p:blipFill>
        <p:spPr bwMode="auto">
          <a:xfrm>
            <a:off x="4415116" y="3977680"/>
            <a:ext cx="4728884" cy="2880320"/>
          </a:xfrm>
          <a:prstGeom prst="rect">
            <a:avLst/>
          </a:prstGeom>
          <a:noFill/>
        </p:spPr>
      </p:pic>
      <p:pic>
        <p:nvPicPr>
          <p:cNvPr id="20484" name="Picture 4" descr="https://encrypted-tbn0.google.com/images?q=tbn:ANd9GcQfRirDGwIQFMOYe0srHJ_oiliJ5h-ASdEJtFjvbF29SNKvY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4328347" cy="288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67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Reasons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Occupation</a:t>
            </a:r>
          </a:p>
          <a:p>
            <a:r>
              <a:rPr lang="en-US" dirty="0" smtClean="0"/>
              <a:t>Education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you think some more?</a:t>
            </a:r>
          </a:p>
          <a:p>
            <a:r>
              <a:rPr lang="en-US" dirty="0" smtClean="0"/>
              <a:t>Do you notice important differences in your friend’s talk?</a:t>
            </a:r>
          </a:p>
          <a:p>
            <a:endParaRPr lang="en-US" dirty="0" smtClean="0"/>
          </a:p>
        </p:txBody>
      </p:sp>
      <p:pic>
        <p:nvPicPr>
          <p:cNvPr id="28674" name="Picture 2" descr="https://encrypted-tbn2.google.com/images?q=tbn:ANd9GcQK1qTlL3WENOdpubZArpgnKjPnV_BkKbP3yWvzbgEowwQRSA9Ur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8640"/>
            <a:ext cx="1763688" cy="2435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959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Stereotypes</a:t>
            </a:r>
          </a:p>
          <a:p>
            <a:r>
              <a:rPr lang="en-US" dirty="0" smtClean="0"/>
              <a:t>Markers</a:t>
            </a:r>
          </a:p>
          <a:p>
            <a:r>
              <a:rPr lang="en-US" dirty="0" smtClean="0"/>
              <a:t>Indicators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459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Gumperz</a:t>
            </a:r>
            <a:r>
              <a:rPr lang="en-US" dirty="0" smtClean="0"/>
              <a:t> (1972: 205)</a:t>
            </a:r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endParaRPr lang="en-US" i="1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communicative competence</a:t>
            </a:r>
            <a:endParaRPr lang="en-GB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27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Variable: An abstract representation of the source of variation.</a:t>
            </a:r>
          </a:p>
          <a:p>
            <a:r>
              <a:rPr lang="en-US" dirty="0" smtClean="0"/>
              <a:t>Variant the actual realization of a variable.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3 - Σύννεφο"/>
          <p:cNvSpPr/>
          <p:nvPr/>
        </p:nvSpPr>
        <p:spPr>
          <a:xfrm>
            <a:off x="3347864" y="3284984"/>
            <a:ext cx="2520280" cy="15121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GB" dirty="0"/>
          </a:p>
        </p:txBody>
      </p:sp>
      <p:sp>
        <p:nvSpPr>
          <p:cNvPr id="5" name="4 - Κύβος"/>
          <p:cNvSpPr/>
          <p:nvPr/>
        </p:nvSpPr>
        <p:spPr>
          <a:xfrm>
            <a:off x="1403648" y="5301208"/>
            <a:ext cx="1512168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 1</a:t>
            </a:r>
            <a:endParaRPr lang="en-GB" dirty="0"/>
          </a:p>
        </p:txBody>
      </p:sp>
      <p:sp>
        <p:nvSpPr>
          <p:cNvPr id="6" name="5 - Κύβος"/>
          <p:cNvSpPr/>
          <p:nvPr/>
        </p:nvSpPr>
        <p:spPr>
          <a:xfrm>
            <a:off x="3779912" y="5301208"/>
            <a:ext cx="1512168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 2</a:t>
            </a:r>
            <a:endParaRPr lang="en-GB" dirty="0"/>
          </a:p>
        </p:txBody>
      </p:sp>
      <p:sp>
        <p:nvSpPr>
          <p:cNvPr id="7" name="6 - Κύβος"/>
          <p:cNvSpPr/>
          <p:nvPr/>
        </p:nvSpPr>
        <p:spPr>
          <a:xfrm>
            <a:off x="6228184" y="5301208"/>
            <a:ext cx="1512168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 </a:t>
            </a:r>
            <a:r>
              <a:rPr lang="el-GR" i="1" dirty="0" smtClean="0"/>
              <a:t>ν</a:t>
            </a:r>
            <a:endParaRPr lang="en-GB" i="1" dirty="0"/>
          </a:p>
        </p:txBody>
      </p:sp>
      <p:cxnSp>
        <p:nvCxnSpPr>
          <p:cNvPr id="9" name="8 - Ευθύγραμμο βέλος σύνδεσης"/>
          <p:cNvCxnSpPr/>
          <p:nvPr/>
        </p:nvCxnSpPr>
        <p:spPr>
          <a:xfrm flipH="1">
            <a:off x="2699792" y="465313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- Ευθύγραμμο βέλος σύνδεσης"/>
          <p:cNvCxnSpPr/>
          <p:nvPr/>
        </p:nvCxnSpPr>
        <p:spPr>
          <a:xfrm flipH="1">
            <a:off x="4644008" y="4869160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- Ευθύγραμμο βέλος σύνδεσης"/>
          <p:cNvCxnSpPr/>
          <p:nvPr/>
        </p:nvCxnSpPr>
        <p:spPr>
          <a:xfrm>
            <a:off x="5724128" y="4581128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0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Phonemes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Minimal Pairs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sv-SE" dirty="0" smtClean="0"/>
              <a:t>pick, tick, kick, nick, wick,</a:t>
            </a: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660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Allophones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Aspiration: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[p]  spin [spin]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/p/   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[</a:t>
            </a:r>
            <a:r>
              <a:rPr lang="en-US" dirty="0" err="1" smtClean="0">
                <a:sym typeface="Wingdings" pitchFamily="2" charset="2"/>
              </a:rPr>
              <a:t>pʰ</a:t>
            </a:r>
            <a:r>
              <a:rPr lang="en-US" dirty="0" smtClean="0">
                <a:sym typeface="Wingdings" pitchFamily="2" charset="2"/>
              </a:rPr>
              <a:t>] pin [</a:t>
            </a:r>
            <a:r>
              <a:rPr lang="en-US" dirty="0" err="1" smtClean="0">
                <a:sym typeface="Wingdings" pitchFamily="2" charset="2"/>
              </a:rPr>
              <a:t>pʰin</a:t>
            </a:r>
            <a:r>
              <a:rPr lang="en-US" dirty="0" smtClean="0">
                <a:sym typeface="Wingdings" pitchFamily="2" charset="2"/>
              </a:rPr>
              <a:t>]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4 - Ευθύγραμμο βέλος σύνδεσης"/>
          <p:cNvCxnSpPr/>
          <p:nvPr/>
        </p:nvCxnSpPr>
        <p:spPr>
          <a:xfrm flipV="1">
            <a:off x="1331640" y="314096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- Ευθύγραμμο βέλος σύνδεσης"/>
          <p:cNvCxnSpPr/>
          <p:nvPr/>
        </p:nvCxnSpPr>
        <p:spPr>
          <a:xfrm>
            <a:off x="1266528" y="3789040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5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 What is </a:t>
            </a:r>
            <a:r>
              <a:rPr lang="en-US" i="1" dirty="0" smtClean="0">
                <a:sym typeface="Wingdings" pitchFamily="2" charset="2"/>
              </a:rPr>
              <a:t>free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variation</a:t>
            </a:r>
            <a:r>
              <a:rPr lang="en-US" dirty="0" smtClean="0">
                <a:sym typeface="Wingdings" pitchFamily="2" charset="2"/>
              </a:rPr>
              <a:t>?  Is it really free?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Provide examples: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word </a:t>
            </a:r>
            <a:r>
              <a:rPr lang="en-US" i="1" dirty="0"/>
              <a:t>stop</a:t>
            </a:r>
            <a:r>
              <a:rPr lang="en-US" dirty="0"/>
              <a:t> may be pronounced with a plain </a:t>
            </a:r>
            <a:r>
              <a:rPr lang="en-US" dirty="0" err="1"/>
              <a:t>unaspirated</a:t>
            </a:r>
            <a:r>
              <a:rPr lang="en-US" dirty="0"/>
              <a:t> [p], [</a:t>
            </a:r>
            <a:r>
              <a:rPr lang="en-US" dirty="0" err="1" smtClean="0"/>
              <a:t>stɒp</a:t>
            </a:r>
            <a:r>
              <a:rPr lang="en-US" dirty="0"/>
              <a:t>], or with a </a:t>
            </a:r>
            <a:r>
              <a:rPr lang="en-US" dirty="0" err="1"/>
              <a:t>glottalized</a:t>
            </a:r>
            <a:r>
              <a:rPr lang="en-US" dirty="0"/>
              <a:t> [</a:t>
            </a:r>
            <a:r>
              <a:rPr lang="en-US" dirty="0" err="1"/>
              <a:t>pˀ</a:t>
            </a:r>
            <a:r>
              <a:rPr lang="en-US" dirty="0"/>
              <a:t>], [</a:t>
            </a:r>
            <a:r>
              <a:rPr lang="en-US" dirty="0" err="1" smtClean="0"/>
              <a:t>stɒpˀ</a:t>
            </a:r>
            <a:r>
              <a:rPr lang="en-US" dirty="0"/>
              <a:t>]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73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Nasality</a:t>
            </a:r>
            <a:endParaRPr lang="en-GB" dirty="0"/>
          </a:p>
        </p:txBody>
      </p:sp>
      <p:sp>
        <p:nvSpPr>
          <p:cNvPr id="4" name="3 - Σύννεφο"/>
          <p:cNvSpPr/>
          <p:nvPr/>
        </p:nvSpPr>
        <p:spPr>
          <a:xfrm>
            <a:off x="899592" y="3068960"/>
            <a:ext cx="2232248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sz="2800" dirty="0" err="1" smtClean="0"/>
              <a:t>pende</a:t>
            </a:r>
            <a:r>
              <a:rPr lang="en-US" dirty="0" smtClean="0"/>
              <a:t>/</a:t>
            </a:r>
            <a:endParaRPr lang="en-GB" dirty="0"/>
          </a:p>
        </p:txBody>
      </p:sp>
      <p:sp>
        <p:nvSpPr>
          <p:cNvPr id="5" name="4 - Κύβος"/>
          <p:cNvSpPr/>
          <p:nvPr/>
        </p:nvSpPr>
        <p:spPr>
          <a:xfrm>
            <a:off x="5220072" y="1844824"/>
            <a:ext cx="1224136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</a:t>
            </a:r>
            <a:r>
              <a:rPr lang="en-US" sz="2400" dirty="0" err="1" smtClean="0"/>
              <a:t>pende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6" name="5 - Κύβος"/>
          <p:cNvSpPr/>
          <p:nvPr/>
        </p:nvSpPr>
        <p:spPr>
          <a:xfrm>
            <a:off x="5292080" y="3573016"/>
            <a:ext cx="1224136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</a:t>
            </a:r>
            <a:r>
              <a:rPr lang="en-US" sz="2400" dirty="0" err="1" smtClean="0"/>
              <a:t>peⁿde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7" name="6 - Κύβος"/>
          <p:cNvSpPr/>
          <p:nvPr/>
        </p:nvSpPr>
        <p:spPr>
          <a:xfrm>
            <a:off x="5292080" y="5373216"/>
            <a:ext cx="1224136" cy="4320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</a:t>
            </a:r>
            <a:r>
              <a:rPr lang="en-US" sz="2400" dirty="0" err="1" smtClean="0"/>
              <a:t>pede</a:t>
            </a:r>
            <a:r>
              <a:rPr lang="en-US" dirty="0" smtClean="0"/>
              <a:t>]</a:t>
            </a:r>
            <a:endParaRPr lang="en-GB" dirty="0"/>
          </a:p>
        </p:txBody>
      </p:sp>
      <p:cxnSp>
        <p:nvCxnSpPr>
          <p:cNvPr id="9" name="8 - Ευθύγραμμο βέλος σύνδεσης"/>
          <p:cNvCxnSpPr/>
          <p:nvPr/>
        </p:nvCxnSpPr>
        <p:spPr>
          <a:xfrm flipV="1">
            <a:off x="3347864" y="2276872"/>
            <a:ext cx="144016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- Ευθύγραμμο βέλος σύνδεσης"/>
          <p:cNvCxnSpPr/>
          <p:nvPr/>
        </p:nvCxnSpPr>
        <p:spPr>
          <a:xfrm>
            <a:off x="3347864" y="378904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- Ευθύγραμμο βέλος σύνδεσης"/>
          <p:cNvCxnSpPr/>
          <p:nvPr/>
        </p:nvCxnSpPr>
        <p:spPr>
          <a:xfrm>
            <a:off x="3275856" y="4221088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3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/>
          <a:lstStyle/>
          <a:p>
            <a:r>
              <a:rPr lang="en-US" dirty="0" smtClean="0"/>
              <a:t>What is a variable?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25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Effect</a:t>
            </a:r>
            <a:endParaRPr lang="el-GR" dirty="0"/>
          </a:p>
        </p:txBody>
      </p:sp>
      <p:pic>
        <p:nvPicPr>
          <p:cNvPr id="1026" name="Picture 2" descr="http://1.bp.blogspot.com/-vs42OoSB6O4/T_uGR7f5FWI/AAAAAAAAADc/eTQK4Qh_Rek/s1600/contact-greenleaf-billiard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702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3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Remember!!!!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</a:t>
            </a:r>
            <a:r>
              <a:rPr lang="en-US" dirty="0" smtClean="0"/>
              <a:t>(Cause)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Social Class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etc.</a:t>
            </a:r>
            <a:endParaRPr lang="el-GR" dirty="0"/>
          </a:p>
          <a:p>
            <a:endParaRPr lang="en-US" dirty="0" smtClean="0"/>
          </a:p>
          <a:p>
            <a:r>
              <a:rPr lang="en-US" dirty="0" smtClean="0"/>
              <a:t>Dependent (Effect)</a:t>
            </a:r>
          </a:p>
          <a:p>
            <a:pPr lvl="1"/>
            <a:r>
              <a:rPr lang="en-US" dirty="0" smtClean="0"/>
              <a:t>The thing </a:t>
            </a:r>
            <a:r>
              <a:rPr lang="en-US" smtClean="0"/>
              <a:t>we measure!!!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011630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160</TotalTime>
  <Words>221</Words>
  <Application>Microsoft Macintosh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Sociolinguistics Variation</vt:lpstr>
      <vt:lpstr>Variation</vt:lpstr>
      <vt:lpstr>Phonemes</vt:lpstr>
      <vt:lpstr>Allophones</vt:lpstr>
      <vt:lpstr>PowerPoint Presentation</vt:lpstr>
      <vt:lpstr>Nasality</vt:lpstr>
      <vt:lpstr>What is a variable?</vt:lpstr>
      <vt:lpstr>Cause and Effect</vt:lpstr>
      <vt:lpstr>Remember!!!!</vt:lpstr>
      <vt:lpstr>Provide Examples from your experience</vt:lpstr>
      <vt:lpstr>Variation</vt:lpstr>
      <vt:lpstr>Variation</vt:lpstr>
      <vt:lpstr>Variation</vt:lpstr>
      <vt:lpstr>Why we talk differently?</vt:lpstr>
      <vt:lpstr>Social Reasons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Charalambos Themistocleous</dc:creator>
  <cp:lastModifiedBy>Charalambos Themistocleous</cp:lastModifiedBy>
  <cp:revision>8</cp:revision>
  <dcterms:created xsi:type="dcterms:W3CDTF">2013-01-16T15:56:03Z</dcterms:created>
  <dcterms:modified xsi:type="dcterms:W3CDTF">2014-01-28T16:01:06Z</dcterms:modified>
</cp:coreProperties>
</file>