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66"/>
  </p:notesMasterIdLst>
  <p:handoutMasterIdLst>
    <p:handoutMasterId r:id="rId67"/>
  </p:handoutMasterIdLst>
  <p:sldIdLst>
    <p:sldId id="419" r:id="rId2"/>
    <p:sldId id="414" r:id="rId3"/>
    <p:sldId id="415" r:id="rId4"/>
    <p:sldId id="416" r:id="rId5"/>
    <p:sldId id="417" r:id="rId6"/>
    <p:sldId id="418" r:id="rId7"/>
    <p:sldId id="259" r:id="rId8"/>
    <p:sldId id="261" r:id="rId9"/>
    <p:sldId id="421" r:id="rId10"/>
    <p:sldId id="420" r:id="rId11"/>
    <p:sldId id="422" r:id="rId12"/>
    <p:sldId id="423" r:id="rId13"/>
    <p:sldId id="424" r:id="rId14"/>
    <p:sldId id="425" r:id="rId15"/>
    <p:sldId id="375" r:id="rId16"/>
    <p:sldId id="426" r:id="rId17"/>
    <p:sldId id="276" r:id="rId18"/>
    <p:sldId id="430" r:id="rId19"/>
    <p:sldId id="318" r:id="rId20"/>
    <p:sldId id="433" r:id="rId21"/>
    <p:sldId id="432" r:id="rId22"/>
    <p:sldId id="277" r:id="rId23"/>
    <p:sldId id="279" r:id="rId24"/>
    <p:sldId id="282" r:id="rId25"/>
    <p:sldId id="371" r:id="rId26"/>
    <p:sldId id="280" r:id="rId27"/>
    <p:sldId id="394" r:id="rId28"/>
    <p:sldId id="395" r:id="rId29"/>
    <p:sldId id="397" r:id="rId30"/>
    <p:sldId id="427" r:id="rId31"/>
    <p:sldId id="428" r:id="rId32"/>
    <p:sldId id="429" r:id="rId33"/>
    <p:sldId id="396" r:id="rId34"/>
    <p:sldId id="398" r:id="rId35"/>
    <p:sldId id="383" r:id="rId36"/>
    <p:sldId id="299" r:id="rId37"/>
    <p:sldId id="386" r:id="rId38"/>
    <p:sldId id="399" r:id="rId39"/>
    <p:sldId id="298" r:id="rId40"/>
    <p:sldId id="300" r:id="rId41"/>
    <p:sldId id="379" r:id="rId42"/>
    <p:sldId id="400" r:id="rId43"/>
    <p:sldId id="374" r:id="rId44"/>
    <p:sldId id="434" r:id="rId45"/>
    <p:sldId id="284" r:id="rId46"/>
    <p:sldId id="285" r:id="rId47"/>
    <p:sldId id="376" r:id="rId48"/>
    <p:sldId id="286" r:id="rId49"/>
    <p:sldId id="287" r:id="rId50"/>
    <p:sldId id="377" r:id="rId51"/>
    <p:sldId id="373" r:id="rId52"/>
    <p:sldId id="384" r:id="rId53"/>
    <p:sldId id="369" r:id="rId54"/>
    <p:sldId id="289" r:id="rId55"/>
    <p:sldId id="290" r:id="rId56"/>
    <p:sldId id="291" r:id="rId57"/>
    <p:sldId id="292" r:id="rId58"/>
    <p:sldId id="293" r:id="rId59"/>
    <p:sldId id="392" r:id="rId60"/>
    <p:sldId id="393" r:id="rId61"/>
    <p:sldId id="385" r:id="rId62"/>
    <p:sldId id="294" r:id="rId63"/>
    <p:sldId id="295" r:id="rId64"/>
    <p:sldId id="296"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0E5CF"/>
    <a:srgbClr val="8CA7B4"/>
    <a:srgbClr val="909090"/>
    <a:srgbClr val="D0E6D3"/>
    <a:srgbClr val="2720FF"/>
    <a:srgbClr val="4E5FE8"/>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0955" autoAdjust="0"/>
  </p:normalViewPr>
  <p:slideViewPr>
    <p:cSldViewPr>
      <p:cViewPr varScale="1">
        <p:scale>
          <a:sx n="72" d="100"/>
          <a:sy n="72" d="100"/>
        </p:scale>
        <p:origin x="-12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A889F-208D-44A3-954C-5E6778AEAA4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3CC76A35-5960-47C7-B7D0-06611467EE16}">
      <dgm:prSet/>
      <dgm:spPr/>
      <dgm:t>
        <a:bodyPr/>
        <a:lstStyle/>
        <a:p>
          <a:pPr rtl="0"/>
          <a:r>
            <a:rPr lang="en-US" dirty="0" smtClean="0"/>
            <a:t>Lingua Franca</a:t>
          </a:r>
          <a:endParaRPr lang="en-GB" dirty="0"/>
        </a:p>
      </dgm:t>
    </dgm:pt>
    <dgm:pt modelId="{C7A9D9DF-B931-46BD-B5DF-5310E501861B}" type="parTrans" cxnId="{01697EF3-9943-4EFC-828B-6F034F69A575}">
      <dgm:prSet/>
      <dgm:spPr/>
      <dgm:t>
        <a:bodyPr/>
        <a:lstStyle/>
        <a:p>
          <a:endParaRPr lang="en-GB"/>
        </a:p>
      </dgm:t>
    </dgm:pt>
    <dgm:pt modelId="{8C72A831-D450-47EB-A0A8-266F44265409}" type="sibTrans" cxnId="{01697EF3-9943-4EFC-828B-6F034F69A575}">
      <dgm:prSet/>
      <dgm:spPr/>
      <dgm:t>
        <a:bodyPr/>
        <a:lstStyle/>
        <a:p>
          <a:endParaRPr lang="en-GB"/>
        </a:p>
      </dgm:t>
    </dgm:pt>
    <dgm:pt modelId="{6A108BE7-8CC9-4D72-BEFD-C7DF13089E96}">
      <dgm:prSet/>
      <dgm:spPr/>
      <dgm:t>
        <a:bodyPr/>
        <a:lstStyle/>
        <a:p>
          <a:pPr rtl="0"/>
          <a:r>
            <a:rPr lang="en-US" dirty="0" smtClean="0"/>
            <a:t>Pidgins and Creoles</a:t>
          </a:r>
          <a:endParaRPr lang="en-GB" dirty="0"/>
        </a:p>
      </dgm:t>
    </dgm:pt>
    <dgm:pt modelId="{A63A8734-3D1A-4D38-9EB5-718E9EB5B143}" type="parTrans" cxnId="{8F5F972C-566C-4E78-8E70-F10DDCC52EEB}">
      <dgm:prSet/>
      <dgm:spPr/>
      <dgm:t>
        <a:bodyPr/>
        <a:lstStyle/>
        <a:p>
          <a:endParaRPr lang="en-GB"/>
        </a:p>
      </dgm:t>
    </dgm:pt>
    <dgm:pt modelId="{BCBE39CE-1B44-4056-B51B-F269D9B6712F}" type="sibTrans" cxnId="{8F5F972C-566C-4E78-8E70-F10DDCC52EEB}">
      <dgm:prSet/>
      <dgm:spPr/>
      <dgm:t>
        <a:bodyPr/>
        <a:lstStyle/>
        <a:p>
          <a:endParaRPr lang="en-GB"/>
        </a:p>
      </dgm:t>
    </dgm:pt>
    <dgm:pt modelId="{A0A1BDC2-55FC-466E-A661-6D5025AC51E9}" type="pres">
      <dgm:prSet presAssocID="{766A889F-208D-44A3-954C-5E6778AEAA4D}" presName="diagram" presStyleCnt="0">
        <dgm:presLayoutVars>
          <dgm:chPref val="1"/>
          <dgm:dir/>
          <dgm:animOne val="branch"/>
          <dgm:animLvl val="lvl"/>
          <dgm:resizeHandles/>
        </dgm:presLayoutVars>
      </dgm:prSet>
      <dgm:spPr/>
      <dgm:t>
        <a:bodyPr/>
        <a:lstStyle/>
        <a:p>
          <a:endParaRPr lang="en-GB"/>
        </a:p>
      </dgm:t>
    </dgm:pt>
    <dgm:pt modelId="{2E644CC9-F247-4F59-A003-0739F9101A3A}" type="pres">
      <dgm:prSet presAssocID="{3CC76A35-5960-47C7-B7D0-06611467EE16}" presName="root" presStyleCnt="0"/>
      <dgm:spPr/>
    </dgm:pt>
    <dgm:pt modelId="{0B32FDD9-7004-4B59-A78A-8E1DCEFFD426}" type="pres">
      <dgm:prSet presAssocID="{3CC76A35-5960-47C7-B7D0-06611467EE16}" presName="rootComposite" presStyleCnt="0"/>
      <dgm:spPr/>
    </dgm:pt>
    <dgm:pt modelId="{833AA53E-B09B-49B1-88AB-F994D0750DB1}" type="pres">
      <dgm:prSet presAssocID="{3CC76A35-5960-47C7-B7D0-06611467EE16}" presName="rootText" presStyleLbl="node1" presStyleIdx="0" presStyleCnt="2"/>
      <dgm:spPr/>
      <dgm:t>
        <a:bodyPr/>
        <a:lstStyle/>
        <a:p>
          <a:endParaRPr lang="en-GB"/>
        </a:p>
      </dgm:t>
    </dgm:pt>
    <dgm:pt modelId="{AB22D1B7-C5DE-40CE-A546-11D2F0BF556D}" type="pres">
      <dgm:prSet presAssocID="{3CC76A35-5960-47C7-B7D0-06611467EE16}" presName="rootConnector" presStyleLbl="node1" presStyleIdx="0" presStyleCnt="2"/>
      <dgm:spPr/>
      <dgm:t>
        <a:bodyPr/>
        <a:lstStyle/>
        <a:p>
          <a:endParaRPr lang="en-GB"/>
        </a:p>
      </dgm:t>
    </dgm:pt>
    <dgm:pt modelId="{70D6BB7A-7887-49F8-B42F-82A568A3C687}" type="pres">
      <dgm:prSet presAssocID="{3CC76A35-5960-47C7-B7D0-06611467EE16}" presName="childShape" presStyleCnt="0"/>
      <dgm:spPr/>
    </dgm:pt>
    <dgm:pt modelId="{476CA772-775B-49F7-99CF-13FD5CDD562A}" type="pres">
      <dgm:prSet presAssocID="{6A108BE7-8CC9-4D72-BEFD-C7DF13089E96}" presName="root" presStyleCnt="0"/>
      <dgm:spPr/>
    </dgm:pt>
    <dgm:pt modelId="{2354F909-F98A-4693-89BB-E8D2CEBC5738}" type="pres">
      <dgm:prSet presAssocID="{6A108BE7-8CC9-4D72-BEFD-C7DF13089E96}" presName="rootComposite" presStyleCnt="0"/>
      <dgm:spPr/>
    </dgm:pt>
    <dgm:pt modelId="{C54F213B-736B-40DF-9ED3-B6562318B6DC}" type="pres">
      <dgm:prSet presAssocID="{6A108BE7-8CC9-4D72-BEFD-C7DF13089E96}" presName="rootText" presStyleLbl="node1" presStyleIdx="1" presStyleCnt="2"/>
      <dgm:spPr/>
      <dgm:t>
        <a:bodyPr/>
        <a:lstStyle/>
        <a:p>
          <a:endParaRPr lang="en-GB"/>
        </a:p>
      </dgm:t>
    </dgm:pt>
    <dgm:pt modelId="{E22B20C7-6726-4A2C-984A-AD93193E94E0}" type="pres">
      <dgm:prSet presAssocID="{6A108BE7-8CC9-4D72-BEFD-C7DF13089E96}" presName="rootConnector" presStyleLbl="node1" presStyleIdx="1" presStyleCnt="2"/>
      <dgm:spPr/>
      <dgm:t>
        <a:bodyPr/>
        <a:lstStyle/>
        <a:p>
          <a:endParaRPr lang="en-GB"/>
        </a:p>
      </dgm:t>
    </dgm:pt>
    <dgm:pt modelId="{DD8D6F5D-246A-4BC6-942D-A9AE6395F544}" type="pres">
      <dgm:prSet presAssocID="{6A108BE7-8CC9-4D72-BEFD-C7DF13089E96}" presName="childShape" presStyleCnt="0"/>
      <dgm:spPr/>
    </dgm:pt>
  </dgm:ptLst>
  <dgm:cxnLst>
    <dgm:cxn modelId="{8F5F972C-566C-4E78-8E70-F10DDCC52EEB}" srcId="{766A889F-208D-44A3-954C-5E6778AEAA4D}" destId="{6A108BE7-8CC9-4D72-BEFD-C7DF13089E96}" srcOrd="1" destOrd="0" parTransId="{A63A8734-3D1A-4D38-9EB5-718E9EB5B143}" sibTransId="{BCBE39CE-1B44-4056-B51B-F269D9B6712F}"/>
    <dgm:cxn modelId="{B5809E76-6766-4B51-8624-385B85E32948}" type="presOf" srcId="{3CC76A35-5960-47C7-B7D0-06611467EE16}" destId="{833AA53E-B09B-49B1-88AB-F994D0750DB1}" srcOrd="0" destOrd="0" presId="urn:microsoft.com/office/officeart/2005/8/layout/hierarchy3"/>
    <dgm:cxn modelId="{DF543E8C-2D52-4E28-8200-8D16BA862244}" type="presOf" srcId="{6A108BE7-8CC9-4D72-BEFD-C7DF13089E96}" destId="{C54F213B-736B-40DF-9ED3-B6562318B6DC}" srcOrd="0" destOrd="0" presId="urn:microsoft.com/office/officeart/2005/8/layout/hierarchy3"/>
    <dgm:cxn modelId="{EBA79435-3C48-4A1C-9B8A-54293FD30B21}" type="presOf" srcId="{6A108BE7-8CC9-4D72-BEFD-C7DF13089E96}" destId="{E22B20C7-6726-4A2C-984A-AD93193E94E0}" srcOrd="1" destOrd="0" presId="urn:microsoft.com/office/officeart/2005/8/layout/hierarchy3"/>
    <dgm:cxn modelId="{27E2BCD8-6593-4721-84EA-4DF033BCF4D3}" type="presOf" srcId="{766A889F-208D-44A3-954C-5E6778AEAA4D}" destId="{A0A1BDC2-55FC-466E-A661-6D5025AC51E9}" srcOrd="0" destOrd="0" presId="urn:microsoft.com/office/officeart/2005/8/layout/hierarchy3"/>
    <dgm:cxn modelId="{01697EF3-9943-4EFC-828B-6F034F69A575}" srcId="{766A889F-208D-44A3-954C-5E6778AEAA4D}" destId="{3CC76A35-5960-47C7-B7D0-06611467EE16}" srcOrd="0" destOrd="0" parTransId="{C7A9D9DF-B931-46BD-B5DF-5310E501861B}" sibTransId="{8C72A831-D450-47EB-A0A8-266F44265409}"/>
    <dgm:cxn modelId="{2F217371-411D-4210-992A-DACF7D4B7AB1}" type="presOf" srcId="{3CC76A35-5960-47C7-B7D0-06611467EE16}" destId="{AB22D1B7-C5DE-40CE-A546-11D2F0BF556D}" srcOrd="1" destOrd="0" presId="urn:microsoft.com/office/officeart/2005/8/layout/hierarchy3"/>
    <dgm:cxn modelId="{BE6C3C22-DACC-4950-8F81-C36B22CCD9E0}" type="presParOf" srcId="{A0A1BDC2-55FC-466E-A661-6D5025AC51E9}" destId="{2E644CC9-F247-4F59-A003-0739F9101A3A}" srcOrd="0" destOrd="0" presId="urn:microsoft.com/office/officeart/2005/8/layout/hierarchy3"/>
    <dgm:cxn modelId="{F66B31E0-62B9-4B89-A410-9528010CB1FB}" type="presParOf" srcId="{2E644CC9-F247-4F59-A003-0739F9101A3A}" destId="{0B32FDD9-7004-4B59-A78A-8E1DCEFFD426}" srcOrd="0" destOrd="0" presId="urn:microsoft.com/office/officeart/2005/8/layout/hierarchy3"/>
    <dgm:cxn modelId="{A36091D0-F4CF-42FB-81B8-84A1D17BC753}" type="presParOf" srcId="{0B32FDD9-7004-4B59-A78A-8E1DCEFFD426}" destId="{833AA53E-B09B-49B1-88AB-F994D0750DB1}" srcOrd="0" destOrd="0" presId="urn:microsoft.com/office/officeart/2005/8/layout/hierarchy3"/>
    <dgm:cxn modelId="{1660C5A5-6F0C-42F4-A337-7B3AB69101FA}" type="presParOf" srcId="{0B32FDD9-7004-4B59-A78A-8E1DCEFFD426}" destId="{AB22D1B7-C5DE-40CE-A546-11D2F0BF556D}" srcOrd="1" destOrd="0" presId="urn:microsoft.com/office/officeart/2005/8/layout/hierarchy3"/>
    <dgm:cxn modelId="{242F259F-06E9-40E6-8845-287C50BC6175}" type="presParOf" srcId="{2E644CC9-F247-4F59-A003-0739F9101A3A}" destId="{70D6BB7A-7887-49F8-B42F-82A568A3C687}" srcOrd="1" destOrd="0" presId="urn:microsoft.com/office/officeart/2005/8/layout/hierarchy3"/>
    <dgm:cxn modelId="{70DBA1E0-A3F9-483B-9620-F1961144A33F}" type="presParOf" srcId="{A0A1BDC2-55FC-466E-A661-6D5025AC51E9}" destId="{476CA772-775B-49F7-99CF-13FD5CDD562A}" srcOrd="1" destOrd="0" presId="urn:microsoft.com/office/officeart/2005/8/layout/hierarchy3"/>
    <dgm:cxn modelId="{D3D94C97-72E1-4041-A020-05A42DFBB4CA}" type="presParOf" srcId="{476CA772-775B-49F7-99CF-13FD5CDD562A}" destId="{2354F909-F98A-4693-89BB-E8D2CEBC5738}" srcOrd="0" destOrd="0" presId="urn:microsoft.com/office/officeart/2005/8/layout/hierarchy3"/>
    <dgm:cxn modelId="{81365506-367D-4BF6-8484-87D77DDD2839}" type="presParOf" srcId="{2354F909-F98A-4693-89BB-E8D2CEBC5738}" destId="{C54F213B-736B-40DF-9ED3-B6562318B6DC}" srcOrd="0" destOrd="0" presId="urn:microsoft.com/office/officeart/2005/8/layout/hierarchy3"/>
    <dgm:cxn modelId="{71470FF8-0161-48C8-B162-CE6846832C1D}" type="presParOf" srcId="{2354F909-F98A-4693-89BB-E8D2CEBC5738}" destId="{E22B20C7-6726-4A2C-984A-AD93193E94E0}" srcOrd="1" destOrd="0" presId="urn:microsoft.com/office/officeart/2005/8/layout/hierarchy3"/>
    <dgm:cxn modelId="{5631160F-30EE-4DD6-8229-16148555D1AB}" type="presParOf" srcId="{476CA772-775B-49F7-99CF-13FD5CDD562A}" destId="{DD8D6F5D-246A-4BC6-942D-A9AE6395F54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2A706F-43A1-47C5-91CA-F363A2B45C8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64CF6E3A-1870-4A04-B3AB-5AF704B767FC}">
      <dgm:prSet/>
      <dgm:spPr/>
      <dgm:t>
        <a:bodyPr/>
        <a:lstStyle/>
        <a:p>
          <a:pPr rtl="0"/>
          <a:r>
            <a:rPr lang="en-US" dirty="0" smtClean="0"/>
            <a:t>Pidgin is a language with no native speakers: it is no one’s first language but is a </a:t>
          </a:r>
          <a:r>
            <a:rPr lang="en-US" i="1" dirty="0" smtClean="0"/>
            <a:t>contact language.</a:t>
          </a:r>
          <a:endParaRPr lang="en-GB" i="1" dirty="0"/>
        </a:p>
      </dgm:t>
    </dgm:pt>
    <dgm:pt modelId="{8F966D40-649E-4AE5-8A95-DDE98039B8AD}" type="parTrans" cxnId="{A82C5F44-8575-4760-B9BB-50670CAF529E}">
      <dgm:prSet/>
      <dgm:spPr/>
      <dgm:t>
        <a:bodyPr/>
        <a:lstStyle/>
        <a:p>
          <a:endParaRPr lang="en-GB"/>
        </a:p>
      </dgm:t>
    </dgm:pt>
    <dgm:pt modelId="{EBF54215-3DF2-48FD-8ED9-6979E056F9E1}" type="sibTrans" cxnId="{A82C5F44-8575-4760-B9BB-50670CAF529E}">
      <dgm:prSet/>
      <dgm:spPr/>
      <dgm:t>
        <a:bodyPr/>
        <a:lstStyle/>
        <a:p>
          <a:endParaRPr lang="en-GB"/>
        </a:p>
      </dgm:t>
    </dgm:pt>
    <dgm:pt modelId="{6867D2C2-C276-4965-B6EB-CC4431B39C96}" type="pres">
      <dgm:prSet presAssocID="{BD2A706F-43A1-47C5-91CA-F363A2B45C86}" presName="Name0" presStyleCnt="0">
        <dgm:presLayoutVars>
          <dgm:dir/>
          <dgm:animLvl val="lvl"/>
          <dgm:resizeHandles val="exact"/>
        </dgm:presLayoutVars>
      </dgm:prSet>
      <dgm:spPr/>
      <dgm:t>
        <a:bodyPr/>
        <a:lstStyle/>
        <a:p>
          <a:endParaRPr lang="en-GB"/>
        </a:p>
      </dgm:t>
    </dgm:pt>
    <dgm:pt modelId="{676D91DD-3566-4F03-992F-59D9A5AA1404}" type="pres">
      <dgm:prSet presAssocID="{64CF6E3A-1870-4A04-B3AB-5AF704B767FC}" presName="linNode" presStyleCnt="0"/>
      <dgm:spPr/>
    </dgm:pt>
    <dgm:pt modelId="{87BD4405-B1C5-456E-B16C-39BAA79BF7E6}" type="pres">
      <dgm:prSet presAssocID="{64CF6E3A-1870-4A04-B3AB-5AF704B767FC}" presName="parentText" presStyleLbl="node1" presStyleIdx="0" presStyleCnt="1" custScaleX="221089">
        <dgm:presLayoutVars>
          <dgm:chMax val="1"/>
          <dgm:bulletEnabled val="1"/>
        </dgm:presLayoutVars>
      </dgm:prSet>
      <dgm:spPr/>
      <dgm:t>
        <a:bodyPr/>
        <a:lstStyle/>
        <a:p>
          <a:endParaRPr lang="en-GB"/>
        </a:p>
      </dgm:t>
    </dgm:pt>
  </dgm:ptLst>
  <dgm:cxnLst>
    <dgm:cxn modelId="{66F05C89-91D2-4989-800C-9D893C0573D1}" type="presOf" srcId="{BD2A706F-43A1-47C5-91CA-F363A2B45C86}" destId="{6867D2C2-C276-4965-B6EB-CC4431B39C96}" srcOrd="0" destOrd="0" presId="urn:microsoft.com/office/officeart/2005/8/layout/vList5"/>
    <dgm:cxn modelId="{C09B39D2-BA6F-4682-AE1D-441C8CB54707}" type="presOf" srcId="{64CF6E3A-1870-4A04-B3AB-5AF704B767FC}" destId="{87BD4405-B1C5-456E-B16C-39BAA79BF7E6}" srcOrd="0" destOrd="0" presId="urn:microsoft.com/office/officeart/2005/8/layout/vList5"/>
    <dgm:cxn modelId="{A82C5F44-8575-4760-B9BB-50670CAF529E}" srcId="{BD2A706F-43A1-47C5-91CA-F363A2B45C86}" destId="{64CF6E3A-1870-4A04-B3AB-5AF704B767FC}" srcOrd="0" destOrd="0" parTransId="{8F966D40-649E-4AE5-8A95-DDE98039B8AD}" sibTransId="{EBF54215-3DF2-48FD-8ED9-6979E056F9E1}"/>
    <dgm:cxn modelId="{D48ECA77-F6E7-4231-8AAB-60F6BB617A1C}" type="presParOf" srcId="{6867D2C2-C276-4965-B6EB-CC4431B39C96}" destId="{676D91DD-3566-4F03-992F-59D9A5AA1404}" srcOrd="0" destOrd="0" presId="urn:microsoft.com/office/officeart/2005/8/layout/vList5"/>
    <dgm:cxn modelId="{7429028B-2E40-494F-9E55-1ED71527A1F9}" type="presParOf" srcId="{676D91DD-3566-4F03-992F-59D9A5AA1404}" destId="{87BD4405-B1C5-456E-B16C-39BAA79BF7E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AA53E-B09B-49B1-88AB-F994D0750DB1}">
      <dsp:nvSpPr>
        <dsp:cNvPr id="0" name=""/>
        <dsp:cNvSpPr/>
      </dsp:nvSpPr>
      <dsp:spPr>
        <a:xfrm>
          <a:off x="1004" y="1348804"/>
          <a:ext cx="3656707" cy="18283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71120" rIns="106680" bIns="71120" numCol="1" spcCol="1270" anchor="ctr" anchorCtr="0">
          <a:noAutofit/>
        </a:bodyPr>
        <a:lstStyle/>
        <a:p>
          <a:pPr lvl="0" algn="ctr" defTabSz="2489200" rtl="0">
            <a:lnSpc>
              <a:spcPct val="90000"/>
            </a:lnSpc>
            <a:spcBef>
              <a:spcPct val="0"/>
            </a:spcBef>
            <a:spcAft>
              <a:spcPct val="35000"/>
            </a:spcAft>
          </a:pPr>
          <a:r>
            <a:rPr lang="en-US" sz="5600" kern="1200" dirty="0" smtClean="0"/>
            <a:t>Lingua Franca</a:t>
          </a:r>
          <a:endParaRPr lang="en-GB" sz="5600" kern="1200" dirty="0"/>
        </a:p>
      </dsp:txBody>
      <dsp:txXfrm>
        <a:off x="54555" y="1402355"/>
        <a:ext cx="3549605" cy="1721251"/>
      </dsp:txXfrm>
    </dsp:sp>
    <dsp:sp modelId="{C54F213B-736B-40DF-9ED3-B6562318B6DC}">
      <dsp:nvSpPr>
        <dsp:cNvPr id="0" name=""/>
        <dsp:cNvSpPr/>
      </dsp:nvSpPr>
      <dsp:spPr>
        <a:xfrm>
          <a:off x="4571888" y="1348804"/>
          <a:ext cx="3656707" cy="18283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71120" rIns="106680" bIns="71120" numCol="1" spcCol="1270" anchor="ctr" anchorCtr="0">
          <a:noAutofit/>
        </a:bodyPr>
        <a:lstStyle/>
        <a:p>
          <a:pPr lvl="0" algn="ctr" defTabSz="2489200" rtl="0">
            <a:lnSpc>
              <a:spcPct val="90000"/>
            </a:lnSpc>
            <a:spcBef>
              <a:spcPct val="0"/>
            </a:spcBef>
            <a:spcAft>
              <a:spcPct val="35000"/>
            </a:spcAft>
          </a:pPr>
          <a:r>
            <a:rPr lang="en-US" sz="5600" kern="1200" dirty="0" smtClean="0"/>
            <a:t>Pidgins and Creoles</a:t>
          </a:r>
          <a:endParaRPr lang="en-GB" sz="5600" kern="1200" dirty="0"/>
        </a:p>
      </dsp:txBody>
      <dsp:txXfrm>
        <a:off x="4625439" y="1402355"/>
        <a:ext cx="3549605" cy="17212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D4405-B1C5-456E-B16C-39BAA79BF7E6}">
      <dsp:nvSpPr>
        <dsp:cNvPr id="0" name=""/>
        <dsp:cNvSpPr/>
      </dsp:nvSpPr>
      <dsp:spPr>
        <a:xfrm>
          <a:off x="839746" y="0"/>
          <a:ext cx="655010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rtl="0">
            <a:lnSpc>
              <a:spcPct val="90000"/>
            </a:lnSpc>
            <a:spcBef>
              <a:spcPct val="0"/>
            </a:spcBef>
            <a:spcAft>
              <a:spcPct val="35000"/>
            </a:spcAft>
          </a:pPr>
          <a:r>
            <a:rPr lang="en-US" sz="4900" kern="1200" dirty="0" smtClean="0"/>
            <a:t>Pidgin is a language with no native speakers: it is no one’s first language but is a </a:t>
          </a:r>
          <a:r>
            <a:rPr lang="en-US" sz="4900" i="1" kern="1200" dirty="0" smtClean="0"/>
            <a:t>contact language.</a:t>
          </a:r>
          <a:endParaRPr lang="en-GB" sz="4900" i="1" kern="1200" dirty="0"/>
        </a:p>
      </dsp:txBody>
      <dsp:txXfrm>
        <a:off x="1060685" y="220939"/>
        <a:ext cx="6108228" cy="40840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02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02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02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F60CDF5-56FC-445D-99A9-50ABD2B75247}" type="slidenum">
              <a:rPr lang="en-US"/>
              <a:pPr/>
              <a:t>‹#›</a:t>
            </a:fld>
            <a:endParaRPr lang="en-US"/>
          </a:p>
        </p:txBody>
      </p:sp>
    </p:spTree>
    <p:extLst>
      <p:ext uri="{BB962C8B-B14F-4D97-AF65-F5344CB8AC3E}">
        <p14:creationId xmlns:p14="http://schemas.microsoft.com/office/powerpoint/2010/main" val="56228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F1146B-B9B4-41FB-994B-45E6B2A43884}" type="slidenum">
              <a:rPr lang="en-US"/>
              <a:pPr/>
              <a:t>‹#›</a:t>
            </a:fld>
            <a:endParaRPr lang="en-US"/>
          </a:p>
        </p:txBody>
      </p:sp>
    </p:spTree>
    <p:extLst>
      <p:ext uri="{BB962C8B-B14F-4D97-AF65-F5344CB8AC3E}">
        <p14:creationId xmlns:p14="http://schemas.microsoft.com/office/powerpoint/2010/main" val="19884778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TOK PISIN</a:t>
            </a:r>
            <a:endParaRPr lang="en-GB" dirty="0"/>
          </a:p>
        </p:txBody>
      </p:sp>
      <p:sp>
        <p:nvSpPr>
          <p:cNvPr id="4" name="3 - Θέση αριθμού διαφάνειας"/>
          <p:cNvSpPr>
            <a:spLocks noGrp="1"/>
          </p:cNvSpPr>
          <p:nvPr>
            <p:ph type="sldNum" sz="quarter" idx="10"/>
          </p:nvPr>
        </p:nvSpPr>
        <p:spPr/>
        <p:txBody>
          <a:bodyPr/>
          <a:lstStyle/>
          <a:p>
            <a:fld id="{14F1146B-B9B4-41FB-994B-45E6B2A43884}"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14F1146B-B9B4-41FB-994B-45E6B2A43884}"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4A744EA-66C2-45E9-9CFB-648A557E6DE1}" type="slidenum">
              <a:rPr lang="en-US"/>
              <a:pPr/>
              <a:t>45</a:t>
            </a:fld>
            <a:endParaRPr lang="en-US"/>
          </a:p>
        </p:txBody>
      </p:sp>
      <p:sp>
        <p:nvSpPr>
          <p:cNvPr id="133122" name="Rectangle 1026"/>
          <p:cNvSpPr>
            <a:spLocks noGrp="1" noRot="1" noChangeAspect="1" noChangeArrowheads="1" noTextEdit="1"/>
          </p:cNvSpPr>
          <p:nvPr>
            <p:ph type="sldImg"/>
          </p:nvPr>
        </p:nvSpPr>
        <p:spPr>
          <a:ln/>
        </p:spPr>
      </p:sp>
      <p:sp>
        <p:nvSpPr>
          <p:cNvPr id="133123" name="Rectangle 1027"/>
          <p:cNvSpPr>
            <a:spLocks noGrp="1" noChangeArrowheads="1"/>
          </p:cNvSpPr>
          <p:nvPr>
            <p:ph type="body" idx="1"/>
          </p:nvPr>
        </p:nvSpPr>
        <p:spPr/>
        <p:txBody>
          <a:bodyPr/>
          <a:lstStyle/>
          <a:p>
            <a:r>
              <a:rPr lang="en-GB"/>
              <a:t>seventeenth century: European settlers establish colonies in the new world, simultaneously with the early capitalism slavery developed</a:t>
            </a:r>
          </a:p>
          <a:p>
            <a:r>
              <a:rPr lang="en-GB">
                <a:sym typeface="Wingdings" pitchFamily="2" charset="2"/>
              </a:rPr>
              <a:t></a:t>
            </a:r>
            <a:r>
              <a:rPr lang="en-GB"/>
              <a:t> The Sale Triangle: Europe-Africa-`New World`                                                                                              </a:t>
            </a:r>
          </a:p>
          <a:p>
            <a:r>
              <a:rPr lang="en-GB"/>
              <a:t>first triangle leg: 	-ships set off from ports in Europe ( e.g. Liverpool, Bristol,Amsterdam) for the west coast of Africa.</a:t>
            </a:r>
          </a:p>
          <a:p>
            <a:r>
              <a:rPr lang="en-GB"/>
              <a:t>			-numerous slave factories along the Gulf of Guinea ( ``slave coast ``)</a:t>
            </a:r>
          </a:p>
          <a:p>
            <a:r>
              <a:rPr lang="en-GB"/>
              <a:t>second triangle leg:	-inhuman and harsh journey from Africa towards the West Indies or the  other New World colonies</a:t>
            </a:r>
          </a:p>
          <a:p>
            <a:r>
              <a:rPr lang="en-GB"/>
              <a:t>third triangle leg: 		-return to Europe with New World products such as sugar and tea.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CFBFCC3-367D-402E-973C-B922053B4ED6}" type="slidenum">
              <a:rPr lang="en-US"/>
              <a:pPr/>
              <a:t>46</a:t>
            </a:fld>
            <a:endParaRPr lang="en-US"/>
          </a:p>
        </p:txBody>
      </p:sp>
      <p:sp>
        <p:nvSpPr>
          <p:cNvPr id="134146" name="Rectangle 1026"/>
          <p:cNvSpPr>
            <a:spLocks noGrp="1" noRot="1" noChangeAspect="1" noChangeArrowheads="1" noTextEdit="1"/>
          </p:cNvSpPr>
          <p:nvPr>
            <p:ph type="sldImg"/>
          </p:nvPr>
        </p:nvSpPr>
        <p:spPr>
          <a:ln/>
        </p:spPr>
      </p:sp>
      <p:sp>
        <p:nvSpPr>
          <p:cNvPr id="134147" name="Rectangle 1027"/>
          <p:cNvSpPr>
            <a:spLocks noGrp="1" noChangeArrowheads="1"/>
          </p:cNvSpPr>
          <p:nvPr>
            <p:ph type="body" idx="1"/>
          </p:nvPr>
        </p:nvSpPr>
        <p:spPr/>
        <p:txBody>
          <a:bodyPr/>
          <a:lstStyle/>
          <a:p>
            <a:r>
              <a:rPr lang="en-US"/>
              <a:t>Plantation economy: use of imported labour on a massive scale under the control of small numbers of Europeans.</a:t>
            </a:r>
          </a:p>
          <a:p>
            <a:r>
              <a:rPr lang="en-US"/>
              <a:t>1600s through about 1850.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7E6AFB4-78CB-4376-A675-F5BB02ADA5A0}" type="slidenum">
              <a:rPr lang="en-US"/>
              <a:pPr/>
              <a:t>47</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a:t>Plantation economy: use of imported labour on a massive scale under the control of small numbers of Europeans.</a:t>
            </a:r>
          </a:p>
          <a:p>
            <a:r>
              <a:rPr lang="en-US"/>
              <a:t>1600s through about 1850.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2CD3B67F-7461-4405-9B74-CBA16AE4C4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0EAEF542-C8B8-446E-96B0-FB075A34B9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ACA5F7A5-57C9-4B10-ABC2-038C2CA579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994DCFC3-ED31-4B15-8A76-6F95AD9555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endParaRPr lang="en-US"/>
          </a:p>
        </p:txBody>
      </p:sp>
      <p:sp>
        <p:nvSpPr>
          <p:cNvPr id="5" name="4 - Θέση υποσέλιδου"/>
          <p:cNvSpPr>
            <a:spLocks noGrp="1"/>
          </p:cNvSpPr>
          <p:nvPr>
            <p:ph type="ftr" sz="quarter" idx="11"/>
          </p:nvPr>
        </p:nvSpPr>
        <p:spPr/>
        <p:txBody>
          <a:bodyPr/>
          <a:lstStyle/>
          <a:p>
            <a:endParaRPr lang="en-US"/>
          </a:p>
        </p:txBody>
      </p:sp>
      <p:sp>
        <p:nvSpPr>
          <p:cNvPr id="6" name="5 - Θέση αριθμού διαφάνειας"/>
          <p:cNvSpPr>
            <a:spLocks noGrp="1"/>
          </p:cNvSpPr>
          <p:nvPr>
            <p:ph type="sldNum" sz="quarter" idx="12"/>
          </p:nvPr>
        </p:nvSpPr>
        <p:spPr/>
        <p:txBody>
          <a:bodyPr/>
          <a:lstStyle/>
          <a:p>
            <a:fld id="{B2F28E9A-A818-4C2D-9AB0-1C3B179B82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3646ED03-A182-4704-835E-01147D0214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endParaRPr lang="en-US"/>
          </a:p>
        </p:txBody>
      </p:sp>
      <p:sp>
        <p:nvSpPr>
          <p:cNvPr id="8" name="7 - Θέση υποσέλιδου"/>
          <p:cNvSpPr>
            <a:spLocks noGrp="1"/>
          </p:cNvSpPr>
          <p:nvPr>
            <p:ph type="ftr" sz="quarter" idx="11"/>
          </p:nvPr>
        </p:nvSpPr>
        <p:spPr/>
        <p:txBody>
          <a:bodyPr/>
          <a:lstStyle/>
          <a:p>
            <a:endParaRPr lang="en-US"/>
          </a:p>
        </p:txBody>
      </p:sp>
      <p:sp>
        <p:nvSpPr>
          <p:cNvPr id="9" name="8 - Θέση αριθμού διαφάνειας"/>
          <p:cNvSpPr>
            <a:spLocks noGrp="1"/>
          </p:cNvSpPr>
          <p:nvPr>
            <p:ph type="sldNum" sz="quarter" idx="12"/>
          </p:nvPr>
        </p:nvSpPr>
        <p:spPr/>
        <p:txBody>
          <a:bodyPr/>
          <a:lstStyle/>
          <a:p>
            <a:fld id="{54BD7A60-0B25-4424-BD93-B62BD40662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endParaRPr lang="en-US"/>
          </a:p>
        </p:txBody>
      </p:sp>
      <p:sp>
        <p:nvSpPr>
          <p:cNvPr id="4" name="3 - Θέση υποσέλιδου"/>
          <p:cNvSpPr>
            <a:spLocks noGrp="1"/>
          </p:cNvSpPr>
          <p:nvPr>
            <p:ph type="ftr" sz="quarter" idx="11"/>
          </p:nvPr>
        </p:nvSpPr>
        <p:spPr/>
        <p:txBody>
          <a:bodyPr/>
          <a:lstStyle/>
          <a:p>
            <a:endParaRPr lang="en-US"/>
          </a:p>
        </p:txBody>
      </p:sp>
      <p:sp>
        <p:nvSpPr>
          <p:cNvPr id="5" name="4 - Θέση αριθμού διαφάνειας"/>
          <p:cNvSpPr>
            <a:spLocks noGrp="1"/>
          </p:cNvSpPr>
          <p:nvPr>
            <p:ph type="sldNum" sz="quarter" idx="12"/>
          </p:nvPr>
        </p:nvSpPr>
        <p:spPr/>
        <p:txBody>
          <a:bodyPr/>
          <a:lstStyle/>
          <a:p>
            <a:fld id="{20D41EB9-B581-4023-9658-1188C4B083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endParaRPr lang="en-US"/>
          </a:p>
        </p:txBody>
      </p:sp>
      <p:sp>
        <p:nvSpPr>
          <p:cNvPr id="3" name="2 - Θέση υποσέλιδου"/>
          <p:cNvSpPr>
            <a:spLocks noGrp="1"/>
          </p:cNvSpPr>
          <p:nvPr>
            <p:ph type="ftr" sz="quarter" idx="11"/>
          </p:nvPr>
        </p:nvSpPr>
        <p:spPr/>
        <p:txBody>
          <a:bodyPr/>
          <a:lstStyle/>
          <a:p>
            <a:endParaRPr lang="en-US"/>
          </a:p>
        </p:txBody>
      </p:sp>
      <p:sp>
        <p:nvSpPr>
          <p:cNvPr id="4" name="3 - Θέση αριθμού διαφάνειας"/>
          <p:cNvSpPr>
            <a:spLocks noGrp="1"/>
          </p:cNvSpPr>
          <p:nvPr>
            <p:ph type="sldNum" sz="quarter" idx="12"/>
          </p:nvPr>
        </p:nvSpPr>
        <p:spPr/>
        <p:txBody>
          <a:bodyPr/>
          <a:lstStyle/>
          <a:p>
            <a:fld id="{6ECD6FEF-808D-45DE-8F1E-93E8DA4524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C8D2B71C-B220-4BD6-ADE5-9F1901CBE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endParaRPr lang="en-US"/>
          </a:p>
        </p:txBody>
      </p:sp>
      <p:sp>
        <p:nvSpPr>
          <p:cNvPr id="6" name="5 - Θέση υποσέλιδου"/>
          <p:cNvSpPr>
            <a:spLocks noGrp="1"/>
          </p:cNvSpPr>
          <p:nvPr>
            <p:ph type="ftr" sz="quarter" idx="11"/>
          </p:nvPr>
        </p:nvSpPr>
        <p:spPr/>
        <p:txBody>
          <a:bodyPr/>
          <a:lstStyle/>
          <a:p>
            <a:endParaRPr lang="en-US"/>
          </a:p>
        </p:txBody>
      </p:sp>
      <p:sp>
        <p:nvSpPr>
          <p:cNvPr id="7" name="6 - Θέση αριθμού διαφάνειας"/>
          <p:cNvSpPr>
            <a:spLocks noGrp="1"/>
          </p:cNvSpPr>
          <p:nvPr>
            <p:ph type="sldNum" sz="quarter" idx="12"/>
          </p:nvPr>
        </p:nvSpPr>
        <p:spPr/>
        <p:txBody>
          <a:bodyPr/>
          <a:lstStyle/>
          <a:p>
            <a:fld id="{95227DA2-D7A5-481B-8D57-5024EFCDBA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1B50E-91F9-4BBF-B303-84644D1248B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ideo" Target="file:///C:\Users\Charalambos\Documents\Research\Class%20Notes\Spring%202012\Sociolinguistics\Lectures\Beyond%20Babel%20Series%20Opening.av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Users\Charalambos\Documents\Research\Class%20Notes\Spring%202012\Sociolinguistics\Lectures\Tok%20Pisin%20Game.avi" TargetMode="Externa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Pidgins and Creoles</a:t>
            </a:r>
            <a:endParaRPr lang="en-GB" dirty="0"/>
          </a:p>
        </p:txBody>
      </p:sp>
      <p:sp>
        <p:nvSpPr>
          <p:cNvPr id="3" name="2 - Υπότιτλος"/>
          <p:cNvSpPr>
            <a:spLocks noGrp="1"/>
          </p:cNvSpPr>
          <p:nvPr>
            <p:ph type="body" idx="1"/>
          </p:nvPr>
        </p:nvSpPr>
        <p:spPr/>
        <p:txBody>
          <a:bodyPr/>
          <a:lstStyle/>
          <a:p>
            <a:r>
              <a:rPr lang="en-US" dirty="0" smtClean="0"/>
              <a:t>Charalambos Themistocleous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p:txBody>
          <a:bodyPr/>
          <a:lstStyle/>
          <a:p>
            <a:r>
              <a:rPr lang="en-US" dirty="0" smtClean="0"/>
              <a:t>Lingua Franca</a:t>
            </a:r>
            <a:endParaRPr lang="en-GB" dirty="0"/>
          </a:p>
        </p:txBody>
      </p:sp>
      <p:pic>
        <p:nvPicPr>
          <p:cNvPr id="5" name="Beyond Babel Series Opening.avi">
            <a:hlinkClick r:id="" action="ppaction://media"/>
          </p:cNvPr>
          <p:cNvPicPr>
            <a:picLocks noRot="1" noChangeAspect="1"/>
          </p:cNvPicPr>
          <p:nvPr>
            <a:videoFile r:link="rId1"/>
          </p:nvPr>
        </p:nvPicPr>
        <p:blipFill>
          <a:blip r:embed="rId3" cstate="print"/>
          <a:stretch>
            <a:fillRect/>
          </a:stretch>
        </p:blipFill>
        <p:spPr>
          <a:xfrm>
            <a:off x="0" y="0"/>
            <a:ext cx="9126972"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Other terms for lingua franca related to specific purposes</a:t>
            </a:r>
            <a:endParaRPr lang="en-GB" dirty="0"/>
          </a:p>
        </p:txBody>
      </p:sp>
      <p:sp>
        <p:nvSpPr>
          <p:cNvPr id="3" name="2 - Θέση περιεχομένου"/>
          <p:cNvSpPr>
            <a:spLocks noGrp="1"/>
          </p:cNvSpPr>
          <p:nvPr>
            <p:ph idx="1"/>
          </p:nvPr>
        </p:nvSpPr>
        <p:spPr/>
        <p:txBody>
          <a:bodyPr/>
          <a:lstStyle/>
          <a:p>
            <a:r>
              <a:rPr lang="en-US" b="1" dirty="0" smtClean="0">
                <a:solidFill>
                  <a:srgbClr val="C00000"/>
                </a:solidFill>
              </a:rPr>
              <a:t>Trade language: </a:t>
            </a:r>
            <a:r>
              <a:rPr lang="en-US" dirty="0" smtClean="0"/>
              <a:t>Hausa in West Africa, Swahili in East Africa.</a:t>
            </a:r>
          </a:p>
          <a:p>
            <a:r>
              <a:rPr lang="en-US" b="1" dirty="0" smtClean="0">
                <a:solidFill>
                  <a:srgbClr val="C00000"/>
                </a:solidFill>
              </a:rPr>
              <a:t>Contact language: </a:t>
            </a:r>
            <a:r>
              <a:rPr lang="en-US" dirty="0" smtClean="0"/>
              <a:t>Greek </a:t>
            </a:r>
            <a:r>
              <a:rPr lang="en-US" dirty="0" err="1" smtClean="0"/>
              <a:t>koiné</a:t>
            </a:r>
            <a:endParaRPr lang="en-US" dirty="0" smtClean="0"/>
          </a:p>
          <a:p>
            <a:r>
              <a:rPr lang="en-US" b="1" dirty="0" smtClean="0">
                <a:solidFill>
                  <a:srgbClr val="C00000"/>
                </a:solidFill>
              </a:rPr>
              <a:t>International language:</a:t>
            </a:r>
            <a:r>
              <a:rPr lang="en-US" dirty="0" smtClean="0"/>
              <a:t> English</a:t>
            </a:r>
          </a:p>
          <a:p>
            <a:r>
              <a:rPr lang="en-US" b="1" dirty="0" smtClean="0">
                <a:solidFill>
                  <a:srgbClr val="C00000"/>
                </a:solidFill>
              </a:rPr>
              <a:t>Auxiliary language: </a:t>
            </a:r>
            <a:r>
              <a:rPr lang="en-US" dirty="0" smtClean="0"/>
              <a:t>Esperanto or Basic English</a:t>
            </a:r>
          </a:p>
          <a:p>
            <a:r>
              <a:rPr lang="en-US" b="1" dirty="0" smtClean="0">
                <a:solidFill>
                  <a:srgbClr val="C00000"/>
                </a:solidFill>
              </a:rPr>
              <a:t>Mixed language: </a:t>
            </a:r>
            <a:r>
              <a:rPr lang="en-US" dirty="0" err="1" smtClean="0"/>
              <a:t>Michif</a:t>
            </a:r>
            <a:r>
              <a:rPr lang="en-US" dirty="0" smtClean="0"/>
              <a:t> (see the book p. 58 my edition).</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Lingua Franca</a:t>
            </a:r>
            <a:endParaRPr lang="en-GB" dirty="0"/>
          </a:p>
        </p:txBody>
      </p:sp>
      <p:sp>
        <p:nvSpPr>
          <p:cNvPr id="3" name="2 - Θέση περιεχομένου"/>
          <p:cNvSpPr>
            <a:spLocks noGrp="1"/>
          </p:cNvSpPr>
          <p:nvPr>
            <p:ph idx="1"/>
          </p:nvPr>
        </p:nvSpPr>
        <p:spPr/>
        <p:txBody>
          <a:bodyPr>
            <a:normAutofit fontScale="77500" lnSpcReduction="20000"/>
          </a:bodyPr>
          <a:lstStyle/>
          <a:p>
            <a:pPr algn="just"/>
            <a:r>
              <a:rPr lang="en-US" dirty="0" smtClean="0"/>
              <a:t>Although both Greek </a:t>
            </a:r>
            <a:r>
              <a:rPr lang="en-US" dirty="0" err="1" smtClean="0"/>
              <a:t>koiné</a:t>
            </a:r>
            <a:r>
              <a:rPr lang="en-US" dirty="0" smtClean="0"/>
              <a:t> and Vulgar Latin served at different times as lingua </a:t>
            </a:r>
            <a:r>
              <a:rPr lang="en-US" dirty="0" err="1" smtClean="0"/>
              <a:t>francas</a:t>
            </a:r>
            <a:r>
              <a:rPr lang="en-US" dirty="0" smtClean="0"/>
              <a:t> (for those who know Latin its of course </a:t>
            </a:r>
            <a:r>
              <a:rPr lang="en-US" dirty="0" err="1" smtClean="0"/>
              <a:t>Linguae</a:t>
            </a:r>
            <a:r>
              <a:rPr lang="en-US" dirty="0" smtClean="0"/>
              <a:t> </a:t>
            </a:r>
            <a:r>
              <a:rPr lang="en-US" dirty="0" err="1" smtClean="0"/>
              <a:t>Francae</a:t>
            </a:r>
            <a:r>
              <a:rPr lang="en-US" dirty="0" smtClean="0"/>
              <a:t>) in Ancient World, neither was a homogeneous entity. Not only were they spoken differently in different areas, but individual speakers varied widely in their ability to use the languages.</a:t>
            </a:r>
          </a:p>
          <a:p>
            <a:pPr algn="just"/>
            <a:r>
              <a:rPr lang="en-US" dirty="0" smtClean="0"/>
              <a:t>English serves today as a lingua franca in many parts of the world: for some speakers it is a native language, for others a second language, and for still others a foreign language. </a:t>
            </a:r>
          </a:p>
          <a:p>
            <a:pPr algn="just"/>
            <a:r>
              <a:rPr lang="en-US" dirty="0" smtClean="0"/>
              <a:t>However, in the last two categories abilities in the language may vary widely from native-like knowledge of only some bare rudiments..</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85000" lnSpcReduction="10000"/>
          </a:bodyPr>
          <a:lstStyle/>
          <a:p>
            <a:pPr algn="just"/>
            <a:r>
              <a:rPr lang="en-US" b="1" dirty="0" smtClean="0">
                <a:solidFill>
                  <a:srgbClr val="C00000"/>
                </a:solidFill>
              </a:rPr>
              <a:t>Indian English: </a:t>
            </a:r>
            <a:r>
              <a:rPr lang="en-US" dirty="0" smtClean="0"/>
              <a:t>the use of English as lingua franca in India.</a:t>
            </a:r>
          </a:p>
          <a:p>
            <a:pPr algn="just"/>
            <a:r>
              <a:rPr lang="en-US" b="1" dirty="0" smtClean="0">
                <a:solidFill>
                  <a:srgbClr val="C00000"/>
                </a:solidFill>
              </a:rPr>
              <a:t>Swahili: </a:t>
            </a:r>
            <a:r>
              <a:rPr lang="en-US" dirty="0" smtClean="0"/>
              <a:t>is a lingua franca of East Africa: on the coast is spoken as a native language, as Swahili spread in Tanzania it was simplified in structure and even further inland in Zaire it underwent further simplification, not only in structure but in function as well.</a:t>
            </a:r>
          </a:p>
          <a:p>
            <a:pPr algn="just"/>
            <a:r>
              <a:rPr lang="en-US" b="1" dirty="0" smtClean="0">
                <a:solidFill>
                  <a:srgbClr val="C00000"/>
                </a:solidFill>
              </a:rPr>
              <a:t>Chinook Jargon: </a:t>
            </a:r>
            <a:r>
              <a:rPr lang="en-US" dirty="0" smtClean="0"/>
              <a:t>was used (= today is extinct) as a lingua franca among natives people of the northwest, from British Columbia into Alaska, during the second half of the nineteenth century. </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Swahili</a:t>
            </a:r>
            <a:endParaRPr lang="en-GB" dirty="0"/>
          </a:p>
        </p:txBody>
      </p:sp>
      <p:sp>
        <p:nvSpPr>
          <p:cNvPr id="3" name="2 - Θέση περιεχομένου"/>
          <p:cNvSpPr>
            <a:spLocks noGrp="1"/>
          </p:cNvSpPr>
          <p:nvPr>
            <p:ph idx="1"/>
          </p:nvPr>
        </p:nvSpPr>
        <p:spPr/>
        <p:txBody>
          <a:bodyPr/>
          <a:lstStyle/>
          <a:p>
            <a:endParaRPr lang="en-GB" dirty="0"/>
          </a:p>
        </p:txBody>
      </p:sp>
      <p:pic>
        <p:nvPicPr>
          <p:cNvPr id="189442" name="Picture 2"/>
          <p:cNvPicPr>
            <a:picLocks noChangeAspect="1" noChangeArrowheads="1"/>
          </p:cNvPicPr>
          <p:nvPr/>
        </p:nvPicPr>
        <p:blipFill>
          <a:blip r:embed="rId2" cstate="print"/>
          <a:srcRect/>
          <a:stretch>
            <a:fillRect/>
          </a:stretch>
        </p:blipFill>
        <p:spPr bwMode="auto">
          <a:xfrm>
            <a:off x="533400" y="1524000"/>
            <a:ext cx="5625947" cy="4876800"/>
          </a:xfrm>
          <a:prstGeom prst="rect">
            <a:avLst/>
          </a:prstGeom>
          <a:noFill/>
          <a:ln w="9525">
            <a:noFill/>
            <a:miter lim="800000"/>
            <a:headEnd/>
            <a:tailEnd/>
          </a:ln>
        </p:spPr>
      </p:pic>
      <p:pic>
        <p:nvPicPr>
          <p:cNvPr id="189443" name="Picture 3"/>
          <p:cNvPicPr>
            <a:picLocks noChangeAspect="1" noChangeArrowheads="1"/>
          </p:cNvPicPr>
          <p:nvPr/>
        </p:nvPicPr>
        <p:blipFill>
          <a:blip r:embed="rId3" cstate="print"/>
          <a:srcRect/>
          <a:stretch>
            <a:fillRect/>
          </a:stretch>
        </p:blipFill>
        <p:spPr bwMode="auto">
          <a:xfrm>
            <a:off x="4907405" y="5410200"/>
            <a:ext cx="4236595"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43000" y="2590800"/>
            <a:ext cx="7467600" cy="609600"/>
          </a:xfrm>
        </p:spPr>
        <p:txBody>
          <a:bodyPr>
            <a:normAutofit fontScale="90000"/>
          </a:bodyPr>
          <a:lstStyle/>
          <a:p>
            <a:r>
              <a:rPr lang="en-US">
                <a:effectLst>
                  <a:outerShdw blurRad="38100" dist="38100" dir="2700000" algn="tl">
                    <a:srgbClr val="C0C0C0"/>
                  </a:outerShdw>
                </a:effectLst>
              </a:rPr>
              <a:t>1. Pidgins &amp; Creoles: Introduction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graphicFrame>
        <p:nvGraphicFramePr>
          <p:cNvPr id="4" name="3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6"/>
          <p:cNvSpPr>
            <a:spLocks noGrp="1" noChangeArrowheads="1"/>
          </p:cNvSpPr>
          <p:nvPr>
            <p:ph type="title"/>
          </p:nvPr>
        </p:nvSpPr>
        <p:spPr>
          <a:xfrm>
            <a:off x="1371600" y="533400"/>
            <a:ext cx="6858000" cy="762000"/>
          </a:xfrm>
        </p:spPr>
        <p:txBody>
          <a:bodyPr/>
          <a:lstStyle/>
          <a:p>
            <a:r>
              <a:rPr lang="en-US" dirty="0">
                <a:effectLst>
                  <a:outerShdw blurRad="38100" dist="38100" dir="2700000" algn="tl">
                    <a:srgbClr val="C0C0C0"/>
                  </a:outerShdw>
                </a:effectLst>
              </a:rPr>
              <a:t>Pidgins and Creoles</a:t>
            </a:r>
            <a:endParaRPr lang="en-US" dirty="0"/>
          </a:p>
        </p:txBody>
      </p:sp>
      <p:sp>
        <p:nvSpPr>
          <p:cNvPr id="29703" name="Rectangle 7"/>
          <p:cNvSpPr>
            <a:spLocks noGrp="1" noChangeArrowheads="1"/>
          </p:cNvSpPr>
          <p:nvPr>
            <p:ph idx="1"/>
          </p:nvPr>
        </p:nvSpPr>
        <p:spPr>
          <a:xfrm>
            <a:off x="1371600" y="1385888"/>
            <a:ext cx="7086600" cy="4343400"/>
          </a:xfrm>
        </p:spPr>
        <p:txBody>
          <a:bodyPr>
            <a:normAutofit fontScale="70000" lnSpcReduction="20000"/>
          </a:bodyPr>
          <a:lstStyle/>
          <a:p>
            <a:pPr algn="just">
              <a:buFontTx/>
              <a:buNone/>
            </a:pPr>
            <a:r>
              <a:rPr lang="en-US" dirty="0"/>
              <a:t>	Language varieties developed by speakers in contact who share no common language.</a:t>
            </a:r>
          </a:p>
          <a:p>
            <a:pPr algn="just"/>
            <a:endParaRPr lang="en-US" sz="1400" dirty="0"/>
          </a:p>
          <a:p>
            <a:pPr algn="just"/>
            <a:r>
              <a:rPr lang="en-US" b="1" dirty="0"/>
              <a:t>Pidgin</a:t>
            </a:r>
            <a:endParaRPr lang="en-US" dirty="0"/>
          </a:p>
          <a:p>
            <a:pPr lvl="1" algn="just"/>
            <a:r>
              <a:rPr lang="en-US" dirty="0"/>
              <a:t>Limited functions of use</a:t>
            </a:r>
          </a:p>
          <a:p>
            <a:pPr lvl="1" algn="just"/>
            <a:r>
              <a:rPr lang="en-US" dirty="0"/>
              <a:t>Adjunct language (no one speaks only a pidgin)</a:t>
            </a:r>
          </a:p>
          <a:p>
            <a:pPr lvl="1" algn="just"/>
            <a:r>
              <a:rPr lang="en-US" dirty="0"/>
              <a:t>Linguistically simplified</a:t>
            </a:r>
          </a:p>
          <a:p>
            <a:pPr lvl="1" algn="just"/>
            <a:r>
              <a:rPr lang="en-US" dirty="0"/>
              <a:t>Develop their own rules and norms of usage</a:t>
            </a:r>
          </a:p>
          <a:p>
            <a:pPr lvl="2" algn="just"/>
            <a:endParaRPr lang="en-US" sz="1400" dirty="0"/>
          </a:p>
          <a:p>
            <a:pPr algn="just">
              <a:buFontTx/>
              <a:buNone/>
            </a:pPr>
            <a:r>
              <a:rPr lang="en-US" b="1" dirty="0"/>
              <a:t>	Examples</a:t>
            </a:r>
            <a:endParaRPr lang="en-US" dirty="0"/>
          </a:p>
          <a:p>
            <a:pPr lvl="1" algn="just"/>
            <a:r>
              <a:rPr lang="en-US" dirty="0"/>
              <a:t>West African Pidgin English</a:t>
            </a:r>
          </a:p>
          <a:p>
            <a:pPr lvl="1" algn="just"/>
            <a:r>
              <a:rPr lang="en-US" dirty="0"/>
              <a:t>Chinook Jargon, Native American, British, &amp; French traders in the Pacific Northwest, 19th c.</a:t>
            </a:r>
          </a:p>
          <a:p>
            <a:pPr lvl="1" algn="just"/>
            <a:r>
              <a:rPr lang="en-US" dirty="0"/>
              <a:t>Solomon Island Pidgin, Solomon Islands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sp>
        <p:nvSpPr>
          <p:cNvPr id="3" name="2 - Θέση περιεχομένου"/>
          <p:cNvSpPr>
            <a:spLocks noGrp="1"/>
          </p:cNvSpPr>
          <p:nvPr>
            <p:ph idx="1"/>
          </p:nvPr>
        </p:nvSpPr>
        <p:spPr/>
        <p:txBody>
          <a:bodyPr>
            <a:normAutofit fontScale="92500" lnSpcReduction="10000"/>
          </a:bodyPr>
          <a:lstStyle/>
          <a:p>
            <a:r>
              <a:rPr lang="en-US" dirty="0" smtClean="0"/>
              <a:t>A pidgin arises from the simplification of a language when that language comes to dominate groups of speakers separated from each other by language differences,</a:t>
            </a:r>
          </a:p>
          <a:p>
            <a:endParaRPr lang="en-US" dirty="0" smtClean="0"/>
          </a:p>
          <a:p>
            <a:r>
              <a:rPr lang="en-US" dirty="0" smtClean="0"/>
              <a:t>This hypothesis partially explains </a:t>
            </a:r>
          </a:p>
          <a:p>
            <a:pPr lvl="1"/>
            <a:r>
              <a:rPr lang="en-US" dirty="0" smtClean="0"/>
              <a:t>the origin of pidgins in slave societies but, in which the slaves were deliberately drawn from a variety of language backgrounds, </a:t>
            </a:r>
          </a:p>
          <a:p>
            <a:pPr lvl="1"/>
            <a:r>
              <a:rPr lang="en-US" dirty="0" smtClean="0"/>
              <a:t>their origin on sea coasts.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normAutofit fontScale="92500" lnSpcReduction="10000"/>
          </a:bodyPr>
          <a:lstStyle/>
          <a:p>
            <a:pPr marL="419100" indent="-419100"/>
            <a:r>
              <a:rPr lang="en-US" b="1"/>
              <a:t>Creole</a:t>
            </a:r>
            <a:endParaRPr lang="en-US" b="1">
              <a:solidFill>
                <a:srgbClr val="2720FF"/>
              </a:solidFill>
            </a:endParaRPr>
          </a:p>
          <a:p>
            <a:pPr marL="876300" lvl="1" indent="-419100"/>
            <a:r>
              <a:rPr lang="en-US"/>
              <a:t>Languages developed from pidgins</a:t>
            </a:r>
          </a:p>
          <a:p>
            <a:pPr marL="876300" lvl="1" indent="-419100"/>
            <a:r>
              <a:rPr lang="en-US"/>
              <a:t>First language of some members of a speech community</a:t>
            </a:r>
          </a:p>
          <a:p>
            <a:pPr marL="876300" lvl="1" indent="-419100"/>
            <a:r>
              <a:rPr lang="en-US"/>
              <a:t>Used for a wide range of functions</a:t>
            </a:r>
          </a:p>
          <a:p>
            <a:pPr marL="876300" lvl="1" indent="-419100">
              <a:buFont typeface="Times" charset="0"/>
              <a:buAutoNum type="arabicPeriod" startAt="2"/>
            </a:pPr>
            <a:endParaRPr lang="en-US"/>
          </a:p>
          <a:p>
            <a:pPr marL="419100" indent="-419100">
              <a:buFontTx/>
              <a:buNone/>
            </a:pPr>
            <a:r>
              <a:rPr lang="en-US"/>
              <a:t>	</a:t>
            </a:r>
            <a:r>
              <a:rPr lang="en-US" b="1"/>
              <a:t>Examples</a:t>
            </a:r>
            <a:endParaRPr lang="en-US"/>
          </a:p>
          <a:p>
            <a:pPr marL="876300" lvl="1" indent="-419100"/>
            <a:r>
              <a:rPr lang="en-US" b="1"/>
              <a:t>Jamaican Creole </a:t>
            </a:r>
            <a:r>
              <a:rPr lang="en-US"/>
              <a:t>(also called </a:t>
            </a:r>
            <a:r>
              <a:rPr lang="en-US" i="1"/>
              <a:t>patois</a:t>
            </a:r>
            <a:r>
              <a:rPr lang="en-US"/>
              <a:t>)</a:t>
            </a:r>
          </a:p>
          <a:p>
            <a:pPr marL="876300" lvl="1" indent="-419100"/>
            <a:r>
              <a:rPr lang="en-US" b="1"/>
              <a:t>Krio</a:t>
            </a:r>
            <a:r>
              <a:rPr lang="en-US"/>
              <a:t> (Sierra Leone, Africa)</a:t>
            </a:r>
          </a:p>
          <a:p>
            <a:pPr marL="876300" lvl="1" indent="-419100"/>
            <a:r>
              <a:rPr lang="en-US" b="1"/>
              <a:t>Gullah</a:t>
            </a:r>
            <a:r>
              <a:rPr lang="en-US"/>
              <a:t> (South Carolina &amp; Georgia)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graphicFrame>
        <p:nvGraphicFramePr>
          <p:cNvPr id="4" name="3 - Θέση περιεχομένου"/>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533400" y="-228600"/>
            <a:ext cx="7467600" cy="1143000"/>
          </a:xfrm>
        </p:spPr>
        <p:txBody>
          <a:bodyPr/>
          <a:lstStyle/>
          <a:p>
            <a:r>
              <a:rPr lang="en-US" dirty="0" smtClean="0"/>
              <a:t>Tok-Pisin Papua New Guinea</a:t>
            </a:r>
            <a:endParaRPr lang="en-GB" dirty="0"/>
          </a:p>
        </p:txBody>
      </p:sp>
      <p:pic>
        <p:nvPicPr>
          <p:cNvPr id="190467" name="Picture 3"/>
          <p:cNvPicPr>
            <a:picLocks noChangeAspect="1" noChangeArrowheads="1"/>
          </p:cNvPicPr>
          <p:nvPr/>
        </p:nvPicPr>
        <p:blipFill>
          <a:blip r:embed="rId2" cstate="print"/>
          <a:srcRect/>
          <a:stretch>
            <a:fillRect/>
          </a:stretch>
        </p:blipFill>
        <p:spPr bwMode="auto">
          <a:xfrm>
            <a:off x="1981200" y="4011802"/>
            <a:ext cx="4390089" cy="2846198"/>
          </a:xfrm>
          <a:prstGeom prst="rect">
            <a:avLst/>
          </a:prstGeom>
          <a:noFill/>
          <a:ln w="9525">
            <a:noFill/>
            <a:miter lim="800000"/>
            <a:headEnd/>
            <a:tailEnd/>
          </a:ln>
        </p:spPr>
      </p:pic>
      <p:pic>
        <p:nvPicPr>
          <p:cNvPr id="190468" name="Picture 4"/>
          <p:cNvPicPr>
            <a:picLocks noChangeAspect="1" noChangeArrowheads="1"/>
          </p:cNvPicPr>
          <p:nvPr/>
        </p:nvPicPr>
        <p:blipFill>
          <a:blip r:embed="rId3" cstate="print"/>
          <a:srcRect/>
          <a:stretch>
            <a:fillRect/>
          </a:stretch>
        </p:blipFill>
        <p:spPr bwMode="auto">
          <a:xfrm>
            <a:off x="0" y="4000500"/>
            <a:ext cx="1905000" cy="2857500"/>
          </a:xfrm>
          <a:prstGeom prst="rect">
            <a:avLst/>
          </a:prstGeom>
          <a:noFill/>
          <a:ln w="9525">
            <a:noFill/>
            <a:miter lim="800000"/>
            <a:headEnd/>
            <a:tailEnd/>
          </a:ln>
        </p:spPr>
      </p:pic>
      <p:pic>
        <p:nvPicPr>
          <p:cNvPr id="190466" name="Picture 2"/>
          <p:cNvPicPr>
            <a:picLocks noChangeAspect="1" noChangeArrowheads="1"/>
          </p:cNvPicPr>
          <p:nvPr/>
        </p:nvPicPr>
        <p:blipFill>
          <a:blip r:embed="rId4" cstate="print"/>
          <a:srcRect/>
          <a:stretch>
            <a:fillRect/>
          </a:stretch>
        </p:blipFill>
        <p:spPr bwMode="auto">
          <a:xfrm>
            <a:off x="6553200" y="1066800"/>
            <a:ext cx="2590800" cy="2895600"/>
          </a:xfrm>
          <a:prstGeom prst="rect">
            <a:avLst/>
          </a:prstGeom>
          <a:noFill/>
          <a:ln w="9525">
            <a:noFill/>
            <a:miter lim="800000"/>
            <a:headEnd/>
            <a:tailEnd/>
          </a:ln>
        </p:spPr>
      </p:pic>
      <p:pic>
        <p:nvPicPr>
          <p:cNvPr id="190469" name="Picture 5"/>
          <p:cNvPicPr>
            <a:picLocks noChangeAspect="1" noChangeArrowheads="1"/>
          </p:cNvPicPr>
          <p:nvPr/>
        </p:nvPicPr>
        <p:blipFill>
          <a:blip r:embed="rId5" cstate="print"/>
          <a:srcRect/>
          <a:stretch>
            <a:fillRect/>
          </a:stretch>
        </p:blipFill>
        <p:spPr bwMode="auto">
          <a:xfrm>
            <a:off x="6553200" y="4038600"/>
            <a:ext cx="2590800" cy="2819400"/>
          </a:xfrm>
          <a:prstGeom prst="rect">
            <a:avLst/>
          </a:prstGeom>
          <a:noFill/>
          <a:ln w="9525">
            <a:noFill/>
            <a:miter lim="800000"/>
            <a:headEnd/>
            <a:tailEnd/>
          </a:ln>
        </p:spPr>
      </p:pic>
      <p:pic>
        <p:nvPicPr>
          <p:cNvPr id="190470" name="Picture 6"/>
          <p:cNvPicPr>
            <a:picLocks noChangeAspect="1" noChangeArrowheads="1"/>
          </p:cNvPicPr>
          <p:nvPr/>
        </p:nvPicPr>
        <p:blipFill>
          <a:blip r:embed="rId6" cstate="print"/>
          <a:srcRect l="21779" t="2564" r="23775"/>
          <a:stretch>
            <a:fillRect/>
          </a:stretch>
        </p:blipFill>
        <p:spPr bwMode="auto">
          <a:xfrm>
            <a:off x="0" y="1066800"/>
            <a:ext cx="1905000" cy="2895600"/>
          </a:xfrm>
          <a:prstGeom prst="rect">
            <a:avLst/>
          </a:prstGeom>
          <a:noFill/>
          <a:ln w="9525">
            <a:noFill/>
            <a:miter lim="800000"/>
            <a:headEnd/>
            <a:tailEnd/>
          </a:ln>
        </p:spPr>
      </p:pic>
      <p:pic>
        <p:nvPicPr>
          <p:cNvPr id="190471" name="Picture 7"/>
          <p:cNvPicPr>
            <a:picLocks noChangeAspect="1" noChangeArrowheads="1"/>
          </p:cNvPicPr>
          <p:nvPr/>
        </p:nvPicPr>
        <p:blipFill>
          <a:blip r:embed="rId7" cstate="print"/>
          <a:srcRect/>
          <a:stretch>
            <a:fillRect/>
          </a:stretch>
        </p:blipFill>
        <p:spPr bwMode="auto">
          <a:xfrm>
            <a:off x="1981200" y="1066800"/>
            <a:ext cx="4419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Τίτλος"/>
          <p:cNvSpPr>
            <a:spLocks noGrp="1"/>
          </p:cNvSpPr>
          <p:nvPr>
            <p:ph type="title"/>
          </p:nvPr>
        </p:nvSpPr>
        <p:spPr/>
        <p:txBody>
          <a:bodyPr/>
          <a:lstStyle/>
          <a:p>
            <a:endParaRPr lang="en-GB"/>
          </a:p>
        </p:txBody>
      </p:sp>
      <p:pic>
        <p:nvPicPr>
          <p:cNvPr id="7" name="Tok Pisin Game.avi">
            <a:hlinkClick r:id="" action="ppaction://media"/>
          </p:cNvPr>
          <p:cNvPicPr>
            <a:picLocks noGrp="1" noRot="1" noChangeAspect="1"/>
          </p:cNvPicPr>
          <p:nvPr>
            <p:ph idx="1"/>
            <a:videoFile r:link="rId1"/>
          </p:nvPr>
        </p:nvPicPr>
        <p:blipFill>
          <a:blip r:embed="rId4" cstate="print"/>
          <a:stretch>
            <a:fillRect/>
          </a:stretch>
        </p:blipFill>
        <p:spPr>
          <a:xfrm>
            <a:off x="214313"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762000"/>
            <a:ext cx="6858000" cy="609600"/>
          </a:xfrm>
        </p:spPr>
        <p:txBody>
          <a:bodyPr>
            <a:normAutofit fontScale="90000"/>
          </a:bodyPr>
          <a:lstStyle/>
          <a:p>
            <a:r>
              <a:rPr lang="en-US">
                <a:effectLst>
                  <a:outerShdw blurRad="38100" dist="38100" dir="2700000" algn="tl">
                    <a:srgbClr val="C0C0C0"/>
                  </a:outerShdw>
                </a:effectLst>
              </a:rPr>
              <a:t>Creole Languages (82)</a:t>
            </a:r>
            <a:endParaRPr lang="en-US"/>
          </a:p>
        </p:txBody>
      </p:sp>
      <p:sp>
        <p:nvSpPr>
          <p:cNvPr id="30723" name="Rectangle 3"/>
          <p:cNvSpPr>
            <a:spLocks noGrp="1" noChangeArrowheads="1"/>
          </p:cNvSpPr>
          <p:nvPr>
            <p:ph sz="half" idx="1"/>
          </p:nvPr>
        </p:nvSpPr>
        <p:spPr>
          <a:xfrm>
            <a:off x="1100138" y="1295400"/>
            <a:ext cx="3581400" cy="4648200"/>
          </a:xfrm>
        </p:spPr>
        <p:txBody>
          <a:bodyPr>
            <a:normAutofit lnSpcReduction="10000"/>
          </a:bodyPr>
          <a:lstStyle/>
          <a:p>
            <a:pPr>
              <a:buFontTx/>
              <a:buNone/>
            </a:pPr>
            <a:r>
              <a:rPr lang="en-US" sz="1400" dirty="0">
                <a:solidFill>
                  <a:srgbClr val="000000"/>
                </a:solidFill>
              </a:rPr>
              <a:t>AFRO-SEMINOLE CREOLE </a:t>
            </a:r>
            <a:r>
              <a:rPr lang="en-US" sz="1400" u="sng" dirty="0">
                <a:solidFill>
                  <a:srgbClr val="0000FF"/>
                </a:solidFill>
              </a:rPr>
              <a:t>USA</a:t>
            </a:r>
            <a:r>
              <a:rPr lang="en-US" sz="1400" dirty="0">
                <a:solidFill>
                  <a:srgbClr val="000000"/>
                </a:solidFill>
              </a:rPr>
              <a:t> </a:t>
            </a:r>
          </a:p>
          <a:p>
            <a:pPr>
              <a:buFontTx/>
              <a:buNone/>
            </a:pPr>
            <a:r>
              <a:rPr lang="en-US" sz="1400" dirty="0">
                <a:solidFill>
                  <a:srgbClr val="000000"/>
                </a:solidFill>
              </a:rPr>
              <a:t>AMAPA CREOLE </a:t>
            </a:r>
            <a:r>
              <a:rPr lang="en-US" sz="1400" u="sng" dirty="0">
                <a:solidFill>
                  <a:srgbClr val="0000FF"/>
                </a:solidFill>
              </a:rPr>
              <a:t>Brazil</a:t>
            </a:r>
            <a:r>
              <a:rPr lang="en-US" sz="1400" dirty="0">
                <a:solidFill>
                  <a:srgbClr val="000000"/>
                </a:solidFill>
              </a:rPr>
              <a:t> </a:t>
            </a:r>
          </a:p>
          <a:p>
            <a:pPr>
              <a:buFontTx/>
              <a:buNone/>
            </a:pPr>
            <a:r>
              <a:rPr lang="en-US" sz="1400" dirty="0">
                <a:solidFill>
                  <a:srgbClr val="000000"/>
                </a:solidFill>
              </a:rPr>
              <a:t>ANGOLAR </a:t>
            </a:r>
            <a:r>
              <a:rPr lang="en-US" sz="1400" u="sng" dirty="0">
                <a:solidFill>
                  <a:srgbClr val="0000FF"/>
                </a:solidFill>
              </a:rPr>
              <a:t>São Tomé e Príncipe</a:t>
            </a:r>
            <a:endParaRPr lang="en-US" sz="1400" dirty="0">
              <a:solidFill>
                <a:srgbClr val="000000"/>
              </a:solidFill>
            </a:endParaRPr>
          </a:p>
          <a:p>
            <a:pPr>
              <a:buFontTx/>
              <a:buNone/>
            </a:pPr>
            <a:r>
              <a:rPr lang="en-US" sz="1400" dirty="0">
                <a:solidFill>
                  <a:srgbClr val="000000"/>
                </a:solidFill>
              </a:rPr>
              <a:t>ARABIC, BABALIA CREOLE </a:t>
            </a:r>
            <a:r>
              <a:rPr lang="en-US" sz="1400" u="sng" dirty="0">
                <a:solidFill>
                  <a:srgbClr val="0000FF"/>
                </a:solidFill>
              </a:rPr>
              <a:t>Chad</a:t>
            </a:r>
            <a:endParaRPr lang="en-US" sz="1400" dirty="0">
              <a:solidFill>
                <a:srgbClr val="000000"/>
              </a:solidFill>
            </a:endParaRPr>
          </a:p>
          <a:p>
            <a:pPr>
              <a:buFontTx/>
              <a:buNone/>
            </a:pPr>
            <a:r>
              <a:rPr lang="en-US" sz="1400" dirty="0">
                <a:solidFill>
                  <a:srgbClr val="000000"/>
                </a:solidFill>
              </a:rPr>
              <a:t>ARABIC, SUDANESE CREOLE  </a:t>
            </a:r>
            <a:r>
              <a:rPr lang="en-US" sz="1400" u="sng" dirty="0">
                <a:solidFill>
                  <a:srgbClr val="0000FF"/>
                </a:solidFill>
              </a:rPr>
              <a:t>Sudan</a:t>
            </a:r>
            <a:endParaRPr lang="en-US" sz="1400" dirty="0">
              <a:solidFill>
                <a:srgbClr val="000000"/>
              </a:solidFill>
            </a:endParaRPr>
          </a:p>
          <a:p>
            <a:pPr>
              <a:buFontTx/>
              <a:buNone/>
            </a:pPr>
            <a:r>
              <a:rPr lang="en-US" sz="1400" dirty="0">
                <a:solidFill>
                  <a:srgbClr val="000000"/>
                </a:solidFill>
              </a:rPr>
              <a:t>AUKAN [DJK] </a:t>
            </a:r>
            <a:r>
              <a:rPr lang="en-US" sz="1400" u="sng" dirty="0">
                <a:solidFill>
                  <a:srgbClr val="0000FF"/>
                </a:solidFill>
              </a:rPr>
              <a:t>Suriname</a:t>
            </a:r>
            <a:endParaRPr lang="en-US" sz="1400" dirty="0">
              <a:solidFill>
                <a:srgbClr val="000000"/>
              </a:solidFill>
            </a:endParaRPr>
          </a:p>
          <a:p>
            <a:pPr>
              <a:buFontTx/>
              <a:buNone/>
            </a:pPr>
            <a:r>
              <a:rPr lang="en-US" sz="1400" dirty="0">
                <a:solidFill>
                  <a:srgbClr val="000000"/>
                </a:solidFill>
              </a:rPr>
              <a:t>BAHAMAS CREOLE ENGLISH </a:t>
            </a:r>
            <a:r>
              <a:rPr lang="en-US" sz="1400" u="sng" dirty="0">
                <a:solidFill>
                  <a:srgbClr val="0000FF"/>
                </a:solidFill>
              </a:rPr>
              <a:t>Bahamas</a:t>
            </a:r>
            <a:endParaRPr lang="en-US" sz="1400" dirty="0">
              <a:solidFill>
                <a:srgbClr val="000000"/>
              </a:solidFill>
            </a:endParaRPr>
          </a:p>
          <a:p>
            <a:pPr>
              <a:buFontTx/>
              <a:buNone/>
            </a:pPr>
            <a:r>
              <a:rPr lang="en-US" sz="1400" dirty="0">
                <a:solidFill>
                  <a:srgbClr val="000000"/>
                </a:solidFill>
              </a:rPr>
              <a:t>BAJAN [BJS] </a:t>
            </a:r>
            <a:r>
              <a:rPr lang="en-US" sz="1400" u="sng" dirty="0">
                <a:solidFill>
                  <a:srgbClr val="0000FF"/>
                </a:solidFill>
              </a:rPr>
              <a:t>Barbados</a:t>
            </a:r>
            <a:endParaRPr lang="en-US" sz="1400" dirty="0">
              <a:solidFill>
                <a:srgbClr val="000000"/>
              </a:solidFill>
            </a:endParaRPr>
          </a:p>
          <a:p>
            <a:pPr>
              <a:buFontTx/>
              <a:buNone/>
            </a:pPr>
            <a:r>
              <a:rPr lang="en-US" sz="1400" dirty="0">
                <a:solidFill>
                  <a:srgbClr val="000000"/>
                </a:solidFill>
              </a:rPr>
              <a:t>BAY ISLANDS CREOLE ENGLISH </a:t>
            </a:r>
            <a:r>
              <a:rPr lang="en-US" sz="1400" u="sng" dirty="0">
                <a:solidFill>
                  <a:srgbClr val="0000FF"/>
                </a:solidFill>
              </a:rPr>
              <a:t>Honduras</a:t>
            </a:r>
            <a:endParaRPr lang="en-US" sz="1400" dirty="0">
              <a:solidFill>
                <a:srgbClr val="000000"/>
              </a:solidFill>
            </a:endParaRPr>
          </a:p>
          <a:p>
            <a:pPr>
              <a:buFontTx/>
              <a:buNone/>
            </a:pPr>
            <a:r>
              <a:rPr lang="en-US" sz="1400" dirty="0">
                <a:solidFill>
                  <a:srgbClr val="000000"/>
                </a:solidFill>
              </a:rPr>
              <a:t>BERBICE CREOLE DUTCH </a:t>
            </a:r>
            <a:r>
              <a:rPr lang="en-US" sz="1400" u="sng" dirty="0">
                <a:solidFill>
                  <a:srgbClr val="0000FF"/>
                </a:solidFill>
              </a:rPr>
              <a:t>Guyana</a:t>
            </a:r>
            <a:endParaRPr lang="en-US" sz="1400" dirty="0">
              <a:solidFill>
                <a:srgbClr val="000000"/>
              </a:solidFill>
            </a:endParaRPr>
          </a:p>
          <a:p>
            <a:pPr>
              <a:buFontTx/>
              <a:buNone/>
            </a:pPr>
            <a:r>
              <a:rPr lang="en-US" sz="1400" dirty="0">
                <a:solidFill>
                  <a:srgbClr val="000000"/>
                </a:solidFill>
              </a:rPr>
              <a:t>BETAWI </a:t>
            </a:r>
            <a:r>
              <a:rPr lang="en-US" sz="1400" u="sng" dirty="0">
                <a:solidFill>
                  <a:srgbClr val="0000FF"/>
                </a:solidFill>
              </a:rPr>
              <a:t>Indonesia (Java and Bali)</a:t>
            </a:r>
            <a:endParaRPr lang="en-US" sz="1400" dirty="0">
              <a:solidFill>
                <a:srgbClr val="000000"/>
              </a:solidFill>
            </a:endParaRPr>
          </a:p>
          <a:p>
            <a:pPr>
              <a:buFontTx/>
              <a:buNone/>
            </a:pPr>
            <a:r>
              <a:rPr lang="en-US" sz="1400" dirty="0">
                <a:solidFill>
                  <a:srgbClr val="000000"/>
                </a:solidFill>
              </a:rPr>
              <a:t>BISLAMA </a:t>
            </a:r>
            <a:r>
              <a:rPr lang="en-US" sz="1400" u="sng" dirty="0">
                <a:solidFill>
                  <a:srgbClr val="0000FF"/>
                </a:solidFill>
              </a:rPr>
              <a:t>Vanuatu</a:t>
            </a:r>
            <a:endParaRPr lang="en-US" sz="1400" dirty="0">
              <a:solidFill>
                <a:srgbClr val="000000"/>
              </a:solidFill>
            </a:endParaRPr>
          </a:p>
          <a:p>
            <a:pPr>
              <a:buFontTx/>
              <a:buNone/>
            </a:pPr>
            <a:r>
              <a:rPr lang="en-US" sz="1400" dirty="0">
                <a:solidFill>
                  <a:srgbClr val="000000"/>
                </a:solidFill>
              </a:rPr>
              <a:t>CAFUNDO CREOLE </a:t>
            </a:r>
            <a:r>
              <a:rPr lang="en-US" sz="1400" u="sng" dirty="0">
                <a:solidFill>
                  <a:srgbClr val="0000FF"/>
                </a:solidFill>
              </a:rPr>
              <a:t>Brazil</a:t>
            </a:r>
            <a:r>
              <a:rPr lang="en-US" sz="1400" dirty="0">
                <a:solidFill>
                  <a:srgbClr val="000000"/>
                </a:solidFill>
              </a:rPr>
              <a:t> </a:t>
            </a:r>
          </a:p>
          <a:p>
            <a:pPr>
              <a:buFontTx/>
              <a:buNone/>
            </a:pPr>
            <a:r>
              <a:rPr lang="en-US" sz="1400" dirty="0">
                <a:solidFill>
                  <a:srgbClr val="000000"/>
                </a:solidFill>
              </a:rPr>
              <a:t>CHAVACANO </a:t>
            </a:r>
            <a:r>
              <a:rPr lang="en-US" sz="1400" u="sng" dirty="0">
                <a:solidFill>
                  <a:srgbClr val="0000FF"/>
                </a:solidFill>
              </a:rPr>
              <a:t>Philippines</a:t>
            </a:r>
            <a:endParaRPr lang="en-US" sz="1400" dirty="0">
              <a:solidFill>
                <a:srgbClr val="000000"/>
              </a:solidFill>
            </a:endParaRPr>
          </a:p>
          <a:p>
            <a:pPr>
              <a:buFontTx/>
              <a:buNone/>
            </a:pPr>
            <a:r>
              <a:rPr lang="en-US" sz="1400" dirty="0">
                <a:solidFill>
                  <a:srgbClr val="000000"/>
                </a:solidFill>
              </a:rPr>
              <a:t>CRIOULO, UPPER GUINEA </a:t>
            </a:r>
            <a:r>
              <a:rPr lang="en-US" sz="1400" u="sng" dirty="0">
                <a:solidFill>
                  <a:srgbClr val="0000FF"/>
                </a:solidFill>
              </a:rPr>
              <a:t>Guinea-Bissau</a:t>
            </a:r>
            <a:endParaRPr lang="en-US" sz="1400" dirty="0">
              <a:solidFill>
                <a:srgbClr val="000000"/>
              </a:solidFill>
            </a:endParaRPr>
          </a:p>
          <a:p>
            <a:pPr>
              <a:buFontTx/>
              <a:buNone/>
            </a:pPr>
            <a:r>
              <a:rPr lang="en-US" sz="1400" dirty="0">
                <a:solidFill>
                  <a:srgbClr val="000000"/>
                </a:solidFill>
              </a:rPr>
              <a:t>CUTCHI-SWAHILI </a:t>
            </a:r>
            <a:r>
              <a:rPr lang="en-US" sz="1400" u="sng" dirty="0">
                <a:solidFill>
                  <a:srgbClr val="0000FF"/>
                </a:solidFill>
              </a:rPr>
              <a:t>Kenya</a:t>
            </a:r>
            <a:r>
              <a:rPr lang="en-US" sz="1400" dirty="0">
                <a:solidFill>
                  <a:srgbClr val="000000"/>
                </a:solidFill>
              </a:rPr>
              <a:t> </a:t>
            </a:r>
          </a:p>
          <a:p>
            <a:pPr>
              <a:buFontTx/>
              <a:buNone/>
            </a:pPr>
            <a:r>
              <a:rPr lang="en-US" sz="1400" dirty="0">
                <a:solidFill>
                  <a:srgbClr val="000000"/>
                </a:solidFill>
              </a:rPr>
              <a:t>DUTCH CREOLE </a:t>
            </a:r>
            <a:r>
              <a:rPr lang="en-US" sz="1400" u="sng" dirty="0">
                <a:solidFill>
                  <a:srgbClr val="0000FF"/>
                </a:solidFill>
              </a:rPr>
              <a:t>U.S. Virgin Islands</a:t>
            </a:r>
            <a:r>
              <a:rPr lang="en-US" sz="1400" dirty="0">
                <a:solidFill>
                  <a:srgbClr val="000000"/>
                </a:solidFill>
              </a:rPr>
              <a:t> </a:t>
            </a:r>
          </a:p>
          <a:p>
            <a:pPr>
              <a:buFontTx/>
              <a:buNone/>
            </a:pPr>
            <a:r>
              <a:rPr lang="en-US" sz="1400" dirty="0">
                <a:solidFill>
                  <a:srgbClr val="000000"/>
                </a:solidFill>
              </a:rPr>
              <a:t>FA D'AMBU </a:t>
            </a:r>
            <a:r>
              <a:rPr lang="en-US" sz="1400" u="sng" dirty="0">
                <a:solidFill>
                  <a:srgbClr val="0000FF"/>
                </a:solidFill>
              </a:rPr>
              <a:t>Equatorial Guinea</a:t>
            </a:r>
            <a:endParaRPr lang="en-US" sz="1400" dirty="0">
              <a:solidFill>
                <a:srgbClr val="000000"/>
              </a:solidFill>
            </a:endParaRPr>
          </a:p>
        </p:txBody>
      </p:sp>
      <p:sp>
        <p:nvSpPr>
          <p:cNvPr id="30724" name="Rectangle 4"/>
          <p:cNvSpPr>
            <a:spLocks noGrp="1" noChangeArrowheads="1"/>
          </p:cNvSpPr>
          <p:nvPr>
            <p:ph sz="half" idx="2"/>
          </p:nvPr>
        </p:nvSpPr>
        <p:spPr>
          <a:xfrm>
            <a:off x="4581525" y="1295400"/>
            <a:ext cx="3733800" cy="4572000"/>
          </a:xfrm>
        </p:spPr>
        <p:txBody>
          <a:bodyPr>
            <a:normAutofit lnSpcReduction="10000"/>
          </a:bodyPr>
          <a:lstStyle/>
          <a:p>
            <a:pPr>
              <a:buFontTx/>
              <a:buNone/>
            </a:pPr>
            <a:r>
              <a:rPr lang="en-US" sz="1400" dirty="0">
                <a:solidFill>
                  <a:srgbClr val="000000"/>
                </a:solidFill>
              </a:rPr>
              <a:t>FERNANDO PO CREOLE ENGLISH </a:t>
            </a:r>
            <a:r>
              <a:rPr lang="en-US" sz="1400" u="sng" dirty="0">
                <a:solidFill>
                  <a:srgbClr val="0000FF"/>
                </a:solidFill>
              </a:rPr>
              <a:t>Equatorial Guinea</a:t>
            </a:r>
            <a:r>
              <a:rPr lang="en-US" sz="1400" dirty="0">
                <a:solidFill>
                  <a:srgbClr val="000000"/>
                </a:solidFill>
              </a:rPr>
              <a:t> </a:t>
            </a:r>
          </a:p>
          <a:p>
            <a:pPr>
              <a:buFontTx/>
              <a:buNone/>
            </a:pPr>
            <a:r>
              <a:rPr lang="en-US" sz="1400" dirty="0">
                <a:solidFill>
                  <a:srgbClr val="000000"/>
                </a:solidFill>
              </a:rPr>
              <a:t>FRENCH GUIANESE CREOLE FRENCH </a:t>
            </a:r>
            <a:r>
              <a:rPr lang="en-US" sz="1400" u="sng" dirty="0" err="1">
                <a:solidFill>
                  <a:srgbClr val="0000FF"/>
                </a:solidFill>
              </a:rPr>
              <a:t>French</a:t>
            </a:r>
            <a:r>
              <a:rPr lang="en-US" sz="1400" u="sng" dirty="0">
                <a:solidFill>
                  <a:srgbClr val="0000FF"/>
                </a:solidFill>
              </a:rPr>
              <a:t> Guiana</a:t>
            </a:r>
            <a:endParaRPr lang="en-US" sz="1400" dirty="0">
              <a:solidFill>
                <a:srgbClr val="000000"/>
              </a:solidFill>
            </a:endParaRPr>
          </a:p>
          <a:p>
            <a:pPr>
              <a:buFontTx/>
              <a:buNone/>
            </a:pPr>
            <a:r>
              <a:rPr lang="en-US" sz="1400" dirty="0">
                <a:solidFill>
                  <a:srgbClr val="000000"/>
                </a:solidFill>
              </a:rPr>
              <a:t>GUYANESE CREOLE ENGLISH </a:t>
            </a:r>
            <a:r>
              <a:rPr lang="en-US" sz="1400" u="sng" dirty="0">
                <a:solidFill>
                  <a:srgbClr val="0000FF"/>
                </a:solidFill>
              </a:rPr>
              <a:t>Guyana</a:t>
            </a:r>
            <a:endParaRPr lang="en-US" sz="1400" dirty="0">
              <a:solidFill>
                <a:srgbClr val="000000"/>
              </a:solidFill>
            </a:endParaRPr>
          </a:p>
          <a:p>
            <a:pPr>
              <a:buFontTx/>
              <a:buNone/>
            </a:pPr>
            <a:r>
              <a:rPr lang="en-US" sz="1400" dirty="0">
                <a:solidFill>
                  <a:srgbClr val="000000"/>
                </a:solidFill>
              </a:rPr>
              <a:t>HAITIAN CREOLE FRENCH </a:t>
            </a:r>
            <a:r>
              <a:rPr lang="en-US" sz="1400" u="sng" dirty="0">
                <a:solidFill>
                  <a:srgbClr val="0000FF"/>
                </a:solidFill>
              </a:rPr>
              <a:t>Haiti</a:t>
            </a:r>
            <a:endParaRPr lang="en-US" sz="1400" dirty="0">
              <a:solidFill>
                <a:srgbClr val="000000"/>
              </a:solidFill>
            </a:endParaRPr>
          </a:p>
          <a:p>
            <a:pPr>
              <a:buFontTx/>
              <a:buNone/>
            </a:pPr>
            <a:r>
              <a:rPr lang="en-US" sz="1400" dirty="0">
                <a:solidFill>
                  <a:srgbClr val="000000"/>
                </a:solidFill>
              </a:rPr>
              <a:t>HAWAII CREOLE ENGLISH </a:t>
            </a:r>
            <a:r>
              <a:rPr lang="en-US" sz="1400" u="sng" dirty="0">
                <a:solidFill>
                  <a:srgbClr val="0000FF"/>
                </a:solidFill>
              </a:rPr>
              <a:t>USA</a:t>
            </a:r>
            <a:r>
              <a:rPr lang="en-US" sz="1400" dirty="0">
                <a:solidFill>
                  <a:srgbClr val="000000"/>
                </a:solidFill>
              </a:rPr>
              <a:t> </a:t>
            </a:r>
          </a:p>
          <a:p>
            <a:pPr>
              <a:buFontTx/>
              <a:buNone/>
            </a:pPr>
            <a:r>
              <a:rPr lang="en-US" sz="1400" dirty="0">
                <a:solidFill>
                  <a:srgbClr val="000000"/>
                </a:solidFill>
              </a:rPr>
              <a:t>INDO-PORTUGUESE </a:t>
            </a:r>
            <a:r>
              <a:rPr lang="en-US" sz="1400" u="sng" dirty="0">
                <a:solidFill>
                  <a:srgbClr val="0000FF"/>
                </a:solidFill>
              </a:rPr>
              <a:t>Sri Lanka</a:t>
            </a:r>
            <a:endParaRPr lang="en-US" sz="1400" dirty="0">
              <a:solidFill>
                <a:srgbClr val="000000"/>
              </a:solidFill>
            </a:endParaRPr>
          </a:p>
          <a:p>
            <a:pPr>
              <a:buFontTx/>
              <a:buNone/>
            </a:pPr>
            <a:r>
              <a:rPr lang="en-US" sz="1400" dirty="0">
                <a:solidFill>
                  <a:srgbClr val="000000"/>
                </a:solidFill>
              </a:rPr>
              <a:t>INDONESIAN, PERANAKAN  </a:t>
            </a:r>
            <a:r>
              <a:rPr lang="en-US" sz="1400" u="sng" dirty="0">
                <a:solidFill>
                  <a:srgbClr val="0000FF"/>
                </a:solidFill>
              </a:rPr>
              <a:t>Indonesia</a:t>
            </a:r>
            <a:endParaRPr lang="en-US" sz="1400" dirty="0">
              <a:solidFill>
                <a:srgbClr val="000000"/>
              </a:solidFill>
            </a:endParaRPr>
          </a:p>
          <a:p>
            <a:pPr>
              <a:buFontTx/>
              <a:buNone/>
            </a:pPr>
            <a:r>
              <a:rPr lang="en-US" sz="1400" dirty="0">
                <a:solidFill>
                  <a:srgbClr val="000000"/>
                </a:solidFill>
              </a:rPr>
              <a:t>KARIPUNA CREOLE FRENCH </a:t>
            </a:r>
            <a:r>
              <a:rPr lang="en-US" sz="1400" u="sng" dirty="0">
                <a:solidFill>
                  <a:srgbClr val="0000FF"/>
                </a:solidFill>
              </a:rPr>
              <a:t>Brazil</a:t>
            </a:r>
            <a:endParaRPr lang="en-US" sz="1400" dirty="0">
              <a:solidFill>
                <a:srgbClr val="000000"/>
              </a:solidFill>
            </a:endParaRPr>
          </a:p>
          <a:p>
            <a:pPr>
              <a:buFontTx/>
              <a:buNone/>
            </a:pPr>
            <a:r>
              <a:rPr lang="en-US" sz="1400" dirty="0">
                <a:solidFill>
                  <a:srgbClr val="000000"/>
                </a:solidFill>
              </a:rPr>
              <a:t>KITUBA </a:t>
            </a:r>
            <a:r>
              <a:rPr lang="en-US" sz="1400" u="sng" dirty="0">
                <a:solidFill>
                  <a:srgbClr val="0000FF"/>
                </a:solidFill>
              </a:rPr>
              <a:t>Democratic Republic of Congo</a:t>
            </a:r>
            <a:endParaRPr lang="en-US" sz="1400" dirty="0">
              <a:solidFill>
                <a:srgbClr val="000000"/>
              </a:solidFill>
            </a:endParaRPr>
          </a:p>
          <a:p>
            <a:pPr>
              <a:buFontTx/>
              <a:buNone/>
            </a:pPr>
            <a:r>
              <a:rPr lang="en-US" sz="1400" dirty="0">
                <a:solidFill>
                  <a:srgbClr val="000000"/>
                </a:solidFill>
              </a:rPr>
              <a:t>KORLAI CREOLE PORTUGUESE </a:t>
            </a:r>
            <a:r>
              <a:rPr lang="en-US" sz="1400" u="sng" dirty="0">
                <a:solidFill>
                  <a:srgbClr val="0000FF"/>
                </a:solidFill>
              </a:rPr>
              <a:t>India</a:t>
            </a:r>
            <a:endParaRPr lang="en-US" sz="1400" dirty="0">
              <a:solidFill>
                <a:srgbClr val="000000"/>
              </a:solidFill>
            </a:endParaRPr>
          </a:p>
          <a:p>
            <a:pPr>
              <a:buFontTx/>
              <a:buNone/>
            </a:pPr>
            <a:r>
              <a:rPr lang="en-US" sz="1400" dirty="0">
                <a:solidFill>
                  <a:srgbClr val="000000"/>
                </a:solidFill>
              </a:rPr>
              <a:t>KRIO </a:t>
            </a:r>
            <a:r>
              <a:rPr lang="en-US" sz="1400" u="sng" dirty="0">
                <a:solidFill>
                  <a:srgbClr val="0000FF"/>
                </a:solidFill>
              </a:rPr>
              <a:t>Sierra Leone</a:t>
            </a:r>
            <a:r>
              <a:rPr lang="en-US" sz="1400" dirty="0">
                <a:solidFill>
                  <a:srgbClr val="000000"/>
                </a:solidFill>
              </a:rPr>
              <a:t> </a:t>
            </a:r>
          </a:p>
          <a:p>
            <a:pPr>
              <a:buFontTx/>
              <a:buNone/>
            </a:pPr>
            <a:r>
              <a:rPr lang="en-US" sz="1400" dirty="0">
                <a:solidFill>
                  <a:srgbClr val="000000"/>
                </a:solidFill>
              </a:rPr>
              <a:t>KRIOL </a:t>
            </a:r>
            <a:r>
              <a:rPr lang="en-US" sz="1400" u="sng" dirty="0">
                <a:solidFill>
                  <a:srgbClr val="0000FF"/>
                </a:solidFill>
              </a:rPr>
              <a:t>Australia</a:t>
            </a:r>
            <a:endParaRPr lang="en-US" sz="1400" dirty="0">
              <a:solidFill>
                <a:srgbClr val="000000"/>
              </a:solidFill>
            </a:endParaRPr>
          </a:p>
          <a:p>
            <a:pPr>
              <a:buFontTx/>
              <a:buNone/>
            </a:pPr>
            <a:r>
              <a:rPr lang="en-US" sz="1400" dirty="0">
                <a:solidFill>
                  <a:srgbClr val="000000"/>
                </a:solidFill>
              </a:rPr>
              <a:t>KWINTI </a:t>
            </a:r>
            <a:r>
              <a:rPr lang="en-US" sz="1400" u="sng" dirty="0">
                <a:solidFill>
                  <a:srgbClr val="0000FF"/>
                </a:solidFill>
              </a:rPr>
              <a:t>Suriname</a:t>
            </a:r>
            <a:endParaRPr lang="en-US" sz="1400" dirty="0">
              <a:solidFill>
                <a:srgbClr val="000000"/>
              </a:solidFill>
            </a:endParaRPr>
          </a:p>
          <a:p>
            <a:pPr>
              <a:buFontTx/>
              <a:buNone/>
            </a:pPr>
            <a:r>
              <a:rPr lang="en-US" sz="1400" dirty="0">
                <a:solidFill>
                  <a:srgbClr val="000000"/>
                </a:solidFill>
              </a:rPr>
              <a:t>LEEWARD CARIBBEAN CREOLE ENGLISH </a:t>
            </a:r>
            <a:r>
              <a:rPr lang="en-US" sz="1400" u="sng" dirty="0">
                <a:solidFill>
                  <a:srgbClr val="0000FF"/>
                </a:solidFill>
              </a:rPr>
              <a:t>Antigua</a:t>
            </a:r>
            <a:endParaRPr lang="en-US" sz="1400" dirty="0">
              <a:solidFill>
                <a:srgbClr val="000000"/>
              </a:solidFill>
            </a:endParaRPr>
          </a:p>
          <a:p>
            <a:pPr>
              <a:buFontTx/>
              <a:buNone/>
            </a:pPr>
            <a:r>
              <a:rPr lang="en-US" sz="1400" dirty="0">
                <a:solidFill>
                  <a:srgbClr val="000000"/>
                </a:solidFill>
              </a:rPr>
              <a:t>LESSER ANTILLEAN CREOLE FRENCH </a:t>
            </a:r>
            <a:r>
              <a:rPr lang="en-US" sz="1400" u="sng" dirty="0">
                <a:solidFill>
                  <a:srgbClr val="0000FF"/>
                </a:solidFill>
              </a:rPr>
              <a:t>St. Lucia</a:t>
            </a:r>
            <a:endParaRPr lang="en-US" sz="1400" dirty="0">
              <a:solidFill>
                <a:srgbClr val="000000"/>
              </a:solidFill>
            </a:endParaRPr>
          </a:p>
          <a:p>
            <a:pPr>
              <a:buFontTx/>
              <a:buNone/>
            </a:pPr>
            <a:r>
              <a:rPr lang="en-US" sz="1400" dirty="0">
                <a:solidFill>
                  <a:srgbClr val="000000"/>
                </a:solidFill>
              </a:rPr>
              <a:t>LOUISIANA CREOLE FRENCH </a:t>
            </a:r>
            <a:r>
              <a:rPr lang="en-US" sz="1400" u="sng" dirty="0">
                <a:solidFill>
                  <a:srgbClr val="0000FF"/>
                </a:solidFill>
              </a:rPr>
              <a:t>USA</a:t>
            </a:r>
            <a:endParaRPr lang="en-US" sz="1400" dirty="0">
              <a:solidFill>
                <a:srgbClr val="000000"/>
              </a:solidFill>
            </a:endParaRPr>
          </a:p>
          <a:p>
            <a:pPr>
              <a:buFontTx/>
              <a:buNone/>
            </a:pPr>
            <a:r>
              <a:rPr lang="en-US" sz="1400" b="1" u="sng" dirty="0">
                <a:solidFill>
                  <a:schemeClr val="hlink"/>
                </a:solidFill>
              </a:rPr>
              <a:t>and so on...</a:t>
            </a:r>
          </a:p>
        </p:txBody>
      </p:sp>
      <p:sp>
        <p:nvSpPr>
          <p:cNvPr id="30726" name="Text Box 6"/>
          <p:cNvSpPr txBox="1">
            <a:spLocks noChangeArrowheads="1"/>
          </p:cNvSpPr>
          <p:nvPr/>
        </p:nvSpPr>
        <p:spPr bwMode="auto">
          <a:xfrm>
            <a:off x="4572000" y="6019800"/>
            <a:ext cx="3429000" cy="304800"/>
          </a:xfrm>
          <a:prstGeom prst="rect">
            <a:avLst/>
          </a:prstGeom>
          <a:noFill/>
          <a:ln w="9525">
            <a:noFill/>
            <a:miter lim="800000"/>
            <a:headEnd/>
            <a:tailEnd/>
          </a:ln>
          <a:effectLst/>
        </p:spPr>
        <p:txBody>
          <a:bodyPr>
            <a:spAutoFit/>
          </a:bodyPr>
          <a:lstStyle/>
          <a:p>
            <a:pPr>
              <a:spcBef>
                <a:spcPct val="50000"/>
              </a:spcBef>
            </a:pPr>
            <a:r>
              <a:rPr lang="en-US" sz="1400" b="1">
                <a:latin typeface="Baskerville Semibold" charset="0"/>
              </a:rPr>
              <a:t>http://www.ethnologue.com/web.asp</a:t>
            </a:r>
          </a:p>
        </p:txBody>
      </p:sp>
      <p:pic>
        <p:nvPicPr>
          <p:cNvPr id="30727" name="Picture 7"/>
          <p:cNvPicPr>
            <a:picLocks noChangeAspect="1" noChangeArrowheads="1"/>
          </p:cNvPicPr>
          <p:nvPr/>
        </p:nvPicPr>
        <p:blipFill>
          <a:blip r:embed="rId2" cstate="print"/>
          <a:srcRect/>
          <a:stretch>
            <a:fillRect/>
          </a:stretch>
        </p:blipFill>
        <p:spPr bwMode="auto">
          <a:xfrm>
            <a:off x="5867400" y="457200"/>
            <a:ext cx="2052638" cy="5556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effectLst>
                  <a:outerShdw blurRad="38100" dist="38100" dir="2700000" algn="tl">
                    <a:srgbClr val="C0C0C0"/>
                  </a:outerShdw>
                </a:effectLst>
              </a:rPr>
              <a:t>Sources of Linguistic Features</a:t>
            </a:r>
            <a:endParaRPr lang="en-US"/>
          </a:p>
        </p:txBody>
      </p:sp>
      <p:sp>
        <p:nvSpPr>
          <p:cNvPr id="32771" name="Rectangle 3"/>
          <p:cNvSpPr>
            <a:spLocks noGrp="1" noChangeArrowheads="1"/>
          </p:cNvSpPr>
          <p:nvPr>
            <p:ph idx="1"/>
          </p:nvPr>
        </p:nvSpPr>
        <p:spPr/>
        <p:txBody>
          <a:bodyPr/>
          <a:lstStyle/>
          <a:p>
            <a:endParaRPr lang="en-US" b="1" dirty="0">
              <a:solidFill>
                <a:srgbClr val="2720FF"/>
              </a:solidFill>
            </a:endParaRPr>
          </a:p>
          <a:p>
            <a:pPr algn="just"/>
            <a:r>
              <a:rPr lang="en-US" b="1" dirty="0" err="1">
                <a:solidFill>
                  <a:srgbClr val="3366CC"/>
                </a:solidFill>
              </a:rPr>
              <a:t>Superstrate</a:t>
            </a:r>
            <a:r>
              <a:rPr lang="en-US" b="1" dirty="0"/>
              <a:t>: the socially dominant language</a:t>
            </a:r>
            <a:endParaRPr lang="en-US" dirty="0"/>
          </a:p>
          <a:p>
            <a:pPr algn="just">
              <a:buFont typeface="Wingdings" pitchFamily="2" charset="2"/>
              <a:buNone/>
            </a:pPr>
            <a:r>
              <a:rPr lang="en-US" b="1" dirty="0"/>
              <a:t>	Most vocabulary from </a:t>
            </a:r>
            <a:r>
              <a:rPr lang="en-US" b="1" dirty="0" err="1"/>
              <a:t>superstrate</a:t>
            </a:r>
            <a:r>
              <a:rPr lang="en-US" b="1" dirty="0"/>
              <a:t> language (</a:t>
            </a:r>
            <a:r>
              <a:rPr lang="en-US" b="1" i="1" dirty="0" err="1">
                <a:solidFill>
                  <a:srgbClr val="3366CC"/>
                </a:solidFill>
              </a:rPr>
              <a:t>lexifier</a:t>
            </a:r>
            <a:r>
              <a:rPr lang="en-US" b="1" i="1" dirty="0">
                <a:solidFill>
                  <a:srgbClr val="3366CC"/>
                </a:solidFill>
              </a:rPr>
              <a:t> language</a:t>
            </a:r>
            <a:r>
              <a:rPr lang="en-US" b="1" dirty="0"/>
              <a:t>)</a:t>
            </a:r>
          </a:p>
          <a:p>
            <a:pPr algn="just"/>
            <a:endParaRPr lang="en-US" dirty="0"/>
          </a:p>
          <a:p>
            <a:pPr algn="just"/>
            <a:r>
              <a:rPr lang="en-US" b="1" dirty="0">
                <a:solidFill>
                  <a:srgbClr val="3366CC"/>
                </a:solidFill>
              </a:rPr>
              <a:t>Substrate</a:t>
            </a:r>
            <a:r>
              <a:rPr lang="en-US" b="1" dirty="0">
                <a:solidFill>
                  <a:srgbClr val="2720FF"/>
                </a:solidFill>
              </a:rPr>
              <a:t>: </a:t>
            </a:r>
            <a:r>
              <a:rPr lang="en-US" b="1" dirty="0"/>
              <a:t>socially subordinate language(s)</a:t>
            </a:r>
          </a:p>
          <a:p>
            <a:pPr algn="just">
              <a:buFont typeface="Wingdings" pitchFamily="2" charset="2"/>
              <a:buNone/>
            </a:pPr>
            <a:r>
              <a:rPr lang="en-US" b="1" dirty="0"/>
              <a:t>	Most grammatical structure from the substrate language(s)</a:t>
            </a:r>
          </a:p>
          <a:p>
            <a:endParaRPr lang="en-US" b="1" dirty="0"/>
          </a:p>
          <a:p>
            <a:endParaRPr lang="en-US" b="1" dirty="0">
              <a:solidFill>
                <a:srgbClr val="2720FF"/>
              </a:solidFill>
            </a:endParaRP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noFill/>
          <a:ln/>
        </p:spPr>
        <p:txBody>
          <a:bodyPr/>
          <a:lstStyle/>
          <a:p>
            <a:r>
              <a:rPr lang="en-US" sz="2000"/>
              <a:t>Example: Solomon Islands Pidgin</a:t>
            </a:r>
            <a:endParaRPr lang="en-US"/>
          </a:p>
        </p:txBody>
      </p:sp>
      <p:sp>
        <p:nvSpPr>
          <p:cNvPr id="35842" name="Rectangle 2"/>
          <p:cNvSpPr>
            <a:spLocks noGrp="1" noChangeArrowheads="1"/>
          </p:cNvSpPr>
          <p:nvPr>
            <p:ph idx="1"/>
          </p:nvPr>
        </p:nvSpPr>
        <p:spPr>
          <a:xfrm>
            <a:off x="1371600" y="1447800"/>
            <a:ext cx="6858000" cy="4572000"/>
          </a:xfrm>
        </p:spPr>
        <p:txBody>
          <a:bodyPr>
            <a:normAutofit fontScale="92500" lnSpcReduction="10000"/>
          </a:bodyPr>
          <a:lstStyle/>
          <a:p>
            <a:pPr marL="0" indent="0">
              <a:buFont typeface="Times" charset="0"/>
              <a:buNone/>
              <a:tabLst>
                <a:tab pos="855663" algn="l"/>
                <a:tab pos="1255713" algn="l"/>
                <a:tab pos="2057400" algn="l"/>
                <a:tab pos="3548063" algn="l"/>
                <a:tab pos="4859338" algn="l"/>
                <a:tab pos="6115050" algn="l"/>
              </a:tabLst>
            </a:pPr>
            <a:r>
              <a:rPr lang="en-US" sz="2000"/>
              <a:t>Superstrate: English</a:t>
            </a:r>
          </a:p>
          <a:p>
            <a:pPr marL="0" indent="0">
              <a:buFont typeface="Times" charset="0"/>
              <a:buNone/>
              <a:tabLst>
                <a:tab pos="855663" algn="l"/>
                <a:tab pos="1255713" algn="l"/>
                <a:tab pos="2057400" algn="l"/>
                <a:tab pos="3548063" algn="l"/>
                <a:tab pos="4859338" algn="l"/>
                <a:tab pos="6115050" algn="l"/>
              </a:tabLst>
            </a:pPr>
            <a:r>
              <a:rPr lang="en-US" sz="2000"/>
              <a:t>Substrate: Oceanic languages</a:t>
            </a:r>
          </a:p>
          <a:p>
            <a:pPr marL="566738" lvl="1" indent="3175">
              <a:buFont typeface="Times" charset="0"/>
              <a:buNone/>
              <a:tabLst>
                <a:tab pos="855663" algn="l"/>
                <a:tab pos="1255713" algn="l"/>
                <a:tab pos="2057400" algn="l"/>
                <a:tab pos="3548063" algn="l"/>
                <a:tab pos="4859338" algn="l"/>
                <a:tab pos="6115050" algn="l"/>
              </a:tabLst>
            </a:pPr>
            <a:endParaRPr lang="en-US" sz="2000" i="1"/>
          </a:p>
          <a:p>
            <a:pPr marL="0" indent="0">
              <a:buFont typeface="Times" charset="0"/>
              <a:buNone/>
              <a:tabLst>
                <a:tab pos="855663" algn="l"/>
                <a:tab pos="1255713" algn="l"/>
                <a:tab pos="2057400" algn="l"/>
                <a:tab pos="3548063" algn="l"/>
                <a:tab pos="4859338" algn="l"/>
                <a:tab pos="6115050" algn="l"/>
              </a:tabLst>
            </a:pPr>
            <a:r>
              <a:rPr lang="en-US" sz="2000"/>
              <a:t>What does -im mean?</a:t>
            </a:r>
          </a:p>
          <a:p>
            <a:pPr marL="566738" lvl="1" indent="3175">
              <a:buFont typeface="Times" charset="0"/>
              <a:buNone/>
              <a:tabLst>
                <a:tab pos="855663" algn="l"/>
                <a:tab pos="1255713" algn="l"/>
                <a:tab pos="2057400" algn="l"/>
                <a:tab pos="3548063" algn="l"/>
                <a:tab pos="4859338" algn="l"/>
                <a:tab pos="6115050" algn="l"/>
              </a:tabLst>
            </a:pPr>
            <a:r>
              <a:rPr lang="en-US" sz="2000" b="1">
                <a:solidFill>
                  <a:schemeClr val="tx2"/>
                </a:solidFill>
              </a:rPr>
              <a:t>Mi	no	</a:t>
            </a:r>
            <a:r>
              <a:rPr lang="en-US" sz="2000" b="1" u="sng">
                <a:solidFill>
                  <a:schemeClr val="tx2"/>
                </a:solidFill>
              </a:rPr>
              <a:t>luk-im</a:t>
            </a:r>
            <a:r>
              <a:rPr lang="en-US" sz="2000" b="1">
                <a:solidFill>
                  <a:schemeClr val="tx2"/>
                </a:solidFill>
              </a:rPr>
              <a:t>	pikipiki	bulong	iu</a:t>
            </a:r>
          </a:p>
          <a:p>
            <a:pPr marL="566738" lvl="1" indent="3175">
              <a:buFont typeface="Wingdings" pitchFamily="2" charset="2"/>
              <a:buNone/>
              <a:tabLst>
                <a:tab pos="855663" algn="l"/>
                <a:tab pos="1255713" algn="l"/>
                <a:tab pos="2057400" algn="l"/>
                <a:tab pos="3548063" algn="l"/>
                <a:tab pos="4859338" algn="l"/>
                <a:tab pos="6115050" algn="l"/>
              </a:tabLst>
            </a:pPr>
            <a:r>
              <a:rPr lang="en-US" sz="2000" i="1"/>
              <a:t>I 		not	see-HIM?	pig	belong	you</a:t>
            </a:r>
          </a:p>
          <a:p>
            <a:pPr marL="566738" lvl="1" indent="3175">
              <a:buFont typeface="Wingdings" pitchFamily="2" charset="2"/>
              <a:buNone/>
              <a:tabLst>
                <a:tab pos="855663" algn="l"/>
                <a:tab pos="1255713" algn="l"/>
                <a:tab pos="2057400" algn="l"/>
                <a:tab pos="3548063" algn="l"/>
                <a:tab pos="4859338" algn="l"/>
                <a:tab pos="6115050" algn="l"/>
              </a:tabLst>
            </a:pPr>
            <a:r>
              <a:rPr lang="en-US" sz="2000"/>
              <a:t>(“I didn’t see your pig.”)</a:t>
            </a:r>
          </a:p>
          <a:p>
            <a:pPr marL="566738" lvl="1" indent="3175">
              <a:buFont typeface="Wingdings" pitchFamily="2" charset="2"/>
              <a:buNone/>
              <a:tabLst>
                <a:tab pos="855663" algn="l"/>
                <a:tab pos="1255713" algn="l"/>
                <a:tab pos="2057400" algn="l"/>
                <a:tab pos="3548063" algn="l"/>
                <a:tab pos="4859338" algn="l"/>
                <a:tab pos="6115050" algn="l"/>
              </a:tabLst>
            </a:pPr>
            <a:endParaRPr lang="en-US" sz="2000"/>
          </a:p>
          <a:p>
            <a:pPr marL="566738" lvl="1" indent="3175">
              <a:buFont typeface="Wingdings" pitchFamily="2" charset="2"/>
              <a:buNone/>
              <a:tabLst>
                <a:tab pos="855663" algn="l"/>
                <a:tab pos="1255713" algn="l"/>
                <a:tab pos="2057400" algn="l"/>
                <a:tab pos="3548063" algn="l"/>
                <a:tab pos="4859338" algn="l"/>
                <a:tab pos="6115050" algn="l"/>
              </a:tabLst>
            </a:pPr>
            <a:r>
              <a:rPr lang="en-US" sz="2000" b="1">
                <a:solidFill>
                  <a:schemeClr val="tx2"/>
                </a:solidFill>
              </a:rPr>
              <a:t>*Mi no </a:t>
            </a:r>
            <a:r>
              <a:rPr lang="en-US" sz="2000" b="1" u="sng">
                <a:solidFill>
                  <a:schemeClr val="tx2"/>
                </a:solidFill>
              </a:rPr>
              <a:t>luk</a:t>
            </a:r>
            <a:r>
              <a:rPr lang="en-US" sz="2000" b="1">
                <a:solidFill>
                  <a:schemeClr val="tx2"/>
                </a:solidFill>
              </a:rPr>
              <a:t> pikipiki bulong iu.</a:t>
            </a:r>
          </a:p>
          <a:p>
            <a:pPr marL="566738" lvl="1" indent="3175">
              <a:buFont typeface="Wingdings" pitchFamily="2" charset="2"/>
              <a:buNone/>
              <a:tabLst>
                <a:tab pos="855663" algn="l"/>
                <a:tab pos="1255713" algn="l"/>
                <a:tab pos="2057400" algn="l"/>
                <a:tab pos="3548063" algn="l"/>
                <a:tab pos="4859338" algn="l"/>
                <a:tab pos="6115050" algn="l"/>
              </a:tabLst>
            </a:pPr>
            <a:endParaRPr lang="en-US" sz="2000"/>
          </a:p>
          <a:p>
            <a:pPr marL="566738" lvl="1" indent="3175">
              <a:buFont typeface="Wingdings" pitchFamily="2" charset="2"/>
              <a:buNone/>
              <a:tabLst>
                <a:tab pos="855663" algn="l"/>
                <a:tab pos="1255713" algn="l"/>
                <a:tab pos="2057400" algn="l"/>
                <a:tab pos="3548063" algn="l"/>
                <a:tab pos="4859338" algn="l"/>
                <a:tab pos="6115050" algn="l"/>
              </a:tabLst>
            </a:pPr>
            <a:r>
              <a:rPr lang="en-US" sz="2000"/>
              <a:t>English</a:t>
            </a:r>
          </a:p>
          <a:p>
            <a:pPr marL="566738" lvl="1" indent="3175">
              <a:buFont typeface="Wingdings" pitchFamily="2" charset="2"/>
              <a:buNone/>
              <a:tabLst>
                <a:tab pos="855663" algn="l"/>
                <a:tab pos="1255713" algn="l"/>
                <a:tab pos="2057400" algn="l"/>
                <a:tab pos="3548063" algn="l"/>
                <a:tab pos="4859338" algn="l"/>
                <a:tab pos="6115050" algn="l"/>
              </a:tabLst>
            </a:pPr>
            <a:r>
              <a:rPr lang="en-US" sz="2000"/>
              <a:t>	I shot the burglar.</a:t>
            </a:r>
          </a:p>
          <a:p>
            <a:pPr marL="566738" lvl="1" indent="3175">
              <a:buFont typeface="Wingdings" pitchFamily="2" charset="2"/>
              <a:buNone/>
              <a:tabLst>
                <a:tab pos="855663" algn="l"/>
                <a:tab pos="1255713" algn="l"/>
                <a:tab pos="2057400" algn="l"/>
                <a:tab pos="3548063" algn="l"/>
                <a:tab pos="4859338" algn="l"/>
                <a:tab pos="6115050" algn="l"/>
              </a:tabLst>
            </a:pPr>
            <a:r>
              <a:rPr lang="en-US" sz="2000"/>
              <a:t>	I shot ‘im.</a:t>
            </a:r>
          </a:p>
          <a:p>
            <a:pPr marL="566738" lvl="1" indent="3175">
              <a:buFont typeface="Wingdings" pitchFamily="2" charset="2"/>
              <a:buNone/>
              <a:tabLst>
                <a:tab pos="855663" algn="l"/>
                <a:tab pos="1255713" algn="l"/>
                <a:tab pos="2057400" algn="l"/>
                <a:tab pos="3548063" algn="l"/>
                <a:tab pos="4859338" algn="l"/>
                <a:tab pos="6115050" algn="l"/>
              </a:tabLst>
            </a:pPr>
            <a:r>
              <a:rPr lang="en-US" sz="2000"/>
              <a:t>	*I shot’im the burglar.</a:t>
            </a:r>
          </a:p>
          <a:p>
            <a:pPr marL="566738" lvl="1" indent="3175">
              <a:buFont typeface="Wingdings" pitchFamily="2" charset="2"/>
              <a:buNone/>
              <a:tabLst>
                <a:tab pos="855663" algn="l"/>
                <a:tab pos="1255713" algn="l"/>
                <a:tab pos="2057400" algn="l"/>
                <a:tab pos="3548063" algn="l"/>
                <a:tab pos="4859338" algn="l"/>
                <a:tab pos="6115050" algn="l"/>
              </a:tabLst>
            </a:pPr>
            <a:endParaRPr lang="en-US" sz="2000"/>
          </a:p>
          <a:p>
            <a:pPr marL="566738" lvl="1" indent="3175">
              <a:buFont typeface="Times" charset="0"/>
              <a:buNone/>
              <a:tabLst>
                <a:tab pos="855663" algn="l"/>
                <a:tab pos="1255713" algn="l"/>
                <a:tab pos="2057400" algn="l"/>
                <a:tab pos="3548063" algn="l"/>
                <a:tab pos="4859338" algn="l"/>
                <a:tab pos="6115050" algn="l"/>
              </a:tabLst>
            </a:pPr>
            <a:endParaRPr lang="en-US" sz="2000"/>
          </a:p>
          <a:p>
            <a:pPr marL="566738" lvl="1" indent="3175">
              <a:buFont typeface="Times" charset="0"/>
              <a:buNone/>
              <a:tabLst>
                <a:tab pos="855663" algn="l"/>
                <a:tab pos="1255713" algn="l"/>
                <a:tab pos="2057400" algn="l"/>
                <a:tab pos="3548063" algn="l"/>
                <a:tab pos="4859338" algn="l"/>
                <a:tab pos="6115050" algn="l"/>
              </a:tabLst>
            </a:pPr>
            <a:endParaRPr lang="en-US"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title"/>
          </p:nvPr>
        </p:nvSpPr>
        <p:spPr>
          <a:noFill/>
          <a:ln/>
        </p:spPr>
        <p:txBody>
          <a:bodyPr/>
          <a:lstStyle/>
          <a:p>
            <a:r>
              <a:rPr lang="en-US" sz="2000"/>
              <a:t>Example</a:t>
            </a:r>
            <a:r>
              <a:rPr lang="en-US" sz="2000" b="0"/>
              <a:t>, </a:t>
            </a:r>
            <a:r>
              <a:rPr lang="en-US" sz="2000" b="0" i="1"/>
              <a:t>continued</a:t>
            </a:r>
            <a:endParaRPr lang="en-US" sz="2000"/>
          </a:p>
        </p:txBody>
      </p:sp>
      <p:sp>
        <p:nvSpPr>
          <p:cNvPr id="128002" name="Rectangle 2"/>
          <p:cNvSpPr>
            <a:spLocks noGrp="1" noChangeArrowheads="1"/>
          </p:cNvSpPr>
          <p:nvPr>
            <p:ph idx="1"/>
          </p:nvPr>
        </p:nvSpPr>
        <p:spPr>
          <a:xfrm>
            <a:off x="1371600" y="1528763"/>
            <a:ext cx="6858000" cy="4572000"/>
          </a:xfrm>
        </p:spPr>
        <p:txBody>
          <a:bodyPr>
            <a:normAutofit lnSpcReduction="10000"/>
          </a:bodyPr>
          <a:lstStyle/>
          <a:p>
            <a:pPr marL="344488" indent="0">
              <a:buFont typeface="Times" charset="0"/>
              <a:buNone/>
              <a:tabLst>
                <a:tab pos="2457450" algn="l"/>
                <a:tab pos="2746375" algn="l"/>
                <a:tab pos="4113213" algn="l"/>
              </a:tabLst>
            </a:pPr>
            <a:r>
              <a:rPr lang="en-US" sz="2000"/>
              <a:t>Solomons Pidgin		</a:t>
            </a:r>
            <a:r>
              <a:rPr lang="en-US" sz="2000" b="1">
                <a:solidFill>
                  <a:srgbClr val="3366CC"/>
                </a:solidFill>
              </a:rPr>
              <a:t>transitive	intransitive</a:t>
            </a:r>
            <a:endParaRPr lang="en-US" sz="2000"/>
          </a:p>
          <a:p>
            <a:pPr marL="1035050" lvl="1" indent="3175">
              <a:buFont typeface="Wingdings" pitchFamily="2" charset="2"/>
              <a:buNone/>
              <a:tabLst>
                <a:tab pos="2457450" algn="l"/>
                <a:tab pos="2746375" algn="l"/>
                <a:tab pos="4113213" algn="l"/>
              </a:tabLst>
            </a:pPr>
            <a:r>
              <a:rPr lang="en-US" sz="2000"/>
              <a:t>luk		‘look’</a:t>
            </a:r>
          </a:p>
          <a:p>
            <a:pPr marL="1035050" lvl="1" indent="3175">
              <a:buFont typeface="Wingdings" pitchFamily="2" charset="2"/>
              <a:buNone/>
              <a:tabLst>
                <a:tab pos="2457450" algn="l"/>
                <a:tab pos="2746375" algn="l"/>
                <a:tab pos="4113213" algn="l"/>
              </a:tabLst>
            </a:pPr>
            <a:r>
              <a:rPr lang="en-US" sz="2000"/>
              <a:t>luk-im			‘see something</a:t>
            </a:r>
          </a:p>
          <a:p>
            <a:pPr marL="1035050" lvl="1" indent="3175">
              <a:buFont typeface="Wingdings" pitchFamily="2" charset="2"/>
              <a:buNone/>
              <a:tabLst>
                <a:tab pos="2457450" algn="l"/>
                <a:tab pos="2746375" algn="l"/>
                <a:tab pos="4113213" algn="l"/>
              </a:tabLst>
            </a:pPr>
            <a:endParaRPr lang="en-US" sz="2000"/>
          </a:p>
          <a:p>
            <a:pPr marL="1035050" lvl="1" indent="3175">
              <a:buFont typeface="Wingdings" pitchFamily="2" charset="2"/>
              <a:buNone/>
              <a:tabLst>
                <a:tab pos="2457450" algn="l"/>
                <a:tab pos="2746375" algn="l"/>
                <a:tab pos="4113213" algn="l"/>
              </a:tabLst>
            </a:pPr>
            <a:r>
              <a:rPr lang="en-US" sz="2000"/>
              <a:t>sut		‘shoot’</a:t>
            </a:r>
          </a:p>
          <a:p>
            <a:pPr marL="1035050" lvl="1" indent="3175">
              <a:buFont typeface="Wingdings" pitchFamily="2" charset="2"/>
              <a:buNone/>
              <a:tabLst>
                <a:tab pos="2457450" algn="l"/>
                <a:tab pos="2746375" algn="l"/>
                <a:tab pos="4113213" algn="l"/>
              </a:tabLst>
            </a:pPr>
            <a:r>
              <a:rPr lang="en-US" sz="2000"/>
              <a:t>sut-im			‘shoot something’</a:t>
            </a:r>
          </a:p>
          <a:p>
            <a:pPr marL="1035050" lvl="1" indent="3175">
              <a:buFont typeface="Wingdings" pitchFamily="2" charset="2"/>
              <a:buNone/>
              <a:tabLst>
                <a:tab pos="2457450" algn="l"/>
                <a:tab pos="2746375" algn="l"/>
                <a:tab pos="4113213" algn="l"/>
              </a:tabLst>
            </a:pPr>
            <a:endParaRPr lang="en-US" sz="2000"/>
          </a:p>
          <a:p>
            <a:pPr marL="344488" indent="0" eaLnBrk="0" hangingPunct="0">
              <a:buClrTx/>
              <a:buSzTx/>
              <a:buFontTx/>
              <a:buNone/>
              <a:tabLst>
                <a:tab pos="2457450" algn="l"/>
                <a:tab pos="2746375" algn="l"/>
                <a:tab pos="4113213" algn="l"/>
              </a:tabLst>
            </a:pPr>
            <a:r>
              <a:rPr lang="en-US" sz="2000"/>
              <a:t>Kwaio (Oceanic language)</a:t>
            </a:r>
          </a:p>
          <a:p>
            <a:pPr marL="1035050" lvl="1" indent="3175" eaLnBrk="0" hangingPunct="0">
              <a:buClrTx/>
              <a:buFontTx/>
              <a:buNone/>
              <a:tabLst>
                <a:tab pos="2457450" algn="l"/>
                <a:tab pos="2746375" algn="l"/>
                <a:tab pos="4113213" algn="l"/>
              </a:tabLst>
            </a:pPr>
            <a:r>
              <a:rPr lang="en-US" sz="2000"/>
              <a:t>aga		‘look’</a:t>
            </a:r>
          </a:p>
          <a:p>
            <a:pPr marL="1035050" lvl="1" indent="3175" eaLnBrk="0" hangingPunct="0">
              <a:buClrTx/>
              <a:buFontTx/>
              <a:buNone/>
              <a:tabLst>
                <a:tab pos="2457450" algn="l"/>
                <a:tab pos="2746375" algn="l"/>
                <a:tab pos="4113213" algn="l"/>
              </a:tabLst>
            </a:pPr>
            <a:r>
              <a:rPr lang="en-US" sz="2000"/>
              <a:t>aga-si			‘see something’</a:t>
            </a:r>
          </a:p>
          <a:p>
            <a:pPr marL="1035050" lvl="1" indent="3175" eaLnBrk="0" hangingPunct="0">
              <a:buClrTx/>
              <a:buFontTx/>
              <a:buNone/>
              <a:tabLst>
                <a:tab pos="2457450" algn="l"/>
                <a:tab pos="2746375" algn="l"/>
                <a:tab pos="4113213" algn="l"/>
              </a:tabLst>
            </a:pPr>
            <a:endParaRPr lang="en-US" sz="2000"/>
          </a:p>
          <a:p>
            <a:pPr marL="1035050" lvl="1" indent="3175" eaLnBrk="0" hangingPunct="0">
              <a:buClrTx/>
              <a:buFontTx/>
              <a:buNone/>
              <a:tabLst>
                <a:tab pos="2457450" algn="l"/>
                <a:tab pos="2746375" algn="l"/>
                <a:tab pos="4113213" algn="l"/>
              </a:tabLst>
            </a:pPr>
            <a:r>
              <a:rPr lang="en-US" sz="2000"/>
              <a:t>fana		‘shoot’</a:t>
            </a:r>
          </a:p>
          <a:p>
            <a:pPr marL="1035050" lvl="1" indent="3175" eaLnBrk="0" hangingPunct="0">
              <a:buClrTx/>
              <a:buFontTx/>
              <a:buNone/>
              <a:tabLst>
                <a:tab pos="2457450" algn="l"/>
                <a:tab pos="2746375" algn="l"/>
                <a:tab pos="4113213" algn="l"/>
              </a:tabLst>
            </a:pPr>
            <a:r>
              <a:rPr lang="en-US" sz="2000"/>
              <a:t>fana-si			‘shoot something’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914400"/>
            <a:ext cx="7315200" cy="609600"/>
          </a:xfrm>
        </p:spPr>
        <p:txBody>
          <a:bodyPr/>
          <a:lstStyle/>
          <a:p>
            <a:r>
              <a:rPr lang="en-US" sz="2000"/>
              <a:t>Can you identify the superstrate of these Creoles?</a:t>
            </a:r>
            <a:endParaRPr lang="en-US"/>
          </a:p>
        </p:txBody>
      </p:sp>
      <p:sp>
        <p:nvSpPr>
          <p:cNvPr id="33795" name="Rectangle 3"/>
          <p:cNvSpPr>
            <a:spLocks noGrp="1" noChangeArrowheads="1"/>
          </p:cNvSpPr>
          <p:nvPr>
            <p:ph idx="1"/>
          </p:nvPr>
        </p:nvSpPr>
        <p:spPr>
          <a:xfrm>
            <a:off x="1128713" y="1519238"/>
            <a:ext cx="7543800" cy="3886200"/>
          </a:xfrm>
        </p:spPr>
        <p:txBody>
          <a:bodyPr>
            <a:normAutofit fontScale="92500" lnSpcReduction="20000"/>
          </a:bodyPr>
          <a:lstStyle/>
          <a:p>
            <a:pPr marL="344488" indent="-344488">
              <a:buFontTx/>
              <a:buNone/>
              <a:tabLst>
                <a:tab pos="690563" algn="l"/>
                <a:tab pos="3657600" algn="l"/>
              </a:tabLst>
            </a:pPr>
            <a:r>
              <a:rPr lang="en-US" sz="1800" b="1">
                <a:solidFill>
                  <a:srgbClr val="2720FF"/>
                </a:solidFill>
              </a:rPr>
              <a:t>1.	mo pe aste sa banan.</a:t>
            </a:r>
            <a:r>
              <a:rPr lang="en-US" sz="1800">
                <a:solidFill>
                  <a:schemeClr val="tx2"/>
                </a:solidFill>
              </a:rPr>
              <a:t>	</a:t>
            </a:r>
            <a:r>
              <a:rPr lang="en-US" sz="1800" b="1" i="1"/>
              <a:t>I am buying the banana.</a:t>
            </a:r>
            <a:r>
              <a:rPr lang="en-US" sz="1800" b="1"/>
              <a:t> </a:t>
            </a:r>
          </a:p>
          <a:p>
            <a:pPr marL="344488" indent="-344488">
              <a:buFontTx/>
              <a:buNone/>
              <a:tabLst>
                <a:tab pos="690563" algn="l"/>
                <a:tab pos="3657600" algn="l"/>
              </a:tabLst>
            </a:pPr>
            <a:r>
              <a:rPr lang="en-US" sz="1800" b="1">
                <a:solidFill>
                  <a:schemeClr val="tx2"/>
                </a:solidFill>
              </a:rPr>
              <a:t>		French: </a:t>
            </a:r>
            <a:r>
              <a:rPr lang="en-US" sz="1800" b="1" i="1">
                <a:solidFill>
                  <a:schemeClr val="tx2"/>
                </a:solidFill>
              </a:rPr>
              <a:t>Seychelles Creole</a:t>
            </a:r>
            <a:endParaRPr lang="en-US" sz="1800" b="1"/>
          </a:p>
          <a:p>
            <a:pPr marL="344488" indent="-344488">
              <a:lnSpc>
                <a:spcPct val="50000"/>
              </a:lnSpc>
              <a:buFontTx/>
              <a:buNone/>
              <a:tabLst>
                <a:tab pos="690563" algn="l"/>
                <a:tab pos="3657600" algn="l"/>
              </a:tabLst>
            </a:pPr>
            <a:endParaRPr lang="en-US" sz="1800" b="1">
              <a:solidFill>
                <a:srgbClr val="2720FF"/>
              </a:solidFill>
            </a:endParaRPr>
          </a:p>
          <a:p>
            <a:pPr marL="344488" indent="-344488">
              <a:buFontTx/>
              <a:buNone/>
              <a:tabLst>
                <a:tab pos="690563" algn="l"/>
                <a:tab pos="3657600" algn="l"/>
              </a:tabLst>
            </a:pPr>
            <a:r>
              <a:rPr lang="en-US" sz="1800" b="1">
                <a:solidFill>
                  <a:srgbClr val="2720FF"/>
                </a:solidFill>
              </a:rPr>
              <a:t>2.	de bin alde luk dat big tri.</a:t>
            </a:r>
            <a:r>
              <a:rPr lang="en-US" sz="1800" b="1">
                <a:solidFill>
                  <a:schemeClr val="tx2"/>
                </a:solidFill>
              </a:rPr>
              <a:t> 	</a:t>
            </a:r>
            <a:r>
              <a:rPr lang="en-US" sz="1800" b="1" i="1"/>
              <a:t>They always looked for a big tree.</a:t>
            </a:r>
          </a:p>
          <a:p>
            <a:pPr marL="344488" indent="-344488">
              <a:buFont typeface="Times" charset="0"/>
              <a:buNone/>
              <a:tabLst>
                <a:tab pos="690563" algn="l"/>
                <a:tab pos="3657600" algn="l"/>
              </a:tabLst>
            </a:pPr>
            <a:r>
              <a:rPr lang="en-US" sz="1800" b="1">
                <a:solidFill>
                  <a:schemeClr val="tx2"/>
                </a:solidFill>
              </a:rPr>
              <a:t>		English: </a:t>
            </a:r>
            <a:r>
              <a:rPr lang="en-US" sz="1800" b="1" i="1">
                <a:solidFill>
                  <a:schemeClr val="tx2"/>
                </a:solidFill>
              </a:rPr>
              <a:t>Roper River Creole</a:t>
            </a:r>
            <a:endParaRPr lang="en-US" sz="1800" b="1" i="1"/>
          </a:p>
          <a:p>
            <a:pPr marL="344488" indent="-344488">
              <a:buFont typeface="Times" charset="0"/>
              <a:buNone/>
              <a:tabLst>
                <a:tab pos="690563" algn="l"/>
                <a:tab pos="3657600" algn="l"/>
              </a:tabLst>
            </a:pPr>
            <a:endParaRPr lang="en-US" sz="900" b="1">
              <a:solidFill>
                <a:srgbClr val="2720FF"/>
              </a:solidFill>
            </a:endParaRPr>
          </a:p>
          <a:p>
            <a:pPr marL="344488" indent="-344488">
              <a:buFont typeface="Times" charset="0"/>
              <a:buNone/>
              <a:tabLst>
                <a:tab pos="690563" algn="l"/>
                <a:tab pos="3657600" algn="l"/>
              </a:tabLst>
            </a:pPr>
            <a:r>
              <a:rPr lang="en-US" sz="1800" b="1">
                <a:solidFill>
                  <a:srgbClr val="2720FF"/>
                </a:solidFill>
              </a:rPr>
              <a:t>3.	a waka go a wosu.</a:t>
            </a:r>
            <a:r>
              <a:rPr lang="en-US" sz="1800" b="1">
                <a:solidFill>
                  <a:schemeClr val="tx2"/>
                </a:solidFill>
              </a:rPr>
              <a:t> 	</a:t>
            </a:r>
            <a:r>
              <a:rPr lang="en-US" sz="1800" b="1" i="1"/>
              <a:t>He walked home. </a:t>
            </a:r>
          </a:p>
          <a:p>
            <a:pPr marL="344488" indent="-344488">
              <a:buFont typeface="Times" charset="0"/>
              <a:buNone/>
              <a:tabLst>
                <a:tab pos="690563" algn="l"/>
                <a:tab pos="3657600" algn="l"/>
              </a:tabLst>
            </a:pPr>
            <a:r>
              <a:rPr lang="en-US" sz="1800" b="1">
                <a:solidFill>
                  <a:schemeClr val="tx2"/>
                </a:solidFill>
              </a:rPr>
              <a:t>		English: </a:t>
            </a:r>
            <a:r>
              <a:rPr lang="en-US" sz="1800" b="1" i="1">
                <a:solidFill>
                  <a:schemeClr val="tx2"/>
                </a:solidFill>
              </a:rPr>
              <a:t>Saran</a:t>
            </a:r>
            <a:endParaRPr lang="en-US" sz="1800">
              <a:solidFill>
                <a:schemeClr val="tx2"/>
              </a:solidFill>
            </a:endParaRPr>
          </a:p>
          <a:p>
            <a:pPr marL="344488" indent="-344488">
              <a:buFont typeface="Times" charset="0"/>
              <a:buNone/>
              <a:tabLst>
                <a:tab pos="690563" algn="l"/>
                <a:tab pos="3657600" algn="l"/>
              </a:tabLst>
            </a:pPr>
            <a:endParaRPr lang="en-US" sz="900" b="1"/>
          </a:p>
          <a:p>
            <a:pPr marL="344488" indent="-344488">
              <a:buFont typeface="Times" charset="0"/>
              <a:buNone/>
              <a:tabLst>
                <a:tab pos="690563" algn="l"/>
                <a:tab pos="3657600" algn="l"/>
              </a:tabLst>
            </a:pPr>
            <a:r>
              <a:rPr lang="en-US" sz="1800" b="1">
                <a:solidFill>
                  <a:srgbClr val="2720FF"/>
                </a:solidFill>
              </a:rPr>
              <a:t>4.	ja fruher wir bleiben.</a:t>
            </a:r>
            <a:r>
              <a:rPr lang="en-US" sz="1800" b="1"/>
              <a:t> 	</a:t>
            </a:r>
            <a:r>
              <a:rPr lang="en-US" sz="1800" b="1" i="1"/>
              <a:t>Yes at first we remained.</a:t>
            </a:r>
            <a:r>
              <a:rPr lang="en-US" sz="1800" b="1"/>
              <a:t> </a:t>
            </a:r>
          </a:p>
          <a:p>
            <a:pPr marL="344488" indent="-344488">
              <a:buFont typeface="Times" charset="0"/>
              <a:buNone/>
              <a:tabLst>
                <a:tab pos="690563" algn="l"/>
                <a:tab pos="3657600" algn="l"/>
              </a:tabLst>
            </a:pPr>
            <a:r>
              <a:rPr lang="en-US" sz="1800" b="1">
                <a:solidFill>
                  <a:schemeClr val="tx2"/>
                </a:solidFill>
              </a:rPr>
              <a:t>		German: </a:t>
            </a:r>
            <a:r>
              <a:rPr lang="en-US" sz="1800" b="1" i="1">
                <a:solidFill>
                  <a:schemeClr val="tx2"/>
                </a:solidFill>
              </a:rPr>
              <a:t>Papua New Guinea</a:t>
            </a:r>
            <a:r>
              <a:rPr lang="en-US" sz="1800" b="1">
                <a:solidFill>
                  <a:srgbClr val="2720FF"/>
                </a:solidFill>
              </a:rPr>
              <a:t> </a:t>
            </a:r>
          </a:p>
          <a:p>
            <a:pPr marL="344488" indent="-344488">
              <a:buFont typeface="Times" charset="0"/>
              <a:buNone/>
              <a:tabLst>
                <a:tab pos="690563" algn="l"/>
                <a:tab pos="3657600" algn="l"/>
              </a:tabLst>
            </a:pPr>
            <a:endParaRPr lang="en-US" sz="900" b="1">
              <a:solidFill>
                <a:srgbClr val="2720FF"/>
              </a:solidFill>
            </a:endParaRPr>
          </a:p>
          <a:p>
            <a:pPr marL="344488" indent="-344488">
              <a:buFont typeface="Times" charset="0"/>
              <a:buNone/>
              <a:tabLst>
                <a:tab pos="690563" algn="l"/>
                <a:tab pos="3657600" algn="l"/>
              </a:tabLst>
            </a:pPr>
            <a:r>
              <a:rPr lang="en-US" sz="1800" b="1">
                <a:solidFill>
                  <a:srgbClr val="2720FF"/>
                </a:solidFill>
              </a:rPr>
              <a:t>5.	olmaan i kas-im chek.</a:t>
            </a:r>
            <a:r>
              <a:rPr lang="en-US" sz="1800" b="1">
                <a:solidFill>
                  <a:schemeClr val="tx2"/>
                </a:solidFill>
              </a:rPr>
              <a:t> 	</a:t>
            </a:r>
            <a:r>
              <a:rPr lang="en-US" sz="1800" b="1" i="1"/>
              <a:t>The old man is cashing a</a:t>
            </a:r>
            <a:r>
              <a:rPr lang="en-US" sz="1800" b="1"/>
              <a:t> check.</a:t>
            </a:r>
          </a:p>
          <a:p>
            <a:pPr marL="344488" indent="-344488">
              <a:buFont typeface="Times" charset="0"/>
              <a:buNone/>
              <a:tabLst>
                <a:tab pos="690563" algn="l"/>
                <a:tab pos="3657600" algn="l"/>
              </a:tabLst>
            </a:pPr>
            <a:r>
              <a:rPr lang="en-US" sz="1800" b="1">
                <a:solidFill>
                  <a:schemeClr val="tx2"/>
                </a:solidFill>
              </a:rPr>
              <a:t>		English: </a:t>
            </a:r>
            <a:r>
              <a:rPr lang="en-US" sz="1800" b="1" i="1">
                <a:solidFill>
                  <a:schemeClr val="tx2"/>
                </a:solidFill>
              </a:rPr>
              <a:t>Cape York Creole</a:t>
            </a:r>
            <a:endParaRPr lang="en-US" sz="1800" b="1">
              <a:solidFill>
                <a:schemeClr val="tx2"/>
              </a:solidFill>
            </a:endParaRPr>
          </a:p>
          <a:p>
            <a:pPr marL="344488" indent="-344488">
              <a:buFont typeface="Times" charset="0"/>
              <a:buNone/>
              <a:tabLst>
                <a:tab pos="690563" algn="l"/>
                <a:tab pos="3657600" algn="l"/>
              </a:tabLst>
            </a:pPr>
            <a:endParaRPr lang="en-US" sz="900" b="1">
              <a:solidFill>
                <a:srgbClr val="2720FF"/>
              </a:solidFill>
            </a:endParaRPr>
          </a:p>
          <a:p>
            <a:pPr marL="344488" indent="-344488">
              <a:buFont typeface="Times" charset="0"/>
              <a:buNone/>
              <a:tabLst>
                <a:tab pos="690563" algn="l"/>
                <a:tab pos="3657600" algn="l"/>
              </a:tabLst>
            </a:pPr>
            <a:r>
              <a:rPr lang="en-US" sz="1800" b="1">
                <a:solidFill>
                  <a:srgbClr val="2720FF"/>
                </a:solidFill>
              </a:rPr>
              <a:t>6.	li pote sa bay mo.</a:t>
            </a:r>
            <a:r>
              <a:rPr lang="en-US" sz="1800" b="1">
                <a:solidFill>
                  <a:schemeClr val="tx2"/>
                </a:solidFill>
              </a:rPr>
              <a:t>	</a:t>
            </a:r>
            <a:r>
              <a:rPr lang="en-US" sz="1800" b="1" i="1"/>
              <a:t>He brought that for me.</a:t>
            </a:r>
            <a:r>
              <a:rPr lang="en-US" sz="1800" b="1"/>
              <a:t> 	</a:t>
            </a:r>
          </a:p>
          <a:p>
            <a:pPr marL="344488" indent="-344488">
              <a:buFont typeface="Times" charset="0"/>
              <a:buNone/>
              <a:tabLst>
                <a:tab pos="690563" algn="l"/>
                <a:tab pos="3657600" algn="l"/>
              </a:tabLst>
            </a:pPr>
            <a:r>
              <a:rPr lang="en-US" sz="1800" b="1">
                <a:solidFill>
                  <a:schemeClr val="tx2"/>
                </a:solidFill>
              </a:rPr>
              <a:t>		French: </a:t>
            </a:r>
            <a:r>
              <a:rPr lang="en-US" sz="1800" b="1" i="1">
                <a:solidFill>
                  <a:schemeClr val="tx2"/>
                </a:solidFill>
              </a:rPr>
              <a:t>Guyanais</a:t>
            </a:r>
            <a:endParaRPr lang="en-US" sz="18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79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379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379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3795">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3795">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379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title" idx="4294967295"/>
          </p:nvPr>
        </p:nvSpPr>
        <p:spPr>
          <a:xfrm>
            <a:off x="2286000" y="990600"/>
            <a:ext cx="6858000" cy="3733800"/>
          </a:xfrm>
        </p:spPr>
        <p:txBody>
          <a:bodyPr>
            <a:normAutofit fontScale="90000"/>
          </a:bodyPr>
          <a:lstStyle/>
          <a:p>
            <a:r>
              <a:rPr lang="en-US" dirty="0"/>
              <a:t>Discussion Question 1, </a:t>
            </a:r>
            <a:r>
              <a:rPr lang="en-US" dirty="0" err="1"/>
              <a:t>Wardhaugh</a:t>
            </a:r>
            <a:r>
              <a:rPr lang="en-US" dirty="0"/>
              <a:t> page 64 “If someone told you the </a:t>
            </a:r>
            <a:r>
              <a:rPr lang="en-US" dirty="0" err="1"/>
              <a:t>pidginized</a:t>
            </a:r>
            <a:r>
              <a:rPr lang="en-US" dirty="0"/>
              <a:t> varieties of a language are ‘corrupt’ and ‘ungrammatical,’ and indicated that their speakers are either ‘lazy’ or ‘inferior,’ how might you try to show that person how wrong he or she is? What kinds of evidence would you use? (Is this question too </a:t>
            </a:r>
            <a:r>
              <a:rPr lang="en-US" dirty="0" smtClean="0"/>
              <a:t>Politically Correct?)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title" idx="4294967295"/>
          </p:nvPr>
        </p:nvSpPr>
        <p:spPr>
          <a:xfrm>
            <a:off x="2286000" y="1143000"/>
            <a:ext cx="6858000" cy="2209800"/>
          </a:xfrm>
        </p:spPr>
        <p:txBody>
          <a:bodyPr>
            <a:normAutofit fontScale="90000"/>
          </a:bodyPr>
          <a:lstStyle/>
          <a:p>
            <a:r>
              <a:rPr lang="en-US" dirty="0"/>
              <a:t>Five creoles for you to remember </a:t>
            </a:r>
            <a:r>
              <a:rPr lang="en-US" dirty="0" smtClean="0"/>
              <a:t/>
            </a:r>
            <a:br>
              <a:rPr lang="en-US" dirty="0" smtClean="0"/>
            </a:br>
            <a:r>
              <a:rPr lang="en-US" dirty="0" smtClean="0">
                <a:solidFill>
                  <a:srgbClr val="C00000"/>
                </a:solidFill>
              </a:rPr>
              <a:t>1</a:t>
            </a:r>
            <a:r>
              <a:rPr lang="en-US" dirty="0">
                <a:solidFill>
                  <a:srgbClr val="C00000"/>
                </a:solidFill>
              </a:rPr>
              <a:t>. Jamaican Creole </a:t>
            </a:r>
            <a:r>
              <a:rPr lang="en-US" dirty="0" smtClean="0">
                <a:solidFill>
                  <a:srgbClr val="C00000"/>
                </a:solidFill>
              </a:rPr>
              <a:t/>
            </a:r>
            <a:br>
              <a:rPr lang="en-US" dirty="0" smtClean="0">
                <a:solidFill>
                  <a:srgbClr val="C00000"/>
                </a:solidFill>
              </a:rPr>
            </a:br>
            <a:r>
              <a:rPr lang="en-US" dirty="0" smtClean="0">
                <a:solidFill>
                  <a:srgbClr val="C00000"/>
                </a:solidFill>
              </a:rPr>
              <a:t>2</a:t>
            </a:r>
            <a:r>
              <a:rPr lang="en-US" dirty="0">
                <a:solidFill>
                  <a:srgbClr val="C00000"/>
                </a:solidFill>
              </a:rPr>
              <a:t>. </a:t>
            </a:r>
            <a:r>
              <a:rPr lang="en-US" dirty="0" err="1">
                <a:solidFill>
                  <a:srgbClr val="C00000"/>
                </a:solidFill>
              </a:rPr>
              <a:t>Gulluh</a:t>
            </a:r>
            <a:r>
              <a:rPr lang="en-US" dirty="0">
                <a:solidFill>
                  <a:srgbClr val="C00000"/>
                </a:solidFill>
              </a:rPr>
              <a:t>  </a:t>
            </a:r>
            <a:r>
              <a:rPr lang="en-US" dirty="0" smtClean="0">
                <a:solidFill>
                  <a:srgbClr val="C00000"/>
                </a:solidFill>
              </a:rPr>
              <a:t/>
            </a:r>
            <a:br>
              <a:rPr lang="en-US" dirty="0" smtClean="0">
                <a:solidFill>
                  <a:srgbClr val="C00000"/>
                </a:solidFill>
              </a:rPr>
            </a:br>
            <a:r>
              <a:rPr lang="en-US" dirty="0" smtClean="0">
                <a:solidFill>
                  <a:srgbClr val="C00000"/>
                </a:solidFill>
              </a:rPr>
              <a:t>3</a:t>
            </a:r>
            <a:r>
              <a:rPr lang="en-US" dirty="0">
                <a:solidFill>
                  <a:srgbClr val="C00000"/>
                </a:solidFill>
              </a:rPr>
              <a:t>. </a:t>
            </a:r>
            <a:r>
              <a:rPr lang="en-US" dirty="0" err="1">
                <a:solidFill>
                  <a:srgbClr val="C00000"/>
                </a:solidFill>
              </a:rPr>
              <a:t>Krio</a:t>
            </a:r>
            <a:r>
              <a:rPr lang="en-US" dirty="0">
                <a:solidFill>
                  <a:srgbClr val="C00000"/>
                </a:solidFill>
              </a:rPr>
              <a:t>  </a:t>
            </a:r>
            <a:r>
              <a:rPr lang="en-US" dirty="0" smtClean="0">
                <a:solidFill>
                  <a:srgbClr val="C00000"/>
                </a:solidFill>
              </a:rPr>
              <a:t/>
            </a:r>
            <a:br>
              <a:rPr lang="en-US" dirty="0" smtClean="0">
                <a:solidFill>
                  <a:srgbClr val="C00000"/>
                </a:solidFill>
              </a:rPr>
            </a:br>
            <a:r>
              <a:rPr lang="en-US" dirty="0" smtClean="0">
                <a:solidFill>
                  <a:srgbClr val="C00000"/>
                </a:solidFill>
              </a:rPr>
              <a:t>4</a:t>
            </a:r>
            <a:r>
              <a:rPr lang="en-US" dirty="0">
                <a:solidFill>
                  <a:srgbClr val="C00000"/>
                </a:solidFill>
              </a:rPr>
              <a:t>. Chinese pidgin English  </a:t>
            </a:r>
            <a:r>
              <a:rPr lang="en-US" dirty="0" smtClean="0">
                <a:solidFill>
                  <a:srgbClr val="C00000"/>
                </a:solidFill>
              </a:rPr>
              <a:t/>
            </a:r>
            <a:br>
              <a:rPr lang="en-US" dirty="0" smtClean="0">
                <a:solidFill>
                  <a:srgbClr val="C00000"/>
                </a:solidFill>
              </a:rPr>
            </a:br>
            <a:r>
              <a:rPr lang="en-US" dirty="0" smtClean="0">
                <a:solidFill>
                  <a:srgbClr val="C00000"/>
                </a:solidFill>
              </a:rPr>
              <a:t>5</a:t>
            </a:r>
            <a:r>
              <a:rPr lang="en-US" dirty="0">
                <a:solidFill>
                  <a:srgbClr val="C00000"/>
                </a:solidFill>
              </a:rPr>
              <a:t>. Yiddish (</a:t>
            </a:r>
            <a:r>
              <a:rPr lang="en-US" dirty="0" err="1">
                <a:solidFill>
                  <a:srgbClr val="C00000"/>
                </a:solidFill>
              </a:rPr>
              <a:t>Wardhaugh</a:t>
            </a:r>
            <a:r>
              <a:rPr lang="en-US" dirty="0">
                <a:solidFill>
                  <a:srgbClr val="C00000"/>
                </a:solidFill>
              </a:rPr>
              <a:t> 64-5)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2286000" y="1752600"/>
            <a:ext cx="6858000" cy="1752600"/>
          </a:xfrm>
        </p:spPr>
        <p:txBody>
          <a:bodyPr>
            <a:normAutofit fontScale="90000"/>
          </a:bodyPr>
          <a:lstStyle/>
          <a:p>
            <a:r>
              <a:rPr lang="en-US"/>
              <a:t>Now have a look at discussion question 2 on p. 69 of Wardhaugh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sp>
        <p:nvSpPr>
          <p:cNvPr id="3" name="2 - Θέση περιεχομένου"/>
          <p:cNvSpPr>
            <a:spLocks noGrp="1"/>
          </p:cNvSpPr>
          <p:nvPr>
            <p:ph idx="1"/>
          </p:nvPr>
        </p:nvSpPr>
        <p:spPr/>
        <p:txBody>
          <a:bodyPr/>
          <a:lstStyle/>
          <a:p>
            <a:pPr algn="just"/>
            <a:r>
              <a:rPr lang="en-US" b="1" dirty="0" smtClean="0">
                <a:solidFill>
                  <a:srgbClr val="C00000"/>
                </a:solidFill>
              </a:rPr>
              <a:t>Lingua Franca </a:t>
            </a:r>
            <a:r>
              <a:rPr lang="en-GB" b="1" dirty="0" smtClean="0">
                <a:solidFill>
                  <a:srgbClr val="C00000"/>
                </a:solidFill>
              </a:rPr>
              <a:t>/ˌ</a:t>
            </a:r>
            <a:r>
              <a:rPr lang="en-GB" b="1" dirty="0" err="1" smtClean="0">
                <a:solidFill>
                  <a:srgbClr val="C00000"/>
                </a:solidFill>
              </a:rPr>
              <a:t>lɪŋgwə</a:t>
            </a:r>
            <a:r>
              <a:rPr lang="en-GB" b="1" dirty="0" smtClean="0">
                <a:solidFill>
                  <a:srgbClr val="C00000"/>
                </a:solidFill>
              </a:rPr>
              <a:t> ˈ</a:t>
            </a:r>
            <a:r>
              <a:rPr lang="en-GB" b="1" dirty="0" err="1" smtClean="0">
                <a:solidFill>
                  <a:srgbClr val="C00000"/>
                </a:solidFill>
              </a:rPr>
              <a:t>fraŋkə</a:t>
            </a:r>
            <a:r>
              <a:rPr lang="en-GB" b="1" dirty="0" smtClean="0">
                <a:solidFill>
                  <a:srgbClr val="C00000"/>
                </a:solidFill>
              </a:rPr>
              <a:t>/</a:t>
            </a:r>
            <a:r>
              <a:rPr lang="en-US" b="1" dirty="0" smtClean="0">
                <a:solidFill>
                  <a:srgbClr val="C00000"/>
                </a:solidFill>
              </a:rPr>
              <a:t> : </a:t>
            </a:r>
            <a:r>
              <a:rPr lang="en-GB" dirty="0" smtClean="0"/>
              <a:t>a language that is adopted as a common language between speakers whose native languages are different. </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Theories of Pidgin origin</a:t>
            </a:r>
            <a:endParaRPr lang="en-GB" dirty="0"/>
          </a:p>
        </p:txBody>
      </p:sp>
      <p:sp>
        <p:nvSpPr>
          <p:cNvPr id="3" name="2 - Θέση περιεχομένου"/>
          <p:cNvSpPr>
            <a:spLocks noGrp="1"/>
          </p:cNvSpPr>
          <p:nvPr>
            <p:ph idx="1"/>
          </p:nvPr>
        </p:nvSpPr>
        <p:spPr>
          <a:xfrm>
            <a:off x="457200" y="1676400"/>
            <a:ext cx="8458200" cy="5257800"/>
          </a:xfrm>
        </p:spPr>
        <p:txBody>
          <a:bodyPr/>
          <a:lstStyle/>
          <a:p>
            <a:r>
              <a:rPr lang="en-US" i="1" dirty="0" smtClean="0"/>
              <a:t>I call them the theories of European Supremacy: </a:t>
            </a:r>
          </a:p>
          <a:p>
            <a:pPr lvl="1"/>
            <a:r>
              <a:rPr lang="en-US" i="1" dirty="0" smtClean="0"/>
              <a:t>(a) these people are unable to learn a normal language so they use pidgin (a ‘primitive language’). </a:t>
            </a:r>
          </a:p>
          <a:p>
            <a:pPr lvl="1"/>
            <a:r>
              <a:rPr lang="en-US" i="1" dirty="0" smtClean="0"/>
              <a:t>(b) the Europeans deliberately simplify their languages in order to communicate with others. </a:t>
            </a:r>
          </a:p>
          <a:p>
            <a:r>
              <a:rPr lang="en-US" i="1" dirty="0" smtClean="0"/>
              <a:t>Monogenetic and </a:t>
            </a:r>
            <a:r>
              <a:rPr lang="en-US" i="1" dirty="0" err="1" smtClean="0"/>
              <a:t>relexification</a:t>
            </a:r>
            <a:r>
              <a:rPr lang="en-US" i="1" dirty="0" smtClean="0"/>
              <a:t> theories of pidgin origin are almost certainly wrong (</a:t>
            </a:r>
            <a:r>
              <a:rPr lang="en-US" i="1" dirty="0" err="1" smtClean="0"/>
              <a:t>Wardhaugh</a:t>
            </a:r>
            <a:r>
              <a:rPr lang="en-US" i="1" dirty="0" smtClean="0"/>
              <a:t> 73-5). </a:t>
            </a: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Theories of Pidgin Origin</a:t>
            </a:r>
            <a:endParaRPr lang="en-GB" dirty="0"/>
          </a:p>
        </p:txBody>
      </p:sp>
      <p:sp>
        <p:nvSpPr>
          <p:cNvPr id="3" name="2 - Θέση περιεχομένου"/>
          <p:cNvSpPr>
            <a:spLocks noGrp="1"/>
          </p:cNvSpPr>
          <p:nvPr>
            <p:ph idx="1"/>
          </p:nvPr>
        </p:nvSpPr>
        <p:spPr/>
        <p:txBody>
          <a:bodyPr/>
          <a:lstStyle/>
          <a:p>
            <a:pPr algn="just"/>
            <a:r>
              <a:rPr lang="en-US" b="1" dirty="0" err="1" smtClean="0">
                <a:solidFill>
                  <a:srgbClr val="C00000"/>
                </a:solidFill>
              </a:rPr>
              <a:t>Relexification</a:t>
            </a:r>
            <a:r>
              <a:rPr lang="en-US" b="1" dirty="0" smtClean="0">
                <a:solidFill>
                  <a:srgbClr val="C00000"/>
                </a:solidFill>
              </a:rPr>
              <a:t>: </a:t>
            </a:r>
            <a:r>
              <a:rPr lang="en-US" dirty="0" smtClean="0"/>
              <a:t>all the present European language based pidgins and creoles derive from a single source, a lingua franca called </a:t>
            </a:r>
            <a:r>
              <a:rPr lang="en-US" dirty="0" err="1" smtClean="0"/>
              <a:t>Sabir</a:t>
            </a:r>
            <a:r>
              <a:rPr lang="en-US" dirty="0" smtClean="0"/>
              <a:t> used in the Mediterranean in the Middle Ages.</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err="1" smtClean="0"/>
              <a:t>relexification</a:t>
            </a:r>
            <a:r>
              <a:rPr lang="en-US" dirty="0" smtClean="0"/>
              <a:t> theory problems:</a:t>
            </a:r>
          </a:p>
          <a:p>
            <a:pPr lvl="1"/>
            <a:r>
              <a:rPr lang="en-US" dirty="0" smtClean="0"/>
              <a:t>Pidgins lack important features necessary to relate one language with another,</a:t>
            </a:r>
          </a:p>
          <a:p>
            <a:pPr lvl="1"/>
            <a:r>
              <a:rPr lang="en-US" dirty="0" smtClean="0"/>
              <a:t>The similarities between pidgins are very general,</a:t>
            </a:r>
          </a:p>
          <a:p>
            <a:pPr lvl="1"/>
            <a:r>
              <a:rPr lang="en-US" dirty="0" smtClean="0"/>
              <a:t>The predictions of this theory are against linguistic assertions about language structure.</a:t>
            </a:r>
          </a:p>
          <a:p>
            <a:pPr lvl="1"/>
            <a:r>
              <a:rPr lang="en-US" dirty="0" smtClean="0"/>
              <a:t>We might also expect more Portuguese to have survived.</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The theories of Pidgin origin</a:t>
            </a:r>
          </a:p>
        </p:txBody>
      </p:sp>
      <p:sp>
        <p:nvSpPr>
          <p:cNvPr id="169987" name="Rectangle 3"/>
          <p:cNvSpPr>
            <a:spLocks noGrp="1" noChangeArrowheads="1"/>
          </p:cNvSpPr>
          <p:nvPr>
            <p:ph idx="1"/>
          </p:nvPr>
        </p:nvSpPr>
        <p:spPr/>
        <p:txBody>
          <a:bodyPr>
            <a:normAutofit/>
          </a:bodyPr>
          <a:lstStyle/>
          <a:p>
            <a:pPr algn="just"/>
            <a:r>
              <a:rPr lang="en-US" b="1" dirty="0" smtClean="0">
                <a:solidFill>
                  <a:srgbClr val="C00000"/>
                </a:solidFill>
              </a:rPr>
              <a:t>Polygenesis </a:t>
            </a:r>
            <a:r>
              <a:rPr lang="en-US" dirty="0"/>
              <a:t>(not from a single source, but develop independently when the social situation requires communication among speakers who do not share a common language, but need to communicate</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2286000" y="1066800"/>
            <a:ext cx="6858000" cy="2209800"/>
          </a:xfrm>
        </p:spPr>
        <p:txBody>
          <a:bodyPr/>
          <a:lstStyle/>
          <a:p>
            <a:r>
              <a:rPr lang="en-US"/>
              <a:t>Discussion question 1 on page 77 of Wardhaugh is worth at least a few minutes of our time.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143000" y="2590800"/>
            <a:ext cx="7467600" cy="609600"/>
          </a:xfrm>
        </p:spPr>
        <p:txBody>
          <a:bodyPr/>
          <a:lstStyle/>
          <a:p>
            <a:r>
              <a:rPr lang="en-US">
                <a:effectLst>
                  <a:outerShdw blurRad="38100" dist="38100" dir="2700000" algn="tl">
                    <a:srgbClr val="C0C0C0"/>
                  </a:outerShdw>
                </a:effectLst>
              </a:rPr>
              <a:t>2. Creole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effectLst>
                  <a:outerShdw blurRad="38100" dist="38100" dir="2700000" algn="tl">
                    <a:srgbClr val="C0C0C0"/>
                  </a:outerShdw>
                </a:effectLst>
              </a:rPr>
              <a:t>Creoles: Structural Similarities</a:t>
            </a:r>
            <a:endParaRPr lang="en-US" b="0"/>
          </a:p>
        </p:txBody>
      </p:sp>
      <p:sp>
        <p:nvSpPr>
          <p:cNvPr id="53251" name="Rectangle 3"/>
          <p:cNvSpPr>
            <a:spLocks noGrp="1" noChangeArrowheads="1"/>
          </p:cNvSpPr>
          <p:nvPr>
            <p:ph idx="1"/>
          </p:nvPr>
        </p:nvSpPr>
        <p:spPr>
          <a:xfrm>
            <a:off x="1371600" y="1676400"/>
            <a:ext cx="6858000" cy="4267200"/>
          </a:xfrm>
        </p:spPr>
        <p:txBody>
          <a:bodyPr>
            <a:normAutofit fontScale="92500"/>
          </a:bodyPr>
          <a:lstStyle/>
          <a:p>
            <a:pPr marL="419100" indent="-419100">
              <a:buFont typeface="Wingdings" pitchFamily="2" charset="2"/>
              <a:buNone/>
            </a:pPr>
            <a:r>
              <a:rPr lang="en-US"/>
              <a:t>1.	zero copula	</a:t>
            </a:r>
          </a:p>
          <a:p>
            <a:pPr marL="419100" indent="-419100">
              <a:buFont typeface="Times" charset="0"/>
              <a:buNone/>
            </a:pPr>
            <a:r>
              <a:rPr lang="en-US"/>
              <a:t>		di kaafi kuol </a:t>
            </a:r>
          </a:p>
          <a:p>
            <a:pPr marL="419100" indent="-419100">
              <a:buFont typeface="Times" charset="0"/>
              <a:buNone/>
            </a:pPr>
            <a:r>
              <a:rPr lang="en-US"/>
              <a:t>		the coffee cold</a:t>
            </a:r>
          </a:p>
          <a:p>
            <a:pPr marL="419100" indent="-419100">
              <a:buFont typeface="Times" charset="0"/>
              <a:buNone/>
            </a:pPr>
            <a:r>
              <a:rPr lang="en-US"/>
              <a:t>		(</a:t>
            </a:r>
            <a:r>
              <a:rPr lang="en-US" i="1"/>
              <a:t>The coffee is cold</a:t>
            </a:r>
            <a:r>
              <a:rPr lang="en-US"/>
              <a:t>.)</a:t>
            </a:r>
          </a:p>
          <a:p>
            <a:pPr marL="419100" indent="-419100">
              <a:buFont typeface="Times" charset="0"/>
              <a:buNone/>
            </a:pPr>
            <a:endParaRPr lang="en-US"/>
          </a:p>
          <a:p>
            <a:pPr marL="419100" indent="-419100">
              <a:buFont typeface="Wingdings" pitchFamily="2" charset="2"/>
              <a:buNone/>
            </a:pPr>
            <a:r>
              <a:rPr lang="en-US"/>
              <a:t>2.	serial verbs: one verb fulfills a grammatical role</a:t>
            </a:r>
          </a:p>
          <a:p>
            <a:pPr marL="876300" lvl="1" indent="-419100">
              <a:lnSpc>
                <a:spcPct val="50000"/>
              </a:lnSpc>
            </a:pPr>
            <a:endParaRPr lang="en-US"/>
          </a:p>
          <a:p>
            <a:pPr marL="876300" lvl="1" indent="-419100">
              <a:buFont typeface="Wingdings" pitchFamily="2" charset="2"/>
              <a:buNone/>
            </a:pPr>
            <a:r>
              <a:rPr lang="en-US" u="sng"/>
              <a:t>Gullah Creole English</a:t>
            </a:r>
            <a:r>
              <a:rPr lang="en-US"/>
              <a:t> (So. Carolina &amp; Georgia)</a:t>
            </a:r>
          </a:p>
          <a:p>
            <a:pPr marL="876300" lvl="1" indent="-419100">
              <a:buFont typeface="Wingdings" pitchFamily="2" charset="2"/>
              <a:buNone/>
            </a:pPr>
            <a:r>
              <a:rPr lang="en-US"/>
              <a:t>	I    tol  pas  mi</a:t>
            </a:r>
          </a:p>
          <a:p>
            <a:pPr marL="876300" lvl="1" indent="-419100">
              <a:buFont typeface="Wingdings" pitchFamily="2" charset="2"/>
              <a:buNone/>
            </a:pPr>
            <a:r>
              <a:rPr lang="en-US"/>
              <a:t>	he tall pass me	</a:t>
            </a:r>
          </a:p>
          <a:p>
            <a:pPr marL="876300" lvl="1" indent="-419100">
              <a:buFont typeface="Wingdings" pitchFamily="2" charset="2"/>
              <a:buNone/>
            </a:pPr>
            <a:r>
              <a:rPr lang="en-US" i="1"/>
              <a:t>	(He’s taller THAN me.)</a:t>
            </a:r>
          </a:p>
          <a:p>
            <a:pPr marL="876300" lvl="1" indent="-419100">
              <a:buFont typeface="Wingdings" pitchFamily="2" charset="2"/>
              <a:buNone/>
            </a:pPr>
            <a:endParaRPr lang="en-US" i="1"/>
          </a:p>
          <a:p>
            <a:pPr marL="419100" indent="-419100">
              <a:buFont typeface="Wingdings" pitchFamily="2" charset="2"/>
              <a:buNone/>
            </a:pPr>
            <a:endParaRPr lang="en-US">
              <a:solidFill>
                <a:srgbClr val="2720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effectLst>
                  <a:outerShdw blurRad="38100" dist="38100" dir="2700000" algn="tl">
                    <a:srgbClr val="C0C0C0"/>
                  </a:outerShdw>
                </a:effectLst>
              </a:rPr>
              <a:t>Theories of Creolization</a:t>
            </a:r>
            <a:endParaRPr lang="en-US"/>
          </a:p>
        </p:txBody>
      </p:sp>
      <p:sp>
        <p:nvSpPr>
          <p:cNvPr id="150531" name="Rectangle 3"/>
          <p:cNvSpPr>
            <a:spLocks noGrp="1" noChangeArrowheads="1"/>
          </p:cNvSpPr>
          <p:nvPr>
            <p:ph idx="1"/>
          </p:nvPr>
        </p:nvSpPr>
        <p:spPr/>
        <p:txBody>
          <a:bodyPr/>
          <a:lstStyle/>
          <a:p>
            <a:pPr marL="419100" indent="-419100">
              <a:buFont typeface="Times" charset="0"/>
              <a:buNone/>
            </a:pPr>
            <a:r>
              <a:rPr lang="en-US" b="1"/>
              <a:t>1.	When children learn a pidgin as a native language</a:t>
            </a:r>
          </a:p>
          <a:p>
            <a:pPr marL="419100" indent="-419100">
              <a:buFont typeface="Times" charset="0"/>
              <a:buNone/>
            </a:pPr>
            <a:endParaRPr lang="en-US" b="1"/>
          </a:p>
          <a:p>
            <a:pPr marL="419100" indent="-419100">
              <a:buFont typeface="Times" charset="0"/>
              <a:buNone/>
            </a:pPr>
            <a:r>
              <a:rPr lang="en-US" b="1"/>
              <a:t>2.	Grammaticalization and phrases become words ‘ma bilong mi’ (my husband) to mabilongmi (Wardhaugh 78)</a:t>
            </a:r>
          </a:p>
          <a:p>
            <a:pPr marL="419100" indent="-419100">
              <a:buFont typeface="Times" charset="0"/>
              <a:buNone/>
            </a:pPr>
            <a:endParaRPr lang="en-US" b="1"/>
          </a:p>
          <a:p>
            <a:pPr marL="419100" indent="-419100">
              <a:buFont typeface="Times" charset="0"/>
              <a:buNone/>
            </a:pPr>
            <a:endParaRPr lang="en-US"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idx="4294967295"/>
          </p:nvPr>
        </p:nvSpPr>
        <p:spPr>
          <a:xfrm>
            <a:off x="2286000" y="1219200"/>
            <a:ext cx="6858000" cy="2971800"/>
          </a:xfrm>
        </p:spPr>
        <p:txBody>
          <a:bodyPr>
            <a:normAutofit fontScale="90000"/>
          </a:bodyPr>
          <a:lstStyle/>
          <a:p>
            <a:r>
              <a:rPr lang="en-US" dirty="0"/>
              <a:t>Levels of </a:t>
            </a:r>
            <a:r>
              <a:rPr lang="en-US" dirty="0" err="1"/>
              <a:t>creole</a:t>
            </a:r>
            <a:r>
              <a:rPr lang="en-US" dirty="0"/>
              <a:t>/language status</a:t>
            </a:r>
            <a:br>
              <a:rPr lang="en-US" dirty="0"/>
            </a:br>
            <a:r>
              <a:rPr lang="en-US" dirty="0"/>
              <a:t>and the continuum</a:t>
            </a:r>
            <a:br>
              <a:rPr lang="en-US" dirty="0"/>
            </a:br>
            <a:r>
              <a:rPr lang="en-US" dirty="0"/>
              <a:t/>
            </a:r>
            <a:br>
              <a:rPr lang="en-US" dirty="0"/>
            </a:br>
            <a:r>
              <a:rPr lang="en-US" dirty="0"/>
              <a:t>1. </a:t>
            </a:r>
            <a:r>
              <a:rPr lang="en-US" dirty="0" err="1"/>
              <a:t>Acrolect</a:t>
            </a:r>
            <a:r>
              <a:rPr lang="en-US" dirty="0"/>
              <a:t> “high speech”</a:t>
            </a:r>
            <a:br>
              <a:rPr lang="en-US" dirty="0"/>
            </a:br>
            <a:r>
              <a:rPr lang="en-US" dirty="0"/>
              <a:t>2. </a:t>
            </a:r>
            <a:r>
              <a:rPr lang="en-US" dirty="0" err="1"/>
              <a:t>Mesolect</a:t>
            </a:r>
            <a:r>
              <a:rPr lang="en-US" dirty="0"/>
              <a:t> “middle speech”</a:t>
            </a:r>
            <a:br>
              <a:rPr lang="en-US" dirty="0"/>
            </a:br>
            <a:r>
              <a:rPr lang="en-US" dirty="0"/>
              <a:t>3. </a:t>
            </a:r>
            <a:r>
              <a:rPr lang="en-US" dirty="0" err="1" smtClean="0"/>
              <a:t>Basilect</a:t>
            </a:r>
            <a:r>
              <a:rPr lang="en-US" dirty="0" smtClean="0"/>
              <a:t> </a:t>
            </a:r>
            <a:r>
              <a:rPr lang="en-US" dirty="0"/>
              <a:t>“low speech”</a:t>
            </a:r>
            <a:br>
              <a:rPr lang="en-US" dirty="0"/>
            </a:br>
            <a:r>
              <a:rPr lang="en-US" dirty="0"/>
              <a:t/>
            </a:r>
            <a:br>
              <a:rPr lang="en-US" dirty="0"/>
            </a:br>
            <a:r>
              <a:rPr lang="en-US" dirty="0"/>
              <a:t>Groups often recognize status distinctions subconsciously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effectLst>
                  <a:outerShdw blurRad="38100" dist="38100" dir="2700000" algn="tl">
                    <a:srgbClr val="C0C0C0"/>
                  </a:outerShdw>
                </a:effectLst>
              </a:rPr>
              <a:t>Creolization</a:t>
            </a:r>
            <a:endParaRPr lang="en-US" b="0"/>
          </a:p>
        </p:txBody>
      </p:sp>
      <p:sp>
        <p:nvSpPr>
          <p:cNvPr id="52227" name="Rectangle 3"/>
          <p:cNvSpPr>
            <a:spLocks noGrp="1" noChangeArrowheads="1"/>
          </p:cNvSpPr>
          <p:nvPr>
            <p:ph idx="1"/>
          </p:nvPr>
        </p:nvSpPr>
        <p:spPr/>
        <p:txBody>
          <a:bodyPr/>
          <a:lstStyle/>
          <a:p>
            <a:pPr marL="419100" indent="-419100">
              <a:buFont typeface="Times" charset="0"/>
              <a:buNone/>
            </a:pPr>
            <a:r>
              <a:rPr lang="en-US"/>
              <a:t>1.	When children learn a pidgin as their mother tongue, within  a generation or two, native language use becomes consolidated and widespread. The result is a creole.</a:t>
            </a:r>
          </a:p>
          <a:p>
            <a:pPr marL="419100" indent="-419100">
              <a:buFont typeface="Times" charset="0"/>
              <a:buNone/>
            </a:pPr>
            <a:endParaRPr lang="en-US"/>
          </a:p>
          <a:p>
            <a:pPr marL="419100" indent="-419100">
              <a:lnSpc>
                <a:spcPct val="90000"/>
              </a:lnSpc>
              <a:buFont typeface="Times" charset="0"/>
              <a:buNone/>
            </a:pPr>
            <a:r>
              <a:rPr lang="en-US"/>
              <a:t>2.	Major expansion in the structural linguistic resources: vocabulary, grammar, and style.</a:t>
            </a:r>
          </a:p>
          <a:p>
            <a:pPr marL="419100" indent="-419100">
              <a:lnSpc>
                <a:spcPct val="90000"/>
              </a:lnSpc>
              <a:buFont typeface="Times" charset="0"/>
              <a:buAutoNum type="arabicPeriod" startAt="2"/>
            </a:pPr>
            <a:endParaRPr lang="en-US"/>
          </a:p>
          <a:p>
            <a:pPr marL="419100" indent="-419100">
              <a:lnSpc>
                <a:spcPct val="90000"/>
              </a:lnSpc>
              <a:buFont typeface="Wingdings" pitchFamily="2" charset="2"/>
              <a:buNone/>
            </a:pPr>
            <a:r>
              <a:rPr lang="en-US"/>
              <a:t>3.	Shift in the overall patterns of language use in the community.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Pidgins and Creoles…</a:t>
            </a:r>
          </a:p>
          <a:p>
            <a:endParaRPr lang="en-US" dirty="0"/>
          </a:p>
          <a:p>
            <a:r>
              <a:rPr lang="en-US" dirty="0" err="1" smtClean="0"/>
              <a:t>Hymes</a:t>
            </a:r>
            <a:r>
              <a:rPr lang="en-US" dirty="0" smtClean="0"/>
              <a:t> (1971) before 1930s pidgins and creoles were largely ignored by linguists who regarded them as ‘marginal languages’ </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1295400" y="1143000"/>
            <a:ext cx="6705600" cy="4572000"/>
          </a:xfrm>
        </p:spPr>
        <p:txBody>
          <a:bodyPr/>
          <a:lstStyle/>
          <a:p>
            <a:pPr marL="381000" indent="-381000">
              <a:buFont typeface="Wingdings" pitchFamily="2" charset="2"/>
              <a:buNone/>
            </a:pPr>
            <a:r>
              <a:rPr lang="en-US" sz="2400" b="1">
                <a:solidFill>
                  <a:schemeClr val="tx2"/>
                </a:solidFill>
                <a:effectLst>
                  <a:outerShdw blurRad="38100" dist="38100" dir="2700000" algn="tl">
                    <a:srgbClr val="C0C0C0"/>
                  </a:outerShdw>
                </a:effectLst>
              </a:rPr>
              <a:t>Decreolization</a:t>
            </a:r>
            <a:endParaRPr lang="en-US" sz="2400" b="1">
              <a:solidFill>
                <a:schemeClr val="tx2"/>
              </a:solidFill>
            </a:endParaRPr>
          </a:p>
          <a:p>
            <a:pPr marL="381000" indent="-381000"/>
            <a:endParaRPr lang="en-US"/>
          </a:p>
          <a:p>
            <a:pPr marL="838200" lvl="1" indent="-381000"/>
            <a:r>
              <a:rPr lang="en-US"/>
              <a:t>Shift toward standard form of the language from which the creole derives. </a:t>
            </a:r>
          </a:p>
          <a:p>
            <a:pPr marL="838200" lvl="1" indent="-381000">
              <a:buFont typeface="Wingdings" pitchFamily="2" charset="2"/>
              <a:buNone/>
            </a:pPr>
            <a:r>
              <a:rPr lang="en-US" sz="900"/>
              <a:t>	</a:t>
            </a:r>
          </a:p>
          <a:p>
            <a:pPr marL="838200" lvl="1" indent="-381000"/>
            <a:r>
              <a:rPr lang="en-US"/>
              <a:t>The standard language has the status of social prestige, education, wealth. Creole speakers find themselves under great pressure to change their speech in the direction of the standard. </a:t>
            </a:r>
          </a:p>
          <a:p>
            <a:pPr marL="381000" indent="-381000"/>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1219200" y="1143000"/>
            <a:ext cx="6934200" cy="4572000"/>
          </a:xfrm>
        </p:spPr>
        <p:txBody>
          <a:bodyPr/>
          <a:lstStyle/>
          <a:p>
            <a:pPr marL="381000" indent="-381000">
              <a:buFont typeface="Wingdings" pitchFamily="2" charset="2"/>
              <a:buNone/>
            </a:pPr>
            <a:r>
              <a:rPr lang="en-US" sz="2400" b="1">
                <a:solidFill>
                  <a:schemeClr val="tx2"/>
                </a:solidFill>
                <a:effectLst>
                  <a:outerShdw blurRad="38100" dist="38100" dir="2700000" algn="tl">
                    <a:srgbClr val="C0C0C0"/>
                  </a:outerShdw>
                </a:effectLst>
              </a:rPr>
              <a:t>Hypercreolization</a:t>
            </a:r>
            <a:endParaRPr lang="en-US" b="1">
              <a:solidFill>
                <a:schemeClr val="tx2"/>
              </a:solidFill>
            </a:endParaRPr>
          </a:p>
          <a:p>
            <a:pPr marL="381000" indent="-381000"/>
            <a:endParaRPr lang="en-US"/>
          </a:p>
          <a:p>
            <a:pPr marL="838200" lvl="1" indent="-381000"/>
            <a:r>
              <a:rPr lang="en-US"/>
              <a:t>Aggressive reaction against the standard language on the part of creole speakers, who assert the superior status of their creole, and the need to recognize the ethnic identity of their communication. Such a reaction can lead to a marked change in speech habits as speakers focus on what they see as the “pure” form of the creole.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Recreolization</a:t>
            </a:r>
          </a:p>
        </p:txBody>
      </p:sp>
      <p:sp>
        <p:nvSpPr>
          <p:cNvPr id="175107" name="Rectangle 3"/>
          <p:cNvSpPr>
            <a:spLocks noGrp="1" noChangeArrowheads="1"/>
          </p:cNvSpPr>
          <p:nvPr>
            <p:ph idx="1"/>
          </p:nvPr>
        </p:nvSpPr>
        <p:spPr/>
        <p:txBody>
          <a:bodyPr/>
          <a:lstStyle/>
          <a:p>
            <a:pPr algn="just"/>
            <a:r>
              <a:rPr lang="en-US" dirty="0"/>
              <a:t>As </a:t>
            </a:r>
            <a:r>
              <a:rPr lang="en-US" dirty="0" err="1"/>
              <a:t>Jamacians</a:t>
            </a:r>
            <a:r>
              <a:rPr lang="en-US" dirty="0"/>
              <a:t> living in England who “deliberately </a:t>
            </a:r>
            <a:r>
              <a:rPr lang="en-US" dirty="0" err="1"/>
              <a:t>recreolize</a:t>
            </a:r>
            <a:r>
              <a:rPr lang="en-US" dirty="0"/>
              <a:t> the English they use in an attempt to assert their ethnic identity and solidarity </a:t>
            </a:r>
            <a:r>
              <a:rPr lang="en-US" dirty="0" err="1"/>
              <a:t>bacause</a:t>
            </a:r>
            <a:r>
              <a:rPr lang="en-US" dirty="0"/>
              <a:t> of the social situation  in which they find themselves (</a:t>
            </a:r>
            <a:r>
              <a:rPr lang="en-US" dirty="0" err="1"/>
              <a:t>Wardhaugh</a:t>
            </a:r>
            <a:r>
              <a:rPr lang="en-US" dirty="0"/>
              <a:t> 84)</a:t>
            </a:r>
          </a:p>
          <a:p>
            <a:pPr algn="just"/>
            <a:r>
              <a:rPr lang="en-US" dirty="0"/>
              <a:t>Look at discussion question 1 on page 85 (an </a:t>
            </a:r>
            <a:r>
              <a:rPr lang="en-US" dirty="0" err="1"/>
              <a:t>analagous</a:t>
            </a:r>
            <a:r>
              <a:rPr lang="en-US" dirty="0"/>
              <a:t> way to think about these </a:t>
            </a:r>
            <a:r>
              <a:rPr lang="en-US" dirty="0" err="1"/>
              <a:t>redical</a:t>
            </a:r>
            <a:r>
              <a:rPr lang="en-US" dirty="0"/>
              <a:t> linguistic evolutions is to consider the metamorphosis of the whale. Radical change because of special </a:t>
            </a:r>
            <a:r>
              <a:rPr lang="en-US" dirty="0" err="1"/>
              <a:t>enviornment</a:t>
            </a:r>
            <a:r>
              <a:rPr lang="en-US" dirty="0"/>
              <a:t>.</a:t>
            </a:r>
          </a:p>
          <a:p>
            <a:pPr algn="just"/>
            <a:r>
              <a:rPr lang="en-US" dirty="0"/>
              <a:t>Look also at discussion question 5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143000" y="2590800"/>
            <a:ext cx="7467600" cy="609600"/>
          </a:xfrm>
        </p:spPr>
        <p:txBody>
          <a:bodyPr>
            <a:normAutofit fontScale="90000"/>
          </a:bodyPr>
          <a:lstStyle/>
          <a:p>
            <a:r>
              <a:rPr lang="en-US">
                <a:effectLst>
                  <a:outerShdw blurRad="38100" dist="38100" dir="2700000" algn="tl">
                    <a:srgbClr val="C0C0C0"/>
                  </a:outerShdw>
                </a:effectLst>
              </a:rPr>
              <a:t>3. Pidgins &amp; Creoles: Conditions for Development</a:t>
            </a:r>
            <a:endParaRPr lang="en-US"/>
          </a:p>
        </p:txBody>
      </p:sp>
      <p:sp>
        <p:nvSpPr>
          <p:cNvPr id="131075" name="Rectangle 3"/>
          <p:cNvSpPr>
            <a:spLocks noGrp="1" noChangeArrowheads="1"/>
          </p:cNvSpPr>
          <p:nvPr>
            <p:ph idx="1"/>
          </p:nvPr>
        </p:nvSpPr>
        <p:spPr/>
        <p:txBody>
          <a:bodyPr/>
          <a:lstStyle/>
          <a:p>
            <a:pPr>
              <a:buFont typeface="Times" charset="0"/>
              <a:buAutoNum type="arabicPeriod"/>
            </a:pPr>
            <a:endParaRPr lang="en-US"/>
          </a:p>
          <a:p>
            <a:pPr>
              <a:buFont typeface="Times" charset="0"/>
              <a:buAutoNum type="arabicPeriod"/>
            </a:pPr>
            <a:endParaRPr lang="en-US"/>
          </a:p>
          <a:p>
            <a:endParaRPr lang="en-US"/>
          </a:p>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pPr lvl="0"/>
            <a:r>
              <a:rPr lang="en-US" dirty="0" smtClean="0">
                <a:effectLst>
                  <a:outerShdw blurRad="38100" dist="38100" dir="2700000" algn="tl">
                    <a:srgbClr val="C0C0C0"/>
                  </a:outerShdw>
                </a:effectLst>
              </a:rPr>
              <a:t>1. The Slave Trade</a:t>
            </a:r>
            <a:endParaRPr lang="en-GB" dirty="0"/>
          </a:p>
        </p:txBody>
      </p:sp>
      <p:sp>
        <p:nvSpPr>
          <p:cNvPr id="3" name="2 - Θέση περιεχομένου"/>
          <p:cNvSpPr>
            <a:spLocks noGrp="1"/>
          </p:cNvSpPr>
          <p:nvPr>
            <p:ph idx="1"/>
          </p:nvPr>
        </p:nvSpPr>
        <p:spPr/>
        <p:txBody>
          <a:bodyPr/>
          <a:lstStyle/>
          <a:p>
            <a:endParaRPr lang="en-GB"/>
          </a:p>
        </p:txBody>
      </p:sp>
      <p:sp>
        <p:nvSpPr>
          <p:cNvPr id="4" name="Rectangle 3"/>
          <p:cNvSpPr txBox="1">
            <a:spLocks noChangeArrowheads="1"/>
          </p:cNvSpPr>
          <p:nvPr/>
        </p:nvSpPr>
        <p:spPr>
          <a:xfrm>
            <a:off x="1371600" y="990600"/>
            <a:ext cx="2895600" cy="457200"/>
          </a:xfrm>
          <a:prstGeom prst="rect">
            <a:avLst/>
          </a:prstGeom>
        </p:spPr>
        <p:txBody>
          <a:bodyPr vert="horz"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cstate="print"/>
          <a:srcRect l="7271"/>
          <a:stretch>
            <a:fillRect/>
          </a:stretch>
        </p:blipFill>
        <p:spPr bwMode="auto">
          <a:xfrm>
            <a:off x="28575" y="25400"/>
            <a:ext cx="9140825" cy="6826250"/>
          </a:xfrm>
          <a:prstGeom prst="rect">
            <a:avLst/>
          </a:prstGeom>
          <a:noFill/>
          <a:ln w="9525">
            <a:noFill/>
            <a:miter lim="800000"/>
            <a:headEnd/>
            <a:tailEnd/>
          </a:ln>
          <a:effectLst/>
        </p:spPr>
      </p:pic>
      <p:sp>
        <p:nvSpPr>
          <p:cNvPr id="37892" name="Rectangle 4"/>
          <p:cNvSpPr>
            <a:spLocks noGrp="1" noChangeArrowheads="1"/>
          </p:cNvSpPr>
          <p:nvPr>
            <p:ph idx="1"/>
          </p:nvPr>
        </p:nvSpPr>
        <p:spPr>
          <a:xfrm>
            <a:off x="1295400" y="5715000"/>
            <a:ext cx="6400800" cy="1014413"/>
          </a:xfrm>
          <a:solidFill>
            <a:srgbClr val="8CA7B4"/>
          </a:solidFill>
        </p:spPr>
        <p:txBody>
          <a:bodyPr>
            <a:normAutofit fontScale="92500" lnSpcReduction="10000"/>
          </a:bodyPr>
          <a:lstStyle/>
          <a:p>
            <a:pPr marL="55563" indent="-55563">
              <a:buFont typeface="Wingdings" pitchFamily="2" charset="2"/>
              <a:buNone/>
            </a:pPr>
            <a:r>
              <a:rPr lang="en-US" b="1"/>
              <a:t>The forcible exile of over 12 million Africans to work the plantations of European colonists.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2000"/>
              <a:t>Profile of a Slave Ship</a:t>
            </a:r>
            <a:endParaRPr lang="en-US"/>
          </a:p>
        </p:txBody>
      </p:sp>
      <p:sp>
        <p:nvSpPr>
          <p:cNvPr id="38915" name="Rectangle 3"/>
          <p:cNvSpPr>
            <a:spLocks noGrp="1" noChangeArrowheads="1"/>
          </p:cNvSpPr>
          <p:nvPr>
            <p:ph idx="1"/>
          </p:nvPr>
        </p:nvSpPr>
        <p:spPr/>
        <p:txBody>
          <a:bodyPr>
            <a:normAutofit lnSpcReduction="10000"/>
          </a:bodyPr>
          <a:lstStyle/>
          <a:p>
            <a:pPr>
              <a:buFont typeface="Wingdings" pitchFamily="2" charset="2"/>
              <a:buNone/>
              <a:tabLst>
                <a:tab pos="635000" algn="l"/>
                <a:tab pos="4168775" algn="l"/>
              </a:tabLst>
            </a:pPr>
            <a:r>
              <a:rPr lang="en-US" sz="2000"/>
              <a:t>Name of ship:	Zong</a:t>
            </a:r>
          </a:p>
          <a:p>
            <a:pPr>
              <a:buFont typeface="Wingdings" pitchFamily="2" charset="2"/>
              <a:buNone/>
              <a:tabLst>
                <a:tab pos="635000" algn="l"/>
                <a:tab pos="4168775" algn="l"/>
              </a:tabLst>
            </a:pPr>
            <a:r>
              <a:rPr lang="en-US" sz="2000"/>
              <a:t>Left Sãn Tomé	6 September 1781</a:t>
            </a:r>
          </a:p>
          <a:p>
            <a:pPr>
              <a:buFont typeface="Wingdings" pitchFamily="2" charset="2"/>
              <a:buNone/>
              <a:tabLst>
                <a:tab pos="635000" algn="l"/>
                <a:tab pos="4168775" algn="l"/>
              </a:tabLst>
            </a:pPr>
            <a:r>
              <a:rPr lang="en-US" sz="2000"/>
              <a:t>Slaves on board	440</a:t>
            </a:r>
          </a:p>
          <a:p>
            <a:pPr>
              <a:buFont typeface="Wingdings" pitchFamily="2" charset="2"/>
              <a:buNone/>
              <a:tabLst>
                <a:tab pos="635000" algn="l"/>
                <a:tab pos="4168775" algn="l"/>
              </a:tabLst>
            </a:pPr>
            <a:r>
              <a:rPr lang="en-US" sz="2000"/>
              <a:t>White crew	17</a:t>
            </a:r>
          </a:p>
          <a:p>
            <a:pPr>
              <a:buFont typeface="Wingdings" pitchFamily="2" charset="2"/>
              <a:buNone/>
              <a:tabLst>
                <a:tab pos="635000" algn="l"/>
                <a:tab pos="4168775" algn="l"/>
              </a:tabLst>
            </a:pPr>
            <a:r>
              <a:rPr lang="en-US" sz="2000"/>
              <a:t>Arrived in Jamaica	27 November 1781</a:t>
            </a:r>
          </a:p>
          <a:p>
            <a:pPr>
              <a:buFont typeface="Wingdings" pitchFamily="2" charset="2"/>
              <a:buNone/>
              <a:tabLst>
                <a:tab pos="635000" algn="l"/>
                <a:tab pos="4168775" algn="l"/>
              </a:tabLst>
            </a:pPr>
            <a:r>
              <a:rPr lang="en-US" sz="2000"/>
              <a:t>Slaves deceased	60</a:t>
            </a:r>
          </a:p>
          <a:p>
            <a:pPr>
              <a:buFont typeface="Wingdings" pitchFamily="2" charset="2"/>
              <a:buNone/>
              <a:tabLst>
                <a:tab pos="635000" algn="l"/>
                <a:tab pos="4168775" algn="l"/>
              </a:tabLst>
            </a:pPr>
            <a:r>
              <a:rPr lang="en-US" sz="2000"/>
              <a:t>Crew deceased	7</a:t>
            </a:r>
          </a:p>
          <a:p>
            <a:pPr>
              <a:buFont typeface="Wingdings" pitchFamily="2" charset="2"/>
              <a:buNone/>
              <a:tabLst>
                <a:tab pos="635000" algn="l"/>
                <a:tab pos="4168775" algn="l"/>
              </a:tabLst>
            </a:pPr>
            <a:r>
              <a:rPr lang="en-US" sz="2000"/>
              <a:t>Slaves sick on arrival, likely to die	greater than 60</a:t>
            </a:r>
          </a:p>
          <a:p>
            <a:pPr>
              <a:buFont typeface="Wingdings" pitchFamily="2" charset="2"/>
              <a:buNone/>
              <a:tabLst>
                <a:tab pos="635000" algn="l"/>
                <a:tab pos="4168775" algn="l"/>
              </a:tabLst>
            </a:pPr>
            <a:r>
              <a:rPr lang="en-US" sz="2000"/>
              <a:t>Price per slave in Jamaica 	20-40 pounds</a:t>
            </a:r>
          </a:p>
          <a:p>
            <a:pPr>
              <a:buFont typeface="Wingdings" pitchFamily="2" charset="2"/>
              <a:buNone/>
              <a:tabLst>
                <a:tab pos="635000" algn="l"/>
                <a:tab pos="4168775" algn="l"/>
              </a:tabLst>
            </a:pPr>
            <a:endParaRPr lang="en-US" sz="1800" b="1"/>
          </a:p>
          <a:p>
            <a:pPr>
              <a:buFont typeface="Wingdings" pitchFamily="2" charset="2"/>
              <a:buNone/>
              <a:tabLst>
                <a:tab pos="635000" algn="l"/>
                <a:tab pos="4168775" algn="l"/>
              </a:tabLst>
            </a:pPr>
            <a:endParaRPr lang="en-US" sz="1800" b="1">
              <a:latin typeface="American Typewriter" charset="0"/>
            </a:endParaRPr>
          </a:p>
          <a:p>
            <a:pPr>
              <a:buFont typeface="Wingdings" pitchFamily="2" charset="2"/>
              <a:buNone/>
              <a:tabLst>
                <a:tab pos="635000" algn="l"/>
                <a:tab pos="4168775" algn="l"/>
              </a:tabLst>
            </a:pPr>
            <a:endParaRPr lang="en-US" sz="1800" b="1">
              <a:latin typeface="American Typewriter" charset="0"/>
            </a:endParaRPr>
          </a:p>
          <a:p>
            <a:pPr>
              <a:buFont typeface="Wingdings" pitchFamily="2" charset="2"/>
              <a:buNone/>
              <a:tabLst>
                <a:tab pos="635000" algn="l"/>
                <a:tab pos="4168775" algn="l"/>
              </a:tabLst>
            </a:pPr>
            <a:r>
              <a:rPr lang="en-US" sz="1800"/>
              <a:t>from </a:t>
            </a:r>
            <a:r>
              <a:rPr lang="en-US" sz="1800" i="1"/>
              <a:t>The Memoirs of Granville-Sharp</a:t>
            </a:r>
            <a:r>
              <a:rPr lang="en-US" sz="1800"/>
              <a:t> </a:t>
            </a:r>
          </a:p>
          <a:p>
            <a:pPr>
              <a:buFont typeface="Wingdings" pitchFamily="2" charset="2"/>
              <a:buNone/>
              <a:tabLst>
                <a:tab pos="635000" algn="l"/>
                <a:tab pos="4168775" algn="l"/>
              </a:tabLst>
            </a:pPr>
            <a:r>
              <a:rPr lang="en-US" sz="1800"/>
              <a:t>(text p. 284)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sz="2000"/>
              <a:t>Two Locations</a:t>
            </a:r>
            <a:endParaRPr lang="en-US"/>
          </a:p>
        </p:txBody>
      </p:sp>
      <p:sp>
        <p:nvSpPr>
          <p:cNvPr id="135171" name="Rectangle 3"/>
          <p:cNvSpPr>
            <a:spLocks noGrp="1" noChangeArrowheads="1"/>
          </p:cNvSpPr>
          <p:nvPr>
            <p:ph idx="1"/>
          </p:nvPr>
        </p:nvSpPr>
        <p:spPr/>
        <p:txBody>
          <a:bodyPr>
            <a:normAutofit lnSpcReduction="10000"/>
          </a:bodyPr>
          <a:lstStyle/>
          <a:p>
            <a:pPr>
              <a:tabLst>
                <a:tab pos="635000" algn="l"/>
                <a:tab pos="2746375" algn="l"/>
                <a:tab pos="5314950" algn="l"/>
              </a:tabLst>
            </a:pPr>
            <a:r>
              <a:rPr lang="en-US" sz="2000" b="1">
                <a:solidFill>
                  <a:srgbClr val="3366CC"/>
                </a:solidFill>
              </a:rPr>
              <a:t>Fort Creole</a:t>
            </a:r>
            <a:r>
              <a:rPr lang="en-US" sz="2000"/>
              <a:t>: developed at fortified posts along the west African coast, where European forces held slaves until the arrival of the next ship.</a:t>
            </a:r>
          </a:p>
          <a:p>
            <a:pPr>
              <a:buFont typeface="Wingdings" pitchFamily="2" charset="2"/>
              <a:buNone/>
              <a:tabLst>
                <a:tab pos="635000" algn="l"/>
                <a:tab pos="2746375" algn="l"/>
                <a:tab pos="5314950" algn="l"/>
              </a:tabLst>
            </a:pPr>
            <a:r>
              <a:rPr lang="en-US" sz="2000"/>
              <a:t>		</a:t>
            </a:r>
            <a:r>
              <a:rPr lang="en-US" sz="2000" b="1">
                <a:solidFill>
                  <a:schemeClr val="accent1"/>
                </a:solidFill>
              </a:rPr>
              <a:t>Guinea Coast Creole</a:t>
            </a:r>
            <a:r>
              <a:rPr lang="en-US" sz="2000">
                <a:solidFill>
                  <a:srgbClr val="2720FF"/>
                </a:solidFill>
              </a:rPr>
              <a:t> </a:t>
            </a:r>
            <a:r>
              <a:rPr lang="en-US" sz="2000" b="1">
                <a:solidFill>
                  <a:schemeClr val="accent1"/>
                </a:solidFill>
              </a:rPr>
              <a:t>English</a:t>
            </a:r>
            <a:endParaRPr lang="en-US" sz="2000">
              <a:solidFill>
                <a:srgbClr val="2720FF"/>
              </a:solidFill>
            </a:endParaRPr>
          </a:p>
          <a:p>
            <a:pPr>
              <a:buFont typeface="Wingdings" pitchFamily="2" charset="2"/>
              <a:buNone/>
              <a:tabLst>
                <a:tab pos="635000" algn="l"/>
                <a:tab pos="2746375" algn="l"/>
                <a:tab pos="5314950" algn="l"/>
              </a:tabLst>
            </a:pPr>
            <a:endParaRPr lang="en-US" sz="2000"/>
          </a:p>
          <a:p>
            <a:pPr>
              <a:tabLst>
                <a:tab pos="635000" algn="l"/>
                <a:tab pos="2746375" algn="l"/>
                <a:tab pos="5314950" algn="l"/>
              </a:tabLst>
            </a:pPr>
            <a:r>
              <a:rPr lang="en-US" sz="2000" b="1">
                <a:solidFill>
                  <a:srgbClr val="3366CC"/>
                </a:solidFill>
              </a:rPr>
              <a:t>Plantation Creole</a:t>
            </a:r>
            <a:r>
              <a:rPr lang="en-US" sz="2000"/>
              <a:t>: developed on plantations in the New World colonies under the dominance of different European languages.</a:t>
            </a:r>
          </a:p>
          <a:p>
            <a:pPr>
              <a:buFont typeface="Wingdings" pitchFamily="2" charset="2"/>
              <a:buNone/>
              <a:tabLst>
                <a:tab pos="635000" algn="l"/>
                <a:tab pos="2746375" algn="l"/>
                <a:tab pos="5314950" algn="l"/>
              </a:tabLst>
            </a:pPr>
            <a:r>
              <a:rPr lang="en-US" sz="2000">
                <a:solidFill>
                  <a:srgbClr val="2720FF"/>
                </a:solidFill>
              </a:rPr>
              <a:t>		</a:t>
            </a:r>
            <a:r>
              <a:rPr lang="en-US" sz="2000" b="1">
                <a:solidFill>
                  <a:schemeClr val="accent1"/>
                </a:solidFill>
              </a:rPr>
              <a:t>Jamaican Creole</a:t>
            </a:r>
            <a:r>
              <a:rPr lang="en-US" sz="2000"/>
              <a:t>	Jamaica 	English</a:t>
            </a:r>
          </a:p>
          <a:p>
            <a:pPr>
              <a:buFont typeface="Wingdings" pitchFamily="2" charset="2"/>
              <a:buNone/>
              <a:tabLst>
                <a:tab pos="635000" algn="l"/>
                <a:tab pos="2746375" algn="l"/>
                <a:tab pos="5314950" algn="l"/>
              </a:tabLst>
            </a:pPr>
            <a:r>
              <a:rPr lang="en-US" sz="2000"/>
              <a:t>		</a:t>
            </a:r>
            <a:r>
              <a:rPr lang="en-US" sz="2000" b="1">
                <a:solidFill>
                  <a:schemeClr val="accent1"/>
                </a:solidFill>
              </a:rPr>
              <a:t>Negerhollands</a:t>
            </a:r>
            <a:r>
              <a:rPr lang="en-US" sz="2000"/>
              <a:t> 	Virgin Islands	Dutch</a:t>
            </a:r>
          </a:p>
          <a:p>
            <a:pPr>
              <a:buFont typeface="Wingdings" pitchFamily="2" charset="2"/>
              <a:buNone/>
              <a:tabLst>
                <a:tab pos="635000" algn="l"/>
                <a:tab pos="2746375" algn="l"/>
                <a:tab pos="5314950" algn="l"/>
              </a:tabLst>
            </a:pPr>
            <a:r>
              <a:rPr lang="en-US" sz="2000"/>
              <a:t>		</a:t>
            </a:r>
            <a:r>
              <a:rPr lang="en-US" sz="2000" b="1">
                <a:solidFill>
                  <a:schemeClr val="accent1"/>
                </a:solidFill>
              </a:rPr>
              <a:t>Haitian Creole</a:t>
            </a:r>
            <a:r>
              <a:rPr lang="en-US" sz="2000"/>
              <a:t> 	Haiti	French</a:t>
            </a:r>
          </a:p>
          <a:p>
            <a:pPr>
              <a:buFont typeface="Wingdings" pitchFamily="2" charset="2"/>
              <a:buNone/>
              <a:tabLst>
                <a:tab pos="635000" algn="l"/>
                <a:tab pos="2746375" algn="l"/>
                <a:tab pos="5314950" algn="l"/>
              </a:tabLst>
            </a:pPr>
            <a:r>
              <a:rPr lang="en-US" sz="2000"/>
              <a:t>		</a:t>
            </a:r>
            <a:r>
              <a:rPr lang="en-US" sz="2000" b="1">
                <a:solidFill>
                  <a:schemeClr val="accent1"/>
                </a:solidFill>
              </a:rPr>
              <a:t>Papiamento</a:t>
            </a:r>
            <a:r>
              <a:rPr lang="en-US" sz="2000"/>
              <a:t>	Netherlands Antilles	Spanish</a:t>
            </a:r>
          </a:p>
          <a:p>
            <a:pPr>
              <a:buFont typeface="Wingdings" pitchFamily="2" charset="2"/>
              <a:buNone/>
              <a:tabLst>
                <a:tab pos="635000" algn="l"/>
                <a:tab pos="2746375" algn="l"/>
                <a:tab pos="5314950" algn="l"/>
              </a:tabLst>
            </a:pPr>
            <a:r>
              <a:rPr lang="en-US" sz="2000"/>
              <a:t>		</a:t>
            </a:r>
            <a:r>
              <a:rPr lang="en-US" sz="2000" b="1">
                <a:solidFill>
                  <a:schemeClr val="accent1"/>
                </a:solidFill>
              </a:rPr>
              <a:t>Angolar</a:t>
            </a:r>
            <a:r>
              <a:rPr lang="en-US" sz="2000"/>
              <a:t>	Sãno Tomé	Portuguese</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p:txBody>
          <a:bodyPr/>
          <a:lstStyle/>
          <a:p>
            <a:pPr>
              <a:tabLst>
                <a:tab pos="344488" algn="l"/>
              </a:tabLst>
            </a:pPr>
            <a:r>
              <a:rPr lang="en-US">
                <a:effectLst>
                  <a:outerShdw blurRad="38100" dist="38100" dir="2700000" algn="tl">
                    <a:srgbClr val="C0C0C0"/>
                  </a:outerShdw>
                </a:effectLst>
              </a:rPr>
              <a:t>2.	Trade</a:t>
            </a:r>
            <a:endParaRPr lang="en-US"/>
          </a:p>
        </p:txBody>
      </p:sp>
      <p:sp>
        <p:nvSpPr>
          <p:cNvPr id="39942" name="Rectangle 6"/>
          <p:cNvSpPr>
            <a:spLocks noGrp="1" noChangeArrowheads="1"/>
          </p:cNvSpPr>
          <p:nvPr>
            <p:ph idx="1"/>
          </p:nvPr>
        </p:nvSpPr>
        <p:spPr>
          <a:xfrm>
            <a:off x="1371600" y="1752600"/>
            <a:ext cx="6858000" cy="4343400"/>
          </a:xfrm>
        </p:spPr>
        <p:txBody>
          <a:bodyPr/>
          <a:lstStyle/>
          <a:p>
            <a:r>
              <a:rPr lang="en-US"/>
              <a:t>Naga Pidgin	</a:t>
            </a:r>
          </a:p>
          <a:p>
            <a:pPr lvl="1"/>
            <a:r>
              <a:rPr lang="en-US"/>
              <a:t>Contemporary pidgin spoken by peoples in mountain regions of north-east India.</a:t>
            </a:r>
          </a:p>
          <a:p>
            <a:pPr lvl="1"/>
            <a:endParaRPr lang="en-US" sz="1400"/>
          </a:p>
          <a:p>
            <a:pPr lvl="1"/>
            <a:r>
              <a:rPr lang="en-US"/>
              <a:t>Acts as</a:t>
            </a:r>
            <a:r>
              <a:rPr lang="en-US" i="1"/>
              <a:t> lingua franca</a:t>
            </a:r>
            <a:r>
              <a:rPr lang="en-US"/>
              <a:t> (29 languages)</a:t>
            </a:r>
          </a:p>
          <a:p>
            <a:pPr lvl="1"/>
            <a:endParaRPr lang="en-US" sz="1400"/>
          </a:p>
          <a:p>
            <a:pPr lvl="1"/>
            <a:r>
              <a:rPr lang="en-US"/>
              <a:t>Originated as a market language in Assam in the 19th century among the Naga people</a:t>
            </a:r>
          </a:p>
          <a:p>
            <a:pPr lvl="1"/>
            <a:endParaRPr lang="en-US"/>
          </a:p>
          <a:p>
            <a:pPr lvl="1"/>
            <a:r>
              <a:rPr lang="en-US"/>
              <a:t>Undergoing creolization among small groups like the Kacharis in the town of Dimapur, and among the children of interethnic marriages.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pPr>
              <a:tabLst>
                <a:tab pos="455613" algn="l"/>
              </a:tabLst>
            </a:pPr>
            <a:r>
              <a:rPr lang="en-US">
                <a:effectLst>
                  <a:outerShdw blurRad="38100" dist="38100" dir="2700000" algn="tl">
                    <a:srgbClr val="C0C0C0"/>
                  </a:outerShdw>
                </a:effectLst>
              </a:rPr>
              <a:t>3.	European settlement</a:t>
            </a:r>
            <a:endParaRPr lang="en-US"/>
          </a:p>
        </p:txBody>
      </p:sp>
      <p:sp>
        <p:nvSpPr>
          <p:cNvPr id="40965" name="Rectangle 5"/>
          <p:cNvSpPr>
            <a:spLocks noGrp="1" noChangeArrowheads="1"/>
          </p:cNvSpPr>
          <p:nvPr>
            <p:ph idx="1"/>
          </p:nvPr>
        </p:nvSpPr>
        <p:spPr/>
        <p:txBody>
          <a:bodyPr/>
          <a:lstStyle/>
          <a:p>
            <a:r>
              <a:rPr lang="en-US"/>
              <a:t>movement of European settlers to places where</a:t>
            </a:r>
          </a:p>
          <a:p>
            <a:pPr lvl="1"/>
            <a:r>
              <a:rPr lang="en-US"/>
              <a:t>the indigenous population had not been decimated or moved into reservations</a:t>
            </a:r>
          </a:p>
          <a:p>
            <a:pPr lvl="1"/>
            <a:r>
              <a:rPr lang="en-US"/>
              <a:t>a slave population did not form the labor force</a:t>
            </a:r>
          </a:p>
          <a:p>
            <a:pPr lvl="1"/>
            <a:endParaRPr lang="en-US"/>
          </a:p>
          <a:p>
            <a:r>
              <a:rPr lang="en-US"/>
              <a:t>Fanakalo</a:t>
            </a:r>
          </a:p>
          <a:p>
            <a:pPr lvl="1"/>
            <a:r>
              <a:rPr lang="en-US"/>
              <a:t>spoken in parts of South Africa</a:t>
            </a:r>
          </a:p>
          <a:p>
            <a:pPr lvl="1"/>
            <a:r>
              <a:rPr lang="en-US"/>
              <a:t>vocabulary from Zulu, and some from English &amp; Afrikaans)</a:t>
            </a:r>
          </a:p>
          <a:p>
            <a:pPr lvl="1"/>
            <a:r>
              <a:rPr lang="en-US"/>
              <a:t>stable pidgin, shows no signs of creolizing </a:t>
            </a:r>
          </a:p>
          <a:p>
            <a:endParaRPr lang="en-US"/>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a:bodyPr>
          <a:lstStyle/>
          <a:p>
            <a:pPr algn="just"/>
            <a:r>
              <a:rPr lang="en-US" dirty="0" smtClean="0"/>
              <a:t>---</a:t>
            </a:r>
            <a:r>
              <a:rPr lang="en-US" dirty="0" err="1" smtClean="0"/>
              <a:t>Hymes</a:t>
            </a:r>
            <a:r>
              <a:rPr lang="en-US" dirty="0" smtClean="0"/>
              <a:t> says that pidgins/creoles are marginal</a:t>
            </a:r>
          </a:p>
          <a:p>
            <a:pPr lvl="1" algn="just"/>
            <a:r>
              <a:rPr lang="en-US" dirty="0" smtClean="0"/>
              <a:t>In the circumstances of their origin,</a:t>
            </a:r>
          </a:p>
          <a:p>
            <a:pPr lvl="1" algn="just"/>
            <a:r>
              <a:rPr lang="en-US" dirty="0" smtClean="0"/>
              <a:t>The attitude towards them on part of those who speak on of the languages from which they derive</a:t>
            </a:r>
          </a:p>
          <a:p>
            <a:pPr lvl="1" algn="just"/>
            <a:r>
              <a:rPr lang="en-US" dirty="0" smtClean="0"/>
              <a:t>In terms of knowledge about them, even though these languages are spoken by millions of people.</a:t>
            </a:r>
            <a:endParaRPr lang="en-GB" dirty="0" smtClean="0"/>
          </a:p>
          <a:p>
            <a:pPr algn="just"/>
            <a:r>
              <a:rPr lang="en-US" dirty="0" smtClean="0"/>
              <a:t>Stereotypes exist because these languages are spoken by poorer and darker members of the society.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tabLst>
                <a:tab pos="455613" algn="l"/>
              </a:tabLst>
            </a:pPr>
            <a:r>
              <a:rPr lang="en-US">
                <a:effectLst>
                  <a:outerShdw blurRad="38100" dist="38100" dir="2700000" algn="tl">
                    <a:srgbClr val="C0C0C0"/>
                  </a:outerShdw>
                </a:effectLst>
              </a:rPr>
              <a:t>4.	War</a:t>
            </a:r>
            <a:endParaRPr lang="en-US"/>
          </a:p>
        </p:txBody>
      </p:sp>
      <p:sp>
        <p:nvSpPr>
          <p:cNvPr id="137219" name="Rectangle 3"/>
          <p:cNvSpPr>
            <a:spLocks noGrp="1" noChangeArrowheads="1"/>
          </p:cNvSpPr>
          <p:nvPr>
            <p:ph idx="1"/>
          </p:nvPr>
        </p:nvSpPr>
        <p:spPr/>
        <p:txBody>
          <a:bodyPr/>
          <a:lstStyle/>
          <a:p>
            <a:r>
              <a:rPr lang="en-US"/>
              <a:t>Korean Bamboo English</a:t>
            </a:r>
          </a:p>
          <a:p>
            <a:pPr lvl="1"/>
            <a:r>
              <a:rPr lang="en-US"/>
              <a:t>American wars in Asia (Japan, Korea, Vietnam, Thailand)</a:t>
            </a:r>
          </a:p>
          <a:p>
            <a:pPr lvl="1"/>
            <a:r>
              <a:rPr lang="en-US"/>
              <a:t>marginal, unstable pidgin</a:t>
            </a:r>
          </a:p>
          <a:p>
            <a:pPr lvl="1"/>
            <a:r>
              <a:rPr lang="en-US"/>
              <a:t>Read story of Cinderella-San, Wardhaugh pp. 71-2</a:t>
            </a:r>
          </a:p>
          <a:p>
            <a:endParaRPr lang="en-US"/>
          </a:p>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tabLst>
                <a:tab pos="455613" algn="l"/>
              </a:tabLst>
            </a:pPr>
            <a:r>
              <a:rPr lang="en-US">
                <a:effectLst>
                  <a:outerShdw blurRad="38100" dist="38100" dir="2700000" algn="tl">
                    <a:srgbClr val="C0C0C0"/>
                  </a:outerShdw>
                </a:effectLst>
              </a:rPr>
              <a:t>5.	Labor Migration</a:t>
            </a:r>
            <a:endParaRPr lang="en-US"/>
          </a:p>
        </p:txBody>
      </p:sp>
      <p:sp>
        <p:nvSpPr>
          <p:cNvPr id="130051" name="Rectangle 3"/>
          <p:cNvSpPr>
            <a:spLocks noGrp="1" noChangeArrowheads="1"/>
          </p:cNvSpPr>
          <p:nvPr>
            <p:ph idx="1"/>
          </p:nvPr>
        </p:nvSpPr>
        <p:spPr/>
        <p:txBody>
          <a:bodyPr/>
          <a:lstStyle/>
          <a:p>
            <a:r>
              <a:rPr lang="en-US"/>
              <a:t>within colonized countries, people from different ethnic groups may be drawn into a common work sphere without being forced</a:t>
            </a:r>
          </a:p>
          <a:p>
            <a:endParaRPr lang="en-US"/>
          </a:p>
          <a:p>
            <a:r>
              <a:rPr lang="en-US"/>
              <a:t>Tok Pisin in Papua New Guinea (Pacific Islands)</a:t>
            </a:r>
          </a:p>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43000" y="2590800"/>
            <a:ext cx="7467600" cy="609600"/>
          </a:xfrm>
        </p:spPr>
        <p:txBody>
          <a:bodyPr/>
          <a:lstStyle/>
          <a:p>
            <a:r>
              <a:rPr lang="en-US">
                <a:effectLst>
                  <a:outerShdw blurRad="38100" dist="38100" dir="2700000" algn="tl">
                    <a:srgbClr val="C0C0C0"/>
                  </a:outerShdw>
                </a:effectLst>
              </a:rPr>
              <a:t>4. Linguistic Features of Pidgins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Examples</a:t>
            </a:r>
          </a:p>
        </p:txBody>
      </p:sp>
      <p:sp>
        <p:nvSpPr>
          <p:cNvPr id="1027" name="Rectangle 3"/>
          <p:cNvSpPr>
            <a:spLocks noGrp="1" noChangeArrowheads="1"/>
          </p:cNvSpPr>
          <p:nvPr>
            <p:ph idx="1"/>
          </p:nvPr>
        </p:nvSpPr>
        <p:spPr/>
        <p:txBody>
          <a:bodyPr/>
          <a:lstStyle/>
          <a:p>
            <a:pPr marL="400050" indent="-400050">
              <a:buFont typeface="Wingdings" pitchFamily="2" charset="2"/>
              <a:buNone/>
            </a:pPr>
            <a:endParaRPr lang="en-US"/>
          </a:p>
          <a:p>
            <a:pPr marL="400050" indent="-400050">
              <a:buFont typeface="Wingdings" pitchFamily="2" charset="2"/>
              <a:buNone/>
            </a:pPr>
            <a:r>
              <a:rPr lang="en-US"/>
              <a:t>	Two pidgins for which English supplied much of the vocabulary</a:t>
            </a:r>
          </a:p>
          <a:p>
            <a:pPr marL="400050" indent="-400050"/>
            <a:endParaRPr lang="en-US"/>
          </a:p>
          <a:p>
            <a:pPr marL="800100" lvl="1"/>
            <a:r>
              <a:rPr lang="en-US" b="1">
                <a:solidFill>
                  <a:schemeClr val="accent2"/>
                </a:solidFill>
              </a:rPr>
              <a:t>Cameroonian Pidgin</a:t>
            </a:r>
            <a:r>
              <a:rPr lang="en-US">
                <a:solidFill>
                  <a:schemeClr val="accent2"/>
                </a:solidFill>
              </a:rPr>
              <a:t>, </a:t>
            </a:r>
            <a:r>
              <a:rPr lang="en-US"/>
              <a:t>	Cameroon, West Africa</a:t>
            </a:r>
            <a:br>
              <a:rPr lang="en-US"/>
            </a:br>
            <a:endParaRPr lang="en-US"/>
          </a:p>
          <a:p>
            <a:pPr marL="800100" lvl="1"/>
            <a:r>
              <a:rPr lang="en-US" b="1">
                <a:solidFill>
                  <a:schemeClr val="accent2"/>
                </a:solidFill>
              </a:rPr>
              <a:t>Korean Bamboo English</a:t>
            </a:r>
            <a:r>
              <a:rPr lang="en-US">
                <a:solidFill>
                  <a:schemeClr val="accent2"/>
                </a:solidFill>
              </a:rPr>
              <a:t>,</a:t>
            </a:r>
            <a:r>
              <a:rPr lang="en-US"/>
              <a:t> Korea</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Grp="1" noChangeAspect="1" noChangeArrowheads="1"/>
          </p:cNvPicPr>
          <p:nvPr>
            <p:ph idx="1"/>
          </p:nvPr>
        </p:nvPicPr>
        <p:blipFill>
          <a:blip r:embed="rId2" cstate="print"/>
          <a:srcRect l="12500" t="50000" r="25000" b="16667"/>
          <a:stretch>
            <a:fillRect/>
          </a:stretch>
        </p:blipFill>
        <p:spPr>
          <a:xfrm>
            <a:off x="1371600" y="2722563"/>
            <a:ext cx="4643438" cy="1603375"/>
          </a:xfrm>
        </p:spPr>
      </p:pic>
      <p:sp>
        <p:nvSpPr>
          <p:cNvPr id="43011" name="Text Box 3"/>
          <p:cNvSpPr txBox="1">
            <a:spLocks noChangeArrowheads="1"/>
          </p:cNvSpPr>
          <p:nvPr/>
        </p:nvSpPr>
        <p:spPr bwMode="auto">
          <a:xfrm>
            <a:off x="1828800" y="1123950"/>
            <a:ext cx="5486400" cy="425450"/>
          </a:xfrm>
          <a:prstGeom prst="rect">
            <a:avLst/>
          </a:prstGeom>
          <a:noFill/>
          <a:ln w="28575">
            <a:solidFill>
              <a:srgbClr val="2720FF"/>
            </a:solidFill>
            <a:miter lim="800000"/>
            <a:headEnd/>
            <a:tailEnd/>
          </a:ln>
          <a:effectLst/>
        </p:spPr>
        <p:txBody>
          <a:bodyPr>
            <a:spAutoFit/>
          </a:bodyPr>
          <a:lstStyle/>
          <a:p>
            <a:pPr algn="ctr">
              <a:spcBef>
                <a:spcPct val="50000"/>
              </a:spcBef>
            </a:pPr>
            <a:r>
              <a:rPr lang="en-US" sz="2000" b="1">
                <a:solidFill>
                  <a:schemeClr val="bg1"/>
                </a:solidFill>
                <a:latin typeface="Arial" pitchFamily="34" charset="0"/>
              </a:rPr>
              <a:t>Phonology</a:t>
            </a:r>
            <a:endParaRPr lang="en-US" b="1"/>
          </a:p>
        </p:txBody>
      </p:sp>
      <p:sp>
        <p:nvSpPr>
          <p:cNvPr id="43012" name="Text Box 4"/>
          <p:cNvSpPr txBox="1">
            <a:spLocks noChangeArrowheads="1"/>
          </p:cNvSpPr>
          <p:nvPr/>
        </p:nvSpPr>
        <p:spPr bwMode="auto">
          <a:xfrm>
            <a:off x="1371600" y="2266950"/>
            <a:ext cx="2590800" cy="641350"/>
          </a:xfrm>
          <a:prstGeom prst="rect">
            <a:avLst/>
          </a:prstGeom>
          <a:noFill/>
          <a:ln w="9525">
            <a:noFill/>
            <a:miter lim="800000"/>
            <a:headEnd/>
            <a:tailEnd/>
          </a:ln>
          <a:effectLst/>
        </p:spPr>
        <p:txBody>
          <a:bodyPr>
            <a:spAutoFit/>
          </a:bodyPr>
          <a:lstStyle/>
          <a:p>
            <a:r>
              <a:rPr lang="en-US" sz="1800" b="1">
                <a:solidFill>
                  <a:srgbClr val="2720FF"/>
                </a:solidFill>
                <a:latin typeface="Arial" pitchFamily="34" charset="0"/>
              </a:rPr>
              <a:t>Tend to reduce consonant clusters.</a:t>
            </a:r>
            <a:endParaRPr lang="en-US" b="1">
              <a:solidFill>
                <a:srgbClr val="2720FF"/>
              </a:solidFill>
            </a:endParaRPr>
          </a:p>
        </p:txBody>
      </p:sp>
      <p:pic>
        <p:nvPicPr>
          <p:cNvPr id="43013" name="Picture 5"/>
          <p:cNvPicPr>
            <a:picLocks noChangeAspect="1" noChangeArrowheads="1"/>
          </p:cNvPicPr>
          <p:nvPr/>
        </p:nvPicPr>
        <p:blipFill>
          <a:blip r:embed="rId3" cstate="print"/>
          <a:srcRect l="12500" t="45000" r="37500" b="25000"/>
          <a:stretch>
            <a:fillRect/>
          </a:stretch>
        </p:blipFill>
        <p:spPr bwMode="auto">
          <a:xfrm>
            <a:off x="4852988" y="2946400"/>
            <a:ext cx="3665537" cy="1649413"/>
          </a:xfrm>
          <a:prstGeom prst="rect">
            <a:avLst/>
          </a:prstGeom>
          <a:noFill/>
          <a:ln w="9525">
            <a:noFill/>
            <a:miter lim="800000"/>
            <a:headEnd/>
            <a:tailEnd/>
          </a:ln>
          <a:effectLst/>
        </p:spPr>
      </p:pic>
      <p:sp>
        <p:nvSpPr>
          <p:cNvPr id="43014" name="Text Box 6"/>
          <p:cNvSpPr txBox="1">
            <a:spLocks noChangeArrowheads="1"/>
          </p:cNvSpPr>
          <p:nvPr/>
        </p:nvSpPr>
        <p:spPr bwMode="auto">
          <a:xfrm>
            <a:off x="5497513" y="2290763"/>
            <a:ext cx="2514600" cy="366712"/>
          </a:xfrm>
          <a:prstGeom prst="rect">
            <a:avLst/>
          </a:prstGeom>
          <a:noFill/>
          <a:ln w="9525">
            <a:noFill/>
            <a:miter lim="800000"/>
            <a:headEnd/>
            <a:tailEnd/>
          </a:ln>
          <a:effectLst/>
        </p:spPr>
        <p:txBody>
          <a:bodyPr>
            <a:spAutoFit/>
          </a:bodyPr>
          <a:lstStyle/>
          <a:p>
            <a:r>
              <a:rPr lang="en-US" sz="1800" b="1">
                <a:solidFill>
                  <a:srgbClr val="2720FF"/>
                </a:solidFill>
                <a:latin typeface="Arial" pitchFamily="34" charset="0"/>
              </a:rPr>
              <a:t>Lack Affixes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828800" y="1228725"/>
            <a:ext cx="5486400" cy="425450"/>
          </a:xfrm>
          <a:prstGeom prst="rect">
            <a:avLst/>
          </a:prstGeom>
          <a:noFill/>
          <a:ln w="28575">
            <a:solidFill>
              <a:srgbClr val="2720FF"/>
            </a:solidFill>
            <a:miter lim="800000"/>
            <a:headEnd/>
            <a:tailEnd/>
          </a:ln>
          <a:effectLst/>
        </p:spPr>
        <p:txBody>
          <a:bodyPr>
            <a:spAutoFit/>
          </a:bodyPr>
          <a:lstStyle/>
          <a:p>
            <a:pPr algn="ctr">
              <a:spcBef>
                <a:spcPct val="50000"/>
              </a:spcBef>
            </a:pPr>
            <a:r>
              <a:rPr lang="en-US" sz="2000" b="1">
                <a:solidFill>
                  <a:schemeClr val="bg1"/>
                </a:solidFill>
                <a:latin typeface="Arial" pitchFamily="34" charset="0"/>
              </a:rPr>
              <a:t>Morphology</a:t>
            </a:r>
            <a:endParaRPr lang="en-US" b="1"/>
          </a:p>
        </p:txBody>
      </p:sp>
      <p:sp>
        <p:nvSpPr>
          <p:cNvPr id="44035" name="Text Box 3"/>
          <p:cNvSpPr txBox="1">
            <a:spLocks noChangeArrowheads="1"/>
          </p:cNvSpPr>
          <p:nvPr/>
        </p:nvSpPr>
        <p:spPr bwMode="auto">
          <a:xfrm>
            <a:off x="1828800" y="2159000"/>
            <a:ext cx="5486400" cy="366713"/>
          </a:xfrm>
          <a:prstGeom prst="rect">
            <a:avLst/>
          </a:prstGeom>
          <a:noFill/>
          <a:ln w="9525">
            <a:noFill/>
            <a:miter lim="800000"/>
            <a:headEnd/>
            <a:tailEnd/>
          </a:ln>
          <a:effectLst/>
        </p:spPr>
        <p:txBody>
          <a:bodyPr>
            <a:spAutoFit/>
          </a:bodyPr>
          <a:lstStyle/>
          <a:p>
            <a:r>
              <a:rPr lang="en-US" sz="1800" b="1">
                <a:solidFill>
                  <a:srgbClr val="2720FF"/>
                </a:solidFill>
                <a:latin typeface="Arial" pitchFamily="34" charset="0"/>
              </a:rPr>
              <a:t>Use Reduplication. (as in English ‘purple’)</a:t>
            </a:r>
            <a:endParaRPr lang="en-US" b="1">
              <a:solidFill>
                <a:srgbClr val="2720FF"/>
              </a:solidFill>
            </a:endParaRPr>
          </a:p>
        </p:txBody>
      </p:sp>
      <p:pic>
        <p:nvPicPr>
          <p:cNvPr id="44036" name="Picture 4"/>
          <p:cNvPicPr>
            <a:picLocks noChangeAspect="1" noChangeArrowheads="1"/>
          </p:cNvPicPr>
          <p:nvPr/>
        </p:nvPicPr>
        <p:blipFill>
          <a:blip r:embed="rId2" cstate="print"/>
          <a:srcRect t="41667"/>
          <a:stretch>
            <a:fillRect/>
          </a:stretch>
        </p:blipFill>
        <p:spPr bwMode="auto">
          <a:xfrm>
            <a:off x="1295400" y="2447925"/>
            <a:ext cx="6781800" cy="2741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828800" y="1158875"/>
            <a:ext cx="5486400" cy="425450"/>
          </a:xfrm>
          <a:prstGeom prst="rect">
            <a:avLst/>
          </a:prstGeom>
          <a:noFill/>
          <a:ln w="28575">
            <a:solidFill>
              <a:srgbClr val="2720FF"/>
            </a:solidFill>
            <a:miter lim="800000"/>
            <a:headEnd/>
            <a:tailEnd/>
          </a:ln>
          <a:effectLst/>
        </p:spPr>
        <p:txBody>
          <a:bodyPr>
            <a:spAutoFit/>
          </a:bodyPr>
          <a:lstStyle/>
          <a:p>
            <a:pPr algn="ctr">
              <a:spcBef>
                <a:spcPct val="50000"/>
              </a:spcBef>
            </a:pPr>
            <a:r>
              <a:rPr lang="en-US" sz="2000" b="1">
                <a:solidFill>
                  <a:schemeClr val="bg1"/>
                </a:solidFill>
                <a:latin typeface="Arial" pitchFamily="34" charset="0"/>
              </a:rPr>
              <a:t>Lexicon</a:t>
            </a:r>
            <a:endParaRPr lang="en-US" b="1"/>
          </a:p>
        </p:txBody>
      </p:sp>
      <p:sp>
        <p:nvSpPr>
          <p:cNvPr id="45059" name="Text Box 3"/>
          <p:cNvSpPr txBox="1">
            <a:spLocks noChangeArrowheads="1"/>
          </p:cNvSpPr>
          <p:nvPr/>
        </p:nvSpPr>
        <p:spPr bwMode="auto">
          <a:xfrm>
            <a:off x="1752600" y="1768475"/>
            <a:ext cx="5486400" cy="366713"/>
          </a:xfrm>
          <a:prstGeom prst="rect">
            <a:avLst/>
          </a:prstGeom>
          <a:noFill/>
          <a:ln w="9525">
            <a:noFill/>
            <a:miter lim="800000"/>
            <a:headEnd/>
            <a:tailEnd/>
          </a:ln>
          <a:effectLst/>
        </p:spPr>
        <p:txBody>
          <a:bodyPr>
            <a:spAutoFit/>
          </a:bodyPr>
          <a:lstStyle/>
          <a:p>
            <a:r>
              <a:rPr lang="en-US" sz="1800" b="1">
                <a:solidFill>
                  <a:srgbClr val="2720FF"/>
                </a:solidFill>
                <a:latin typeface="Arial" pitchFamily="34" charset="0"/>
              </a:rPr>
              <a:t>Reduced vocabularies</a:t>
            </a:r>
            <a:endParaRPr lang="en-US" b="1">
              <a:solidFill>
                <a:srgbClr val="2720FF"/>
              </a:solidFill>
            </a:endParaRPr>
          </a:p>
        </p:txBody>
      </p:sp>
      <p:pic>
        <p:nvPicPr>
          <p:cNvPr id="45060" name="Picture 4"/>
          <p:cNvPicPr>
            <a:picLocks noChangeAspect="1" noChangeArrowheads="1"/>
          </p:cNvPicPr>
          <p:nvPr/>
        </p:nvPicPr>
        <p:blipFill>
          <a:blip r:embed="rId2" cstate="print"/>
          <a:srcRect t="61667" b="16667"/>
          <a:stretch>
            <a:fillRect/>
          </a:stretch>
        </p:blipFill>
        <p:spPr bwMode="auto">
          <a:xfrm>
            <a:off x="1143000" y="2667000"/>
            <a:ext cx="7002463" cy="1138238"/>
          </a:xfrm>
          <a:prstGeom prst="rect">
            <a:avLst/>
          </a:prstGeom>
          <a:noFill/>
          <a:ln w="9525">
            <a:noFill/>
            <a:miter lim="800000"/>
            <a:headEnd/>
            <a:tailEnd/>
          </a:ln>
          <a:effectLst/>
        </p:spPr>
      </p:pic>
      <p:pic>
        <p:nvPicPr>
          <p:cNvPr id="45061" name="Picture 5"/>
          <p:cNvPicPr>
            <a:picLocks noChangeAspect="1" noChangeArrowheads="1"/>
          </p:cNvPicPr>
          <p:nvPr/>
        </p:nvPicPr>
        <p:blipFill>
          <a:blip r:embed="rId3" cstate="print"/>
          <a:srcRect t="61667"/>
          <a:stretch>
            <a:fillRect/>
          </a:stretch>
        </p:blipFill>
        <p:spPr bwMode="auto">
          <a:xfrm>
            <a:off x="1143000" y="3962400"/>
            <a:ext cx="7158038" cy="2057400"/>
          </a:xfrm>
          <a:prstGeom prst="rect">
            <a:avLst/>
          </a:prstGeom>
          <a:noFill/>
          <a:ln w="9525">
            <a:noFill/>
            <a:miter lim="800000"/>
            <a:headEnd/>
            <a:tailEnd/>
          </a:ln>
          <a:effectLst/>
        </p:spPr>
      </p:pic>
      <p:sp>
        <p:nvSpPr>
          <p:cNvPr id="45062" name="Text Box 6"/>
          <p:cNvSpPr txBox="1">
            <a:spLocks noChangeArrowheads="1"/>
          </p:cNvSpPr>
          <p:nvPr/>
        </p:nvSpPr>
        <p:spPr bwMode="auto">
          <a:xfrm>
            <a:off x="1981200" y="2225675"/>
            <a:ext cx="5791200" cy="366713"/>
          </a:xfrm>
          <a:prstGeom prst="rect">
            <a:avLst/>
          </a:prstGeom>
          <a:noFill/>
          <a:ln w="9525">
            <a:noFill/>
            <a:miter lim="800000"/>
            <a:headEnd/>
            <a:tailEnd/>
          </a:ln>
          <a:effectLst/>
        </p:spPr>
        <p:txBody>
          <a:bodyPr>
            <a:spAutoFit/>
          </a:bodyPr>
          <a:lstStyle/>
          <a:p>
            <a:r>
              <a:rPr lang="en-US" sz="1800" b="1" i="1">
                <a:solidFill>
                  <a:srgbClr val="2720FF"/>
                </a:solidFill>
                <a:latin typeface="Arial" pitchFamily="34" charset="0"/>
              </a:rPr>
              <a:t>Polysemy</a:t>
            </a:r>
            <a:endParaRPr lang="en-US" sz="1800" b="1">
              <a:solidFill>
                <a:srgbClr val="2720FF"/>
              </a:solidFill>
              <a:latin typeface="Arial" pitchFamily="34" charset="0"/>
            </a:endParaRPr>
          </a:p>
        </p:txBody>
      </p:sp>
      <p:sp>
        <p:nvSpPr>
          <p:cNvPr id="45063" name="Text Box 7"/>
          <p:cNvSpPr txBox="1">
            <a:spLocks noChangeArrowheads="1"/>
          </p:cNvSpPr>
          <p:nvPr/>
        </p:nvSpPr>
        <p:spPr bwMode="auto">
          <a:xfrm>
            <a:off x="1981200" y="3505200"/>
            <a:ext cx="5791200" cy="366713"/>
          </a:xfrm>
          <a:prstGeom prst="rect">
            <a:avLst/>
          </a:prstGeom>
          <a:noFill/>
          <a:ln w="9525">
            <a:noFill/>
            <a:miter lim="800000"/>
            <a:headEnd/>
            <a:tailEnd/>
          </a:ln>
          <a:effectLst/>
        </p:spPr>
        <p:txBody>
          <a:bodyPr>
            <a:spAutoFit/>
          </a:bodyPr>
          <a:lstStyle/>
          <a:p>
            <a:r>
              <a:rPr lang="en-US" sz="1800" b="1" i="1">
                <a:solidFill>
                  <a:srgbClr val="2720FF"/>
                </a:solidFill>
                <a:latin typeface="Arial" pitchFamily="34" charset="0"/>
              </a:rPr>
              <a:t>Circumlocution</a:t>
            </a:r>
            <a:endParaRPr lang="en-US" sz="1800" b="1">
              <a:solidFill>
                <a:srgbClr val="2720FF"/>
              </a:solidFill>
              <a:latin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2" cstate="print"/>
          <a:srcRect t="55000" r="45000" b="25000"/>
          <a:stretch>
            <a:fillRect/>
          </a:stretch>
        </p:blipFill>
        <p:spPr bwMode="auto">
          <a:xfrm>
            <a:off x="838200" y="2819400"/>
            <a:ext cx="4183063" cy="1141413"/>
          </a:xfrm>
          <a:prstGeom prst="rect">
            <a:avLst/>
          </a:prstGeom>
          <a:noFill/>
          <a:ln w="9525">
            <a:noFill/>
            <a:miter lim="800000"/>
            <a:headEnd/>
            <a:tailEnd/>
          </a:ln>
          <a:effectLst/>
        </p:spPr>
      </p:pic>
      <p:sp>
        <p:nvSpPr>
          <p:cNvPr id="46084" name="Text Box 4"/>
          <p:cNvSpPr txBox="1">
            <a:spLocks noChangeArrowheads="1"/>
          </p:cNvSpPr>
          <p:nvPr/>
        </p:nvSpPr>
        <p:spPr bwMode="auto">
          <a:xfrm>
            <a:off x="1676400" y="2209800"/>
            <a:ext cx="6553200" cy="366713"/>
          </a:xfrm>
          <a:prstGeom prst="rect">
            <a:avLst/>
          </a:prstGeom>
          <a:noFill/>
          <a:ln w="9525">
            <a:noFill/>
            <a:miter lim="800000"/>
            <a:headEnd/>
            <a:tailEnd/>
          </a:ln>
          <a:effectLst/>
        </p:spPr>
        <p:txBody>
          <a:bodyPr>
            <a:spAutoFit/>
          </a:bodyPr>
          <a:lstStyle/>
          <a:p>
            <a:r>
              <a:rPr lang="en-US" sz="1800" b="1" i="1">
                <a:solidFill>
                  <a:srgbClr val="2720FF"/>
                </a:solidFill>
                <a:latin typeface="Arial" pitchFamily="34" charset="0"/>
              </a:rPr>
              <a:t>Compounding</a:t>
            </a:r>
            <a:endParaRPr lang="en-US" sz="1600" b="1">
              <a:solidFill>
                <a:srgbClr val="2720FF"/>
              </a:solidFill>
            </a:endParaRPr>
          </a:p>
        </p:txBody>
      </p:sp>
      <p:sp>
        <p:nvSpPr>
          <p:cNvPr id="46085" name="Text Box 5"/>
          <p:cNvSpPr txBox="1">
            <a:spLocks noChangeArrowheads="1"/>
          </p:cNvSpPr>
          <p:nvPr/>
        </p:nvSpPr>
        <p:spPr bwMode="auto">
          <a:xfrm>
            <a:off x="1828800" y="1158875"/>
            <a:ext cx="5486400" cy="425450"/>
          </a:xfrm>
          <a:prstGeom prst="rect">
            <a:avLst/>
          </a:prstGeom>
          <a:noFill/>
          <a:ln w="28575">
            <a:solidFill>
              <a:srgbClr val="2720FF"/>
            </a:solidFill>
            <a:miter lim="800000"/>
            <a:headEnd/>
            <a:tailEnd/>
          </a:ln>
          <a:effectLst/>
        </p:spPr>
        <p:txBody>
          <a:bodyPr>
            <a:spAutoFit/>
          </a:bodyPr>
          <a:lstStyle/>
          <a:p>
            <a:pPr algn="ctr">
              <a:spcBef>
                <a:spcPct val="50000"/>
              </a:spcBef>
            </a:pPr>
            <a:r>
              <a:rPr lang="en-US" sz="2000" b="1">
                <a:solidFill>
                  <a:schemeClr val="bg1"/>
                </a:solidFill>
                <a:latin typeface="Arial" pitchFamily="34" charset="0"/>
              </a:rPr>
              <a:t>Lexicon</a:t>
            </a:r>
            <a:endParaRPr lang="en-US" b="1"/>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914400"/>
            <a:ext cx="5486400" cy="1644650"/>
          </a:xfrm>
          <a:prstGeom prst="rect">
            <a:avLst/>
          </a:prstGeom>
          <a:noFill/>
          <a:ln w="28575">
            <a:solidFill>
              <a:srgbClr val="2720FF"/>
            </a:solidFill>
            <a:miter lim="800000"/>
            <a:headEnd/>
            <a:tailEnd/>
          </a:ln>
          <a:effectLst/>
        </p:spPr>
        <p:txBody>
          <a:bodyPr>
            <a:spAutoFit/>
          </a:bodyPr>
          <a:lstStyle/>
          <a:p>
            <a:pPr algn="ctr">
              <a:spcBef>
                <a:spcPct val="50000"/>
              </a:spcBef>
            </a:pPr>
            <a:r>
              <a:rPr lang="en-US" sz="2000" b="1">
                <a:solidFill>
                  <a:schemeClr val="bg1"/>
                </a:solidFill>
                <a:latin typeface="Arial" pitchFamily="34" charset="0"/>
              </a:rPr>
              <a:t>Grammatical Structure</a:t>
            </a:r>
          </a:p>
          <a:p>
            <a:pPr algn="ctr">
              <a:spcBef>
                <a:spcPct val="50000"/>
              </a:spcBef>
            </a:pPr>
            <a:r>
              <a:rPr lang="en-US" sz="2000" b="1">
                <a:solidFill>
                  <a:schemeClr val="bg1"/>
                </a:solidFill>
                <a:latin typeface="Arial" pitchFamily="34" charset="0"/>
              </a:rPr>
              <a:t>“Often complete lack of inflection in nouns, pronouns, verbs, and adejectives”</a:t>
            </a:r>
          </a:p>
          <a:p>
            <a:pPr algn="ctr">
              <a:spcBef>
                <a:spcPct val="50000"/>
              </a:spcBef>
            </a:pPr>
            <a:r>
              <a:rPr lang="en-US" sz="2000" b="1">
                <a:solidFill>
                  <a:schemeClr val="bg1"/>
                </a:solidFill>
                <a:latin typeface="Arial" pitchFamily="34" charset="0"/>
              </a:rPr>
              <a:t>Wardhaugh 67</a:t>
            </a:r>
            <a:endParaRPr lang="en-US" b="1"/>
          </a:p>
        </p:txBody>
      </p:sp>
      <p:sp>
        <p:nvSpPr>
          <p:cNvPr id="47108" name="Text Box 4"/>
          <p:cNvSpPr txBox="1">
            <a:spLocks noChangeArrowheads="1"/>
          </p:cNvSpPr>
          <p:nvPr/>
        </p:nvSpPr>
        <p:spPr bwMode="auto">
          <a:xfrm>
            <a:off x="1143000" y="2819400"/>
            <a:ext cx="7162800" cy="3668713"/>
          </a:xfrm>
          <a:prstGeom prst="rect">
            <a:avLst/>
          </a:prstGeom>
          <a:noFill/>
          <a:ln w="9525">
            <a:noFill/>
            <a:miter lim="800000"/>
            <a:headEnd/>
            <a:tailEnd/>
          </a:ln>
          <a:effectLst/>
        </p:spPr>
        <p:txBody>
          <a:bodyPr>
            <a:spAutoFit/>
          </a:bodyPr>
          <a:lstStyle/>
          <a:p>
            <a:pPr marL="230188" indent="-230188">
              <a:spcBef>
                <a:spcPct val="20000"/>
              </a:spcBef>
              <a:buFontTx/>
              <a:buChar char="•"/>
            </a:pPr>
            <a:r>
              <a:rPr lang="en-US" sz="1800" b="1">
                <a:solidFill>
                  <a:schemeClr val="bg1"/>
                </a:solidFill>
                <a:latin typeface="Arial" pitchFamily="34" charset="0"/>
              </a:rPr>
              <a:t>Lack articles (e.g. </a:t>
            </a:r>
            <a:r>
              <a:rPr lang="en-US" sz="1800" b="1" i="1">
                <a:solidFill>
                  <a:schemeClr val="bg1"/>
                </a:solidFill>
                <a:latin typeface="Arial" pitchFamily="34" charset="0"/>
              </a:rPr>
              <a:t>the, a, an</a:t>
            </a:r>
            <a:r>
              <a:rPr lang="en-US" sz="1800" b="1">
                <a:solidFill>
                  <a:schemeClr val="bg1"/>
                </a:solidFill>
                <a:latin typeface="Arial" pitchFamily="34" charset="0"/>
              </a:rPr>
              <a:t>)</a:t>
            </a:r>
          </a:p>
          <a:p>
            <a:pPr marL="230188" indent="-230188">
              <a:spcBef>
                <a:spcPct val="20000"/>
              </a:spcBef>
              <a:buFontTx/>
              <a:buChar char="•"/>
            </a:pPr>
            <a:r>
              <a:rPr lang="en-US" sz="1800" b="1">
                <a:solidFill>
                  <a:schemeClr val="bg1"/>
                </a:solidFill>
                <a:latin typeface="Arial" pitchFamily="34" charset="0"/>
              </a:rPr>
              <a:t>Preference for compound sentences, not complex.</a:t>
            </a:r>
          </a:p>
          <a:p>
            <a:pPr marL="230188" indent="-230188">
              <a:spcBef>
                <a:spcPct val="20000"/>
              </a:spcBef>
              <a:buFontTx/>
              <a:buChar char="•"/>
            </a:pPr>
            <a:r>
              <a:rPr lang="en-US" sz="1800" b="1">
                <a:solidFill>
                  <a:schemeClr val="bg1"/>
                </a:solidFill>
                <a:latin typeface="Arial" pitchFamily="34" charset="0"/>
              </a:rPr>
              <a:t>very few suffixes and grammatical markers</a:t>
            </a:r>
          </a:p>
          <a:p>
            <a:pPr marL="230188" indent="-230188">
              <a:spcBef>
                <a:spcPct val="20000"/>
              </a:spcBef>
            </a:pPr>
            <a:r>
              <a:rPr lang="en-US" sz="1800" b="1">
                <a:solidFill>
                  <a:schemeClr val="bg1"/>
                </a:solidFill>
                <a:latin typeface="Arial" pitchFamily="34" charset="0"/>
              </a:rPr>
              <a:t>	</a:t>
            </a:r>
          </a:p>
          <a:p>
            <a:pPr marL="230188" indent="-230188">
              <a:spcBef>
                <a:spcPct val="20000"/>
              </a:spcBef>
            </a:pPr>
            <a:r>
              <a:rPr lang="en-US" sz="1800" b="1">
                <a:solidFill>
                  <a:schemeClr val="bg1"/>
                </a:solidFill>
                <a:latin typeface="Arial" pitchFamily="34" charset="0"/>
              </a:rPr>
              <a:t>	Time usually expressed with adverbs instead of inflection</a:t>
            </a:r>
          </a:p>
          <a:p>
            <a:pPr marL="230188" indent="-230188">
              <a:spcBef>
                <a:spcPct val="20000"/>
              </a:spcBef>
            </a:pPr>
            <a:endParaRPr lang="en-US" sz="1800" b="1">
              <a:solidFill>
                <a:schemeClr val="bg1"/>
              </a:solidFill>
              <a:latin typeface="Arial" pitchFamily="34" charset="0"/>
            </a:endParaRPr>
          </a:p>
          <a:p>
            <a:pPr marL="230188" indent="-230188">
              <a:spcBef>
                <a:spcPct val="20000"/>
              </a:spcBef>
            </a:pPr>
            <a:r>
              <a:rPr lang="en-US" sz="1800" b="1" u="sng">
                <a:solidFill>
                  <a:schemeClr val="bg1"/>
                </a:solidFill>
                <a:latin typeface="Arial" pitchFamily="34" charset="0"/>
              </a:rPr>
              <a:t>Chinese Pidgin English</a:t>
            </a:r>
            <a:endParaRPr lang="en-US" sz="1800" b="1">
              <a:solidFill>
                <a:schemeClr val="bg1"/>
              </a:solidFill>
              <a:latin typeface="Arial" pitchFamily="34" charset="0"/>
            </a:endParaRPr>
          </a:p>
          <a:p>
            <a:pPr marL="230188" indent="-230188">
              <a:spcBef>
                <a:spcPct val="20000"/>
              </a:spcBef>
            </a:pPr>
            <a:r>
              <a:rPr lang="en-US" sz="1800" b="1">
                <a:solidFill>
                  <a:schemeClr val="bg1"/>
                </a:solidFill>
                <a:latin typeface="Arial" pitchFamily="34" charset="0"/>
              </a:rPr>
              <a:t>Before 	my	sellum	for ten dollar</a:t>
            </a:r>
          </a:p>
          <a:p>
            <a:pPr marL="230188" indent="-230188">
              <a:spcBef>
                <a:spcPct val="20000"/>
              </a:spcBef>
            </a:pPr>
            <a:r>
              <a:rPr lang="en-US" sz="1800" b="1">
                <a:solidFill>
                  <a:schemeClr val="bg1"/>
                </a:solidFill>
                <a:latin typeface="Arial" pitchFamily="34" charset="0"/>
              </a:rPr>
              <a:t>PAST	1sg	sell	for ten dollars</a:t>
            </a:r>
          </a:p>
          <a:p>
            <a:pPr marL="230188" indent="-230188">
              <a:spcBef>
                <a:spcPct val="20000"/>
              </a:spcBef>
            </a:pPr>
            <a:endParaRPr lang="en-US" sz="1800" b="1">
              <a:solidFill>
                <a:schemeClr val="bg1"/>
              </a:solidFill>
              <a:latin typeface="Arial" pitchFamily="34" charset="0"/>
            </a:endParaRPr>
          </a:p>
          <a:p>
            <a:pPr marL="230188" indent="-230188">
              <a:spcBef>
                <a:spcPct val="20000"/>
              </a:spcBef>
            </a:pPr>
            <a:r>
              <a:rPr lang="en-US" sz="1800" b="1" i="1">
                <a:solidFill>
                  <a:schemeClr val="bg1"/>
                </a:solidFill>
                <a:latin typeface="Arial" pitchFamily="34" charset="0"/>
              </a:rPr>
              <a:t>I sold it for ten dollars.</a:t>
            </a:r>
            <a:endParaRPr lang="en-US" sz="1800" b="1">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2286000" y="1600200"/>
            <a:ext cx="6858000" cy="1981200"/>
          </a:xfrm>
        </p:spPr>
        <p:txBody>
          <a:bodyPr/>
          <a:lstStyle/>
          <a:p>
            <a:r>
              <a:rPr lang="en-US"/>
              <a:t>Not always “polite” </a:t>
            </a:r>
            <a:br>
              <a:rPr lang="en-US"/>
            </a:br>
            <a:r>
              <a:rPr lang="en-US"/>
              <a:t>bagarap  </a:t>
            </a:r>
            <a:br>
              <a:rPr lang="en-US"/>
            </a:br>
            <a:r>
              <a:rPr lang="en-US"/>
              <a:t>ka bilong me I bagarap Wardhaugh, p. 68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In recent years such attitudes have changed and there were many studies concerning pidgins and creoles.</a:t>
            </a:r>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2286000" y="1524000"/>
            <a:ext cx="6858000" cy="3429000"/>
          </a:xfrm>
        </p:spPr>
        <p:txBody>
          <a:bodyPr>
            <a:normAutofit fontScale="90000"/>
          </a:bodyPr>
          <a:lstStyle/>
          <a:p>
            <a:r>
              <a:rPr lang="en-US"/>
              <a:t>Linguistic artifacts are absent. Spellings such as ‘knight’ and words which show historical vowel shift like ‘type’ vs ‘typical’ also, though a shift in consonant pronunciation rather than in vowel is ‘space’ ‘spacious’</a:t>
            </a:r>
            <a:br>
              <a:rPr lang="en-US"/>
            </a:br>
            <a:r>
              <a:rPr lang="en-US"/>
              <a:t>It is as if these new languages are too young to have the wrinkles that older languages develop</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43000" y="2590800"/>
            <a:ext cx="7467600" cy="609600"/>
          </a:xfrm>
        </p:spPr>
        <p:txBody>
          <a:bodyPr/>
          <a:lstStyle/>
          <a:p>
            <a:r>
              <a:rPr lang="en-US">
                <a:effectLst>
                  <a:outerShdw blurRad="38100" dist="38100" dir="2700000" algn="tl">
                    <a:srgbClr val="C0C0C0"/>
                  </a:outerShdw>
                </a:effectLst>
              </a:rPr>
              <a:t>5. Pidgin Development</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effectLst>
                  <a:outerShdw blurRad="38100" dist="38100" dir="2700000" algn="tl">
                    <a:srgbClr val="C0C0C0"/>
                  </a:outerShdw>
                </a:effectLst>
              </a:rPr>
              <a:t>Theories for structural similarities</a:t>
            </a:r>
            <a:endParaRPr lang="en-US"/>
          </a:p>
        </p:txBody>
      </p:sp>
      <p:sp>
        <p:nvSpPr>
          <p:cNvPr id="48131" name="Rectangle 3"/>
          <p:cNvSpPr>
            <a:spLocks noGrp="1" noChangeArrowheads="1"/>
          </p:cNvSpPr>
          <p:nvPr>
            <p:ph idx="1"/>
          </p:nvPr>
        </p:nvSpPr>
        <p:spPr/>
        <p:txBody>
          <a:bodyPr/>
          <a:lstStyle/>
          <a:p>
            <a:pPr marL="419100" indent="-419100">
              <a:buFont typeface="Times" charset="0"/>
              <a:buNone/>
            </a:pPr>
            <a:r>
              <a:rPr lang="en-US" b="1"/>
              <a:t>1.	Monogenesis &amp; relexification (Portuguese)</a:t>
            </a:r>
          </a:p>
          <a:p>
            <a:pPr marL="419100" indent="-419100">
              <a:buFont typeface="Times" charset="0"/>
              <a:buNone/>
            </a:pPr>
            <a:endParaRPr lang="en-US" b="1"/>
          </a:p>
          <a:p>
            <a:pPr marL="419100" indent="-419100">
              <a:buFont typeface="Times" charset="0"/>
              <a:buNone/>
            </a:pPr>
            <a:r>
              <a:rPr lang="en-US" b="1"/>
              <a:t>2.	Independent parallel development (“foreigner talk”)</a:t>
            </a:r>
          </a:p>
          <a:p>
            <a:pPr marL="419100" indent="-419100">
              <a:buFont typeface="Times" charset="0"/>
              <a:buNone/>
            </a:pPr>
            <a:endParaRPr lang="en-US" b="1"/>
          </a:p>
          <a:p>
            <a:pPr marL="419100" indent="-419100">
              <a:buFont typeface="Times" charset="0"/>
              <a:buNone/>
            </a:pPr>
            <a:r>
              <a:rPr lang="en-US" b="1"/>
              <a:t>3.	Linguistic universals</a:t>
            </a:r>
          </a:p>
          <a:p>
            <a:pPr marL="419100" indent="-419100">
              <a:buFont typeface="Times" charset="0"/>
              <a:buNone/>
            </a:pPr>
            <a:endParaRPr lang="en-US" b="1"/>
          </a:p>
          <a:p>
            <a:pPr marL="419100" indent="-419100">
              <a:buFont typeface="Times" charset="0"/>
              <a:buNone/>
            </a:pPr>
            <a:endParaRPr lang="en-US" b="1"/>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47800" y="1143000"/>
            <a:ext cx="6858000" cy="685800"/>
          </a:xfrm>
        </p:spPr>
        <p:txBody>
          <a:bodyPr>
            <a:normAutofit fontScale="90000"/>
          </a:bodyPr>
          <a:lstStyle/>
          <a:p>
            <a:r>
              <a:rPr lang="en-US"/>
              <a:t>Classifying Pidgins: Grammatical Complexity</a:t>
            </a:r>
            <a:br>
              <a:rPr lang="en-US"/>
            </a:br>
            <a:endParaRPr lang="en-US"/>
          </a:p>
        </p:txBody>
      </p:sp>
      <p:sp>
        <p:nvSpPr>
          <p:cNvPr id="49155" name="Rectangle 3"/>
          <p:cNvSpPr>
            <a:spLocks noGrp="1" noChangeArrowheads="1"/>
          </p:cNvSpPr>
          <p:nvPr>
            <p:ph idx="1"/>
          </p:nvPr>
        </p:nvSpPr>
        <p:spPr>
          <a:xfrm>
            <a:off x="3557588" y="2257425"/>
            <a:ext cx="4129087" cy="3275013"/>
          </a:xfrm>
        </p:spPr>
        <p:txBody>
          <a:bodyPr>
            <a:normAutofit lnSpcReduction="10000"/>
          </a:bodyPr>
          <a:lstStyle/>
          <a:p>
            <a:endParaRPr lang="en-US" b="1">
              <a:solidFill>
                <a:srgbClr val="2720FF"/>
              </a:solidFill>
            </a:endParaRPr>
          </a:p>
          <a:p>
            <a:r>
              <a:rPr lang="en-US" b="1">
                <a:solidFill>
                  <a:srgbClr val="2720FF"/>
                </a:solidFill>
              </a:rPr>
              <a:t>Pre-pidgin</a:t>
            </a:r>
            <a:r>
              <a:rPr lang="en-US"/>
              <a:t> (or jargon)</a:t>
            </a:r>
          </a:p>
          <a:p>
            <a:endParaRPr lang="en-US"/>
          </a:p>
          <a:p>
            <a:endParaRPr lang="en-US"/>
          </a:p>
          <a:p>
            <a:r>
              <a:rPr lang="en-US" b="1">
                <a:solidFill>
                  <a:srgbClr val="2720FF"/>
                </a:solidFill>
              </a:rPr>
              <a:t>Stable Pidgin</a:t>
            </a:r>
            <a:endParaRPr lang="en-US"/>
          </a:p>
          <a:p>
            <a:endParaRPr lang="en-US"/>
          </a:p>
          <a:p>
            <a:endParaRPr lang="en-US"/>
          </a:p>
          <a:p>
            <a:r>
              <a:rPr lang="en-US" b="1">
                <a:solidFill>
                  <a:srgbClr val="2720FF"/>
                </a:solidFill>
              </a:rPr>
              <a:t>Expanded Pidgin</a:t>
            </a:r>
          </a:p>
        </p:txBody>
      </p:sp>
      <p:sp>
        <p:nvSpPr>
          <p:cNvPr id="49156" name="Rectangle 4"/>
          <p:cNvSpPr>
            <a:spLocks noChangeArrowheads="1"/>
          </p:cNvSpPr>
          <p:nvPr/>
        </p:nvSpPr>
        <p:spPr bwMode="auto">
          <a:xfrm>
            <a:off x="1479550" y="2225675"/>
            <a:ext cx="2027238" cy="427038"/>
          </a:xfrm>
          <a:prstGeom prst="rect">
            <a:avLst/>
          </a:prstGeom>
          <a:noFill/>
          <a:ln w="9525">
            <a:noFill/>
            <a:miter lim="800000"/>
            <a:headEnd/>
            <a:tailEnd/>
          </a:ln>
          <a:effectLst/>
        </p:spPr>
        <p:txBody>
          <a:bodyPr wrap="none">
            <a:spAutoFit/>
          </a:bodyPr>
          <a:lstStyle/>
          <a:p>
            <a:r>
              <a:rPr lang="en-US" sz="2200" b="1">
                <a:solidFill>
                  <a:schemeClr val="tx2"/>
                </a:solidFill>
                <a:latin typeface="Baskerville Semibold" charset="0"/>
              </a:rPr>
              <a:t>Less Complex</a:t>
            </a:r>
            <a:endParaRPr lang="en-US" sz="1800" b="1">
              <a:solidFill>
                <a:schemeClr val="tx2"/>
              </a:solidFill>
              <a:latin typeface="Baskerville Semibold" charset="0"/>
            </a:endParaRPr>
          </a:p>
        </p:txBody>
      </p:sp>
      <p:sp>
        <p:nvSpPr>
          <p:cNvPr id="49157" name="Rectangle 5"/>
          <p:cNvSpPr>
            <a:spLocks noChangeArrowheads="1"/>
          </p:cNvSpPr>
          <p:nvPr/>
        </p:nvSpPr>
        <p:spPr bwMode="auto">
          <a:xfrm>
            <a:off x="1444625" y="4968875"/>
            <a:ext cx="2128838" cy="427038"/>
          </a:xfrm>
          <a:prstGeom prst="rect">
            <a:avLst/>
          </a:prstGeom>
          <a:noFill/>
          <a:ln w="9525">
            <a:noFill/>
            <a:miter lim="800000"/>
            <a:headEnd/>
            <a:tailEnd/>
          </a:ln>
          <a:effectLst/>
        </p:spPr>
        <p:txBody>
          <a:bodyPr wrap="none">
            <a:spAutoFit/>
          </a:bodyPr>
          <a:lstStyle/>
          <a:p>
            <a:r>
              <a:rPr lang="en-US" sz="2200" b="1">
                <a:solidFill>
                  <a:schemeClr val="tx2"/>
                </a:solidFill>
                <a:latin typeface="Baskerville Semibold" charset="0"/>
              </a:rPr>
              <a:t>More Complex</a:t>
            </a:r>
            <a:endParaRPr lang="en-US" sz="1800" b="1">
              <a:solidFill>
                <a:schemeClr val="tx2"/>
              </a:solidFill>
              <a:latin typeface="Verdana" pitchFamily="34" charset="0"/>
            </a:endParaRPr>
          </a:p>
        </p:txBody>
      </p:sp>
      <p:sp>
        <p:nvSpPr>
          <p:cNvPr id="49158" name="Line 6"/>
          <p:cNvSpPr>
            <a:spLocks noChangeShapeType="1"/>
          </p:cNvSpPr>
          <p:nvPr/>
        </p:nvSpPr>
        <p:spPr bwMode="auto">
          <a:xfrm>
            <a:off x="2438400" y="2667000"/>
            <a:ext cx="0" cy="2286000"/>
          </a:xfrm>
          <a:prstGeom prst="line">
            <a:avLst/>
          </a:prstGeom>
          <a:noFill/>
          <a:ln w="28575">
            <a:solidFill>
              <a:schemeClr val="tx2"/>
            </a:solidFill>
            <a:round/>
            <a:headEnd type="triangle" w="med" len="med"/>
            <a:tailEnd type="triangle" w="med" len="med"/>
          </a:ln>
          <a:effectLst/>
        </p:spPr>
        <p:txBody>
          <a:bodyPr wrap="none" anchor="ctr"/>
          <a:lstStyle/>
          <a:p>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Expanded Pidgins</a:t>
            </a:r>
            <a:endParaRPr lang="en-US" b="0"/>
          </a:p>
        </p:txBody>
      </p:sp>
      <p:sp>
        <p:nvSpPr>
          <p:cNvPr id="50179" name="Rectangle 3"/>
          <p:cNvSpPr>
            <a:spLocks noGrp="1" noChangeArrowheads="1"/>
          </p:cNvSpPr>
          <p:nvPr>
            <p:ph idx="1"/>
          </p:nvPr>
        </p:nvSpPr>
        <p:spPr/>
        <p:txBody>
          <a:bodyPr>
            <a:noAutofit/>
          </a:bodyPr>
          <a:lstStyle/>
          <a:p>
            <a:r>
              <a:rPr lang="en-US" sz="2800" dirty="0"/>
              <a:t>Pidgins that have developed a more formal role, as regular auxiliary languages. May have official status as lingua </a:t>
            </a:r>
            <a:r>
              <a:rPr lang="en-US" sz="2800" dirty="0" err="1"/>
              <a:t>francas</a:t>
            </a:r>
            <a:r>
              <a:rPr lang="en-US" sz="2800" dirty="0"/>
              <a:t>.</a:t>
            </a:r>
          </a:p>
          <a:p>
            <a:r>
              <a:rPr lang="en-US" sz="2800" dirty="0"/>
              <a:t>Linguistically  more complex to meet needs.</a:t>
            </a:r>
          </a:p>
          <a:p>
            <a:r>
              <a:rPr lang="en-US" sz="2800" dirty="0"/>
              <a:t>Used for more functions in a much wider range of situations.</a:t>
            </a:r>
          </a:p>
          <a:p>
            <a:endParaRPr lang="en-US" sz="2800" dirty="0"/>
          </a:p>
          <a:p>
            <a:r>
              <a:rPr lang="en-US" sz="2800" dirty="0" err="1">
                <a:solidFill>
                  <a:srgbClr val="2720FF"/>
                </a:solidFill>
              </a:rPr>
              <a:t>Tok</a:t>
            </a:r>
            <a:r>
              <a:rPr lang="en-US" sz="2800" dirty="0">
                <a:solidFill>
                  <a:srgbClr val="2720FF"/>
                </a:solidFill>
              </a:rPr>
              <a:t> </a:t>
            </a:r>
            <a:r>
              <a:rPr lang="en-US" sz="2800" dirty="0" err="1">
                <a:solidFill>
                  <a:srgbClr val="2720FF"/>
                </a:solidFill>
              </a:rPr>
              <a:t>Pisin</a:t>
            </a:r>
            <a:r>
              <a:rPr lang="en-US" sz="2800" dirty="0"/>
              <a:t> (Papua New Guinea) c. 1880</a:t>
            </a:r>
          </a:p>
          <a:p>
            <a:pPr lvl="1"/>
            <a:r>
              <a:rPr lang="en-US" sz="2400" b="1" dirty="0"/>
              <a:t>expanded pidgin</a:t>
            </a:r>
            <a:r>
              <a:rPr lang="en-US" sz="2400" dirty="0"/>
              <a:t> currently undergoing </a:t>
            </a:r>
            <a:r>
              <a:rPr lang="en-US" sz="2400" b="1" dirty="0" err="1"/>
              <a:t>creolization</a:t>
            </a:r>
            <a:r>
              <a:rPr lang="en-US" sz="2400" dirty="0"/>
              <a:t>. Now has about 20,000 native speakers.</a:t>
            </a:r>
          </a:p>
          <a:p>
            <a:pPr lvl="1"/>
            <a:r>
              <a:rPr lang="en-US" sz="2400" dirty="0"/>
              <a:t>about 44% of the population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effectLst>
                  <a:outerShdw blurRad="38100" dist="38100" dir="2700000" algn="tl">
                    <a:srgbClr val="C0C0C0"/>
                  </a:outerShdw>
                </a:effectLst>
              </a:rPr>
              <a:t>Outcomes of Language Contact</a:t>
            </a:r>
            <a:endParaRPr lang="en-US"/>
          </a:p>
        </p:txBody>
      </p:sp>
      <p:sp>
        <p:nvSpPr>
          <p:cNvPr id="9219" name="Rectangle 3"/>
          <p:cNvSpPr>
            <a:spLocks noGrp="1" noChangeArrowheads="1"/>
          </p:cNvSpPr>
          <p:nvPr>
            <p:ph idx="1"/>
          </p:nvPr>
        </p:nvSpPr>
        <p:spPr>
          <a:xfrm>
            <a:off x="1371600" y="1524000"/>
            <a:ext cx="6858000" cy="3917950"/>
          </a:xfrm>
        </p:spPr>
        <p:txBody>
          <a:bodyPr>
            <a:normAutofit fontScale="77500" lnSpcReduction="20000"/>
          </a:bodyPr>
          <a:lstStyle/>
          <a:p>
            <a:pPr>
              <a:spcBef>
                <a:spcPct val="30000"/>
              </a:spcBef>
            </a:pPr>
            <a:r>
              <a:rPr lang="en-US" b="1" dirty="0"/>
              <a:t>Language Death: </a:t>
            </a:r>
            <a:r>
              <a:rPr lang="en-US" dirty="0"/>
              <a:t>no native speakers</a:t>
            </a:r>
          </a:p>
          <a:p>
            <a:pPr>
              <a:spcBef>
                <a:spcPct val="30000"/>
              </a:spcBef>
            </a:pPr>
            <a:r>
              <a:rPr lang="en-US" b="1" dirty="0"/>
              <a:t>Language Shift: </a:t>
            </a:r>
            <a:r>
              <a:rPr lang="en-US" dirty="0"/>
              <a:t>One language replaces another</a:t>
            </a:r>
          </a:p>
          <a:p>
            <a:pPr>
              <a:spcBef>
                <a:spcPct val="30000"/>
              </a:spcBef>
            </a:pPr>
            <a:r>
              <a:rPr lang="en-US" b="1" dirty="0"/>
              <a:t>Language Maintenance: </a:t>
            </a:r>
            <a:r>
              <a:rPr lang="en-US" dirty="0"/>
              <a:t>A relatively stable bi-/ multilingual society</a:t>
            </a:r>
          </a:p>
          <a:p>
            <a:pPr>
              <a:spcBef>
                <a:spcPct val="30000"/>
              </a:spcBef>
            </a:pPr>
            <a:r>
              <a:rPr lang="en-US" b="1" dirty="0"/>
              <a:t>Pidgin: </a:t>
            </a:r>
            <a:r>
              <a:rPr lang="en-US" dirty="0"/>
              <a:t>a rudimentary system of communication</a:t>
            </a:r>
          </a:p>
          <a:p>
            <a:pPr>
              <a:spcBef>
                <a:spcPct val="30000"/>
              </a:spcBef>
            </a:pPr>
            <a:r>
              <a:rPr lang="en-US" b="1" dirty="0"/>
              <a:t>Creole: </a:t>
            </a:r>
            <a:r>
              <a:rPr lang="en-US" dirty="0"/>
              <a:t>creation of a new language based on pidgins or languages in contact</a:t>
            </a:r>
          </a:p>
          <a:p>
            <a:pPr>
              <a:spcBef>
                <a:spcPct val="30000"/>
              </a:spcBef>
            </a:pPr>
            <a:r>
              <a:rPr lang="en-US" b="1" dirty="0"/>
              <a:t>Lingua Franca</a:t>
            </a:r>
          </a:p>
          <a:p>
            <a:pPr>
              <a:spcBef>
                <a:spcPct val="30000"/>
              </a:spcBef>
            </a:pPr>
            <a:r>
              <a:rPr lang="en-US" b="1" dirty="0"/>
              <a:t>Global Languages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effectLst>
                  <a:outerShdw blurRad="38100" dist="38100" dir="2700000" algn="tl">
                    <a:srgbClr val="C0C0C0"/>
                  </a:outerShdw>
                </a:effectLst>
              </a:rPr>
              <a:t>Endangered Languages</a:t>
            </a:r>
            <a:endParaRPr lang="en-US"/>
          </a:p>
        </p:txBody>
      </p:sp>
      <p:sp>
        <p:nvSpPr>
          <p:cNvPr id="11267" name="Rectangle 3"/>
          <p:cNvSpPr>
            <a:spLocks noGrp="1" noChangeArrowheads="1"/>
          </p:cNvSpPr>
          <p:nvPr>
            <p:ph idx="1"/>
          </p:nvPr>
        </p:nvSpPr>
        <p:spPr/>
        <p:txBody>
          <a:bodyPr>
            <a:normAutofit fontScale="85000" lnSpcReduction="20000"/>
          </a:bodyPr>
          <a:lstStyle/>
          <a:p>
            <a:pPr>
              <a:tabLst>
                <a:tab pos="1255713" algn="l"/>
              </a:tabLst>
            </a:pPr>
            <a:r>
              <a:rPr lang="en-US" b="1" dirty="0"/>
              <a:t>Prediction: </a:t>
            </a:r>
            <a:r>
              <a:rPr lang="en-US" dirty="0"/>
              <a:t>half of the approximately 6,000 languages may become extinct within 100 years.</a:t>
            </a:r>
          </a:p>
          <a:p>
            <a:pPr>
              <a:tabLst>
                <a:tab pos="1255713" algn="l"/>
              </a:tabLst>
            </a:pPr>
            <a:endParaRPr lang="en-US" dirty="0"/>
          </a:p>
          <a:p>
            <a:pPr lvl="1">
              <a:tabLst>
                <a:tab pos="1255713" algn="l"/>
              </a:tabLst>
            </a:pPr>
            <a:r>
              <a:rPr lang="en-US" dirty="0"/>
              <a:t>90 Alaskan indigenous	</a:t>
            </a:r>
          </a:p>
          <a:p>
            <a:pPr lvl="1">
              <a:buFont typeface="Wingdings" pitchFamily="2" charset="2"/>
              <a:buNone/>
              <a:tabLst>
                <a:tab pos="1255713" algn="l"/>
              </a:tabLst>
            </a:pPr>
            <a:r>
              <a:rPr lang="en-US" dirty="0"/>
              <a:t>		2 being acquired by children.</a:t>
            </a:r>
          </a:p>
          <a:p>
            <a:pPr>
              <a:buFont typeface="Wingdings" pitchFamily="2" charset="2"/>
              <a:buNone/>
              <a:tabLst>
                <a:tab pos="1255713" algn="l"/>
              </a:tabLst>
            </a:pPr>
            <a:endParaRPr lang="en-US" dirty="0"/>
          </a:p>
          <a:p>
            <a:pPr lvl="1">
              <a:tabLst>
                <a:tab pos="1255713" algn="l"/>
              </a:tabLst>
            </a:pPr>
            <a:r>
              <a:rPr lang="en-US" dirty="0"/>
              <a:t>90 Australia Aboriginal 	</a:t>
            </a:r>
          </a:p>
          <a:p>
            <a:pPr>
              <a:buFont typeface="Wingdings" pitchFamily="2" charset="2"/>
              <a:buNone/>
              <a:tabLst>
                <a:tab pos="1255713" algn="l"/>
              </a:tabLst>
            </a:pPr>
            <a:r>
              <a:rPr lang="en-US" dirty="0"/>
              <a:t>		20 being used by all age groups.</a:t>
            </a:r>
          </a:p>
          <a:p>
            <a:pPr>
              <a:buFont typeface="Wingdings" pitchFamily="2" charset="2"/>
              <a:buNone/>
              <a:tabLst>
                <a:tab pos="1255713" algn="l"/>
              </a:tabLst>
            </a:pPr>
            <a:endParaRPr lang="en-US" dirty="0"/>
          </a:p>
          <a:p>
            <a:pPr lvl="1">
              <a:tabLst>
                <a:tab pos="1255713" algn="l"/>
              </a:tabLst>
            </a:pPr>
            <a:r>
              <a:rPr lang="en-US" dirty="0"/>
              <a:t>175 Native American	</a:t>
            </a:r>
          </a:p>
          <a:p>
            <a:pPr>
              <a:buFont typeface="Wingdings" pitchFamily="2" charset="2"/>
              <a:buNone/>
              <a:tabLst>
                <a:tab pos="1255713" algn="l"/>
              </a:tabLst>
            </a:pPr>
            <a:r>
              <a:rPr lang="en-US" dirty="0"/>
              <a:t>		20 being acquired by children.</a:t>
            </a:r>
          </a:p>
          <a:p>
            <a:pPr>
              <a:tabLst>
                <a:tab pos="1255713" algn="l"/>
              </a:tabLst>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Τίτλος"/>
          <p:cNvSpPr>
            <a:spLocks noGrp="1"/>
          </p:cNvSpPr>
          <p:nvPr>
            <p:ph type="title"/>
          </p:nvPr>
        </p:nvSpPr>
        <p:spPr/>
        <p:txBody>
          <a:bodyPr/>
          <a:lstStyle/>
          <a:p>
            <a:r>
              <a:rPr lang="en-US" dirty="0" smtClean="0"/>
              <a:t>Lingua Franca</a:t>
            </a:r>
            <a:endParaRPr lang="en-GB" dirty="0"/>
          </a:p>
        </p:txBody>
      </p:sp>
      <p:sp>
        <p:nvSpPr>
          <p:cNvPr id="4" name="3 - Θέση περιεχομένου"/>
          <p:cNvSpPr>
            <a:spLocks noGrp="1"/>
          </p:cNvSpPr>
          <p:nvPr>
            <p:ph idx="1"/>
          </p:nvPr>
        </p:nvSpPr>
        <p:spPr/>
        <p:txBody>
          <a:bodyPr/>
          <a:lstStyle/>
          <a:p>
            <a:pPr algn="just"/>
            <a:r>
              <a:rPr lang="en-US" dirty="0" smtClean="0"/>
              <a:t>UNESCO (1953) defined lingua franca as ‘a language which is used habitually by people whose mother tongues are different in order to facilitate communication between them.</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TotalTime>
  <Words>1821</Words>
  <Application>Microsoft Office PowerPoint</Application>
  <PresentationFormat>On-screen Show (4:3)</PresentationFormat>
  <Paragraphs>362</Paragraphs>
  <Slides>64</Slides>
  <Notes>5</Notes>
  <HiddenSlides>0</HiddenSlides>
  <MMClips>2</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Θέμα του Office</vt:lpstr>
      <vt:lpstr>Pidgins and Creoles</vt:lpstr>
      <vt:lpstr>PowerPoint Presentation</vt:lpstr>
      <vt:lpstr>PowerPoint Presentation</vt:lpstr>
      <vt:lpstr>PowerPoint Presentation</vt:lpstr>
      <vt:lpstr>PowerPoint Presentation</vt:lpstr>
      <vt:lpstr>PowerPoint Presentation</vt:lpstr>
      <vt:lpstr>Outcomes of Language Contact</vt:lpstr>
      <vt:lpstr>Endangered Languages</vt:lpstr>
      <vt:lpstr>Lingua Franca</vt:lpstr>
      <vt:lpstr>Lingua Franca</vt:lpstr>
      <vt:lpstr>Other terms for lingua franca related to specific purposes</vt:lpstr>
      <vt:lpstr>Lingua Franca</vt:lpstr>
      <vt:lpstr>PowerPoint Presentation</vt:lpstr>
      <vt:lpstr>Swahili</vt:lpstr>
      <vt:lpstr>1. Pidgins &amp; Creoles: Introduction</vt:lpstr>
      <vt:lpstr>PowerPoint Presentation</vt:lpstr>
      <vt:lpstr>Pidgins and Creoles</vt:lpstr>
      <vt:lpstr>PowerPoint Presentation</vt:lpstr>
      <vt:lpstr>PowerPoint Presentation</vt:lpstr>
      <vt:lpstr>Tok-Pisin Papua New Guinea</vt:lpstr>
      <vt:lpstr>PowerPoint Presentation</vt:lpstr>
      <vt:lpstr>Creole Languages (82)</vt:lpstr>
      <vt:lpstr>Sources of Linguistic Features</vt:lpstr>
      <vt:lpstr>Example: Solomon Islands Pidgin</vt:lpstr>
      <vt:lpstr>Example, continued</vt:lpstr>
      <vt:lpstr>Can you identify the superstrate of these Creoles?</vt:lpstr>
      <vt:lpstr>Discussion Question 1, Wardhaugh page 64 “If someone told you the pidginized varieties of a language are ‘corrupt’ and ‘ungrammatical,’ and indicated that their speakers are either ‘lazy’ or ‘inferior,’ how might you try to show that person how wrong he or she is? What kinds of evidence would you use? (Is this question too Politically Correct?)</vt:lpstr>
      <vt:lpstr>Five creoles for you to remember  1. Jamaican Creole  2. Gulluh   3. Krio   4. Chinese pidgin English   5. Yiddish (Wardhaugh 64-5)</vt:lpstr>
      <vt:lpstr>Now have a look at discussion question 2 on p. 69 of Wardhaugh</vt:lpstr>
      <vt:lpstr>Theories of Pidgin origin</vt:lpstr>
      <vt:lpstr>Theories of Pidgin Origin</vt:lpstr>
      <vt:lpstr>PowerPoint Presentation</vt:lpstr>
      <vt:lpstr>The theories of Pidgin origin</vt:lpstr>
      <vt:lpstr>Discussion question 1 on page 77 of Wardhaugh is worth at least a few minutes of our time.</vt:lpstr>
      <vt:lpstr>2. Creole Development</vt:lpstr>
      <vt:lpstr>Creoles: Structural Similarities</vt:lpstr>
      <vt:lpstr>Theories of Creolization</vt:lpstr>
      <vt:lpstr>Levels of creole/language status and the continuum  1. Acrolect “high speech” 2. Mesolect “middle speech” 3. Basilect “low speech”  Groups often recognize status distinctions subconsciously</vt:lpstr>
      <vt:lpstr>Creolization</vt:lpstr>
      <vt:lpstr>PowerPoint Presentation</vt:lpstr>
      <vt:lpstr>PowerPoint Presentation</vt:lpstr>
      <vt:lpstr>Recreolization</vt:lpstr>
      <vt:lpstr>3. Pidgins &amp; Creoles: Conditions for Development</vt:lpstr>
      <vt:lpstr>1. The Slave Trade</vt:lpstr>
      <vt:lpstr>PowerPoint Presentation</vt:lpstr>
      <vt:lpstr>Profile of a Slave Ship</vt:lpstr>
      <vt:lpstr>Two Locations</vt:lpstr>
      <vt:lpstr>2. Trade</vt:lpstr>
      <vt:lpstr>3. European settlement</vt:lpstr>
      <vt:lpstr>4. War</vt:lpstr>
      <vt:lpstr>5. Labor Migration</vt:lpstr>
      <vt:lpstr>4. Linguistic Features of Pidgins</vt:lpstr>
      <vt:lpstr>Examples</vt:lpstr>
      <vt:lpstr>PowerPoint Presentation</vt:lpstr>
      <vt:lpstr>PowerPoint Presentation</vt:lpstr>
      <vt:lpstr>PowerPoint Presentation</vt:lpstr>
      <vt:lpstr>PowerPoint Presentation</vt:lpstr>
      <vt:lpstr>PowerPoint Presentation</vt:lpstr>
      <vt:lpstr>Not always “polite”  bagarap   ka bilong me I bagarap Wardhaugh, p. 68</vt:lpstr>
      <vt:lpstr>Linguistic artifacts are absent. Spellings such as ‘knight’ and words which show historical vowel shift like ‘type’ vs ‘typical’ also, though a shift in consonant pronunciation rather than in vowel is ‘space’ ‘spacious’ It is as if these new languages are too young to have the wrinkles that older languages develop</vt:lpstr>
      <vt:lpstr>5. Pidgin Development</vt:lpstr>
      <vt:lpstr>Theories for structural similarities</vt:lpstr>
      <vt:lpstr>Classifying Pidgins: Grammatical Complexity </vt:lpstr>
      <vt:lpstr>Expanded Pidgins</vt:lpstr>
    </vt:vector>
  </TitlesOfParts>
  <Company>Texas A &amp; 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Shari Kendall</dc:creator>
  <cp:lastModifiedBy>Charalambos Themistocleous</cp:lastModifiedBy>
  <cp:revision>96</cp:revision>
  <dcterms:created xsi:type="dcterms:W3CDTF">2004-11-27T18:26:55Z</dcterms:created>
  <dcterms:modified xsi:type="dcterms:W3CDTF">2013-01-16T16:52:36Z</dcterms:modified>
</cp:coreProperties>
</file>