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5"/>
  </p:notes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4"/>
    <p:restoredTop sz="93675"/>
  </p:normalViewPr>
  <p:slideViewPr>
    <p:cSldViewPr snapToGrid="0" snapToObjects="1">
      <p:cViewPr varScale="1">
        <p:scale>
          <a:sx n="61" d="100"/>
          <a:sy n="61" d="100"/>
        </p:scale>
        <p:origin x="1176" y="23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9867536"/>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extLst/>
          </a:blip>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extLst/>
          </a:blip>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extLst/>
          </a:blip>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763991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2020</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extLst/>
          </a:blip>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jwst-docs.stsci.edu/near-infrared-spectrograph/nirspec-observing-strategies/nirspec-mos-recommended-strategies" TargetMode="External"/><Relationship Id="rId3" Type="http://schemas.openxmlformats.org/officeDocument/2006/relationships/hyperlink" Target="https://jwst-docs.stsci.edu/" TargetMode="External"/><Relationship Id="rId7" Type="http://schemas.openxmlformats.org/officeDocument/2006/relationships/hyperlink" Target="https://jwst-docs.stsci.edu/near-infrared-spectrograph/nirspec-operations/nirspec-mos-operations/nirspec-mos-operations-catalogs-and-images" TargetMode="External"/><Relationship Id="rId2" Type="http://schemas.openxmlformats.org/officeDocument/2006/relationships/hyperlink" Target="https://jwsthelp.stsci.edu" TargetMode="External"/><Relationship Id="rId1" Type="http://schemas.openxmlformats.org/officeDocument/2006/relationships/slideLayout" Target="../slideLayouts/slideLayout3.xml"/><Relationship Id="rId6" Type="http://schemas.openxmlformats.org/officeDocument/2006/relationships/hyperlink" Target="https://jwst-docs.stsci.edu/near-infrared-spectrograph/nirspec-operations/nirspec-mos-operations/nirspec-mos-observing-process" TargetMode="External"/><Relationship Id="rId5" Type="http://schemas.openxmlformats.org/officeDocument/2006/relationships/hyperlink" Target="https://jwst-docs.stsci.edu/near-infrared-spectrograph/nirspec-observing-modes/nirspec-multi-object-spectroscopy" TargetMode="External"/><Relationship Id="rId4" Type="http://schemas.openxmlformats.org/officeDocument/2006/relationships/hyperlink" Target="https://jwst-docs.stsci.edu/methods-and-roadmaps/jwst-mos-spectroscopy/mos-roadmap" TargetMode="External"/><Relationship Id="rId9" Type="http://schemas.openxmlformats.org/officeDocument/2006/relationships/hyperlink" Target="https://jwst-docs.stsci.edu/near-infrared-spectrograph/nirspec-apt-templates/nirspec-multi-object-spectroscopy-apt-templ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 hands-on</a:t>
            </a:r>
          </a:p>
        </p:txBody>
      </p:sp>
      <p:sp>
        <p:nvSpPr>
          <p:cNvPr id="3" name="Text Placeholder 2"/>
          <p:cNvSpPr>
            <a:spLocks noGrp="1"/>
          </p:cNvSpPr>
          <p:nvPr>
            <p:ph type="body" sz="quarter" idx="1"/>
          </p:nvPr>
        </p:nvSpPr>
        <p:spPr/>
        <p:txBody>
          <a:bodyPr/>
          <a:lstStyle/>
          <a:p>
            <a:r>
              <a:rPr lang="en-US" sz="4000" dirty="0"/>
              <a:t>Themiya</a:t>
            </a:r>
            <a:r>
              <a:rPr lang="en-US" dirty="0"/>
              <a:t> </a:t>
            </a:r>
            <a:r>
              <a:rPr lang="en-US" sz="3600" dirty="0"/>
              <a:t>Nanayakkara</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2020</a:t>
            </a:r>
          </a:p>
        </p:txBody>
      </p:sp>
    </p:spTree>
    <p:extLst>
      <p:ext uri="{BB962C8B-B14F-4D97-AF65-F5344CB8AC3E}">
        <p14:creationId xmlns:p14="http://schemas.microsoft.com/office/powerpoint/2010/main" val="373907951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103" name="Goal…"/>
          <p:cNvSpPr>
            <a:spLocks noGrp="1"/>
          </p:cNvSpPr>
          <p:nvPr>
            <p:ph type="body" idx="1"/>
          </p:nvPr>
        </p:nvSpPr>
        <p:spPr>
          <a:prstGeom prst="rect">
            <a:avLst/>
          </a:prstGeom>
        </p:spPr>
        <p:txBody>
          <a:bodyPr/>
          <a:lstStyle/>
          <a:p>
            <a:pPr marL="520700" indent="-520700" defTabSz="676909">
              <a:spcBef>
                <a:spcPts val="800"/>
              </a:spcBef>
              <a:defRPr sz="3936">
                <a:latin typeface="Avenir Heavy"/>
                <a:ea typeface="Avenir Heavy"/>
                <a:cs typeface="Avenir Heavy"/>
                <a:sym typeface="Avenir Heavy"/>
              </a:defRPr>
            </a:pPr>
            <a:r>
              <a:rPr dirty="0"/>
              <a:t>Goal</a:t>
            </a:r>
          </a:p>
          <a:p>
            <a:pPr marL="1041400" lvl="1" indent="-520700" defTabSz="676909">
              <a:spcBef>
                <a:spcPts val="800"/>
              </a:spcBef>
              <a:defRPr sz="3936"/>
            </a:pPr>
            <a:r>
              <a:rPr dirty="0"/>
              <a:t>This program aims to study the evolution of galaxies from the early Universe (z&gt;10), through the end of the dark ages (z=7-9), to the epoch of galaxy assembly (z=2-6)</a:t>
            </a:r>
          </a:p>
          <a:p>
            <a:pPr marL="1562100" lvl="2" indent="-520700" defTabSz="676909">
              <a:spcBef>
                <a:spcPts val="800"/>
              </a:spcBef>
              <a:defRPr sz="3936"/>
            </a:pPr>
            <a:r>
              <a:rPr dirty="0"/>
              <a:t>Understanding very early stages of galaxy formation</a:t>
            </a:r>
          </a:p>
          <a:p>
            <a:pPr marL="1562100" lvl="2" indent="-520700" defTabSz="676909">
              <a:spcBef>
                <a:spcPts val="800"/>
              </a:spcBef>
              <a:defRPr sz="3936"/>
            </a:pPr>
            <a:r>
              <a:rPr dirty="0"/>
              <a:t>Probing the epoch of re-ionization and the role of galaxies</a:t>
            </a:r>
          </a:p>
          <a:p>
            <a:pPr marL="1562100" lvl="2" indent="-520700" defTabSz="676909">
              <a:spcBef>
                <a:spcPts val="800"/>
              </a:spcBef>
              <a:defRPr sz="3936"/>
            </a:pPr>
            <a:r>
              <a:rPr dirty="0"/>
              <a:t>Constraining the build-up of stellar mass and metals through time</a:t>
            </a:r>
          </a:p>
          <a:p>
            <a:pPr marL="1562100" lvl="2" indent="-520700" defTabSz="676909">
              <a:spcBef>
                <a:spcPts val="800"/>
              </a:spcBef>
              <a:defRPr sz="3936"/>
            </a:pPr>
            <a:r>
              <a:rPr dirty="0"/>
              <a:t>Understanding the role of AGNs.</a:t>
            </a:r>
          </a:p>
          <a:p>
            <a:pPr marL="1562100" lvl="2" indent="-520700" defTabSz="676909">
              <a:spcBef>
                <a:spcPts val="800"/>
              </a:spcBef>
              <a:defRPr sz="3936"/>
            </a:pPr>
            <a:r>
              <a:rPr dirty="0"/>
              <a:t>And looking for surprises…</a:t>
            </a:r>
          </a:p>
          <a:p>
            <a:pPr marL="1562100" lvl="2" indent="-520700" defTabSz="676909">
              <a:spcBef>
                <a:spcPts val="800"/>
              </a:spcBef>
              <a:defRPr sz="3936"/>
            </a:pPr>
            <a:endParaRPr dirty="0"/>
          </a:p>
          <a:p>
            <a:pPr marL="1562100" lvl="2" indent="-520700" defTabSz="676909">
              <a:spcBef>
                <a:spcPts val="800"/>
              </a:spcBef>
              <a:defRPr sz="3936"/>
            </a:pPr>
            <a:endParaRPr dirty="0"/>
          </a:p>
        </p:txBody>
      </p:sp>
      <p:sp>
        <p:nvSpPr>
          <p:cNvPr id="104" name="Science overview"/>
          <p:cNvSpPr>
            <a:spLocks noGrp="1"/>
          </p:cNvSpPr>
          <p:nvPr>
            <p:ph type="title"/>
          </p:nvPr>
        </p:nvSpPr>
        <p:spPr>
          <a:prstGeom prst="rect">
            <a:avLst/>
          </a:prstGeom>
        </p:spPr>
        <p:txBody>
          <a:bodyPr/>
          <a:lstStyle/>
          <a:p>
            <a:r>
              <a:t>Science overview</a:t>
            </a:r>
          </a:p>
        </p:txBody>
      </p:sp>
      <p:pic>
        <p:nvPicPr>
          <p:cNvPr id="105" name="Image" descr="Image"/>
          <p:cNvPicPr>
            <a:picLocks noChangeAspect="1"/>
          </p:cNvPicPr>
          <p:nvPr/>
        </p:nvPicPr>
        <p:blipFill>
          <a:blip r:embed="rId2">
            <a:extLst/>
          </a:blip>
          <a:stretch>
            <a:fillRect/>
          </a:stretch>
        </p:blipFill>
        <p:spPr>
          <a:xfrm>
            <a:off x="11453204" y="7641778"/>
            <a:ext cx="12165751" cy="453500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108" name="Methodology…"/>
          <p:cNvSpPr>
            <a:spLocks noGrp="1"/>
          </p:cNvSpPr>
          <p:nvPr>
            <p:ph type="body" idx="1"/>
          </p:nvPr>
        </p:nvSpPr>
        <p:spPr>
          <a:prstGeom prst="rect">
            <a:avLst/>
          </a:prstGeom>
        </p:spPr>
        <p:txBody>
          <a:bodyPr/>
          <a:lstStyle/>
          <a:p>
            <a:pPr marL="482600" indent="-482600" defTabSz="627379">
              <a:spcBef>
                <a:spcPts val="700"/>
              </a:spcBef>
              <a:defRPr sz="3648">
                <a:latin typeface="Avenir Heavy"/>
                <a:ea typeface="Avenir Heavy"/>
                <a:cs typeface="Avenir Heavy"/>
                <a:sym typeface="Avenir Heavy"/>
              </a:defRPr>
            </a:pPr>
            <a:r>
              <a:t>Methodology</a:t>
            </a:r>
          </a:p>
          <a:p>
            <a:pPr marL="965200" lvl="1" indent="-482600" defTabSz="627379">
              <a:spcBef>
                <a:spcPts val="700"/>
              </a:spcBef>
              <a:defRPr sz="3648"/>
            </a:pPr>
            <a:r>
              <a:t>An in-depth program of this type would typically combine deep imaging (NIRCam) and follow-up spectroscopy (NIRSpec MOS)</a:t>
            </a:r>
          </a:p>
          <a:p>
            <a:pPr marL="965200" lvl="1" indent="-482600" defTabSz="627379">
              <a:spcBef>
                <a:spcPts val="700"/>
              </a:spcBef>
              <a:defRPr sz="3648"/>
            </a:pPr>
            <a:r>
              <a:t>In the following, we will use a much simpler example: </a:t>
            </a:r>
          </a:p>
          <a:p>
            <a:pPr marL="1447800" lvl="2" indent="-482600" defTabSz="627379">
              <a:spcBef>
                <a:spcPts val="700"/>
              </a:spcBef>
              <a:defRPr sz="3648"/>
            </a:pPr>
            <a:r>
              <a:t>deep NIRSpec MOS observations at a single location</a:t>
            </a:r>
          </a:p>
          <a:p>
            <a:pPr marL="1447800" lvl="2" indent="-482600" defTabSz="627379">
              <a:spcBef>
                <a:spcPts val="700"/>
              </a:spcBef>
              <a:defRPr sz="3648"/>
            </a:pPr>
            <a:r>
              <a:t>input source catalog derived from existing HST imaging</a:t>
            </a:r>
          </a:p>
          <a:p>
            <a:pPr marL="1447800" lvl="2" indent="-482600" defTabSz="627379">
              <a:spcBef>
                <a:spcPts val="700"/>
              </a:spcBef>
              <a:defRPr sz="3648"/>
            </a:pPr>
            <a:endParaRPr/>
          </a:p>
          <a:p>
            <a:pPr marL="482600" indent="-482600" defTabSz="627379">
              <a:spcBef>
                <a:spcPts val="700"/>
              </a:spcBef>
              <a:defRPr sz="3648">
                <a:latin typeface="Avenir Heavy"/>
                <a:ea typeface="Avenir Heavy"/>
                <a:cs typeface="Avenir Heavy"/>
                <a:sym typeface="Avenir Heavy"/>
              </a:defRPr>
            </a:pPr>
            <a:r>
              <a:t>Spectral configuration</a:t>
            </a:r>
          </a:p>
          <a:p>
            <a:pPr marL="965200" lvl="1" indent="-482600" defTabSz="627379">
              <a:spcBef>
                <a:spcPts val="700"/>
              </a:spcBef>
              <a:defRPr sz="3648"/>
            </a:pPr>
            <a:r>
              <a:t>MOS at low and medium spectral resolution</a:t>
            </a:r>
          </a:p>
          <a:p>
            <a:pPr marL="482600" indent="-482600" defTabSz="627379">
              <a:spcBef>
                <a:spcPts val="700"/>
              </a:spcBef>
              <a:defRPr sz="3648">
                <a:latin typeface="Avenir Heavy"/>
                <a:ea typeface="Avenir Heavy"/>
                <a:cs typeface="Avenir Heavy"/>
                <a:sym typeface="Avenir Heavy"/>
              </a:defRPr>
            </a:pPr>
            <a:r>
              <a:t>Type of sources</a:t>
            </a:r>
          </a:p>
          <a:p>
            <a:pPr marL="965200" lvl="1" indent="-482600" defTabSz="627379">
              <a:spcBef>
                <a:spcPts val="700"/>
              </a:spcBef>
              <a:defRPr sz="3648"/>
            </a:pPr>
            <a:r>
              <a:t>Galaxies over a wide range of redshifts handled as compact (point-like) objects</a:t>
            </a:r>
          </a:p>
          <a:p>
            <a:pPr marL="482600" indent="-482600" defTabSz="627379">
              <a:spcBef>
                <a:spcPts val="700"/>
              </a:spcBef>
              <a:defRPr sz="3648">
                <a:latin typeface="Avenir Heavy"/>
                <a:ea typeface="Avenir Heavy"/>
                <a:cs typeface="Avenir Heavy"/>
                <a:sym typeface="Avenir Heavy"/>
              </a:defRPr>
            </a:pPr>
            <a:r>
              <a:t>Observation strategy</a:t>
            </a:r>
          </a:p>
          <a:p>
            <a:pPr marL="965200" lvl="1" indent="-482600" defTabSz="627379">
              <a:spcBef>
                <a:spcPts val="700"/>
              </a:spcBef>
              <a:defRPr sz="3648"/>
            </a:pPr>
            <a:r>
              <a:t>Combination of nodding (1x3 slitlets) and dithering</a:t>
            </a:r>
          </a:p>
        </p:txBody>
      </p:sp>
      <p:sp>
        <p:nvSpPr>
          <p:cNvPr id="109" name="Observation methodology"/>
          <p:cNvSpPr>
            <a:spLocks noGrp="1"/>
          </p:cNvSpPr>
          <p:nvPr>
            <p:ph type="title"/>
          </p:nvPr>
        </p:nvSpPr>
        <p:spPr>
          <a:prstGeom prst="rect">
            <a:avLst/>
          </a:prstGeom>
        </p:spPr>
        <p:txBody>
          <a:bodyPr/>
          <a:lstStyle/>
          <a:p>
            <a:r>
              <a:t>Observation methodology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112" name="Low spectral resolution (CLEAR/PRISM)…"/>
          <p:cNvSpPr>
            <a:spLocks noGrp="1"/>
          </p:cNvSpPr>
          <p:nvPr>
            <p:ph type="body" idx="1"/>
          </p:nvPr>
        </p:nvSpPr>
        <p:spPr>
          <a:prstGeom prst="rect">
            <a:avLst/>
          </a:prstGeom>
        </p:spPr>
        <p:txBody>
          <a:bodyPr/>
          <a:lstStyle/>
          <a:p>
            <a:pPr marL="438150" indent="-438150" defTabSz="569594">
              <a:spcBef>
                <a:spcPts val="600"/>
              </a:spcBef>
              <a:defRPr sz="3312">
                <a:latin typeface="Avenir Heavy"/>
                <a:ea typeface="Avenir Heavy"/>
                <a:cs typeface="Avenir Heavy"/>
                <a:sym typeface="Avenir Heavy"/>
              </a:defRPr>
            </a:pPr>
            <a:r>
              <a:t>Low spectral resolution (CLEAR/PRISM)</a:t>
            </a:r>
          </a:p>
          <a:p>
            <a:pPr marL="876300" lvl="1" indent="-438150" defTabSz="569594">
              <a:spcBef>
                <a:spcPts val="600"/>
              </a:spcBef>
              <a:defRPr sz="3312"/>
            </a:pPr>
            <a:r>
              <a:t>sensitivity to continuum</a:t>
            </a:r>
          </a:p>
          <a:p>
            <a:pPr marL="876300" lvl="1" indent="-438150" defTabSz="569594">
              <a:spcBef>
                <a:spcPts val="600"/>
              </a:spcBef>
              <a:defRPr sz="3312"/>
            </a:pPr>
            <a:r>
              <a:t>wavelength coverage (0.6-5.3 μm at once)</a:t>
            </a:r>
          </a:p>
          <a:p>
            <a:pPr marL="876300" lvl="1" indent="-438150" defTabSz="569594">
              <a:spcBef>
                <a:spcPts val="600"/>
              </a:spcBef>
              <a:defRPr sz="3312"/>
            </a:pPr>
            <a:r>
              <a:t>higher-multiplex MOS thanks to the shorter spectra on the detector</a:t>
            </a:r>
          </a:p>
          <a:p>
            <a:pPr marL="876300" lvl="1" indent="-438150" defTabSz="569594">
              <a:spcBef>
                <a:spcPts val="600"/>
              </a:spcBef>
              <a:defRPr sz="3312"/>
            </a:pPr>
            <a:r>
              <a:t>Main drawback: lack of spectral resolution…</a:t>
            </a:r>
          </a:p>
          <a:p>
            <a:pPr marL="438150" indent="-438150" defTabSz="569594">
              <a:spcBef>
                <a:spcPts val="600"/>
              </a:spcBef>
              <a:defRPr sz="3312"/>
            </a:pPr>
            <a:endParaRPr/>
          </a:p>
          <a:p>
            <a:pPr marL="438150" indent="-438150" defTabSz="569594">
              <a:spcBef>
                <a:spcPts val="600"/>
              </a:spcBef>
              <a:defRPr sz="3312">
                <a:latin typeface="Avenir Heavy"/>
                <a:ea typeface="Avenir Heavy"/>
                <a:cs typeface="Avenir Heavy"/>
                <a:sym typeface="Avenir Heavy"/>
              </a:defRPr>
            </a:pPr>
            <a:r>
              <a:t>Medium spectral resolution (F100LP/G140M, F170LP/G235M, F290LP/G395M)</a:t>
            </a:r>
          </a:p>
          <a:p>
            <a:pPr marL="876300" lvl="1" indent="-438150" defTabSz="569594">
              <a:spcBef>
                <a:spcPts val="600"/>
              </a:spcBef>
              <a:defRPr sz="3312"/>
            </a:pPr>
            <a:r>
              <a:t>clean separation of emission lines</a:t>
            </a:r>
          </a:p>
          <a:p>
            <a:pPr marL="876300" lvl="1" indent="-438150" defTabSz="569594">
              <a:spcBef>
                <a:spcPts val="600"/>
              </a:spcBef>
              <a:defRPr sz="3312"/>
            </a:pPr>
            <a:r>
              <a:t>allows accurate centroid calculation for the lines</a:t>
            </a:r>
          </a:p>
          <a:p>
            <a:pPr marL="876300" lvl="1" indent="-438150" defTabSz="569594">
              <a:spcBef>
                <a:spcPts val="600"/>
              </a:spcBef>
              <a:defRPr sz="3312"/>
            </a:pPr>
            <a:r>
              <a:t>Main drawback(s):</a:t>
            </a:r>
          </a:p>
          <a:p>
            <a:pPr marL="1314450" lvl="2" indent="-438150" defTabSz="569594">
              <a:spcBef>
                <a:spcPts val="600"/>
              </a:spcBef>
              <a:defRPr sz="3312"/>
            </a:pPr>
            <a:r>
              <a:t>3 configurations required to cover 1.0-5.2 μm</a:t>
            </a:r>
          </a:p>
          <a:p>
            <a:pPr marL="1314450" lvl="2" indent="-438150" defTabSz="569594">
              <a:spcBef>
                <a:spcPts val="600"/>
              </a:spcBef>
              <a:defRPr sz="3312"/>
            </a:pPr>
            <a:r>
              <a:t>high multiplex only possible if spectra allowed to overlap</a:t>
            </a:r>
          </a:p>
          <a:p>
            <a:pPr marL="1314450" lvl="2" indent="-438150" defTabSz="569594">
              <a:spcBef>
                <a:spcPts val="600"/>
              </a:spcBef>
              <a:defRPr sz="3312"/>
            </a:pPr>
            <a:endParaRPr/>
          </a:p>
          <a:p>
            <a:pPr marL="438150" indent="-438150" defTabSz="569594">
              <a:spcBef>
                <a:spcPts val="600"/>
              </a:spcBef>
              <a:defRPr sz="3312"/>
            </a:pPr>
            <a:r>
              <a:t> Configurations give complementary information: </a:t>
            </a:r>
            <a:r>
              <a:rPr>
                <a:solidFill>
                  <a:schemeClr val="accent2">
                    <a:lumOff val="10634"/>
                  </a:schemeClr>
                </a:solidFill>
                <a:latin typeface="Avenir Heavy"/>
                <a:ea typeface="Avenir Heavy"/>
                <a:cs typeface="Avenir Heavy"/>
                <a:sym typeface="Avenir Heavy"/>
              </a:rPr>
              <a:t>include all 4</a:t>
            </a:r>
          </a:p>
        </p:txBody>
      </p:sp>
      <p:sp>
        <p:nvSpPr>
          <p:cNvPr id="113" name="Instrument configuration"/>
          <p:cNvSpPr>
            <a:spLocks noGrp="1"/>
          </p:cNvSpPr>
          <p:nvPr>
            <p:ph type="title"/>
          </p:nvPr>
        </p:nvSpPr>
        <p:spPr>
          <a:prstGeom prst="rect">
            <a:avLst/>
          </a:prstGeom>
        </p:spPr>
        <p:txBody>
          <a:bodyPr/>
          <a:lstStyle/>
          <a:p>
            <a:r>
              <a:t>Instrument configuration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etting started"/>
          <p:cNvSpPr>
            <a:spLocks noGrp="1"/>
          </p:cNvSpPr>
          <p:nvPr>
            <p:ph type="title"/>
          </p:nvPr>
        </p:nvSpPr>
        <p:spPr>
          <a:prstGeom prst="rect">
            <a:avLst/>
          </a:prstGeom>
        </p:spPr>
        <p:txBody>
          <a:bodyPr/>
          <a:lstStyle>
            <a:lvl1pPr>
              <a:defRPr>
                <a:solidFill>
                  <a:schemeClr val="accent2">
                    <a:hueOff val="117482"/>
                    <a:satOff val="19585"/>
                    <a:lumOff val="29146"/>
                  </a:schemeClr>
                </a:solidFill>
              </a:defRPr>
            </a:lvl1pPr>
          </a:lstStyle>
          <a:p>
            <a:r>
              <a:t>Getting started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118" name="Follow the steps on the handout…"/>
          <p:cNvSpPr>
            <a:spLocks noGrp="1"/>
          </p:cNvSpPr>
          <p:nvPr>
            <p:ph type="body" idx="1"/>
          </p:nvPr>
        </p:nvSpPr>
        <p:spPr>
          <a:prstGeom prst="rect">
            <a:avLst/>
          </a:prstGeom>
        </p:spPr>
        <p:txBody>
          <a:bodyPr/>
          <a:lstStyle/>
          <a:p>
            <a:r>
              <a:t>Follow the steps on the handout</a:t>
            </a:r>
          </a:p>
          <a:p>
            <a:endParaRPr/>
          </a:p>
          <a:p>
            <a:pPr lvl="1"/>
            <a:r>
              <a:t>Plan your observation strategy</a:t>
            </a:r>
          </a:p>
          <a:p>
            <a:pPr lvl="1"/>
            <a:r>
              <a:t>Open APT</a:t>
            </a:r>
          </a:p>
          <a:p>
            <a:pPr lvl="1"/>
            <a:r>
              <a:t>Load the catalogue</a:t>
            </a:r>
          </a:p>
          <a:p>
            <a:pPr lvl="1"/>
            <a:r>
              <a:t>Set-up the MPT Planner</a:t>
            </a:r>
          </a:p>
          <a:p>
            <a:pPr lvl="1"/>
            <a:r>
              <a:t>Generate the plan</a:t>
            </a:r>
          </a:p>
          <a:p>
            <a:pPr lvl="1"/>
            <a:r>
              <a:t>Create the observation</a:t>
            </a:r>
          </a:p>
        </p:txBody>
      </p:sp>
      <p:sp>
        <p:nvSpPr>
          <p:cNvPr id="119" name="Getting started"/>
          <p:cNvSpPr>
            <a:spLocks noGrp="1"/>
          </p:cNvSpPr>
          <p:nvPr>
            <p:ph type="title"/>
          </p:nvPr>
        </p:nvSpPr>
        <p:spPr>
          <a:prstGeom prst="rect">
            <a:avLst/>
          </a:prstGeom>
        </p:spPr>
        <p:txBody>
          <a:bodyPr/>
          <a:lstStyle/>
          <a:p>
            <a:r>
              <a:t>Getting started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heat screenshots…"/>
          <p:cNvSpPr>
            <a:spLocks noGrp="1"/>
          </p:cNvSpPr>
          <p:nvPr>
            <p:ph type="title"/>
          </p:nvPr>
        </p:nvSpPr>
        <p:spPr>
          <a:prstGeom prst="rect">
            <a:avLst/>
          </a:prstGeom>
        </p:spPr>
        <p:txBody>
          <a:bodyPr/>
          <a:lstStyle>
            <a:lvl1pPr>
              <a:defRPr>
                <a:solidFill>
                  <a:schemeClr val="accent2">
                    <a:hueOff val="117482"/>
                    <a:satOff val="19585"/>
                    <a:lumOff val="29146"/>
                  </a:schemeClr>
                </a:solidFill>
              </a:defRPr>
            </a:lvl1pPr>
          </a:lstStyle>
          <a:p>
            <a:r>
              <a:t>Cheat screenshots…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sp>
        <p:nvSpPr>
          <p:cNvPr id="124" name="NOTE:  for simplicity, create a program with 27 exposures per medium-resolution grating"/>
          <p:cNvSpPr>
            <a:spLocks noGrp="1"/>
          </p:cNvSpPr>
          <p:nvPr>
            <p:ph type="body" idx="1"/>
          </p:nvPr>
        </p:nvSpPr>
        <p:spPr>
          <a:xfrm>
            <a:off x="1248833" y="9476495"/>
            <a:ext cx="19309673" cy="1784173"/>
          </a:xfrm>
          <a:prstGeom prst="rect">
            <a:avLst/>
          </a:prstGeom>
        </p:spPr>
        <p:txBody>
          <a:bodyPr/>
          <a:lstStyle/>
          <a:p>
            <a:pPr>
              <a:defRPr sz="3600"/>
            </a:pPr>
            <a:r>
              <a:t>NOTE:  for simplicity, create a program with </a:t>
            </a:r>
            <a:r>
              <a:rPr>
                <a:latin typeface="Avenir Heavy"/>
                <a:ea typeface="Avenir Heavy"/>
                <a:cs typeface="Avenir Heavy"/>
                <a:sym typeface="Avenir Heavy"/>
              </a:rPr>
              <a:t>27</a:t>
            </a:r>
            <a:r>
              <a:t> exposures per medium-resolution grating</a:t>
            </a:r>
          </a:p>
        </p:txBody>
      </p:sp>
      <p:sp>
        <p:nvSpPr>
          <p:cNvPr id="125" name="Plan your observation"/>
          <p:cNvSpPr>
            <a:spLocks noGrp="1"/>
          </p:cNvSpPr>
          <p:nvPr>
            <p:ph type="title"/>
          </p:nvPr>
        </p:nvSpPr>
        <p:spPr>
          <a:prstGeom prst="rect">
            <a:avLst/>
          </a:prstGeom>
        </p:spPr>
        <p:txBody>
          <a:bodyPr/>
          <a:lstStyle/>
          <a:p>
            <a:r>
              <a:t>Plan your observation</a:t>
            </a:r>
          </a:p>
        </p:txBody>
      </p:sp>
      <p:graphicFrame>
        <p:nvGraphicFramePr>
          <p:cNvPr id="126" name="Table"/>
          <p:cNvGraphicFramePr/>
          <p:nvPr/>
        </p:nvGraphicFramePr>
        <p:xfrm>
          <a:off x="5046113" y="2983120"/>
          <a:ext cx="14291770" cy="5266624"/>
        </p:xfrm>
        <a:graphic>
          <a:graphicData uri="http://schemas.openxmlformats.org/drawingml/2006/table">
            <a:tbl>
              <a:tblPr>
                <a:tableStyleId>{33BA23B1-9221-436E-865A-0063620EA4FD}</a:tableStyleId>
              </a:tblPr>
              <a:tblGrid>
                <a:gridCol w="1449420">
                  <a:extLst>
                    <a:ext uri="{9D8B030D-6E8A-4147-A177-3AD203B41FA5}">
                      <a16:colId xmlns:a16="http://schemas.microsoft.com/office/drawing/2014/main" val="20000"/>
                    </a:ext>
                  </a:extLst>
                </a:gridCol>
                <a:gridCol w="1370915">
                  <a:extLst>
                    <a:ext uri="{9D8B030D-6E8A-4147-A177-3AD203B41FA5}">
                      <a16:colId xmlns:a16="http://schemas.microsoft.com/office/drawing/2014/main" val="20001"/>
                    </a:ext>
                  </a:extLst>
                </a:gridCol>
                <a:gridCol w="2870451">
                  <a:extLst>
                    <a:ext uri="{9D8B030D-6E8A-4147-A177-3AD203B41FA5}">
                      <a16:colId xmlns:a16="http://schemas.microsoft.com/office/drawing/2014/main" val="20002"/>
                    </a:ext>
                  </a:extLst>
                </a:gridCol>
                <a:gridCol w="2866029">
                  <a:extLst>
                    <a:ext uri="{9D8B030D-6E8A-4147-A177-3AD203B41FA5}">
                      <a16:colId xmlns:a16="http://schemas.microsoft.com/office/drawing/2014/main" val="20003"/>
                    </a:ext>
                  </a:extLst>
                </a:gridCol>
                <a:gridCol w="2866334">
                  <a:extLst>
                    <a:ext uri="{9D8B030D-6E8A-4147-A177-3AD203B41FA5}">
                      <a16:colId xmlns:a16="http://schemas.microsoft.com/office/drawing/2014/main" val="20004"/>
                    </a:ext>
                  </a:extLst>
                </a:gridCol>
                <a:gridCol w="2868621">
                  <a:extLst>
                    <a:ext uri="{9D8B030D-6E8A-4147-A177-3AD203B41FA5}">
                      <a16:colId xmlns:a16="http://schemas.microsoft.com/office/drawing/2014/main" val="20005"/>
                    </a:ext>
                  </a:extLst>
                </a:gridCol>
              </a:tblGrid>
              <a:tr h="478784">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Dither</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Nod</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CLEAR/PRISM</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F100LP/G140M</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F170LP/G235M</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F290LP/G395M</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00"/>
                  </a:ext>
                </a:extLst>
              </a:tr>
              <a:tr h="478784">
                <a:tc rowSpan="3">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1</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1270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1</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1"/>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2"/>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3</a:t>
                      </a:r>
                    </a:p>
                  </a:txBody>
                  <a:tcPr marL="63500" marR="63500" marT="0" marB="0" anchor="ctr" horzOverflow="overflow">
                    <a:lnL w="1270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3"/>
                  </a:ext>
                </a:extLst>
              </a:tr>
              <a:tr h="478784">
                <a:tc rowSpan="3">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a:t>
                      </a:r>
                    </a:p>
                  </a:txBody>
                  <a:tcPr marL="63500" marR="63500" marT="0" marB="0" anchor="ctr" horzOverflow="overflow">
                    <a:lnL w="6350">
                      <a:solidFill>
                        <a:srgbClr val="CBCBCB"/>
                      </a:solidFill>
                      <a:miter lim="400000"/>
                    </a:lnL>
                    <a:lnR w="635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1</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4"/>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5"/>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3</a:t>
                      </a:r>
                    </a:p>
                  </a:txBody>
                  <a:tcPr marL="63500" marR="63500" marT="0" marB="0" anchor="ctr" horzOverflow="overflow">
                    <a:lnL w="1270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3</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6"/>
                  </a:ext>
                </a:extLst>
              </a:tr>
              <a:tr h="478784">
                <a:tc rowSpan="3">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3</a:t>
                      </a:r>
                    </a:p>
                  </a:txBody>
                  <a:tcPr marL="63500" marR="63500" marT="0" marB="0" anchor="ctr" horzOverflow="overflow">
                    <a:lnL w="6350">
                      <a:solidFill>
                        <a:srgbClr val="CBCBCB"/>
                      </a:solidFill>
                      <a:miter lim="400000"/>
                    </a:lnL>
                    <a:lnR w="6350">
                      <a:solidFill>
                        <a:srgbClr val="CBCBCB"/>
                      </a:solidFill>
                      <a:miter lim="400000"/>
                    </a:lnR>
                    <a:lnT w="12700">
                      <a:solidFill>
                        <a:srgbClr val="CBCBCB"/>
                      </a:solidFill>
                      <a:miter lim="400000"/>
                    </a:lnT>
                    <a:lnB w="1270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1</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7"/>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8"/>
                  </a:ext>
                </a:extLst>
              </a:tr>
              <a:tr h="478784">
                <a:tc v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3</a:t>
                      </a:r>
                    </a:p>
                  </a:txBody>
                  <a:tcPr marL="63500" marR="63500" marT="0" marB="0" anchor="ctr" horzOverflow="overflow">
                    <a:lnL w="1270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8</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tc>
                  <a:txBody>
                    <a:bodyPr/>
                    <a:lstStyle/>
                    <a:p>
                      <a:pPr defTabSz="914400">
                        <a:defRPr sz="1800">
                          <a:solidFill>
                            <a:srgbClr val="000000"/>
                          </a:solidFill>
                        </a:defRPr>
                      </a:pPr>
                      <a:r>
                        <a:rPr sz="2600">
                          <a:solidFill>
                            <a:schemeClr val="accent5">
                              <a:hueOff val="-8881752"/>
                              <a:lumOff val="-12984"/>
                            </a:schemeClr>
                          </a:solidFill>
                          <a:latin typeface="+mn-lt"/>
                          <a:ea typeface="+mn-ea"/>
                          <a:cs typeface="+mn-cs"/>
                          <a:sym typeface="Avenir Book"/>
                        </a:rPr>
                        <a:t>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solidFill>
                      <a:srgbClr val="FFFFFF"/>
                    </a:solidFill>
                  </a:tcPr>
                </a:tc>
                <a:extLst>
                  <a:ext uri="{0D108BD9-81ED-4DB2-BD59-A6C34878D82A}">
                    <a16:rowId xmlns:a16="http://schemas.microsoft.com/office/drawing/2014/main" val="10009"/>
                  </a:ext>
                </a:extLst>
              </a:tr>
              <a:tr h="478784">
                <a:tc gridSpan="2">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TOTAL Exps</a:t>
                      </a:r>
                    </a:p>
                  </a:txBody>
                  <a:tcPr marL="63500" marR="63500" marT="0" marB="0" anchor="ctr" horzOverflow="overflow">
                    <a:lnL w="6350">
                      <a:solidFill>
                        <a:srgbClr val="CBCBCB"/>
                      </a:solidFill>
                      <a:miter lim="400000"/>
                    </a:lnL>
                    <a:lnR w="6350">
                      <a:solidFill>
                        <a:srgbClr val="CBCBCB"/>
                      </a:solidFill>
                      <a:miter lim="400000"/>
                    </a:lnR>
                    <a:lnT w="12700">
                      <a:solidFill>
                        <a:srgbClr val="CBCBCB"/>
                      </a:solidFill>
                      <a:miter lim="400000"/>
                    </a:lnT>
                    <a:lnB w="6350">
                      <a:solidFill>
                        <a:srgbClr val="CBCBCB"/>
                      </a:solidFill>
                      <a:miter lim="400000"/>
                    </a:lnB>
                  </a:tcPr>
                </a:tc>
                <a:tc hMerge="1">
                  <a:txBody>
                    <a:bodyPr/>
                    <a:lstStyle/>
                    <a:p>
                      <a:endParaRPr lang="en-US"/>
                    </a:p>
                  </a:txBody>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72</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24</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24</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tc>
                  <a:txBody>
                    <a:bodyPr/>
                    <a:lstStyle/>
                    <a:p>
                      <a:pPr defTabSz="457200">
                        <a:defRPr sz="1800">
                          <a:solidFill>
                            <a:srgbClr val="000000"/>
                          </a:solidFill>
                        </a:defRPr>
                      </a:pPr>
                      <a:r>
                        <a:rPr sz="2600">
                          <a:solidFill>
                            <a:schemeClr val="accent5">
                              <a:hueOff val="-8881752"/>
                              <a:lumOff val="-12984"/>
                            </a:schemeClr>
                          </a:solidFill>
                          <a:latin typeface="Avenir Heavy"/>
                          <a:ea typeface="Avenir Heavy"/>
                          <a:cs typeface="Avenir Heavy"/>
                          <a:sym typeface="Avenir Heavy"/>
                        </a:rPr>
                        <a:t>24</a:t>
                      </a:r>
                    </a:p>
                  </a:txBody>
                  <a:tcPr marL="63500" marR="63500" marT="0" marB="0" anchor="ctr" horzOverflow="overflow">
                    <a:lnL w="6350">
                      <a:solidFill>
                        <a:srgbClr val="CBCBCB"/>
                      </a:solidFill>
                      <a:miter lim="400000"/>
                    </a:lnL>
                    <a:lnR w="6350">
                      <a:solidFill>
                        <a:srgbClr val="CBCBCB"/>
                      </a:solidFill>
                      <a:miter lim="400000"/>
                    </a:lnR>
                    <a:lnT w="6350">
                      <a:solidFill>
                        <a:srgbClr val="CBCBCB"/>
                      </a:solidFill>
                      <a:miter lim="400000"/>
                    </a:lnT>
                    <a:lnB w="6350">
                      <a:solidFill>
                        <a:srgbClr val="CBCBCB"/>
                      </a:solidFill>
                      <a:miter lim="400000"/>
                    </a:lnB>
                  </a:tcPr>
                </a:tc>
                <a:extLst>
                  <a:ext uri="{0D108BD9-81ED-4DB2-BD59-A6C34878D82A}">
                    <a16:rowId xmlns:a16="http://schemas.microsoft.com/office/drawing/2014/main" val="10010"/>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
        <p:nvSpPr>
          <p:cNvPr id="129" name="Open APT"/>
          <p:cNvSpPr>
            <a:spLocks noGrp="1"/>
          </p:cNvSpPr>
          <p:nvPr>
            <p:ph type="title"/>
          </p:nvPr>
        </p:nvSpPr>
        <p:spPr>
          <a:prstGeom prst="rect">
            <a:avLst/>
          </a:prstGeom>
        </p:spPr>
        <p:txBody>
          <a:bodyPr/>
          <a:lstStyle/>
          <a:p>
            <a:r>
              <a:t>Open APT</a:t>
            </a:r>
          </a:p>
        </p:txBody>
      </p:sp>
      <p:pic>
        <p:nvPicPr>
          <p:cNvPr id="130" name="Image" descr="Image"/>
          <p:cNvPicPr>
            <a:picLocks noChangeAspect="1"/>
          </p:cNvPicPr>
          <p:nvPr/>
        </p:nvPicPr>
        <p:blipFill>
          <a:blip r:embed="rId2">
            <a:extLst/>
          </a:blip>
          <a:stretch>
            <a:fillRect/>
          </a:stretch>
        </p:blipFill>
        <p:spPr>
          <a:xfrm>
            <a:off x="1794559" y="2080185"/>
            <a:ext cx="21686939" cy="1022695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133" name="Load the catalogue"/>
          <p:cNvSpPr>
            <a:spLocks noGrp="1"/>
          </p:cNvSpPr>
          <p:nvPr>
            <p:ph type="title"/>
          </p:nvPr>
        </p:nvSpPr>
        <p:spPr>
          <a:prstGeom prst="rect">
            <a:avLst/>
          </a:prstGeom>
        </p:spPr>
        <p:txBody>
          <a:bodyPr/>
          <a:lstStyle/>
          <a:p>
            <a:r>
              <a:t>Load the catalogue</a:t>
            </a:r>
          </a:p>
        </p:txBody>
      </p:sp>
      <p:pic>
        <p:nvPicPr>
          <p:cNvPr id="134" name="Image" descr="Image"/>
          <p:cNvPicPr>
            <a:picLocks noChangeAspect="1"/>
          </p:cNvPicPr>
          <p:nvPr/>
        </p:nvPicPr>
        <p:blipFill>
          <a:blip r:embed="rId2">
            <a:extLst/>
          </a:blip>
          <a:srcRect l="16604" t="8367" b="47136"/>
          <a:stretch>
            <a:fillRect/>
          </a:stretch>
        </p:blipFill>
        <p:spPr>
          <a:xfrm>
            <a:off x="1685477" y="2460625"/>
            <a:ext cx="19345626" cy="8794728"/>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
        <p:nvSpPr>
          <p:cNvPr id="137" name="Set-up the MPT planner"/>
          <p:cNvSpPr>
            <a:spLocks noGrp="1"/>
          </p:cNvSpPr>
          <p:nvPr>
            <p:ph type="title"/>
          </p:nvPr>
        </p:nvSpPr>
        <p:spPr>
          <a:prstGeom prst="rect">
            <a:avLst/>
          </a:prstGeom>
        </p:spPr>
        <p:txBody>
          <a:bodyPr/>
          <a:lstStyle/>
          <a:p>
            <a:r>
              <a:t>Set-up the MPT planner</a:t>
            </a:r>
          </a:p>
        </p:txBody>
      </p:sp>
      <p:pic>
        <p:nvPicPr>
          <p:cNvPr id="138" name="Image" descr="Image"/>
          <p:cNvPicPr>
            <a:picLocks noChangeAspect="1"/>
          </p:cNvPicPr>
          <p:nvPr/>
        </p:nvPicPr>
        <p:blipFill>
          <a:blip r:embed="rId2">
            <a:extLst/>
          </a:blip>
          <a:srcRect l="22608" t="12123" r="6831" b="23751"/>
          <a:stretch>
            <a:fillRect/>
          </a:stretch>
        </p:blipFill>
        <p:spPr>
          <a:xfrm>
            <a:off x="5102621" y="1819572"/>
            <a:ext cx="14178666" cy="1095703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70" name="Multi-object spectroscopy of distant galaxies…"/>
          <p:cNvSpPr>
            <a:spLocks noGrp="1"/>
          </p:cNvSpPr>
          <p:nvPr>
            <p:ph type="body" idx="1"/>
          </p:nvPr>
        </p:nvSpPr>
        <p:spPr>
          <a:prstGeom prst="rect">
            <a:avLst/>
          </a:prstGeom>
        </p:spPr>
        <p:txBody>
          <a:bodyPr/>
          <a:lstStyle/>
          <a:p>
            <a:pPr>
              <a:defRPr>
                <a:latin typeface="Avenir Heavy"/>
                <a:ea typeface="Avenir Heavy"/>
                <a:cs typeface="Avenir Heavy"/>
                <a:sym typeface="Avenir Heavy"/>
              </a:defRPr>
            </a:pPr>
            <a:r>
              <a:t>Multi-object spectroscopy of distant galaxies</a:t>
            </a:r>
          </a:p>
          <a:p>
            <a:endParaRPr/>
          </a:p>
          <a:p>
            <a:r>
              <a:t>In this hands-on session you will be asked to use</a:t>
            </a:r>
          </a:p>
          <a:p>
            <a:pPr lvl="1"/>
            <a:r>
              <a:t>The </a:t>
            </a:r>
            <a:r>
              <a:rPr>
                <a:solidFill>
                  <a:schemeClr val="accent2">
                    <a:lumOff val="10634"/>
                  </a:schemeClr>
                </a:solidFill>
              </a:rPr>
              <a:t>Astronomer’s Proposal Tool</a:t>
            </a:r>
            <a:r>
              <a:t> (APT)</a:t>
            </a:r>
          </a:p>
          <a:p>
            <a:pPr lvl="1"/>
            <a:r>
              <a:t>More specifically, the </a:t>
            </a:r>
            <a:r>
              <a:rPr>
                <a:solidFill>
                  <a:schemeClr val="accent2">
                    <a:lumOff val="10634"/>
                  </a:schemeClr>
                </a:solidFill>
              </a:rPr>
              <a:t>MOS Planning Tool</a:t>
            </a:r>
            <a:r>
              <a:t> (MPT) which is part of the APT</a:t>
            </a:r>
          </a:p>
          <a:p>
            <a:pPr lvl="1"/>
            <a:endParaRPr/>
          </a:p>
          <a:p>
            <a:r>
              <a:t>The same science case was already part of the ETC hands-on, so much of the observation planning is assumed to have been completed</a:t>
            </a:r>
          </a:p>
        </p:txBody>
      </p:sp>
      <p:sp>
        <p:nvSpPr>
          <p:cNvPr id="71" name="NIRSpec MOS hands-on"/>
          <p:cNvSpPr>
            <a:spLocks noGrp="1"/>
          </p:cNvSpPr>
          <p:nvPr>
            <p:ph type="title"/>
          </p:nvPr>
        </p:nvSpPr>
        <p:spPr>
          <a:prstGeom prst="rect">
            <a:avLst/>
          </a:prstGeom>
        </p:spPr>
        <p:txBody>
          <a:bodyPr/>
          <a:lstStyle/>
          <a:p>
            <a:r>
              <a:t>NIRSpec MOS hands-on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141" name="Planner parameters"/>
          <p:cNvSpPr>
            <a:spLocks noGrp="1"/>
          </p:cNvSpPr>
          <p:nvPr>
            <p:ph type="title"/>
          </p:nvPr>
        </p:nvSpPr>
        <p:spPr>
          <a:prstGeom prst="rect">
            <a:avLst/>
          </a:prstGeom>
        </p:spPr>
        <p:txBody>
          <a:bodyPr/>
          <a:lstStyle/>
          <a:p>
            <a:r>
              <a:t>Planner parameters</a:t>
            </a:r>
          </a:p>
        </p:txBody>
      </p:sp>
      <p:pic>
        <p:nvPicPr>
          <p:cNvPr id="142" name="Image" descr="Image"/>
          <p:cNvPicPr>
            <a:picLocks noChangeAspect="1"/>
          </p:cNvPicPr>
          <p:nvPr/>
        </p:nvPicPr>
        <p:blipFill>
          <a:blip r:embed="rId2">
            <a:extLst/>
          </a:blip>
          <a:stretch>
            <a:fillRect/>
          </a:stretch>
        </p:blipFill>
        <p:spPr>
          <a:xfrm>
            <a:off x="2004417" y="3332464"/>
            <a:ext cx="20375166" cy="7051072"/>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
        <p:nvSpPr>
          <p:cNvPr id="145" name="Create the observation"/>
          <p:cNvSpPr>
            <a:spLocks noGrp="1"/>
          </p:cNvSpPr>
          <p:nvPr>
            <p:ph type="title"/>
          </p:nvPr>
        </p:nvSpPr>
        <p:spPr>
          <a:prstGeom prst="rect">
            <a:avLst/>
          </a:prstGeom>
        </p:spPr>
        <p:txBody>
          <a:bodyPr/>
          <a:lstStyle/>
          <a:p>
            <a:r>
              <a:t>Create the observation</a:t>
            </a:r>
          </a:p>
        </p:txBody>
      </p:sp>
      <p:pic>
        <p:nvPicPr>
          <p:cNvPr id="146" name="Image" descr="Image"/>
          <p:cNvPicPr>
            <a:picLocks noChangeAspect="1"/>
          </p:cNvPicPr>
          <p:nvPr/>
        </p:nvPicPr>
        <p:blipFill>
          <a:blip r:embed="rId2">
            <a:extLst/>
          </a:blip>
          <a:stretch>
            <a:fillRect/>
          </a:stretch>
        </p:blipFill>
        <p:spPr>
          <a:xfrm>
            <a:off x="1576230" y="1826529"/>
            <a:ext cx="19209624" cy="10655904"/>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Further reading"/>
          <p:cNvSpPr>
            <a:spLocks noGrp="1"/>
          </p:cNvSpPr>
          <p:nvPr>
            <p:ph type="title"/>
          </p:nvPr>
        </p:nvSpPr>
        <p:spPr>
          <a:prstGeom prst="rect">
            <a:avLst/>
          </a:prstGeom>
        </p:spPr>
        <p:txBody>
          <a:bodyPr/>
          <a:lstStyle>
            <a:lvl1pPr>
              <a:defRPr>
                <a:solidFill>
                  <a:schemeClr val="accent2">
                    <a:hueOff val="117482"/>
                    <a:satOff val="19585"/>
                    <a:lumOff val="29146"/>
                  </a:schemeClr>
                </a:solidFill>
              </a:defRPr>
            </a:lvl1pPr>
          </a:lstStyle>
          <a:p>
            <a:r>
              <a:t>Further reading</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23</a:t>
            </a:fld>
            <a:endParaRPr/>
          </a:p>
        </p:txBody>
      </p:sp>
      <p:sp>
        <p:nvSpPr>
          <p:cNvPr id="151" name="JWST Help Desk:  https://jwsthelp.stsci.edu…"/>
          <p:cNvSpPr>
            <a:spLocks noGrp="1"/>
          </p:cNvSpPr>
          <p:nvPr>
            <p:ph type="body" idx="1"/>
          </p:nvPr>
        </p:nvSpPr>
        <p:spPr>
          <a:xfrm>
            <a:off x="1248833" y="1924423"/>
            <a:ext cx="19309673" cy="9296401"/>
          </a:xfrm>
          <a:prstGeom prst="rect">
            <a:avLst/>
          </a:prstGeom>
        </p:spPr>
        <p:txBody>
          <a:bodyPr/>
          <a:lstStyle/>
          <a:p>
            <a:pPr marL="374649" indent="-374649" defTabSz="487044">
              <a:spcBef>
                <a:spcPts val="500"/>
              </a:spcBef>
              <a:defRPr sz="2832"/>
            </a:pPr>
            <a:r>
              <a:rPr dirty="0">
                <a:latin typeface="Avenir Heavy"/>
                <a:ea typeface="Avenir Heavy"/>
                <a:cs typeface="Avenir Heavy"/>
                <a:sym typeface="Avenir Heavy"/>
              </a:rPr>
              <a:t>JWST Help Desk:</a:t>
            </a:r>
            <a:r>
              <a:rPr dirty="0"/>
              <a:t>  </a:t>
            </a:r>
            <a:r>
              <a:rPr u="sng" dirty="0">
                <a:hlinkClick r:id="rId2"/>
              </a:rPr>
              <a:t>https://jwsthelp.stsci.edu</a:t>
            </a:r>
          </a:p>
          <a:p>
            <a:pPr marL="374649" indent="-374649" defTabSz="487044">
              <a:spcBef>
                <a:spcPts val="500"/>
              </a:spcBef>
              <a:defRPr sz="2832"/>
            </a:pPr>
            <a:endParaRPr u="sng" dirty="0">
              <a:hlinkClick r:id="rId2"/>
            </a:endParaRPr>
          </a:p>
          <a:p>
            <a:pPr marL="374649" indent="-374649" defTabSz="487044">
              <a:spcBef>
                <a:spcPts val="500"/>
              </a:spcBef>
              <a:defRPr sz="2832"/>
            </a:pPr>
            <a:r>
              <a:rPr dirty="0">
                <a:latin typeface="Avenir Heavy"/>
                <a:ea typeface="Avenir Heavy"/>
                <a:cs typeface="Avenir Heavy"/>
                <a:sym typeface="Avenir Heavy"/>
              </a:rPr>
              <a:t>JDox Home page:</a:t>
            </a:r>
            <a:r>
              <a:rPr dirty="0"/>
              <a:t>  </a:t>
            </a:r>
            <a:r>
              <a:rPr u="sng" dirty="0">
                <a:hlinkClick r:id="rId3"/>
              </a:rPr>
              <a:t>https://jwst-docs.stsci.edu/</a:t>
            </a:r>
          </a:p>
          <a:p>
            <a:pPr marL="749299" lvl="1" indent="-374649" defTabSz="487044">
              <a:spcBef>
                <a:spcPts val="500"/>
              </a:spcBef>
              <a:defRPr sz="2832"/>
            </a:pPr>
            <a:r>
              <a:rPr dirty="0"/>
              <a:t>Updated for the new version of APT/MPT</a:t>
            </a:r>
          </a:p>
          <a:p>
            <a:pPr marL="749299" lvl="1" indent="-374649" defTabSz="487044">
              <a:spcBef>
                <a:spcPts val="500"/>
              </a:spcBef>
              <a:defRPr sz="2832"/>
            </a:pPr>
            <a:endParaRPr dirty="0"/>
          </a:p>
          <a:p>
            <a:pPr marL="374649" indent="-374649" defTabSz="487044">
              <a:spcBef>
                <a:spcPts val="500"/>
              </a:spcBef>
              <a:defRPr sz="2832"/>
            </a:pPr>
            <a:r>
              <a:rPr dirty="0"/>
              <a:t>Specific MOS/MPT materials:</a:t>
            </a:r>
          </a:p>
          <a:p>
            <a:pPr marL="749299" lvl="1" indent="-374649" defTabSz="487044">
              <a:spcBef>
                <a:spcPts val="500"/>
              </a:spcBef>
              <a:defRPr sz="2832"/>
            </a:pPr>
            <a:r>
              <a:rPr u="sng" dirty="0">
                <a:hlinkClick r:id="rId4"/>
              </a:rPr>
              <a:t>MOS Roadmap</a:t>
            </a:r>
          </a:p>
          <a:p>
            <a:pPr marL="749299" lvl="1" indent="-374649" defTabSz="487044">
              <a:spcBef>
                <a:spcPts val="500"/>
              </a:spcBef>
              <a:defRPr sz="2832"/>
            </a:pPr>
            <a:r>
              <a:rPr u="sng" dirty="0">
                <a:hlinkClick r:id="rId5"/>
              </a:rPr>
              <a:t>Multi-Object Spectroscopy</a:t>
            </a:r>
          </a:p>
          <a:p>
            <a:pPr marL="749299" lvl="1" indent="-374649" defTabSz="487044">
              <a:spcBef>
                <a:spcPts val="500"/>
              </a:spcBef>
              <a:defRPr sz="2832"/>
            </a:pPr>
            <a:r>
              <a:rPr u="sng" dirty="0">
                <a:hlinkClick r:id="rId6"/>
              </a:rPr>
              <a:t>NIRSpec MOS Observing Process</a:t>
            </a:r>
          </a:p>
          <a:p>
            <a:pPr marL="749299" lvl="1" indent="-374649" defTabSz="487044">
              <a:spcBef>
                <a:spcPts val="500"/>
              </a:spcBef>
              <a:defRPr sz="2832"/>
            </a:pPr>
            <a:r>
              <a:rPr u="sng" dirty="0">
                <a:hlinkClick r:id="rId7"/>
              </a:rPr>
              <a:t>NIRSpec MOS Operations</a:t>
            </a:r>
          </a:p>
          <a:p>
            <a:pPr marL="1123949" lvl="2" indent="-374649" defTabSz="487044">
              <a:spcBef>
                <a:spcPts val="500"/>
              </a:spcBef>
              <a:defRPr sz="2832"/>
            </a:pPr>
            <a:r>
              <a:rPr dirty="0"/>
              <a:t>Catalogues and Images</a:t>
            </a:r>
          </a:p>
          <a:p>
            <a:pPr marL="1123949" lvl="2" indent="-374649" defTabSz="487044">
              <a:spcBef>
                <a:spcPts val="500"/>
              </a:spcBef>
              <a:defRPr sz="2832"/>
            </a:pPr>
            <a:r>
              <a:rPr dirty="0"/>
              <a:t>Pre-Imaging Using NIRCam</a:t>
            </a:r>
          </a:p>
          <a:p>
            <a:pPr marL="1123949" lvl="2" indent="-374649" defTabSz="487044">
              <a:spcBef>
                <a:spcPts val="500"/>
              </a:spcBef>
              <a:defRPr sz="2832"/>
            </a:pPr>
            <a:r>
              <a:rPr dirty="0"/>
              <a:t>Confirmation Images</a:t>
            </a:r>
          </a:p>
          <a:p>
            <a:pPr marL="1123949" lvl="2" indent="-374649" defTabSz="487044">
              <a:spcBef>
                <a:spcPts val="500"/>
              </a:spcBef>
              <a:defRPr sz="2832"/>
            </a:pPr>
            <a:r>
              <a:rPr dirty="0"/>
              <a:t>Slit Losses</a:t>
            </a:r>
          </a:p>
          <a:p>
            <a:pPr marL="749299" lvl="1" indent="-374649" defTabSz="487044">
              <a:spcBef>
                <a:spcPts val="500"/>
              </a:spcBef>
              <a:defRPr sz="2832">
                <a:latin typeface="Avenir Heavy"/>
                <a:ea typeface="Avenir Heavy"/>
                <a:cs typeface="Avenir Heavy"/>
                <a:sym typeface="Avenir Heavy"/>
              </a:defRPr>
            </a:pPr>
            <a:r>
              <a:rPr u="sng" dirty="0">
                <a:hlinkClick r:id="rId8"/>
              </a:rPr>
              <a:t>NIRSpec MOS Recommended Strategies</a:t>
            </a:r>
          </a:p>
          <a:p>
            <a:pPr marL="749299" lvl="1" indent="-374649" defTabSz="487044">
              <a:spcBef>
                <a:spcPts val="500"/>
              </a:spcBef>
              <a:defRPr sz="2832"/>
            </a:pPr>
            <a:r>
              <a:rPr u="sng" dirty="0">
                <a:hlinkClick r:id="rId9"/>
              </a:rPr>
              <a:t>MOS APT Template</a:t>
            </a:r>
          </a:p>
        </p:txBody>
      </p:sp>
      <p:sp>
        <p:nvSpPr>
          <p:cNvPr id="152" name="MOS/MPT Help and JDox"/>
          <p:cNvSpPr>
            <a:spLocks noGrp="1"/>
          </p:cNvSpPr>
          <p:nvPr>
            <p:ph type="title"/>
          </p:nvPr>
        </p:nvSpPr>
        <p:spPr>
          <a:prstGeom prst="rect">
            <a:avLst/>
          </a:prstGeom>
        </p:spPr>
        <p:txBody>
          <a:bodyPr/>
          <a:lstStyle/>
          <a:p>
            <a:r>
              <a:t>MOS/MPT Help and JDox</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hinking about strategies - recap"/>
          <p:cNvSpPr>
            <a:spLocks noGrp="1"/>
          </p:cNvSpPr>
          <p:nvPr>
            <p:ph type="title"/>
          </p:nvPr>
        </p:nvSpPr>
        <p:spPr>
          <a:prstGeom prst="rect">
            <a:avLst/>
          </a:prstGeom>
        </p:spPr>
        <p:txBody>
          <a:bodyPr/>
          <a:lstStyle>
            <a:lvl1pPr defTabSz="808990">
              <a:defRPr sz="10976">
                <a:solidFill>
                  <a:schemeClr val="accent2">
                    <a:hueOff val="117482"/>
                    <a:satOff val="19585"/>
                    <a:lumOff val="29146"/>
                  </a:schemeClr>
                </a:solidFill>
              </a:defRPr>
            </a:lvl1pPr>
          </a:lstStyle>
          <a:p>
            <a:r>
              <a:t>Thinking about strategies - recap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76" name="Slit loss is a function of the relative location in the shutter…"/>
          <p:cNvSpPr>
            <a:spLocks noGrp="1"/>
          </p:cNvSpPr>
          <p:nvPr>
            <p:ph type="body" idx="1"/>
          </p:nvPr>
        </p:nvSpPr>
        <p:spPr>
          <a:xfrm>
            <a:off x="1248833" y="1964266"/>
            <a:ext cx="18392181" cy="9296401"/>
          </a:xfrm>
          <a:prstGeom prst="rect">
            <a:avLst/>
          </a:prstGeom>
        </p:spPr>
        <p:txBody>
          <a:bodyPr/>
          <a:lstStyle/>
          <a:p>
            <a:r>
              <a:t>Slit loss is a function of the relative location in the shutter</a:t>
            </a:r>
          </a:p>
          <a:p>
            <a:r>
              <a:t>MPT allows adjustment of the constraint on where sources can be placed in shutters</a:t>
            </a:r>
          </a:p>
        </p:txBody>
      </p:sp>
      <p:sp>
        <p:nvSpPr>
          <p:cNvPr id="77" name="Shutter planning constraints"/>
          <p:cNvSpPr>
            <a:spLocks noGrp="1"/>
          </p:cNvSpPr>
          <p:nvPr>
            <p:ph type="title"/>
          </p:nvPr>
        </p:nvSpPr>
        <p:spPr>
          <a:prstGeom prst="rect">
            <a:avLst/>
          </a:prstGeom>
        </p:spPr>
        <p:txBody>
          <a:bodyPr/>
          <a:lstStyle/>
          <a:p>
            <a:r>
              <a:t>Shutter planning constraints</a:t>
            </a:r>
          </a:p>
        </p:txBody>
      </p:sp>
      <p:graphicFrame>
        <p:nvGraphicFramePr>
          <p:cNvPr id="78" name="Table"/>
          <p:cNvGraphicFramePr/>
          <p:nvPr/>
        </p:nvGraphicFramePr>
        <p:xfrm>
          <a:off x="3047355" y="5196185"/>
          <a:ext cx="18289290" cy="7144641"/>
        </p:xfrm>
        <a:graphic>
          <a:graphicData uri="http://schemas.openxmlformats.org/drawingml/2006/table">
            <a:tbl>
              <a:tblPr firstRow="1" firstCol="1">
                <a:tableStyleId>{33BA23B1-9221-436E-865A-0063620EA4FD}</a:tableStyleId>
              </a:tblPr>
              <a:tblGrid>
                <a:gridCol w="3048215">
                  <a:extLst>
                    <a:ext uri="{9D8B030D-6E8A-4147-A177-3AD203B41FA5}">
                      <a16:colId xmlns:a16="http://schemas.microsoft.com/office/drawing/2014/main" val="20000"/>
                    </a:ext>
                  </a:extLst>
                </a:gridCol>
                <a:gridCol w="3048215">
                  <a:extLst>
                    <a:ext uri="{9D8B030D-6E8A-4147-A177-3AD203B41FA5}">
                      <a16:colId xmlns:a16="http://schemas.microsoft.com/office/drawing/2014/main" val="20001"/>
                    </a:ext>
                  </a:extLst>
                </a:gridCol>
                <a:gridCol w="3048215">
                  <a:extLst>
                    <a:ext uri="{9D8B030D-6E8A-4147-A177-3AD203B41FA5}">
                      <a16:colId xmlns:a16="http://schemas.microsoft.com/office/drawing/2014/main" val="20002"/>
                    </a:ext>
                  </a:extLst>
                </a:gridCol>
                <a:gridCol w="3048215">
                  <a:extLst>
                    <a:ext uri="{9D8B030D-6E8A-4147-A177-3AD203B41FA5}">
                      <a16:colId xmlns:a16="http://schemas.microsoft.com/office/drawing/2014/main" val="20003"/>
                    </a:ext>
                  </a:extLst>
                </a:gridCol>
                <a:gridCol w="3048215">
                  <a:extLst>
                    <a:ext uri="{9D8B030D-6E8A-4147-A177-3AD203B41FA5}">
                      <a16:colId xmlns:a16="http://schemas.microsoft.com/office/drawing/2014/main" val="20004"/>
                    </a:ext>
                  </a:extLst>
                </a:gridCol>
                <a:gridCol w="3048215">
                  <a:extLst>
                    <a:ext uri="{9D8B030D-6E8A-4147-A177-3AD203B41FA5}">
                      <a16:colId xmlns:a16="http://schemas.microsoft.com/office/drawing/2014/main" val="20005"/>
                    </a:ext>
                  </a:extLst>
                </a:gridCol>
              </a:tblGrid>
              <a:tr h="2381547">
                <a:tc>
                  <a:txBody>
                    <a:bodyPr/>
                    <a:lstStyle/>
                    <a:p>
                      <a:pPr defTabSz="914400">
                        <a:defRPr sz="3200" b="0">
                          <a:latin typeface="Avenir Heavy"/>
                          <a:ea typeface="Avenir Heavy"/>
                          <a:cs typeface="Avenir Heavy"/>
                          <a:sym typeface="Avenir Heavy"/>
                        </a:defRPr>
                      </a:pPr>
                      <a:endParaRPr/>
                    </a:p>
                  </a:txBody>
                  <a:tcPr marL="50800" marR="50800" marT="50800" marB="50800" anchor="ctr" horzOverflow="overflow"/>
                </a:tc>
                <a:tc>
                  <a:txBody>
                    <a:bodyPr/>
                    <a:lstStyle/>
                    <a:p>
                      <a:pPr defTabSz="914400">
                        <a:defRPr sz="3200" b="0">
                          <a:latin typeface="Avenir Heavy"/>
                          <a:ea typeface="Avenir Heavy"/>
                          <a:cs typeface="Avenir Heavy"/>
                          <a:sym typeface="Avenir Heavy"/>
                        </a:defRPr>
                      </a:pPr>
                      <a:r>
                        <a:t>Unconstrained</a:t>
                      </a:r>
                    </a:p>
                    <a:p>
                      <a:pPr defTabSz="914400">
                        <a:defRPr sz="3200" b="0">
                          <a:latin typeface="Avenir Book Oblique"/>
                          <a:ea typeface="Avenir Book Oblique"/>
                          <a:cs typeface="Avenir Book Oblique"/>
                          <a:sym typeface="Avenir Book Oblique"/>
                        </a:defRPr>
                      </a:pPr>
                      <a:r>
                        <a:t>(source may be behind the bar)</a:t>
                      </a:r>
                    </a:p>
                  </a:txBody>
                  <a:tcPr marL="50800" marR="50800" marT="50800" marB="50800" anchor="ctr" horzOverflow="overflow"/>
                </a:tc>
                <a:tc>
                  <a:txBody>
                    <a:bodyPr/>
                    <a:lstStyle/>
                    <a:p>
                      <a:pPr defTabSz="914400">
                        <a:defRPr sz="3200" b="0">
                          <a:latin typeface="Avenir Heavy"/>
                          <a:ea typeface="Avenir Heavy"/>
                          <a:cs typeface="Avenir Heavy"/>
                          <a:sym typeface="Avenir Heavy"/>
                        </a:defRPr>
                      </a:pPr>
                      <a:r>
                        <a:t>Entire open shutter area</a:t>
                      </a:r>
                    </a:p>
                    <a:p>
                      <a:pPr defTabSz="914400">
                        <a:defRPr sz="3200" b="0">
                          <a:latin typeface="+mn-lt"/>
                          <a:ea typeface="+mn-ea"/>
                          <a:cs typeface="+mn-cs"/>
                          <a:sym typeface="Avenir Book"/>
                        </a:defRPr>
                      </a:pPr>
                      <a:r>
                        <a:rPr>
                          <a:latin typeface="Avenir Book Oblique"/>
                          <a:ea typeface="Avenir Book Oblique"/>
                          <a:cs typeface="Avenir Book Oblique"/>
                          <a:sym typeface="Avenir Book Oblique"/>
                        </a:rPr>
                        <a:t>(default)</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latin typeface="Avenir Heavy"/>
                          <a:ea typeface="Avenir Heavy"/>
                          <a:cs typeface="Avenir Heavy"/>
                          <a:sym typeface="Avenir Heavy"/>
                        </a:rPr>
                        <a:t>Midpoint</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latin typeface="Avenir Heavy"/>
                          <a:ea typeface="Avenir Heavy"/>
                          <a:cs typeface="Avenir Heavy"/>
                          <a:sym typeface="Avenir Heavy"/>
                        </a:rPr>
                        <a:t>Constrained</a:t>
                      </a:r>
                    </a:p>
                  </a:txBody>
                  <a:tcPr marL="50800" marR="50800" marT="50800" marB="50800" anchor="ctr" horzOverflow="overflow"/>
                </a:tc>
                <a:tc>
                  <a:txBody>
                    <a:bodyPr/>
                    <a:lstStyle/>
                    <a:p>
                      <a:pPr defTabSz="914400">
                        <a:defRPr sz="1800" b="0">
                          <a:solidFill>
                            <a:srgbClr val="000000"/>
                          </a:solidFill>
                        </a:defRPr>
                      </a:pPr>
                      <a:r>
                        <a:rPr sz="3200">
                          <a:solidFill>
                            <a:srgbClr val="FFFFFF"/>
                          </a:solidFill>
                          <a:latin typeface="Avenir Heavy"/>
                          <a:ea typeface="Avenir Heavy"/>
                          <a:cs typeface="Avenir Heavy"/>
                          <a:sym typeface="Avenir Heavy"/>
                        </a:rPr>
                        <a:t>Tightly constrained</a:t>
                      </a:r>
                    </a:p>
                  </a:txBody>
                  <a:tcPr marL="50800" marR="50800" marT="50800" marB="50800" anchor="ctr" horzOverflow="overflow"/>
                </a:tc>
                <a:extLst>
                  <a:ext uri="{0D108BD9-81ED-4DB2-BD59-A6C34878D82A}">
                    <a16:rowId xmlns:a16="http://schemas.microsoft.com/office/drawing/2014/main" val="10000"/>
                  </a:ext>
                </a:extLst>
              </a:tr>
              <a:tr h="2381547">
                <a:tc>
                  <a:txBody>
                    <a:bodyPr/>
                    <a:lstStyle/>
                    <a:p>
                      <a:pPr defTabSz="914400">
                        <a:defRPr sz="3200" b="0">
                          <a:latin typeface="Avenir Heavy"/>
                          <a:ea typeface="Avenir Heavy"/>
                          <a:cs typeface="Avenir Heavy"/>
                          <a:sym typeface="Avenir Heavy"/>
                        </a:defRPr>
                      </a:pPr>
                      <a:endParaRPr/>
                    </a:p>
                  </a:txBody>
                  <a:tcPr marL="50800" marR="50800" marT="50800" marB="50800" anchor="ctr" horzOverflow="overflow"/>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2"/>
                      <a:srcRect/>
                      <a:stretch>
                        <a:fillRect/>
                      </a:stretch>
                    </a:blipFill>
                  </a:tcPr>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3"/>
                      <a:srcRect/>
                      <a:stretch>
                        <a:fillRect/>
                      </a:stretch>
                    </a:blipFill>
                  </a:tcPr>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4"/>
                      <a:srcRect/>
                      <a:stretch>
                        <a:fillRect/>
                      </a:stretch>
                    </a:blipFill>
                  </a:tcPr>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5"/>
                      <a:srcRect/>
                      <a:stretch>
                        <a:fillRect/>
                      </a:stretch>
                    </a:blipFill>
                  </a:tcPr>
                </a:tc>
                <a:tc>
                  <a:txBody>
                    <a:bodyPr/>
                    <a:lstStyle/>
                    <a:p>
                      <a:pPr defTabSz="914400">
                        <a:defRPr sz="3200">
                          <a:latin typeface="+mn-lt"/>
                          <a:ea typeface="+mn-ea"/>
                          <a:cs typeface="+mn-cs"/>
                          <a:sym typeface="Avenir Book"/>
                        </a:defRPr>
                      </a:pPr>
                      <a:endParaRPr/>
                    </a:p>
                  </a:txBody>
                  <a:tcPr marL="50800" marR="50800" marT="50800" marB="50800" anchor="ctr" horzOverflow="overflow">
                    <a:blipFill rotWithShape="1">
                      <a:blip r:embed="rId6"/>
                      <a:srcRect/>
                      <a:stretch>
                        <a:fillRect/>
                      </a:stretch>
                    </a:blipFill>
                  </a:tcPr>
                </a:tc>
                <a:extLst>
                  <a:ext uri="{0D108BD9-81ED-4DB2-BD59-A6C34878D82A}">
                    <a16:rowId xmlns:a16="http://schemas.microsoft.com/office/drawing/2014/main" val="10001"/>
                  </a:ext>
                </a:extLst>
              </a:tr>
              <a:tr h="2381547">
                <a:tc>
                  <a:txBody>
                    <a:bodyPr/>
                    <a:lstStyle/>
                    <a:p>
                      <a:pPr defTabSz="914400">
                        <a:defRPr sz="1800" b="0">
                          <a:solidFill>
                            <a:srgbClr val="000000"/>
                          </a:solidFill>
                        </a:defRPr>
                      </a:pPr>
                      <a:r>
                        <a:rPr sz="3200">
                          <a:solidFill>
                            <a:srgbClr val="FFFFFF"/>
                          </a:solidFill>
                          <a:latin typeface="Avenir Heavy"/>
                          <a:ea typeface="Avenir Heavy"/>
                          <a:cs typeface="Avenir Heavy"/>
                          <a:sym typeface="Avenir Heavy"/>
                        </a:rPr>
                        <a:t>Minimum relative flux transmission at 2.95μm</a:t>
                      </a:r>
                    </a:p>
                  </a:txBody>
                  <a:tcPr marL="50800" marR="50800" marT="50800" marB="50800" anchor="ctr" horzOverflow="overflow"/>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12%</a:t>
                      </a:r>
                    </a:p>
                  </a:txBody>
                  <a:tcPr marL="50800" marR="50800" marT="50800" marB="50800" anchor="ctr" horzOverflow="overflow">
                    <a:solidFill>
                      <a:srgbClr val="FFFFFF"/>
                    </a:solidFill>
                  </a:tcPr>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30%</a:t>
                      </a:r>
                    </a:p>
                  </a:txBody>
                  <a:tcPr marL="50800" marR="50800" marT="50800" marB="50800" anchor="ctr" horzOverflow="overflow">
                    <a:solidFill>
                      <a:srgbClr val="FFFFFF"/>
                    </a:solidFill>
                  </a:tcPr>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62%</a:t>
                      </a:r>
                    </a:p>
                  </a:txBody>
                  <a:tcPr marL="50800" marR="50800" marT="50800" marB="50800" anchor="ctr" horzOverflow="overflow">
                    <a:solidFill>
                      <a:srgbClr val="FFFFFF"/>
                    </a:solidFill>
                  </a:tcPr>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75%</a:t>
                      </a:r>
                    </a:p>
                  </a:txBody>
                  <a:tcPr marL="50800" marR="50800" marT="50800" marB="50800" anchor="ctr" horzOverflow="overflow">
                    <a:solidFill>
                      <a:srgbClr val="FFFFFF"/>
                    </a:solidFill>
                  </a:tcPr>
                </a:tc>
                <a:tc>
                  <a:txBody>
                    <a:bodyPr/>
                    <a:lstStyle/>
                    <a:p>
                      <a:pPr defTabSz="914400">
                        <a:defRPr sz="1800">
                          <a:solidFill>
                            <a:srgbClr val="000000"/>
                          </a:solidFill>
                        </a:defRPr>
                      </a:pPr>
                      <a:r>
                        <a:rPr sz="3200">
                          <a:solidFill>
                            <a:schemeClr val="accent5">
                              <a:hueOff val="-8881752"/>
                              <a:lumOff val="-12984"/>
                            </a:schemeClr>
                          </a:solidFill>
                          <a:latin typeface="+mn-lt"/>
                          <a:ea typeface="+mn-ea"/>
                          <a:cs typeface="+mn-cs"/>
                          <a:sym typeface="Avenir Book"/>
                        </a:rPr>
                        <a:t>85%</a:t>
                      </a:r>
                    </a:p>
                  </a:txBody>
                  <a:tcPr marL="50800" marR="50800" marT="50800" marB="50800" anchor="ctr" horzOverflow="overflow">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81" name="Open slitlets in cross-dispersion direction…"/>
          <p:cNvSpPr>
            <a:spLocks noGrp="1"/>
          </p:cNvSpPr>
          <p:nvPr>
            <p:ph type="body" idx="1"/>
          </p:nvPr>
        </p:nvSpPr>
        <p:spPr>
          <a:xfrm>
            <a:off x="1248833" y="1964266"/>
            <a:ext cx="17096202" cy="9296401"/>
          </a:xfrm>
          <a:prstGeom prst="rect">
            <a:avLst/>
          </a:prstGeom>
        </p:spPr>
        <p:txBody>
          <a:bodyPr/>
          <a:lstStyle/>
          <a:p>
            <a:pPr marL="622300" indent="-622300" defTabSz="808990">
              <a:spcBef>
                <a:spcPts val="900"/>
              </a:spcBef>
              <a:defRPr sz="4704"/>
            </a:pPr>
            <a:r>
              <a:t>Open </a:t>
            </a:r>
            <a:r>
              <a:rPr>
                <a:latin typeface="Avenir Heavy"/>
                <a:ea typeface="Avenir Heavy"/>
                <a:cs typeface="Avenir Heavy"/>
                <a:sym typeface="Avenir Heavy"/>
              </a:rPr>
              <a:t>slitlets</a:t>
            </a:r>
            <a:r>
              <a:t> in cross-dispersion direction</a:t>
            </a:r>
          </a:p>
          <a:p>
            <a:pPr marL="622300" indent="-622300" defTabSz="808990">
              <a:spcBef>
                <a:spcPts val="900"/>
              </a:spcBef>
              <a:defRPr sz="4704"/>
            </a:pPr>
            <a:r>
              <a:t>There are four selectable slitlets in MPT:  1, 2, </a:t>
            </a:r>
            <a:r>
              <a:rPr>
                <a:solidFill>
                  <a:schemeClr val="accent2">
                    <a:lumOff val="10634"/>
                  </a:schemeClr>
                </a:solidFill>
                <a:latin typeface="Avenir Heavy"/>
                <a:ea typeface="Avenir Heavy"/>
                <a:cs typeface="Avenir Heavy"/>
                <a:sym typeface="Avenir Heavy"/>
              </a:rPr>
              <a:t>3</a:t>
            </a:r>
            <a:r>
              <a:t>, 5  </a:t>
            </a:r>
          </a:p>
          <a:p>
            <a:pPr marL="622300" indent="-622300" defTabSz="808990">
              <a:spcBef>
                <a:spcPts val="900"/>
              </a:spcBef>
              <a:defRPr sz="4704"/>
            </a:pPr>
            <a:endParaRPr/>
          </a:p>
          <a:p>
            <a:pPr marL="622300" indent="-622300" defTabSz="808990">
              <a:spcBef>
                <a:spcPts val="900"/>
              </a:spcBef>
              <a:defRPr sz="4704"/>
            </a:pPr>
            <a:r>
              <a:t>Telescope is repositioned slightly between exposures </a:t>
            </a:r>
          </a:p>
          <a:p>
            <a:pPr marL="1244600" lvl="1" indent="-622300" defTabSz="808990">
              <a:spcBef>
                <a:spcPts val="900"/>
              </a:spcBef>
              <a:defRPr sz="4704"/>
            </a:pPr>
            <a:r>
              <a:t>No MSA re-configuration</a:t>
            </a:r>
          </a:p>
          <a:p>
            <a:pPr marL="1244600" lvl="1" indent="-622300" defTabSz="808990">
              <a:spcBef>
                <a:spcPts val="900"/>
              </a:spcBef>
              <a:defRPr sz="4704"/>
            </a:pPr>
            <a:r>
              <a:t>Background subtraction between nodded exposures</a:t>
            </a:r>
          </a:p>
          <a:p>
            <a:pPr marL="1244600" lvl="1" indent="-622300" defTabSz="808990">
              <a:spcBef>
                <a:spcPts val="900"/>
              </a:spcBef>
              <a:defRPr sz="4704"/>
            </a:pPr>
            <a:r>
              <a:t>Improves PSF sampling and bad pixel mitigation</a:t>
            </a:r>
          </a:p>
          <a:p>
            <a:pPr marL="1244600" lvl="1" indent="-622300" defTabSz="808990">
              <a:spcBef>
                <a:spcPts val="900"/>
              </a:spcBef>
              <a:defRPr sz="4704"/>
            </a:pPr>
            <a:endParaRPr/>
          </a:p>
          <a:p>
            <a:pPr marL="622300" indent="-622300" defTabSz="808990">
              <a:spcBef>
                <a:spcPts val="900"/>
              </a:spcBef>
              <a:defRPr sz="4704"/>
            </a:pPr>
            <a:r>
              <a:t>The spectrum from a slitlet will be segmented, with bar shadows between the individual shutters</a:t>
            </a:r>
          </a:p>
        </p:txBody>
      </p:sp>
      <p:sp>
        <p:nvSpPr>
          <p:cNvPr id="82" name="Nodding"/>
          <p:cNvSpPr>
            <a:spLocks noGrp="1"/>
          </p:cNvSpPr>
          <p:nvPr>
            <p:ph type="title"/>
          </p:nvPr>
        </p:nvSpPr>
        <p:spPr>
          <a:prstGeom prst="rect">
            <a:avLst/>
          </a:prstGeom>
        </p:spPr>
        <p:txBody>
          <a:bodyPr/>
          <a:lstStyle/>
          <a:p>
            <a:r>
              <a:t>Nodding</a:t>
            </a:r>
          </a:p>
        </p:txBody>
      </p:sp>
      <p:pic>
        <p:nvPicPr>
          <p:cNvPr id="83" name="Image" descr="Image"/>
          <p:cNvPicPr>
            <a:picLocks noChangeAspect="1"/>
          </p:cNvPicPr>
          <p:nvPr/>
        </p:nvPicPr>
        <p:blipFill>
          <a:blip r:embed="rId2">
            <a:extLst/>
          </a:blip>
          <a:stretch>
            <a:fillRect/>
          </a:stretch>
        </p:blipFill>
        <p:spPr>
          <a:xfrm>
            <a:off x="17657509" y="1193998"/>
            <a:ext cx="1761910" cy="4910505"/>
          </a:xfrm>
          <a:prstGeom prst="rect">
            <a:avLst/>
          </a:prstGeom>
          <a:ln w="12700">
            <a:miter lim="400000"/>
          </a:ln>
        </p:spPr>
      </p:pic>
      <p:pic>
        <p:nvPicPr>
          <p:cNvPr id="84" name="Image" descr="Image"/>
          <p:cNvPicPr>
            <a:picLocks noChangeAspect="1"/>
          </p:cNvPicPr>
          <p:nvPr/>
        </p:nvPicPr>
        <p:blipFill>
          <a:blip r:embed="rId3">
            <a:extLst/>
          </a:blip>
          <a:srcRect l="3989" t="18013" r="21007" b="12277"/>
          <a:stretch>
            <a:fillRect/>
          </a:stretch>
        </p:blipFill>
        <p:spPr>
          <a:xfrm>
            <a:off x="17546229" y="6680596"/>
            <a:ext cx="6299221" cy="537660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87" name="Telescope repointed and MSA re-configured so many of the same sources fall in different shutters…"/>
          <p:cNvSpPr>
            <a:spLocks noGrp="1"/>
          </p:cNvSpPr>
          <p:nvPr>
            <p:ph type="body" idx="1"/>
          </p:nvPr>
        </p:nvSpPr>
        <p:spPr>
          <a:xfrm>
            <a:off x="1248833" y="1964266"/>
            <a:ext cx="13164759" cy="9296401"/>
          </a:xfrm>
          <a:prstGeom prst="rect">
            <a:avLst/>
          </a:prstGeom>
        </p:spPr>
        <p:txBody>
          <a:bodyPr/>
          <a:lstStyle/>
          <a:p>
            <a:pPr marL="533400" indent="-533400" defTabSz="693419">
              <a:spcBef>
                <a:spcPts val="800"/>
              </a:spcBef>
              <a:defRPr sz="4032"/>
            </a:pPr>
            <a:r>
              <a:t>Telescope repointed and MSA re-configured so many of the same sources fall in different shutters</a:t>
            </a:r>
          </a:p>
          <a:p>
            <a:pPr marL="1066800" lvl="1" indent="-533400" defTabSz="693419">
              <a:spcBef>
                <a:spcPts val="800"/>
              </a:spcBef>
              <a:defRPr sz="4032"/>
            </a:pPr>
            <a:r>
              <a:t>Can be used to cover the wavelength gap</a:t>
            </a:r>
          </a:p>
          <a:p>
            <a:pPr marL="1066800" lvl="1" indent="-533400" defTabSz="693419">
              <a:spcBef>
                <a:spcPts val="800"/>
              </a:spcBef>
              <a:defRPr sz="4032"/>
            </a:pPr>
            <a:r>
              <a:t>Improves PSF sampling and mitigates bad pixels</a:t>
            </a:r>
          </a:p>
          <a:p>
            <a:pPr marL="1066800" lvl="1" indent="-533400" defTabSz="693419">
              <a:spcBef>
                <a:spcPts val="800"/>
              </a:spcBef>
              <a:defRPr sz="4032"/>
            </a:pPr>
            <a:r>
              <a:t>Allows observation of additional sources e.g. those behind shutter bars or the MSA mounting plate</a:t>
            </a:r>
          </a:p>
          <a:p>
            <a:pPr marL="1066800" lvl="1" indent="-533400" defTabSz="693419">
              <a:spcBef>
                <a:spcPts val="800"/>
              </a:spcBef>
              <a:defRPr sz="4032"/>
            </a:pPr>
            <a:r>
              <a:t>Can mitigate effects of light leakage through MSA</a:t>
            </a:r>
          </a:p>
          <a:p>
            <a:pPr marL="1066800" lvl="1" indent="-533400" defTabSz="693419">
              <a:spcBef>
                <a:spcPts val="800"/>
              </a:spcBef>
              <a:defRPr sz="4032"/>
            </a:pPr>
            <a:endParaRPr/>
          </a:p>
          <a:p>
            <a:pPr marL="533400" indent="-533400" defTabSz="693419">
              <a:spcBef>
                <a:spcPts val="800"/>
              </a:spcBef>
              <a:defRPr sz="4032"/>
            </a:pPr>
            <a:r>
              <a:t>During optimisation, MPT will attempt to observe as many sources as possible at all dithers</a:t>
            </a:r>
          </a:p>
          <a:p>
            <a:pPr marL="533400" indent="-533400" defTabSz="693419">
              <a:spcBef>
                <a:spcPts val="800"/>
              </a:spcBef>
              <a:defRPr sz="4032">
                <a:latin typeface="Avenir Heavy"/>
                <a:ea typeface="Avenir Heavy"/>
                <a:cs typeface="Avenir Heavy"/>
                <a:sym typeface="Avenir Heavy"/>
              </a:defRPr>
            </a:pPr>
            <a:r>
              <a:t>Nodding and dithering can be used alone or together</a:t>
            </a:r>
          </a:p>
        </p:txBody>
      </p:sp>
      <p:sp>
        <p:nvSpPr>
          <p:cNvPr id="88" name="Dithering (fixed dither)"/>
          <p:cNvSpPr>
            <a:spLocks noGrp="1"/>
          </p:cNvSpPr>
          <p:nvPr>
            <p:ph type="title"/>
          </p:nvPr>
        </p:nvSpPr>
        <p:spPr>
          <a:prstGeom prst="rect">
            <a:avLst/>
          </a:prstGeom>
        </p:spPr>
        <p:txBody>
          <a:bodyPr/>
          <a:lstStyle/>
          <a:p>
            <a:r>
              <a:t>Dithering (fixed dither)</a:t>
            </a:r>
          </a:p>
        </p:txBody>
      </p:sp>
      <p:pic>
        <p:nvPicPr>
          <p:cNvPr id="89" name="Image" descr="Image"/>
          <p:cNvPicPr>
            <a:picLocks noChangeAspect="1"/>
          </p:cNvPicPr>
          <p:nvPr/>
        </p:nvPicPr>
        <p:blipFill>
          <a:blip r:embed="rId2">
            <a:extLst/>
          </a:blip>
          <a:srcRect l="1793" t="10151" r="1793" b="2031"/>
          <a:stretch>
            <a:fillRect/>
          </a:stretch>
        </p:blipFill>
        <p:spPr>
          <a:xfrm>
            <a:off x="14508578" y="3437490"/>
            <a:ext cx="9753428" cy="790731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92" name="MSATA is expected to be the usual TA method for the MOS…"/>
          <p:cNvSpPr>
            <a:spLocks noGrp="1"/>
          </p:cNvSpPr>
          <p:nvPr>
            <p:ph type="body" idx="1"/>
          </p:nvPr>
        </p:nvSpPr>
        <p:spPr>
          <a:xfrm>
            <a:off x="1248833" y="1964266"/>
            <a:ext cx="11961037" cy="9296401"/>
          </a:xfrm>
          <a:prstGeom prst="rect">
            <a:avLst/>
          </a:prstGeom>
        </p:spPr>
        <p:txBody>
          <a:bodyPr/>
          <a:lstStyle/>
          <a:p>
            <a:pPr marL="609600" indent="-609600" defTabSz="792479">
              <a:spcBef>
                <a:spcPts val="900"/>
              </a:spcBef>
              <a:defRPr sz="4608"/>
            </a:pPr>
            <a:r>
              <a:rPr>
                <a:latin typeface="Avenir Heavy"/>
                <a:ea typeface="Avenir Heavy"/>
                <a:cs typeface="Avenir Heavy"/>
                <a:sym typeface="Avenir Heavy"/>
              </a:rPr>
              <a:t>MSATA</a:t>
            </a:r>
            <a:r>
              <a:t> is expected to be the usual TA method for the MOS</a:t>
            </a:r>
          </a:p>
          <a:p>
            <a:pPr marL="1219200" lvl="1" indent="-609600" defTabSz="792479">
              <a:spcBef>
                <a:spcPts val="900"/>
              </a:spcBef>
              <a:defRPr sz="4608"/>
            </a:pPr>
            <a:r>
              <a:t>uses 5-</a:t>
            </a:r>
            <a:r>
              <a:rPr>
                <a:latin typeface="Avenir Heavy"/>
                <a:ea typeface="Avenir Heavy"/>
                <a:cs typeface="Avenir Heavy"/>
                <a:sym typeface="Avenir Heavy"/>
              </a:rPr>
              <a:t>8</a:t>
            </a:r>
            <a:r>
              <a:t> reference stars over the entire MSA FoV</a:t>
            </a:r>
          </a:p>
          <a:p>
            <a:pPr marL="1219200" lvl="1" indent="-609600" defTabSz="792479">
              <a:spcBef>
                <a:spcPts val="900"/>
              </a:spcBef>
              <a:defRPr sz="4608"/>
            </a:pPr>
            <a:r>
              <a:t>8 chosen as a trade-off between TA accuracy and overheads</a:t>
            </a:r>
          </a:p>
          <a:p>
            <a:pPr marL="609600" indent="-609600" defTabSz="792479">
              <a:spcBef>
                <a:spcPts val="900"/>
              </a:spcBef>
              <a:defRPr sz="4608"/>
            </a:pPr>
            <a:r>
              <a:t>MPT used to select reference stars at the assigned APA that will not be behind MSA bars or in failed shutters. This vetting is done at the Visit level at the first pointing in the Visit</a:t>
            </a:r>
          </a:p>
        </p:txBody>
      </p:sp>
      <p:sp>
        <p:nvSpPr>
          <p:cNvPr id="93" name="Target acquisition"/>
          <p:cNvSpPr>
            <a:spLocks noGrp="1"/>
          </p:cNvSpPr>
          <p:nvPr>
            <p:ph type="title"/>
          </p:nvPr>
        </p:nvSpPr>
        <p:spPr>
          <a:prstGeom prst="rect">
            <a:avLst/>
          </a:prstGeom>
        </p:spPr>
        <p:txBody>
          <a:bodyPr/>
          <a:lstStyle/>
          <a:p>
            <a:r>
              <a:t>Target acquisition</a:t>
            </a:r>
          </a:p>
        </p:txBody>
      </p:sp>
      <p:pic>
        <p:nvPicPr>
          <p:cNvPr id="94" name="Image" descr="Image"/>
          <p:cNvPicPr>
            <a:picLocks noChangeAspect="1"/>
          </p:cNvPicPr>
          <p:nvPr/>
        </p:nvPicPr>
        <p:blipFill>
          <a:blip r:embed="rId2">
            <a:extLst/>
          </a:blip>
          <a:stretch>
            <a:fillRect/>
          </a:stretch>
        </p:blipFill>
        <p:spPr>
          <a:xfrm>
            <a:off x="13408403" y="1903739"/>
            <a:ext cx="10723646" cy="1038536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97" name="Is imaging available with…"/>
          <p:cNvSpPr>
            <a:spLocks noGrp="1"/>
          </p:cNvSpPr>
          <p:nvPr>
            <p:ph type="body" idx="1"/>
          </p:nvPr>
        </p:nvSpPr>
        <p:spPr>
          <a:prstGeom prst="rect">
            <a:avLst/>
          </a:prstGeom>
        </p:spPr>
        <p:txBody>
          <a:bodyPr/>
          <a:lstStyle/>
          <a:p>
            <a:pPr marL="558800" indent="-558800" defTabSz="726440">
              <a:spcBef>
                <a:spcPts val="800"/>
              </a:spcBef>
              <a:defRPr sz="4224"/>
            </a:pPr>
            <a:r>
              <a:t>Is imaging available with </a:t>
            </a:r>
          </a:p>
          <a:p>
            <a:pPr marL="1117600" lvl="1" indent="-558800" defTabSz="726440">
              <a:spcBef>
                <a:spcPts val="800"/>
              </a:spcBef>
              <a:defRPr sz="4224"/>
            </a:pPr>
            <a:r>
              <a:t>deep enough to identify sources? </a:t>
            </a:r>
          </a:p>
          <a:p>
            <a:pPr marL="1117600" lvl="1" indent="-558800" defTabSz="726440">
              <a:spcBef>
                <a:spcPts val="800"/>
              </a:spcBef>
              <a:defRPr sz="4224"/>
            </a:pPr>
            <a:r>
              <a:t>wide enough to fill the MSA and plan reference stars?</a:t>
            </a:r>
          </a:p>
          <a:p>
            <a:pPr marL="1117600" lvl="1" indent="-558800" defTabSz="726440">
              <a:spcBef>
                <a:spcPts val="800"/>
              </a:spcBef>
              <a:defRPr sz="4224"/>
            </a:pPr>
            <a:r>
              <a:t>accurate enough astrometry to plan MOS?</a:t>
            </a:r>
          </a:p>
          <a:p>
            <a:pPr marL="558800" indent="-558800" defTabSz="726440">
              <a:spcBef>
                <a:spcPts val="800"/>
              </a:spcBef>
              <a:defRPr sz="4224"/>
            </a:pPr>
            <a:endParaRPr/>
          </a:p>
          <a:p>
            <a:pPr marL="558800" indent="-558800" defTabSz="726440">
              <a:spcBef>
                <a:spcPts val="800"/>
              </a:spcBef>
              <a:defRPr sz="4224"/>
            </a:pPr>
            <a:r>
              <a:t>If not, request </a:t>
            </a:r>
            <a:r>
              <a:rPr>
                <a:latin typeface="Avenir Heavy"/>
                <a:ea typeface="Avenir Heavy"/>
                <a:cs typeface="Avenir Heavy"/>
                <a:sym typeface="Avenir Heavy"/>
              </a:rPr>
              <a:t>NIRCam pre-imaging</a:t>
            </a:r>
            <a:r>
              <a:t> in your proposal</a:t>
            </a:r>
          </a:p>
          <a:p>
            <a:pPr marL="1117600" lvl="1" indent="-558800" defTabSz="726440">
              <a:spcBef>
                <a:spcPts val="800"/>
              </a:spcBef>
              <a:defRPr sz="4224"/>
            </a:pPr>
            <a:r>
              <a:t>accurate enough astrometry to plan MOS?</a:t>
            </a:r>
          </a:p>
          <a:p>
            <a:pPr marL="1117600" lvl="1" indent="-558800" defTabSz="726440">
              <a:spcBef>
                <a:spcPts val="800"/>
              </a:spcBef>
              <a:defRPr sz="4224"/>
            </a:pPr>
            <a:r>
              <a:t>NIRCam image should be large enough to allow for any NIRSpec APA</a:t>
            </a:r>
          </a:p>
          <a:p>
            <a:pPr marL="1676400" lvl="2" indent="-558800" defTabSz="726440">
              <a:spcBef>
                <a:spcPts val="800"/>
              </a:spcBef>
              <a:defRPr sz="4224"/>
            </a:pPr>
            <a:r>
              <a:t>Ideally 5x5 arcmin</a:t>
            </a:r>
          </a:p>
          <a:p>
            <a:pPr marL="1676400" lvl="2" indent="-558800" defTabSz="726440">
              <a:spcBef>
                <a:spcPts val="800"/>
              </a:spcBef>
              <a:defRPr sz="4224"/>
            </a:pPr>
            <a:r>
              <a:t>typically a 2x1 mosaic + dithers to cover gaps</a:t>
            </a:r>
          </a:p>
          <a:p>
            <a:pPr marL="1117600" lvl="1" indent="-558800" defTabSz="726440">
              <a:spcBef>
                <a:spcPts val="800"/>
              </a:spcBef>
              <a:defRPr sz="4224"/>
            </a:pPr>
            <a:r>
              <a:t>NIRCam observations must be flight ready at proposal submission</a:t>
            </a:r>
          </a:p>
        </p:txBody>
      </p:sp>
      <p:sp>
        <p:nvSpPr>
          <p:cNvPr id="98" name="Pre-imaging with NIRCam"/>
          <p:cNvSpPr>
            <a:spLocks noGrp="1"/>
          </p:cNvSpPr>
          <p:nvPr>
            <p:ph type="title"/>
          </p:nvPr>
        </p:nvSpPr>
        <p:spPr>
          <a:prstGeom prst="rect">
            <a:avLst/>
          </a:prstGeom>
        </p:spPr>
        <p:txBody>
          <a:bodyPr/>
          <a:lstStyle/>
          <a:p>
            <a:r>
              <a:t>Pre-imaging with NIRCam</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he science case"/>
          <p:cNvSpPr>
            <a:spLocks noGrp="1"/>
          </p:cNvSpPr>
          <p:nvPr>
            <p:ph type="title"/>
          </p:nvPr>
        </p:nvSpPr>
        <p:spPr>
          <a:prstGeom prst="rect">
            <a:avLst/>
          </a:prstGeom>
        </p:spPr>
        <p:txBody>
          <a:bodyPr/>
          <a:lstStyle>
            <a:lvl1pPr>
              <a:defRPr>
                <a:solidFill>
                  <a:schemeClr val="accent2">
                    <a:hueOff val="117482"/>
                    <a:satOff val="19585"/>
                    <a:lumOff val="29146"/>
                  </a:schemeClr>
                </a:solidFill>
              </a:defRPr>
            </a:lvl1pPr>
          </a:lstStyle>
          <a:p>
            <a:r>
              <a:t>The science case</a:t>
            </a:r>
          </a:p>
        </p:txBody>
      </p:sp>
    </p:spTree>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2</TotalTime>
  <Words>934</Words>
  <Application>Microsoft Macintosh PowerPoint</Application>
  <PresentationFormat>Custom</PresentationFormat>
  <Paragraphs>213</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Avenir Book</vt:lpstr>
      <vt:lpstr>Avenir Book Oblique</vt:lpstr>
      <vt:lpstr>Avenir Heavy</vt:lpstr>
      <vt:lpstr>Avenir Roman</vt:lpstr>
      <vt:lpstr>Franklin Gothic Medium</vt:lpstr>
      <vt:lpstr>Helvetica Neue</vt:lpstr>
      <vt:lpstr>Helvetica Neue Light</vt:lpstr>
      <vt:lpstr>LucidaGrande</vt:lpstr>
      <vt:lpstr>MasterClassWorkshop_no_ESA</vt:lpstr>
      <vt:lpstr>MOS hands-on</vt:lpstr>
      <vt:lpstr>NIRSpec MOS hands-on</vt:lpstr>
      <vt:lpstr>Thinking about strategies - recap</vt:lpstr>
      <vt:lpstr>Shutter planning constraints</vt:lpstr>
      <vt:lpstr>Nodding</vt:lpstr>
      <vt:lpstr>Dithering (fixed dither)</vt:lpstr>
      <vt:lpstr>Target acquisition</vt:lpstr>
      <vt:lpstr>Pre-imaging with NIRCam</vt:lpstr>
      <vt:lpstr>The science case</vt:lpstr>
      <vt:lpstr>Science overview</vt:lpstr>
      <vt:lpstr>Observation methodology</vt:lpstr>
      <vt:lpstr>Instrument configuration</vt:lpstr>
      <vt:lpstr>Getting started</vt:lpstr>
      <vt:lpstr>Getting started</vt:lpstr>
      <vt:lpstr>Cheat screenshots…</vt:lpstr>
      <vt:lpstr>Plan your observation</vt:lpstr>
      <vt:lpstr>Open APT</vt:lpstr>
      <vt:lpstr>Load the catalogue</vt:lpstr>
      <vt:lpstr>Set-up the MPT planner</vt:lpstr>
      <vt:lpstr>Planner parameters</vt:lpstr>
      <vt:lpstr>Create the observation</vt:lpstr>
      <vt:lpstr>Further reading</vt:lpstr>
      <vt:lpstr>MOS/MPT Help and JDox</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 hands-on</dc:title>
  <cp:lastModifiedBy>Themiya Nanayakkara</cp:lastModifiedBy>
  <cp:revision>5</cp:revision>
  <dcterms:modified xsi:type="dcterms:W3CDTF">2020-03-16T08:51:49Z</dcterms:modified>
</cp:coreProperties>
</file>