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71" r:id="rId3"/>
  </p:sldMasterIdLst>
  <p:sldIdLst>
    <p:sldId id="265" r:id="rId4"/>
    <p:sldId id="257" r:id="rId5"/>
    <p:sldId id="259" r:id="rId6"/>
    <p:sldId id="260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94" autoAdjust="0"/>
  </p:normalViewPr>
  <p:slideViewPr>
    <p:cSldViewPr snapToGrid="0">
      <p:cViewPr varScale="1">
        <p:scale>
          <a:sx n="117" d="100"/>
          <a:sy n="117" d="100"/>
        </p:scale>
        <p:origin x="5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/>
          <p:cNvSpPr/>
          <p:nvPr/>
        </p:nvSpPr>
        <p:spPr>
          <a:xfrm>
            <a:off x="11690350" y="736601"/>
            <a:ext cx="635000" cy="4998443"/>
          </a:xfrm>
          <a:prstGeom prst="rect">
            <a:avLst/>
          </a:prstGeom>
          <a:solidFill>
            <a:srgbClr val="DDDEE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Avenir Book"/>
            </a:endParaRPr>
          </a:p>
        </p:txBody>
      </p:sp>
      <p:pic>
        <p:nvPicPr>
          <p:cNvPr id="19" name="jwst_20170515.jpg" descr="jwst_201705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000" y="-812800"/>
            <a:ext cx="12198034" cy="9136326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Rectangle"/>
          <p:cNvSpPr/>
          <p:nvPr/>
        </p:nvSpPr>
        <p:spPr>
          <a:xfrm>
            <a:off x="-4234" y="444500"/>
            <a:ext cx="12200467" cy="6858000"/>
          </a:xfrm>
          <a:prstGeom prst="rect">
            <a:avLst/>
          </a:prstGeom>
          <a:solidFill>
            <a:srgbClr val="C49732">
              <a:alpha val="9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Avenir Book"/>
            </a:endParaRPr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62466" y="2461088"/>
            <a:ext cx="7810054" cy="134679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Off val="22769"/>
                  </a:schemeClr>
                </a:solidFill>
              </a:defRPr>
            </a:lvl1pPr>
            <a:lvl2pPr>
              <a:defRPr>
                <a:solidFill>
                  <a:schemeClr val="accent4">
                    <a:lumOff val="22769"/>
                  </a:schemeClr>
                </a:solidFill>
              </a:defRPr>
            </a:lvl2pPr>
            <a:lvl3pPr>
              <a:defRPr>
                <a:solidFill>
                  <a:schemeClr val="accent4">
                    <a:lumOff val="22769"/>
                  </a:schemeClr>
                </a:solidFill>
              </a:defRPr>
            </a:lvl3pPr>
            <a:lvl4pPr>
              <a:defRPr>
                <a:solidFill>
                  <a:schemeClr val="accent4">
                    <a:lumOff val="22769"/>
                  </a:schemeClr>
                </a:solidFill>
              </a:defRPr>
            </a:lvl4pPr>
            <a:lvl5pPr>
              <a:defRPr>
                <a:solidFill>
                  <a:schemeClr val="accent4">
                    <a:lumOff val="22769"/>
                  </a:scheme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3" name="master_class_logo_final.png" descr="master_class_logo_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780" y="1639359"/>
            <a:ext cx="3269655" cy="3269655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Rectangle"/>
          <p:cNvSpPr/>
          <p:nvPr/>
        </p:nvSpPr>
        <p:spPr>
          <a:xfrm>
            <a:off x="-4234" y="5654609"/>
            <a:ext cx="12200467" cy="1203392"/>
          </a:xfrm>
          <a:prstGeom prst="rect">
            <a:avLst/>
          </a:prstGeom>
          <a:solidFill>
            <a:schemeClr val="accent4">
              <a:hueOff val="-3600000"/>
              <a:lumOff val="-2019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Avenir Book"/>
            </a:endParaRPr>
          </a:p>
        </p:txBody>
      </p:sp>
      <p:sp>
        <p:nvSpPr>
          <p:cNvPr id="25" name="Rectangle"/>
          <p:cNvSpPr/>
          <p:nvPr/>
        </p:nvSpPr>
        <p:spPr>
          <a:xfrm>
            <a:off x="-4234" y="5927924"/>
            <a:ext cx="12200467" cy="930077"/>
          </a:xfrm>
          <a:prstGeom prst="rect">
            <a:avLst/>
          </a:prstGeom>
          <a:solidFill>
            <a:srgbClr val="91929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Avenir Book"/>
            </a:endParaRPr>
          </a:p>
        </p:txBody>
      </p:sp>
      <p:sp>
        <p:nvSpPr>
          <p:cNvPr id="26" name="Rectangle"/>
          <p:cNvSpPr/>
          <p:nvPr/>
        </p:nvSpPr>
        <p:spPr>
          <a:xfrm>
            <a:off x="-4234" y="6064250"/>
            <a:ext cx="12200467" cy="793750"/>
          </a:xfrm>
          <a:prstGeom prst="rect">
            <a:avLst/>
          </a:prstGeom>
          <a:solidFill>
            <a:srgbClr val="2746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Avenir Book"/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4234" y="-2117"/>
            <a:ext cx="12200467" cy="793751"/>
          </a:xfrm>
          <a:prstGeom prst="rect">
            <a:avLst/>
          </a:prstGeom>
          <a:solidFill>
            <a:schemeClr val="accent4">
              <a:hueOff val="-3600000"/>
              <a:lumOff val="-2019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Avenir Book"/>
            </a:endParaRPr>
          </a:p>
        </p:txBody>
      </p:sp>
      <p:sp>
        <p:nvSpPr>
          <p:cNvPr id="28" name="ESA JWST Master Class"/>
          <p:cNvSpPr txBox="1"/>
          <p:nvPr/>
        </p:nvSpPr>
        <p:spPr>
          <a:xfrm>
            <a:off x="123975" y="1678201"/>
            <a:ext cx="6708839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spcBef>
                <a:spcPts val="0"/>
              </a:spcBef>
              <a:defRPr sz="7200">
                <a:solidFill>
                  <a:schemeClr val="accent1">
                    <a:lumOff val="-1259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defTabSz="412750" hangingPunct="0"/>
            <a:r>
              <a:rPr lang="en-US" sz="3600" kern="0" dirty="0">
                <a:solidFill>
                  <a:srgbClr val="3D6A80">
                    <a:lumOff val="-12591"/>
                  </a:srgbClr>
                </a:solidFill>
              </a:rPr>
              <a:t>JWST Master</a:t>
            </a:r>
            <a:r>
              <a:rPr lang="en-US" sz="3600" kern="0" baseline="0" dirty="0">
                <a:solidFill>
                  <a:srgbClr val="3D6A80">
                    <a:lumOff val="-12591"/>
                  </a:srgbClr>
                </a:solidFill>
              </a:rPr>
              <a:t> Class Workshop</a:t>
            </a:r>
            <a:endParaRPr sz="3600" kern="0" dirty="0">
              <a:solidFill>
                <a:srgbClr val="3D6A80">
                  <a:lumOff val="-12591"/>
                </a:srgbClr>
              </a:solidFill>
            </a:endParaRPr>
          </a:p>
        </p:txBody>
      </p:sp>
      <p:sp>
        <p:nvSpPr>
          <p:cNvPr id="29" name="ESA JWST Master Class, ESAC, Madrid Spain, 3-5 February 2020"/>
          <p:cNvSpPr txBox="1"/>
          <p:nvPr/>
        </p:nvSpPr>
        <p:spPr>
          <a:xfrm>
            <a:off x="221581" y="6320062"/>
            <a:ext cx="5881442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spcBef>
                <a:spcPts val="0"/>
              </a:spcBef>
              <a:defRPr sz="3000">
                <a:solidFill>
                  <a:schemeClr val="accent4">
                    <a:lumOff val="22769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defTabSz="412750" hangingPunct="0"/>
            <a:r>
              <a:rPr sz="1500" kern="0">
                <a:solidFill>
                  <a:srgbClr val="929292">
                    <a:lumOff val="22769"/>
                  </a:srgbClr>
                </a:solidFill>
              </a:rPr>
              <a:t>ESA JWST Master Class, ESAC, Madrid Spain, 3-5 February 2020</a:t>
            </a:r>
          </a:p>
        </p:txBody>
      </p:sp>
      <p:pic>
        <p:nvPicPr>
          <p:cNvPr id="30" name="ESA_LOGO_grey.png" descr="ESA_LOGO_gre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750" y="6257925"/>
            <a:ext cx="1123950" cy="4064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212121">
                    <a:hueOff val="-8881752"/>
                    <a:lumOff val="-12984"/>
                  </a:srgbClr>
                </a:solidFill>
              </a:rPr>
              <a:pPr/>
              <a:t>‹#›</a:t>
            </a:fld>
            <a:endParaRPr>
              <a:solidFill>
                <a:srgbClr val="212121">
                  <a:hueOff val="-8881752"/>
                  <a:lumOff val="-12984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1017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master_class_workshop_logo.png" descr="master_class_workshop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016" y="128058"/>
            <a:ext cx="1455118" cy="1455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" name="Group"/>
          <p:cNvGrpSpPr/>
          <p:nvPr/>
        </p:nvGrpSpPr>
        <p:grpSpPr>
          <a:xfrm>
            <a:off x="-4234" y="-2117"/>
            <a:ext cx="386888" cy="6860118"/>
            <a:chOff x="0" y="0"/>
            <a:chExt cx="773774" cy="13720233"/>
          </a:xfrm>
        </p:grpSpPr>
        <p:sp>
          <p:nvSpPr>
            <p:cNvPr id="46" name="Rectangle"/>
            <p:cNvSpPr/>
            <p:nvPr/>
          </p:nvSpPr>
          <p:spPr>
            <a:xfrm>
              <a:off x="0" y="4233"/>
              <a:ext cx="773775" cy="13716001"/>
            </a:xfrm>
            <a:prstGeom prst="rect">
              <a:avLst/>
            </a:prstGeom>
            <a:solidFill>
              <a:srgbClr val="C4973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Rectangle"/>
            <p:cNvSpPr/>
            <p:nvPr/>
          </p:nvSpPr>
          <p:spPr>
            <a:xfrm>
              <a:off x="-1" y="11313451"/>
              <a:ext cx="773776" cy="2406783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Rectangle"/>
            <p:cNvSpPr/>
            <p:nvPr/>
          </p:nvSpPr>
          <p:spPr>
            <a:xfrm>
              <a:off x="0" y="11860080"/>
              <a:ext cx="773775" cy="1860154"/>
            </a:xfrm>
            <a:prstGeom prst="rect">
              <a:avLst/>
            </a:prstGeom>
            <a:solidFill>
              <a:srgbClr val="9C37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Rectangle"/>
            <p:cNvSpPr/>
            <p:nvPr/>
          </p:nvSpPr>
          <p:spPr>
            <a:xfrm>
              <a:off x="0" y="12132733"/>
              <a:ext cx="773775" cy="1587501"/>
            </a:xfrm>
            <a:prstGeom prst="rect">
              <a:avLst/>
            </a:pr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Rectangle"/>
            <p:cNvSpPr/>
            <p:nvPr/>
          </p:nvSpPr>
          <p:spPr>
            <a:xfrm>
              <a:off x="0" y="0"/>
              <a:ext cx="773775" cy="1587501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2" name="ESA JWST Master Class, ESAC, Madrid Spain, 3-5 February 2020"/>
          <p:cNvSpPr txBox="1"/>
          <p:nvPr/>
        </p:nvSpPr>
        <p:spPr>
          <a:xfrm>
            <a:off x="624417" y="6304433"/>
            <a:ext cx="7588616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spcBef>
                <a:spcPts val="0"/>
              </a:spcBef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JWST MASTER CLASS MELBOURNE 2020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17502" y="6419850"/>
            <a:ext cx="279046" cy="282129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929292"/>
                </a:solidFill>
              </a:rPr>
              <a:pPr/>
              <a:t>‹#›</a:t>
            </a:fld>
            <a:endParaRPr lang="uk-UA">
              <a:solidFill>
                <a:srgbClr val="929292"/>
              </a:solidFill>
            </a:endParaRPr>
          </a:p>
        </p:txBody>
      </p:sp>
      <p:sp>
        <p:nvSpPr>
          <p:cNvPr id="54" name="Body Level One…"/>
          <p:cNvSpPr txBox="1">
            <a:spLocks noGrp="1"/>
          </p:cNvSpPr>
          <p:nvPr>
            <p:ph type="body" idx="1"/>
          </p:nvPr>
        </p:nvSpPr>
        <p:spPr>
          <a:xfrm>
            <a:off x="624417" y="982133"/>
            <a:ext cx="9654837" cy="4648201"/>
          </a:xfrm>
          <a:prstGeom prst="rect">
            <a:avLst/>
          </a:prstGeom>
        </p:spPr>
        <p:txBody>
          <a:bodyPr/>
          <a:lstStyle>
            <a:lvl1pPr marL="317500" indent="-317500">
              <a:spcBef>
                <a:spcPts val="500"/>
              </a:spcBef>
              <a:buClr>
                <a:schemeClr val="accent1">
                  <a:lumOff val="-12591"/>
                </a:schemeClr>
              </a:buClr>
              <a:buSzPct val="125000"/>
              <a:buChar char="•"/>
              <a:defRPr sz="24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635000" indent="-317500">
              <a:spcBef>
                <a:spcPts val="500"/>
              </a:spcBef>
              <a:buClr>
                <a:schemeClr val="accent1">
                  <a:lumOff val="-12591"/>
                </a:schemeClr>
              </a:buClr>
              <a:buSzPct val="125000"/>
              <a:buChar char="‣"/>
              <a:defRPr sz="24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952500" indent="-317500">
              <a:spcBef>
                <a:spcPts val="500"/>
              </a:spcBef>
              <a:buClr>
                <a:schemeClr val="accent1">
                  <a:lumOff val="-12591"/>
                </a:schemeClr>
              </a:buClr>
              <a:buSzPct val="125000"/>
              <a:buChar char="-"/>
              <a:defRPr sz="24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1270000" indent="-317500">
              <a:spcBef>
                <a:spcPts val="500"/>
              </a:spcBef>
              <a:buClr>
                <a:schemeClr val="accent1">
                  <a:lumOff val="-12591"/>
                </a:schemeClr>
              </a:buClr>
              <a:buSzPct val="74000"/>
              <a:buChar char="★"/>
              <a:defRPr sz="24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1587500" indent="-317500">
              <a:spcBef>
                <a:spcPts val="500"/>
              </a:spcBef>
              <a:buClr>
                <a:schemeClr val="accent1">
                  <a:lumOff val="-12591"/>
                </a:schemeClr>
              </a:buClr>
              <a:buSzPct val="93000"/>
              <a:buChar char="❖"/>
              <a:defRPr sz="24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624417" y="84667"/>
            <a:ext cx="9654837" cy="793519"/>
          </a:xfrm>
          <a:prstGeom prst="rect">
            <a:avLst/>
          </a:prstGeom>
        </p:spPr>
        <p:txBody>
          <a:bodyPr/>
          <a:lstStyle>
            <a:lvl1pPr algn="l">
              <a:defRPr sz="4200">
                <a:solidFill>
                  <a:schemeClr val="accent1">
                    <a:lumOff val="-12591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11" y="5035551"/>
            <a:ext cx="891540" cy="8229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20" y="2763308"/>
            <a:ext cx="1489710" cy="108585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WS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091746" y="997580"/>
            <a:ext cx="10508942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152144" y="585217"/>
            <a:ext cx="10448544" cy="625473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spc="150" dirty="0">
                <a:solidFill>
                  <a:srgbClr val="002060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Content Placeholder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340" y="270960"/>
            <a:ext cx="1217959" cy="1069848"/>
          </a:xfrm>
          <a:prstGeom prst="rect">
            <a:avLst/>
          </a:prstGeom>
        </p:spPr>
      </p:pic>
      <p:sp>
        <p:nvSpPr>
          <p:cNvPr id="10" name="Content Placeholder 4"/>
          <p:cNvSpPr>
            <a:spLocks noGrp="1"/>
          </p:cNvSpPr>
          <p:nvPr>
            <p:ph sz="quarter" idx="10"/>
          </p:nvPr>
        </p:nvSpPr>
        <p:spPr>
          <a:xfrm>
            <a:off x="1005840" y="1404637"/>
            <a:ext cx="10595611" cy="496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tabLst>
                <a:tab pos="225425" algn="l"/>
              </a:tabLst>
              <a:defRPr sz="2400">
                <a:solidFill>
                  <a:srgbClr val="002061"/>
                </a:solidFill>
                <a:latin typeface="+mj-lt"/>
              </a:defRPr>
            </a:lvl1pPr>
            <a:lvl2pPr marL="685800" indent="-228600">
              <a:buFont typeface="Arial" charset="0"/>
              <a:buChar char="•"/>
              <a:defRPr sz="2000">
                <a:solidFill>
                  <a:srgbClr val="002061"/>
                </a:solidFill>
                <a:latin typeface="+mj-lt"/>
              </a:defRPr>
            </a:lvl2pPr>
            <a:lvl3pPr marL="1143000" indent="-228600">
              <a:buFont typeface="LucidaGrande" charset="0"/>
              <a:buChar char="-"/>
              <a:defRPr sz="1800">
                <a:solidFill>
                  <a:srgbClr val="002061"/>
                </a:solidFill>
                <a:latin typeface="+mj-lt"/>
              </a:defRPr>
            </a:lvl3pPr>
            <a:lvl4pPr marL="1600200" indent="-228600">
              <a:buSzPct val="90000"/>
              <a:buFont typeface="LucidaGrande" charset="0"/>
              <a:buChar char="▸"/>
              <a:defRPr sz="1600">
                <a:solidFill>
                  <a:srgbClr val="002061"/>
                </a:solidFill>
                <a:latin typeface="+mj-lt"/>
              </a:defRPr>
            </a:lvl4pPr>
            <a:lvl5pPr marL="2057400" indent="-228600">
              <a:buSzPct val="80000"/>
              <a:buFont typeface="LucidaGrande" charset="0"/>
              <a:buChar char="◆"/>
              <a:defRPr sz="1600">
                <a:solidFill>
                  <a:srgbClr val="00206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384" y="6620946"/>
            <a:ext cx="982980" cy="13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6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master_class_logo_final.png" descr="master_class_logo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016" y="128058"/>
            <a:ext cx="1455118" cy="1455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" name="Group"/>
          <p:cNvGrpSpPr/>
          <p:nvPr/>
        </p:nvGrpSpPr>
        <p:grpSpPr>
          <a:xfrm>
            <a:off x="-4234" y="-2117"/>
            <a:ext cx="386888" cy="6860118"/>
            <a:chOff x="0" y="0"/>
            <a:chExt cx="773774" cy="13720233"/>
          </a:xfrm>
        </p:grpSpPr>
        <p:sp>
          <p:nvSpPr>
            <p:cNvPr id="47" name="Rectangle"/>
            <p:cNvSpPr/>
            <p:nvPr/>
          </p:nvSpPr>
          <p:spPr>
            <a:xfrm>
              <a:off x="0" y="4233"/>
              <a:ext cx="773775" cy="13716001"/>
            </a:xfrm>
            <a:prstGeom prst="rect">
              <a:avLst/>
            </a:prstGeom>
            <a:solidFill>
              <a:srgbClr val="C4973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sym typeface="Avenir Book"/>
              </a:endParaRPr>
            </a:p>
          </p:txBody>
        </p:sp>
        <p:sp>
          <p:nvSpPr>
            <p:cNvPr id="48" name="Rectangle"/>
            <p:cNvSpPr/>
            <p:nvPr/>
          </p:nvSpPr>
          <p:spPr>
            <a:xfrm>
              <a:off x="-1" y="11313451"/>
              <a:ext cx="773776" cy="2406783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sym typeface="Avenir Book"/>
              </a:endParaRPr>
            </a:p>
          </p:txBody>
        </p:sp>
        <p:sp>
          <p:nvSpPr>
            <p:cNvPr id="49" name="Rectangle"/>
            <p:cNvSpPr/>
            <p:nvPr/>
          </p:nvSpPr>
          <p:spPr>
            <a:xfrm>
              <a:off x="0" y="11860080"/>
              <a:ext cx="773775" cy="1860154"/>
            </a:xfrm>
            <a:prstGeom prst="rect">
              <a:avLst/>
            </a:prstGeom>
            <a:solidFill>
              <a:srgbClr val="9192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sym typeface="Avenir Book"/>
              </a:endParaRPr>
            </a:p>
          </p:txBody>
        </p:sp>
        <p:sp>
          <p:nvSpPr>
            <p:cNvPr id="50" name="Rectangle"/>
            <p:cNvSpPr/>
            <p:nvPr/>
          </p:nvSpPr>
          <p:spPr>
            <a:xfrm>
              <a:off x="0" y="12132733"/>
              <a:ext cx="773775" cy="1587501"/>
            </a:xfrm>
            <a:prstGeom prst="rect">
              <a:avLst/>
            </a:prstGeom>
            <a:solidFill>
              <a:srgbClr val="2746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sym typeface="Avenir Book"/>
              </a:endParaRPr>
            </a:p>
          </p:txBody>
        </p:sp>
        <p:sp>
          <p:nvSpPr>
            <p:cNvPr id="51" name="Rectangle"/>
            <p:cNvSpPr/>
            <p:nvPr/>
          </p:nvSpPr>
          <p:spPr>
            <a:xfrm>
              <a:off x="0" y="0"/>
              <a:ext cx="773775" cy="1587501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sym typeface="Avenir Book"/>
              </a:endParaRPr>
            </a:p>
          </p:txBody>
        </p:sp>
      </p:grpSp>
      <p:sp>
        <p:nvSpPr>
          <p:cNvPr id="53" name="ESA JWST Master Class, ESAC, Madrid Spain, 3-5 February 2020"/>
          <p:cNvSpPr txBox="1"/>
          <p:nvPr/>
        </p:nvSpPr>
        <p:spPr>
          <a:xfrm>
            <a:off x="599205" y="6434362"/>
            <a:ext cx="5881442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spcBef>
                <a:spcPts val="0"/>
              </a:spcBef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defTabSz="412750" hangingPunct="0"/>
            <a:r>
              <a:rPr sz="1500" kern="0">
                <a:solidFill>
                  <a:srgbClr val="929292"/>
                </a:solidFill>
              </a:rPr>
              <a:t>ESA JWST Master Class, ESAC, Madrid Spain, 3-5 February 2020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87909" y="6419851"/>
            <a:ext cx="338234" cy="3334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>
                <a:solidFill>
                  <a:srgbClr val="929292"/>
                </a:solidFill>
              </a:rPr>
              <a:pPr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5" name="Body Level One…"/>
          <p:cNvSpPr txBox="1">
            <a:spLocks noGrp="1"/>
          </p:cNvSpPr>
          <p:nvPr>
            <p:ph type="body" idx="1"/>
          </p:nvPr>
        </p:nvSpPr>
        <p:spPr>
          <a:xfrm>
            <a:off x="624418" y="982134"/>
            <a:ext cx="9654837" cy="4648201"/>
          </a:xfrm>
          <a:prstGeom prst="rect">
            <a:avLst/>
          </a:prstGeom>
        </p:spPr>
        <p:txBody>
          <a:bodyPr/>
          <a:lstStyle>
            <a:lvl1pPr marL="317500" indent="-317500">
              <a:spcBef>
                <a:spcPts val="500"/>
              </a:spcBef>
              <a:buClr>
                <a:schemeClr val="accent1">
                  <a:lumOff val="-12591"/>
                </a:schemeClr>
              </a:buClr>
              <a:buSzPct val="125000"/>
              <a:buChar char="•"/>
              <a:defRPr sz="24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635000" indent="-317500">
              <a:spcBef>
                <a:spcPts val="500"/>
              </a:spcBef>
              <a:buClr>
                <a:schemeClr val="accent1">
                  <a:lumOff val="-12591"/>
                </a:schemeClr>
              </a:buClr>
              <a:buSzPct val="125000"/>
              <a:buChar char="‣"/>
              <a:defRPr sz="24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952500" indent="-317500">
              <a:spcBef>
                <a:spcPts val="500"/>
              </a:spcBef>
              <a:buClr>
                <a:schemeClr val="accent1">
                  <a:lumOff val="-12591"/>
                </a:schemeClr>
              </a:buClr>
              <a:buSzPct val="125000"/>
              <a:buChar char="-"/>
              <a:defRPr sz="24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1270000" indent="-317500">
              <a:spcBef>
                <a:spcPts val="500"/>
              </a:spcBef>
              <a:buClr>
                <a:schemeClr val="accent1">
                  <a:lumOff val="-12591"/>
                </a:schemeClr>
              </a:buClr>
              <a:buSzPct val="74000"/>
              <a:buChar char="★"/>
              <a:defRPr sz="24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1587500" indent="-317500">
              <a:spcBef>
                <a:spcPts val="500"/>
              </a:spcBef>
              <a:buClr>
                <a:schemeClr val="accent1">
                  <a:lumOff val="-12591"/>
                </a:schemeClr>
              </a:buClr>
              <a:buSzPct val="93000"/>
              <a:buChar char="❖"/>
              <a:defRPr sz="24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624418" y="84668"/>
            <a:ext cx="9654837" cy="793519"/>
          </a:xfrm>
          <a:prstGeom prst="rect">
            <a:avLst/>
          </a:prstGeom>
        </p:spPr>
        <p:txBody>
          <a:bodyPr/>
          <a:lstStyle>
            <a:lvl1pPr algn="l">
              <a:defRPr sz="4200">
                <a:solidFill>
                  <a:schemeClr val="accent1">
                    <a:lumOff val="-12591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Title Text</a:t>
            </a:r>
          </a:p>
        </p:txBody>
      </p:sp>
      <p:pic>
        <p:nvPicPr>
          <p:cNvPr id="57" name="esa_dark_grey.png" descr="esa_dark_gre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316" y="6429984"/>
            <a:ext cx="804479" cy="290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11" y="5035551"/>
            <a:ext cx="891540" cy="822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20" y="2763308"/>
            <a:ext cx="148971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705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master_class_logo_final.png" descr="master_class_logo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016" y="128058"/>
            <a:ext cx="1455118" cy="1455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" name="Group"/>
          <p:cNvGrpSpPr/>
          <p:nvPr/>
        </p:nvGrpSpPr>
        <p:grpSpPr>
          <a:xfrm>
            <a:off x="-4234" y="-2117"/>
            <a:ext cx="386888" cy="6860118"/>
            <a:chOff x="0" y="0"/>
            <a:chExt cx="773774" cy="13720233"/>
          </a:xfrm>
        </p:grpSpPr>
        <p:sp>
          <p:nvSpPr>
            <p:cNvPr id="47" name="Rectangle"/>
            <p:cNvSpPr/>
            <p:nvPr/>
          </p:nvSpPr>
          <p:spPr>
            <a:xfrm>
              <a:off x="0" y="4233"/>
              <a:ext cx="773775" cy="13716001"/>
            </a:xfrm>
            <a:prstGeom prst="rect">
              <a:avLst/>
            </a:prstGeom>
            <a:solidFill>
              <a:srgbClr val="C4973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sym typeface="Avenir Book"/>
              </a:endParaRPr>
            </a:p>
          </p:txBody>
        </p:sp>
        <p:sp>
          <p:nvSpPr>
            <p:cNvPr id="48" name="Rectangle"/>
            <p:cNvSpPr/>
            <p:nvPr/>
          </p:nvSpPr>
          <p:spPr>
            <a:xfrm>
              <a:off x="-1" y="11313451"/>
              <a:ext cx="773776" cy="2406783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sym typeface="Avenir Book"/>
              </a:endParaRPr>
            </a:p>
          </p:txBody>
        </p:sp>
        <p:sp>
          <p:nvSpPr>
            <p:cNvPr id="49" name="Rectangle"/>
            <p:cNvSpPr/>
            <p:nvPr/>
          </p:nvSpPr>
          <p:spPr>
            <a:xfrm>
              <a:off x="0" y="11860080"/>
              <a:ext cx="773775" cy="1860154"/>
            </a:xfrm>
            <a:prstGeom prst="rect">
              <a:avLst/>
            </a:prstGeom>
            <a:solidFill>
              <a:srgbClr val="9192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sym typeface="Avenir Book"/>
              </a:endParaRPr>
            </a:p>
          </p:txBody>
        </p:sp>
        <p:sp>
          <p:nvSpPr>
            <p:cNvPr id="50" name="Rectangle"/>
            <p:cNvSpPr/>
            <p:nvPr/>
          </p:nvSpPr>
          <p:spPr>
            <a:xfrm>
              <a:off x="0" y="12132733"/>
              <a:ext cx="773775" cy="1587501"/>
            </a:xfrm>
            <a:prstGeom prst="rect">
              <a:avLst/>
            </a:prstGeom>
            <a:solidFill>
              <a:srgbClr val="2746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sym typeface="Avenir Book"/>
              </a:endParaRPr>
            </a:p>
          </p:txBody>
        </p:sp>
        <p:sp>
          <p:nvSpPr>
            <p:cNvPr id="51" name="Rectangle"/>
            <p:cNvSpPr/>
            <p:nvPr/>
          </p:nvSpPr>
          <p:spPr>
            <a:xfrm>
              <a:off x="0" y="0"/>
              <a:ext cx="773775" cy="1587501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sym typeface="Avenir Book"/>
              </a:endParaRPr>
            </a:p>
          </p:txBody>
        </p:sp>
      </p:grpSp>
      <p:sp>
        <p:nvSpPr>
          <p:cNvPr id="53" name="ESA JWST Master Class, ESAC, Madrid Spain, 3-5 February 2020"/>
          <p:cNvSpPr txBox="1"/>
          <p:nvPr/>
        </p:nvSpPr>
        <p:spPr>
          <a:xfrm>
            <a:off x="599205" y="6434362"/>
            <a:ext cx="5881442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spcBef>
                <a:spcPts val="0"/>
              </a:spcBef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defTabSz="412750" hangingPunct="0"/>
            <a:r>
              <a:rPr sz="1500" kern="0">
                <a:solidFill>
                  <a:srgbClr val="929292"/>
                </a:solidFill>
              </a:rPr>
              <a:t>ESA JWST Master Class, ESAC, Madrid Spain, 3-5 February 2020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87909" y="6419851"/>
            <a:ext cx="338234" cy="3334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>
                <a:solidFill>
                  <a:srgbClr val="929292"/>
                </a:solidFill>
              </a:rPr>
              <a:pPr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624418" y="84668"/>
            <a:ext cx="9654837" cy="793519"/>
          </a:xfrm>
          <a:prstGeom prst="rect">
            <a:avLst/>
          </a:prstGeom>
        </p:spPr>
        <p:txBody>
          <a:bodyPr/>
          <a:lstStyle>
            <a:lvl1pPr algn="l">
              <a:defRPr sz="4200">
                <a:solidFill>
                  <a:schemeClr val="accent1">
                    <a:lumOff val="-12591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Title Text</a:t>
            </a:r>
          </a:p>
        </p:txBody>
      </p:sp>
      <p:pic>
        <p:nvPicPr>
          <p:cNvPr id="57" name="esa_dark_grey.png" descr="esa_dark_gre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316" y="6429984"/>
            <a:ext cx="804479" cy="29088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8933133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12750" hangingPunct="0"/>
            <a:fld id="{86CB4B4D-7CA3-9044-876B-883B54F8677D}" type="slidenum">
              <a:rPr lang="en-GB" kern="0" smtClean="0">
                <a:solidFill>
                  <a:srgbClr val="212121">
                    <a:hueOff val="-8881752"/>
                    <a:lumOff val="-12984"/>
                  </a:srgbClr>
                </a:solidFill>
              </a:rPr>
              <a:pPr defTabSz="412750" hangingPunct="0"/>
              <a:t>‹#›</a:t>
            </a:fld>
            <a:endParaRPr lang="en-GB" kern="0">
              <a:solidFill>
                <a:srgbClr val="212121">
                  <a:hueOff val="-8881752"/>
                  <a:lumOff val="-12984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master_class_workshop_logo.png" descr="master_class_workshop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016" y="128058"/>
            <a:ext cx="1455118" cy="1455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" name="Group"/>
          <p:cNvGrpSpPr/>
          <p:nvPr/>
        </p:nvGrpSpPr>
        <p:grpSpPr>
          <a:xfrm>
            <a:off x="-4234" y="-2117"/>
            <a:ext cx="386888" cy="6860118"/>
            <a:chOff x="0" y="0"/>
            <a:chExt cx="773774" cy="13720233"/>
          </a:xfrm>
        </p:grpSpPr>
        <p:sp>
          <p:nvSpPr>
            <p:cNvPr id="46" name="Rectangle"/>
            <p:cNvSpPr/>
            <p:nvPr/>
          </p:nvSpPr>
          <p:spPr>
            <a:xfrm>
              <a:off x="0" y="4233"/>
              <a:ext cx="773775" cy="13716001"/>
            </a:xfrm>
            <a:prstGeom prst="rect">
              <a:avLst/>
            </a:prstGeom>
            <a:solidFill>
              <a:srgbClr val="C4973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Rectangle"/>
            <p:cNvSpPr/>
            <p:nvPr/>
          </p:nvSpPr>
          <p:spPr>
            <a:xfrm>
              <a:off x="-1" y="11313451"/>
              <a:ext cx="773776" cy="2406783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Rectangle"/>
            <p:cNvSpPr/>
            <p:nvPr/>
          </p:nvSpPr>
          <p:spPr>
            <a:xfrm>
              <a:off x="0" y="11860080"/>
              <a:ext cx="773775" cy="1860154"/>
            </a:xfrm>
            <a:prstGeom prst="rect">
              <a:avLst/>
            </a:prstGeom>
            <a:solidFill>
              <a:srgbClr val="9C37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Rectangle"/>
            <p:cNvSpPr/>
            <p:nvPr/>
          </p:nvSpPr>
          <p:spPr>
            <a:xfrm>
              <a:off x="0" y="12132733"/>
              <a:ext cx="773775" cy="1587501"/>
            </a:xfrm>
            <a:prstGeom prst="rect">
              <a:avLst/>
            </a:pr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Rectangle"/>
            <p:cNvSpPr/>
            <p:nvPr/>
          </p:nvSpPr>
          <p:spPr>
            <a:xfrm>
              <a:off x="0" y="0"/>
              <a:ext cx="773775" cy="1587501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2" name="ESA JWST Master Class, ESAC, Madrid Spain, 3-5 February 2020"/>
          <p:cNvSpPr txBox="1"/>
          <p:nvPr/>
        </p:nvSpPr>
        <p:spPr>
          <a:xfrm>
            <a:off x="534871" y="6204645"/>
            <a:ext cx="6566799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spcBef>
                <a:spcPts val="0"/>
              </a:spcBef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lvl="0"/>
            <a:r>
              <a:rPr lang="en-US" dirty="0"/>
              <a:t>JWST Master Class Melbourne 2020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17502" y="6419851"/>
            <a:ext cx="279046" cy="282129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929292"/>
                </a:solidFill>
              </a:rPr>
              <a:pPr/>
              <a:t>‹#›</a:t>
            </a:fld>
            <a:endParaRPr lang="uk-UA">
              <a:solidFill>
                <a:srgbClr val="929292"/>
              </a:solidFill>
            </a:endParaRPr>
          </a:p>
        </p:txBody>
      </p:sp>
      <p:sp>
        <p:nvSpPr>
          <p:cNvPr id="54" name="Body Level One…"/>
          <p:cNvSpPr txBox="1">
            <a:spLocks noGrp="1"/>
          </p:cNvSpPr>
          <p:nvPr>
            <p:ph type="body" idx="1"/>
          </p:nvPr>
        </p:nvSpPr>
        <p:spPr>
          <a:xfrm>
            <a:off x="624418" y="982134"/>
            <a:ext cx="9654837" cy="4648201"/>
          </a:xfrm>
          <a:prstGeom prst="rect">
            <a:avLst/>
          </a:prstGeom>
        </p:spPr>
        <p:txBody>
          <a:bodyPr/>
          <a:lstStyle>
            <a:lvl1pPr marL="317500" indent="-317500">
              <a:spcBef>
                <a:spcPts val="500"/>
              </a:spcBef>
              <a:buClr>
                <a:schemeClr val="accent1">
                  <a:lumOff val="-12591"/>
                </a:schemeClr>
              </a:buClr>
              <a:buSzPct val="125000"/>
              <a:buChar char="•"/>
              <a:defRPr sz="24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635000" indent="-317500">
              <a:spcBef>
                <a:spcPts val="500"/>
              </a:spcBef>
              <a:buClr>
                <a:schemeClr val="accent1">
                  <a:lumOff val="-12591"/>
                </a:schemeClr>
              </a:buClr>
              <a:buSzPct val="125000"/>
              <a:buChar char="‣"/>
              <a:defRPr sz="24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952500" indent="-317500">
              <a:spcBef>
                <a:spcPts val="500"/>
              </a:spcBef>
              <a:buClr>
                <a:schemeClr val="accent1">
                  <a:lumOff val="-12591"/>
                </a:schemeClr>
              </a:buClr>
              <a:buSzPct val="125000"/>
              <a:buChar char="-"/>
              <a:defRPr sz="24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1270000" indent="-317500">
              <a:spcBef>
                <a:spcPts val="500"/>
              </a:spcBef>
              <a:buClr>
                <a:schemeClr val="accent1">
                  <a:lumOff val="-12591"/>
                </a:schemeClr>
              </a:buClr>
              <a:buSzPct val="74000"/>
              <a:buChar char="★"/>
              <a:defRPr sz="24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1587500" indent="-317500">
              <a:spcBef>
                <a:spcPts val="500"/>
              </a:spcBef>
              <a:buClr>
                <a:schemeClr val="accent1">
                  <a:lumOff val="-12591"/>
                </a:schemeClr>
              </a:buClr>
              <a:buSzPct val="93000"/>
              <a:buChar char="❖"/>
              <a:defRPr sz="24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624418" y="84668"/>
            <a:ext cx="9654837" cy="793519"/>
          </a:xfrm>
          <a:prstGeom prst="rect">
            <a:avLst/>
          </a:prstGeom>
        </p:spPr>
        <p:txBody>
          <a:bodyPr/>
          <a:lstStyle>
            <a:lvl1pPr algn="l">
              <a:defRPr sz="4200">
                <a:solidFill>
                  <a:schemeClr val="accent1">
                    <a:lumOff val="-12591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11" y="5035551"/>
            <a:ext cx="891540" cy="8229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20" y="2763308"/>
            <a:ext cx="1489710" cy="108585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WS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091746" y="997580"/>
            <a:ext cx="10508942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152144" y="585217"/>
            <a:ext cx="10448544" cy="625473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spc="150" dirty="0">
                <a:solidFill>
                  <a:srgbClr val="002060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Content Placeholder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340" y="270960"/>
            <a:ext cx="1217959" cy="1069848"/>
          </a:xfrm>
          <a:prstGeom prst="rect">
            <a:avLst/>
          </a:prstGeom>
        </p:spPr>
      </p:pic>
      <p:sp>
        <p:nvSpPr>
          <p:cNvPr id="10" name="Content Placeholder 4"/>
          <p:cNvSpPr>
            <a:spLocks noGrp="1"/>
          </p:cNvSpPr>
          <p:nvPr>
            <p:ph sz="quarter" idx="10"/>
          </p:nvPr>
        </p:nvSpPr>
        <p:spPr>
          <a:xfrm>
            <a:off x="1005841" y="1404637"/>
            <a:ext cx="10595611" cy="496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tabLst>
                <a:tab pos="225425" algn="l"/>
              </a:tabLst>
              <a:defRPr sz="2400">
                <a:solidFill>
                  <a:srgbClr val="002061"/>
                </a:solidFill>
                <a:latin typeface="+mj-lt"/>
              </a:defRPr>
            </a:lvl1pPr>
            <a:lvl2pPr marL="685800" indent="-228600">
              <a:buFont typeface="Arial" charset="0"/>
              <a:buChar char="•"/>
              <a:defRPr sz="2000">
                <a:solidFill>
                  <a:srgbClr val="002061"/>
                </a:solidFill>
                <a:latin typeface="+mj-lt"/>
              </a:defRPr>
            </a:lvl2pPr>
            <a:lvl3pPr marL="1143000" indent="-228600">
              <a:buFont typeface="LucidaGrande" charset="0"/>
              <a:buChar char="-"/>
              <a:defRPr sz="1800">
                <a:solidFill>
                  <a:srgbClr val="002061"/>
                </a:solidFill>
                <a:latin typeface="+mj-lt"/>
              </a:defRPr>
            </a:lvl3pPr>
            <a:lvl4pPr marL="1600200" indent="-228600">
              <a:buSzPct val="90000"/>
              <a:buFont typeface="LucidaGrande" charset="0"/>
              <a:buChar char="▸"/>
              <a:defRPr sz="1600">
                <a:solidFill>
                  <a:srgbClr val="002061"/>
                </a:solidFill>
                <a:latin typeface="+mj-lt"/>
              </a:defRPr>
            </a:lvl4pPr>
            <a:lvl5pPr marL="2057400" indent="-228600">
              <a:buSzPct val="80000"/>
              <a:buFont typeface="LucidaGrande" charset="0"/>
              <a:buChar char="◆"/>
              <a:defRPr sz="1600">
                <a:solidFill>
                  <a:srgbClr val="00206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384" y="6620947"/>
            <a:ext cx="982980" cy="13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6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master_class_logo_final.png" descr="master_class_logo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016" y="128058"/>
            <a:ext cx="1455118" cy="1455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" name="Group"/>
          <p:cNvGrpSpPr/>
          <p:nvPr/>
        </p:nvGrpSpPr>
        <p:grpSpPr>
          <a:xfrm>
            <a:off x="-4234" y="-2117"/>
            <a:ext cx="386888" cy="6860118"/>
            <a:chOff x="0" y="0"/>
            <a:chExt cx="773774" cy="13720233"/>
          </a:xfrm>
        </p:grpSpPr>
        <p:sp>
          <p:nvSpPr>
            <p:cNvPr id="47" name="Rectangle"/>
            <p:cNvSpPr/>
            <p:nvPr/>
          </p:nvSpPr>
          <p:spPr>
            <a:xfrm>
              <a:off x="0" y="4233"/>
              <a:ext cx="773775" cy="13716001"/>
            </a:xfrm>
            <a:prstGeom prst="rect">
              <a:avLst/>
            </a:prstGeom>
            <a:solidFill>
              <a:srgbClr val="C4973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sym typeface="Avenir Book"/>
              </a:endParaRPr>
            </a:p>
          </p:txBody>
        </p:sp>
        <p:sp>
          <p:nvSpPr>
            <p:cNvPr id="48" name="Rectangle"/>
            <p:cNvSpPr/>
            <p:nvPr/>
          </p:nvSpPr>
          <p:spPr>
            <a:xfrm>
              <a:off x="-1" y="11313451"/>
              <a:ext cx="773776" cy="2406783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sym typeface="Avenir Book"/>
              </a:endParaRPr>
            </a:p>
          </p:txBody>
        </p:sp>
        <p:sp>
          <p:nvSpPr>
            <p:cNvPr id="49" name="Rectangle"/>
            <p:cNvSpPr/>
            <p:nvPr/>
          </p:nvSpPr>
          <p:spPr>
            <a:xfrm>
              <a:off x="0" y="11860080"/>
              <a:ext cx="773775" cy="1860154"/>
            </a:xfrm>
            <a:prstGeom prst="rect">
              <a:avLst/>
            </a:prstGeom>
            <a:solidFill>
              <a:srgbClr val="9192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sym typeface="Avenir Book"/>
              </a:endParaRPr>
            </a:p>
          </p:txBody>
        </p:sp>
        <p:sp>
          <p:nvSpPr>
            <p:cNvPr id="50" name="Rectangle"/>
            <p:cNvSpPr/>
            <p:nvPr/>
          </p:nvSpPr>
          <p:spPr>
            <a:xfrm>
              <a:off x="0" y="12132733"/>
              <a:ext cx="773775" cy="1587501"/>
            </a:xfrm>
            <a:prstGeom prst="rect">
              <a:avLst/>
            </a:prstGeom>
            <a:solidFill>
              <a:srgbClr val="2746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sym typeface="Avenir Book"/>
              </a:endParaRPr>
            </a:p>
          </p:txBody>
        </p:sp>
        <p:sp>
          <p:nvSpPr>
            <p:cNvPr id="51" name="Rectangle"/>
            <p:cNvSpPr/>
            <p:nvPr/>
          </p:nvSpPr>
          <p:spPr>
            <a:xfrm>
              <a:off x="0" y="0"/>
              <a:ext cx="773775" cy="1587501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sym typeface="Avenir Book"/>
              </a:endParaRPr>
            </a:p>
          </p:txBody>
        </p:sp>
      </p:grpSp>
      <p:sp>
        <p:nvSpPr>
          <p:cNvPr id="53" name="ESA JWST Master Class, ESAC, Madrid Spain, 3-5 February 2020"/>
          <p:cNvSpPr txBox="1"/>
          <p:nvPr/>
        </p:nvSpPr>
        <p:spPr>
          <a:xfrm>
            <a:off x="624419" y="6404463"/>
            <a:ext cx="4068421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spcBef>
                <a:spcPts val="0"/>
              </a:spcBef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sz="1600" dirty="0"/>
              <a:t>JWST MASTER CLASS MELBOURNE 2022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17503" y="6419851"/>
            <a:ext cx="279046" cy="282129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>
                <a:solidFill>
                  <a:srgbClr val="929292"/>
                </a:solidFill>
              </a:rPr>
              <a:pPr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624418" y="84668"/>
            <a:ext cx="9654837" cy="793519"/>
          </a:xfrm>
          <a:prstGeom prst="rect">
            <a:avLst/>
          </a:prstGeom>
        </p:spPr>
        <p:txBody>
          <a:bodyPr/>
          <a:lstStyle>
            <a:lvl1pPr algn="l">
              <a:defRPr sz="4200">
                <a:solidFill>
                  <a:schemeClr val="accent1">
                    <a:lumOff val="-12591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Title Text</a:t>
            </a:r>
          </a:p>
        </p:txBody>
      </p:sp>
      <p:pic>
        <p:nvPicPr>
          <p:cNvPr id="57" name="esa_dark_grey.png" descr="esa_dark_gre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316" y="6429984"/>
            <a:ext cx="804479" cy="29088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8933133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/>
          <p:cNvSpPr/>
          <p:nvPr/>
        </p:nvSpPr>
        <p:spPr>
          <a:xfrm>
            <a:off x="11690350" y="736600"/>
            <a:ext cx="635000" cy="4998443"/>
          </a:xfrm>
          <a:prstGeom prst="rect">
            <a:avLst/>
          </a:prstGeom>
          <a:solidFill>
            <a:srgbClr val="DDDEE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jwst_20170515.jpg" descr="jwst_201705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000" y="-812800"/>
            <a:ext cx="12198034" cy="9136326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Rectangle"/>
          <p:cNvSpPr/>
          <p:nvPr/>
        </p:nvSpPr>
        <p:spPr>
          <a:xfrm>
            <a:off x="-4234" y="444500"/>
            <a:ext cx="12200467" cy="6858000"/>
          </a:xfrm>
          <a:prstGeom prst="rect">
            <a:avLst/>
          </a:prstGeom>
          <a:solidFill>
            <a:srgbClr val="C49732">
              <a:alpha val="9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62466" y="2461088"/>
            <a:ext cx="7810054" cy="134679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4">
                    <a:lumOff val="22769"/>
                  </a:schemeClr>
                </a:solidFill>
              </a:defRPr>
            </a:lvl1pPr>
            <a:lvl2pPr>
              <a:defRPr>
                <a:solidFill>
                  <a:schemeClr val="accent4">
                    <a:lumOff val="22769"/>
                  </a:schemeClr>
                </a:solidFill>
              </a:defRPr>
            </a:lvl2pPr>
            <a:lvl3pPr>
              <a:defRPr>
                <a:solidFill>
                  <a:schemeClr val="accent4">
                    <a:lumOff val="22769"/>
                  </a:schemeClr>
                </a:solidFill>
              </a:defRPr>
            </a:lvl3pPr>
            <a:lvl4pPr>
              <a:defRPr>
                <a:solidFill>
                  <a:schemeClr val="accent4">
                    <a:lumOff val="22769"/>
                  </a:schemeClr>
                </a:solidFill>
              </a:defRPr>
            </a:lvl4pPr>
            <a:lvl5pPr>
              <a:defRPr>
                <a:solidFill>
                  <a:schemeClr val="accent4">
                    <a:lumOff val="22769"/>
                  </a:schemeClr>
                </a:solidFill>
              </a:defRPr>
            </a:lvl5pPr>
          </a:lstStyle>
          <a:p>
            <a:pPr lvl="0"/>
            <a:r>
              <a:rPr lang="en-US"/>
              <a:t>Your Name Here</a:t>
            </a:r>
            <a:endParaRPr dirty="0"/>
          </a:p>
        </p:txBody>
      </p:sp>
      <p:pic>
        <p:nvPicPr>
          <p:cNvPr id="23" name="master_class_workshop_logo.png" descr="master_class_workshop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779" y="1639358"/>
            <a:ext cx="3269655" cy="3269655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Rectangle"/>
          <p:cNvSpPr/>
          <p:nvPr/>
        </p:nvSpPr>
        <p:spPr>
          <a:xfrm>
            <a:off x="-4234" y="5654609"/>
            <a:ext cx="12200467" cy="1203392"/>
          </a:xfrm>
          <a:prstGeom prst="rect">
            <a:avLst/>
          </a:prstGeom>
          <a:solidFill>
            <a:schemeClr val="accent4">
              <a:hueOff val="-3600000"/>
              <a:lumOff val="-2019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Rectangle"/>
          <p:cNvSpPr/>
          <p:nvPr/>
        </p:nvSpPr>
        <p:spPr>
          <a:xfrm>
            <a:off x="-4234" y="5927923"/>
            <a:ext cx="12200467" cy="930077"/>
          </a:xfrm>
          <a:prstGeom prst="rect">
            <a:avLst/>
          </a:prstGeom>
          <a:solidFill>
            <a:srgbClr val="9C37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Rectangle"/>
          <p:cNvSpPr/>
          <p:nvPr/>
        </p:nvSpPr>
        <p:spPr>
          <a:xfrm>
            <a:off x="-4234" y="6064250"/>
            <a:ext cx="12200467" cy="793750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Rectangle"/>
          <p:cNvSpPr/>
          <p:nvPr/>
        </p:nvSpPr>
        <p:spPr>
          <a:xfrm>
            <a:off x="-4234" y="-2117"/>
            <a:ext cx="12200467" cy="793751"/>
          </a:xfrm>
          <a:prstGeom prst="rect">
            <a:avLst/>
          </a:prstGeom>
          <a:solidFill>
            <a:schemeClr val="accent4">
              <a:hueOff val="-3600000"/>
              <a:lumOff val="-2019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ESA JWST Master Class"/>
          <p:cNvSpPr txBox="1"/>
          <p:nvPr/>
        </p:nvSpPr>
        <p:spPr>
          <a:xfrm>
            <a:off x="271763" y="1649978"/>
            <a:ext cx="6469696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spcBef>
                <a:spcPts val="0"/>
              </a:spcBef>
              <a:defRPr sz="7200">
                <a:solidFill>
                  <a:schemeClr val="accent1">
                    <a:lumOff val="-1259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sz="3600" dirty="0"/>
              <a:t>JWST Master Class Workshop</a:t>
            </a:r>
            <a:endParaRPr sz="3600" dirty="0">
              <a:solidFill>
                <a:srgbClr val="323232"/>
              </a:solidFill>
            </a:endParaRPr>
          </a:p>
        </p:txBody>
      </p:sp>
      <p:sp>
        <p:nvSpPr>
          <p:cNvPr id="29" name="ESA JWST Master Class, ESAC, Madrid Spain, 3-5 February 2020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6793" y="6320061"/>
            <a:ext cx="1952036" cy="282129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defRPr sz="1500" baseline="0">
                <a:solidFill>
                  <a:schemeClr val="accent4">
                    <a:lumOff val="22769"/>
                  </a:schemeClr>
                </a:solidFill>
              </a:defRPr>
            </a:lvl1pPr>
          </a:lstStyle>
          <a:p>
            <a:pPr lvl="0"/>
            <a:r>
              <a:rPr lang="en-US" dirty="0"/>
              <a:t>Your Workshop Here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12750" hangingPunct="0"/>
            <a:fld id="{86CB4B4D-7CA3-9044-876B-883B54F8677D}" type="slidenum">
              <a:rPr lang="en-GB" kern="0" smtClean="0">
                <a:solidFill>
                  <a:srgbClr val="212121">
                    <a:hueOff val="-8881752"/>
                    <a:lumOff val="-12984"/>
                  </a:srgbClr>
                </a:solidFill>
              </a:rPr>
              <a:pPr defTabSz="412750" hangingPunct="0"/>
              <a:t>‹#›</a:t>
            </a:fld>
            <a:endParaRPr lang="en-GB" kern="0">
              <a:solidFill>
                <a:srgbClr val="212121">
                  <a:hueOff val="-8881752"/>
                  <a:lumOff val="-12984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12750" hangingPunct="0"/>
            <a:fld id="{86CB4B4D-7CA3-9044-876B-883B54F8677D}" type="slidenum">
              <a:rPr lang="en-GB" kern="0" smtClean="0">
                <a:solidFill>
                  <a:srgbClr val="212121">
                    <a:hueOff val="-8881752"/>
                    <a:lumOff val="-12984"/>
                  </a:srgbClr>
                </a:solidFill>
              </a:rPr>
              <a:pPr defTabSz="412750" hangingPunct="0"/>
              <a:t>‹#›</a:t>
            </a:fld>
            <a:endParaRPr lang="en-GB" kern="0">
              <a:solidFill>
                <a:srgbClr val="212121">
                  <a:hueOff val="-8881752"/>
                  <a:lumOff val="-12984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11690350" y="736601"/>
            <a:ext cx="635000" cy="4998443"/>
          </a:xfrm>
          <a:prstGeom prst="rect">
            <a:avLst/>
          </a:prstGeom>
          <a:solidFill>
            <a:srgbClr val="DDDEE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Avenir Book"/>
            </a:endParaRPr>
          </a:p>
        </p:txBody>
      </p:sp>
      <p:pic>
        <p:nvPicPr>
          <p:cNvPr id="3" name="jwst_20170515.jpg" descr="jwst_2017051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89000" y="-812800"/>
            <a:ext cx="12198034" cy="91363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"/>
          <p:cNvSpPr/>
          <p:nvPr/>
        </p:nvSpPr>
        <p:spPr>
          <a:xfrm>
            <a:off x="-612" y="326364"/>
            <a:ext cx="12193224" cy="6858001"/>
          </a:xfrm>
          <a:prstGeom prst="rect">
            <a:avLst/>
          </a:prstGeom>
          <a:solidFill>
            <a:schemeClr val="accent1">
              <a:lumOff val="-12591"/>
              <a:alpha val="8345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Avenir Book"/>
            </a:endParaRP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889000" y="2444155"/>
            <a:ext cx="10414000" cy="1346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Rectangle"/>
          <p:cNvSpPr/>
          <p:nvPr/>
        </p:nvSpPr>
        <p:spPr>
          <a:xfrm>
            <a:off x="-4234" y="5654609"/>
            <a:ext cx="12200467" cy="120339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Avenir Book"/>
            </a:endParaRPr>
          </a:p>
        </p:txBody>
      </p:sp>
      <p:sp>
        <p:nvSpPr>
          <p:cNvPr id="7" name="Rectangle"/>
          <p:cNvSpPr/>
          <p:nvPr/>
        </p:nvSpPr>
        <p:spPr>
          <a:xfrm>
            <a:off x="-4234" y="5927924"/>
            <a:ext cx="12200467" cy="930077"/>
          </a:xfrm>
          <a:prstGeom prst="rect">
            <a:avLst/>
          </a:prstGeom>
          <a:solidFill>
            <a:schemeClr val="accent1">
              <a:lumOff val="-12591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Avenir Book"/>
            </a:endParaRPr>
          </a:p>
        </p:txBody>
      </p:sp>
      <p:sp>
        <p:nvSpPr>
          <p:cNvPr id="8" name="Rectangle"/>
          <p:cNvSpPr/>
          <p:nvPr/>
        </p:nvSpPr>
        <p:spPr>
          <a:xfrm>
            <a:off x="-4234" y="6064250"/>
            <a:ext cx="12200467" cy="793750"/>
          </a:xfrm>
          <a:prstGeom prst="rect">
            <a:avLst/>
          </a:prstGeom>
          <a:solidFill>
            <a:schemeClr val="accent2">
              <a:lumOff val="1063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Avenir Book"/>
            </a:endParaRPr>
          </a:p>
        </p:txBody>
      </p:sp>
      <p:sp>
        <p:nvSpPr>
          <p:cNvPr id="9" name="Rectangle"/>
          <p:cNvSpPr/>
          <p:nvPr/>
        </p:nvSpPr>
        <p:spPr>
          <a:xfrm>
            <a:off x="-4234" y="-2117"/>
            <a:ext cx="12200467" cy="79375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sym typeface="Avenir Book"/>
            </a:endParaRPr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262468" y="3979796"/>
            <a:ext cx="10318007" cy="1405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8893" y="6540500"/>
            <a:ext cx="267865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1200">
                <a:solidFill>
                  <a:schemeClr val="accent5">
                    <a:hueOff val="-8881752"/>
                    <a:lumOff val="-12984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412750" hangingPunct="0"/>
            <a:fld id="{86CB4B4D-7CA3-9044-876B-883B54F8677D}" type="slidenum">
              <a:rPr lang="en-GB" kern="0" smtClean="0">
                <a:solidFill>
                  <a:srgbClr val="212121">
                    <a:hueOff val="-8881752"/>
                    <a:lumOff val="-12984"/>
                  </a:srgbClr>
                </a:solidFill>
              </a:rPr>
              <a:pPr defTabSz="412750" hangingPunct="0"/>
              <a:t>‹#›</a:t>
            </a:fld>
            <a:endParaRPr lang="en-GB" kern="0">
              <a:solidFill>
                <a:srgbClr val="212121">
                  <a:hueOff val="-8881752"/>
                  <a:lumOff val="-12984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7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1pPr>
      <a:lvl2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2pPr>
      <a:lvl3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3pPr>
      <a:lvl4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4pPr>
      <a:lvl5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5pPr>
      <a:lvl6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6pPr>
      <a:lvl7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7pPr>
      <a:lvl8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8pPr>
      <a:lvl9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9pPr>
    </p:titleStyle>
    <p:bodyStyle>
      <a:lvl1pPr marL="0" marR="0" indent="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1778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3556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5334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7112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11690350" y="736601"/>
            <a:ext cx="635000" cy="4998443"/>
          </a:xfrm>
          <a:prstGeom prst="rect">
            <a:avLst/>
          </a:prstGeom>
          <a:solidFill>
            <a:srgbClr val="DDDEE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jwst_20170515.jpg" descr="jwst_2017051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89000" y="-812800"/>
            <a:ext cx="12198034" cy="91363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"/>
          <p:cNvSpPr/>
          <p:nvPr/>
        </p:nvSpPr>
        <p:spPr>
          <a:xfrm>
            <a:off x="-612" y="326364"/>
            <a:ext cx="12193224" cy="6858001"/>
          </a:xfrm>
          <a:prstGeom prst="rect">
            <a:avLst/>
          </a:prstGeom>
          <a:solidFill>
            <a:srgbClr val="333333">
              <a:alpha val="8345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889000" y="2444155"/>
            <a:ext cx="10414000" cy="1346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Rectangle"/>
          <p:cNvSpPr/>
          <p:nvPr/>
        </p:nvSpPr>
        <p:spPr>
          <a:xfrm>
            <a:off x="-4234" y="5654609"/>
            <a:ext cx="12200467" cy="1203392"/>
          </a:xfrm>
          <a:prstGeom prst="rect">
            <a:avLst/>
          </a:prstGeom>
          <a:solidFill>
            <a:srgbClr val="9B364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Rectangle"/>
          <p:cNvSpPr/>
          <p:nvPr/>
        </p:nvSpPr>
        <p:spPr>
          <a:xfrm>
            <a:off x="-4234" y="5927924"/>
            <a:ext cx="12200467" cy="930077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Rectangle"/>
          <p:cNvSpPr/>
          <p:nvPr/>
        </p:nvSpPr>
        <p:spPr>
          <a:xfrm>
            <a:off x="-4234" y="6064250"/>
            <a:ext cx="12200467" cy="793750"/>
          </a:xfrm>
          <a:prstGeom prst="rect">
            <a:avLst/>
          </a:prstGeom>
          <a:solidFill>
            <a:schemeClr val="accent2">
              <a:lumOff val="1063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Rectangle"/>
          <p:cNvSpPr/>
          <p:nvPr/>
        </p:nvSpPr>
        <p:spPr>
          <a:xfrm>
            <a:off x="-4234" y="-2117"/>
            <a:ext cx="12200467" cy="79375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262468" y="3979796"/>
            <a:ext cx="10318007" cy="1405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83821" y="6540500"/>
            <a:ext cx="218008" cy="235962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algn="ctr">
              <a:spcBef>
                <a:spcPts val="0"/>
              </a:spcBef>
              <a:defRPr sz="1200">
                <a:solidFill>
                  <a:schemeClr val="accent5">
                    <a:hueOff val="-8881752"/>
                    <a:lumOff val="-12984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412750" hangingPunct="0"/>
            <a:fld id="{86CB4B4D-7CA3-9044-876B-883B54F8677D}" type="slidenum">
              <a:rPr lang="en-GB" kern="0" smtClean="0">
                <a:solidFill>
                  <a:srgbClr val="212121">
                    <a:hueOff val="-8881752"/>
                    <a:lumOff val="-12984"/>
                  </a:srgbClr>
                </a:solidFill>
              </a:rPr>
              <a:pPr defTabSz="412750" hangingPunct="0"/>
              <a:t>‹#›</a:t>
            </a:fld>
            <a:endParaRPr lang="en-GB" kern="0">
              <a:solidFill>
                <a:srgbClr val="212121">
                  <a:hueOff val="-8881752"/>
                  <a:lumOff val="-12984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0" r:id="rId4"/>
  </p:sldLayoutIdLst>
  <p:transition spd="med"/>
  <p:txStyles>
    <p:titleStyle>
      <a:lvl1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1pPr>
      <a:lvl2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2pPr>
      <a:lvl3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3pPr>
      <a:lvl4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4pPr>
      <a:lvl5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5pPr>
      <a:lvl6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6pPr>
      <a:lvl7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7pPr>
      <a:lvl8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8pPr>
      <a:lvl9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9pPr>
    </p:titleStyle>
    <p:bodyStyle>
      <a:lvl1pPr marL="0" marR="0" indent="0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177800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355600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533400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711200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9pPr>
    </p:bodyStyle>
    <p:otherStyle>
      <a:lvl1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143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2286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3429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4572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5715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6858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8001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9144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11690350" y="736600"/>
            <a:ext cx="635000" cy="4998443"/>
          </a:xfrm>
          <a:prstGeom prst="rect">
            <a:avLst/>
          </a:prstGeom>
          <a:solidFill>
            <a:srgbClr val="DDDEE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jwst_20170515.jpg" descr="jwst_2017051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89000" y="-812800"/>
            <a:ext cx="12198034" cy="91363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"/>
          <p:cNvSpPr/>
          <p:nvPr/>
        </p:nvSpPr>
        <p:spPr>
          <a:xfrm>
            <a:off x="-612" y="326363"/>
            <a:ext cx="12193224" cy="6858001"/>
          </a:xfrm>
          <a:prstGeom prst="rect">
            <a:avLst/>
          </a:prstGeom>
          <a:solidFill>
            <a:srgbClr val="333333">
              <a:alpha val="8345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889000" y="2444155"/>
            <a:ext cx="10414000" cy="1346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Rectangle"/>
          <p:cNvSpPr/>
          <p:nvPr/>
        </p:nvSpPr>
        <p:spPr>
          <a:xfrm>
            <a:off x="-4234" y="5654609"/>
            <a:ext cx="12200467" cy="1203392"/>
          </a:xfrm>
          <a:prstGeom prst="rect">
            <a:avLst/>
          </a:prstGeom>
          <a:solidFill>
            <a:srgbClr val="9B364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Rectangle"/>
          <p:cNvSpPr/>
          <p:nvPr/>
        </p:nvSpPr>
        <p:spPr>
          <a:xfrm>
            <a:off x="-4234" y="5927923"/>
            <a:ext cx="12200467" cy="930077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Rectangle"/>
          <p:cNvSpPr/>
          <p:nvPr/>
        </p:nvSpPr>
        <p:spPr>
          <a:xfrm>
            <a:off x="-4234" y="6064250"/>
            <a:ext cx="12200467" cy="793750"/>
          </a:xfrm>
          <a:prstGeom prst="rect">
            <a:avLst/>
          </a:prstGeom>
          <a:solidFill>
            <a:schemeClr val="accent2">
              <a:lumOff val="1063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Rectangle"/>
          <p:cNvSpPr/>
          <p:nvPr/>
        </p:nvSpPr>
        <p:spPr>
          <a:xfrm>
            <a:off x="-4234" y="-2117"/>
            <a:ext cx="12200467" cy="79375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262467" y="3979796"/>
            <a:ext cx="10318007" cy="1405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83821" y="6540500"/>
            <a:ext cx="218008" cy="235962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algn="ctr">
              <a:spcBef>
                <a:spcPts val="0"/>
              </a:spcBef>
              <a:defRPr sz="1200">
                <a:solidFill>
                  <a:schemeClr val="accent5">
                    <a:hueOff val="-8881752"/>
                    <a:lumOff val="-12984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412750" hangingPunct="0"/>
            <a:fld id="{86CB4B4D-7CA3-9044-876B-883B54F8677D}" type="slidenum">
              <a:rPr lang="en-GB" kern="0" smtClean="0">
                <a:solidFill>
                  <a:srgbClr val="212121">
                    <a:hueOff val="-8881752"/>
                    <a:lumOff val="-12984"/>
                  </a:srgbClr>
                </a:solidFill>
              </a:rPr>
              <a:pPr defTabSz="412750" hangingPunct="0"/>
              <a:t>‹#›</a:t>
            </a:fld>
            <a:endParaRPr lang="en-GB" kern="0">
              <a:solidFill>
                <a:srgbClr val="212121">
                  <a:hueOff val="-8881752"/>
                  <a:lumOff val="-12984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ransition spd="med"/>
  <p:txStyles>
    <p:titleStyle>
      <a:lvl1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1pPr>
      <a:lvl2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2pPr>
      <a:lvl3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3pPr>
      <a:lvl4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4pPr>
      <a:lvl5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5pPr>
      <a:lvl6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6pPr>
      <a:lvl7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7pPr>
      <a:lvl8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8pPr>
      <a:lvl9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9pPr>
    </p:titleStyle>
    <p:bodyStyle>
      <a:lvl1pPr marL="0" marR="0" indent="0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177800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355600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533400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711200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9pPr>
    </p:bodyStyle>
    <p:otherStyle>
      <a:lvl1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143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2286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3429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4572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5715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6858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8001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9144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wst-docs.stsci.edu/jppom/parallel-observations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Colin Jacobs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46793" y="6204645"/>
            <a:ext cx="3824765" cy="512961"/>
          </a:xfrm>
        </p:spPr>
        <p:txBody>
          <a:bodyPr/>
          <a:lstStyle/>
          <a:p>
            <a:r>
              <a:rPr lang="en-US" dirty="0"/>
              <a:t>JWST MASTER CLASS MELBOURNE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466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Parallel observations allow two (or more) instruments being used simultaneously (e.g., ACS, WFC3 on HST);</a:t>
            </a:r>
          </a:p>
          <a:p>
            <a:r>
              <a:rPr lang="en-GB" dirty="0"/>
              <a:t>JWST will have two types of parallel observations:</a:t>
            </a:r>
          </a:p>
          <a:p>
            <a:pPr lvl="1"/>
            <a:r>
              <a:rPr lang="en-GB" dirty="0"/>
              <a:t>Pure parallels when GO programmes can observe with an instrument not being used by the proposer, for a completely unrelated science case;</a:t>
            </a:r>
          </a:p>
          <a:p>
            <a:pPr lvl="1"/>
            <a:r>
              <a:rPr lang="en-GB" dirty="0"/>
              <a:t>Coordinated parallels when observations with two different instruments are carried out, addressing a single science case which must be justified when making the proposal.</a:t>
            </a:r>
          </a:p>
          <a:p>
            <a:r>
              <a:rPr lang="en-GB" dirty="0"/>
              <a:t>The use of parallels has increased the expected efficiency of JWST by 16—26%</a:t>
            </a:r>
          </a:p>
          <a:p>
            <a:r>
              <a:rPr lang="en-GB" dirty="0"/>
              <a:t>One should note that some instrument calibrations will be taken in parallel mode and these observations take precedence over pure parallels.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Parallels</a:t>
            </a:r>
          </a:p>
        </p:txBody>
      </p:sp>
    </p:spTree>
    <p:extLst>
      <p:ext uri="{BB962C8B-B14F-4D97-AF65-F5344CB8AC3E}">
        <p14:creationId xmlns:p14="http://schemas.microsoft.com/office/powerpoint/2010/main" val="3256438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Cordinated</a:t>
            </a:r>
            <a:r>
              <a:rPr lang="en-GB" dirty="0"/>
              <a:t> and Pure compared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8" y="997749"/>
            <a:ext cx="9730740" cy="4549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3274" y="5611010"/>
            <a:ext cx="444450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825500" hangingPunct="0">
              <a:spcBef>
                <a:spcPts val="1000"/>
              </a:spcBef>
            </a:pPr>
            <a:r>
              <a:rPr lang="en-GB" sz="2000" dirty="0">
                <a:solidFill>
                  <a:schemeClr val="accent4">
                    <a:hueOff val="-3600000"/>
                    <a:lumOff val="-20194"/>
                  </a:schemeClr>
                </a:solidFill>
                <a:sym typeface="Avenir Book"/>
              </a:rPr>
              <a:t>P. </a:t>
            </a:r>
            <a:r>
              <a:rPr lang="en-GB" sz="2000" dirty="0" err="1">
                <a:solidFill>
                  <a:schemeClr val="accent4">
                    <a:hueOff val="-3600000"/>
                    <a:lumOff val="-20194"/>
                  </a:schemeClr>
                </a:solidFill>
                <a:sym typeface="Avenir Book"/>
              </a:rPr>
              <a:t>Goudfrooij</a:t>
            </a:r>
            <a:r>
              <a:rPr lang="en-GB" sz="2000" dirty="0">
                <a:solidFill>
                  <a:schemeClr val="accent4">
                    <a:hueOff val="-3600000"/>
                    <a:lumOff val="-20194"/>
                  </a:schemeClr>
                </a:solidFill>
                <a:sym typeface="Avenir Book"/>
              </a:rPr>
              <a:t> 2019 </a:t>
            </a:r>
            <a:r>
              <a:rPr lang="en-GB" sz="2000" dirty="0" err="1">
                <a:solidFill>
                  <a:schemeClr val="accent4">
                    <a:hueOff val="-3600000"/>
                    <a:lumOff val="-20194"/>
                  </a:schemeClr>
                </a:solidFill>
                <a:sym typeface="Avenir Book"/>
              </a:rPr>
              <a:t>STScI</a:t>
            </a:r>
            <a:r>
              <a:rPr lang="en-GB" sz="2000" dirty="0">
                <a:solidFill>
                  <a:schemeClr val="accent4">
                    <a:hueOff val="-3600000"/>
                    <a:lumOff val="-20194"/>
                  </a:schemeClr>
                </a:solidFill>
                <a:sym typeface="Avenir Book"/>
              </a:rPr>
              <a:t> Master Class</a:t>
            </a:r>
          </a:p>
        </p:txBody>
      </p:sp>
    </p:spTree>
    <p:extLst>
      <p:ext uri="{BB962C8B-B14F-4D97-AF65-F5344CB8AC3E}">
        <p14:creationId xmlns:p14="http://schemas.microsoft.com/office/powerpoint/2010/main" val="37875506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Coordinated parallels for Cycle1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38" y="3937759"/>
            <a:ext cx="6819900" cy="154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28" y="1091447"/>
            <a:ext cx="6819900" cy="2908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79713" y="5708562"/>
            <a:ext cx="4181658" cy="369332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en-GB" dirty="0"/>
              <a:t>P. </a:t>
            </a:r>
            <a:r>
              <a:rPr lang="en-GB" dirty="0" err="1"/>
              <a:t>Goudfrooij</a:t>
            </a:r>
            <a:r>
              <a:rPr lang="en-GB" dirty="0"/>
              <a:t> 2019 </a:t>
            </a:r>
            <a:r>
              <a:rPr lang="en-GB" dirty="0" err="1"/>
              <a:t>STScI</a:t>
            </a:r>
            <a:r>
              <a:rPr lang="en-GB" dirty="0"/>
              <a:t> Master Class</a:t>
            </a:r>
          </a:p>
        </p:txBody>
      </p:sp>
    </p:spTree>
    <p:extLst>
      <p:ext uri="{BB962C8B-B14F-4D97-AF65-F5344CB8AC3E}">
        <p14:creationId xmlns:p14="http://schemas.microsoft.com/office/powerpoint/2010/main" val="34103020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Are designed to optimise the Point Spread Function (PSF) sampling of both instruments in use.</a:t>
            </a:r>
          </a:p>
          <a:p>
            <a:r>
              <a:rPr lang="en-GB" dirty="0"/>
              <a:t>There are certain limitations: </a:t>
            </a:r>
          </a:p>
          <a:p>
            <a:pPr lvl="1"/>
            <a:r>
              <a:rPr lang="en-GB" dirty="0"/>
              <a:t>No mechanisms should be moved or calibration sources turned on while either instrument is acquiring data;</a:t>
            </a:r>
          </a:p>
          <a:p>
            <a:pPr lvl="1"/>
            <a:r>
              <a:rPr lang="en-GB" dirty="0"/>
              <a:t>The exposure duration of a parallel instrument cannot be longer than the primary’s ;</a:t>
            </a:r>
          </a:p>
          <a:p>
            <a:pPr lvl="1"/>
            <a:r>
              <a:rPr lang="en-GB" dirty="0"/>
              <a:t>Data volume is a parameter that requires careful consideration (particularly when all </a:t>
            </a:r>
            <a:r>
              <a:rPr lang="en-GB" dirty="0" err="1"/>
              <a:t>NIRCam</a:t>
            </a:r>
            <a:r>
              <a:rPr lang="en-GB" dirty="0"/>
              <a:t> detectors are being used).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Coordinated Parallels</a:t>
            </a:r>
          </a:p>
        </p:txBody>
      </p:sp>
    </p:spTree>
    <p:extLst>
      <p:ext uri="{BB962C8B-B14F-4D97-AF65-F5344CB8AC3E}">
        <p14:creationId xmlns:p14="http://schemas.microsoft.com/office/powerpoint/2010/main" val="41730892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will be two exercises in this session with the emphasis on how to fill in the APT.</a:t>
            </a:r>
          </a:p>
          <a:p>
            <a:r>
              <a:rPr lang="en-GB" dirty="0"/>
              <a:t>The first was designed for this workshop to give users basic training to prepare coordinated parallel observations.</a:t>
            </a:r>
          </a:p>
          <a:p>
            <a:r>
              <a:rPr lang="en-GB" dirty="0"/>
              <a:t>The second was prepared for the </a:t>
            </a:r>
            <a:r>
              <a:rPr lang="en-GB" dirty="0" err="1"/>
              <a:t>STScI</a:t>
            </a:r>
            <a:r>
              <a:rPr lang="en-GB" dirty="0"/>
              <a:t> Master Class in 2019 November. The documentation is ample and allows users filling the APT files on their own.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Exercises</a:t>
            </a:r>
          </a:p>
        </p:txBody>
      </p:sp>
    </p:spTree>
    <p:extLst>
      <p:ext uri="{BB962C8B-B14F-4D97-AF65-F5344CB8AC3E}">
        <p14:creationId xmlns:p14="http://schemas.microsoft.com/office/powerpoint/2010/main" val="14247337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more details on parallels (both Coordinated and Pure):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https://jwst-docs.stsci.edu/jppom/parallel-observations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4626324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FFFFFF"/>
      </a:dk2>
      <a:lt2>
        <a:srgbClr val="E9C674"/>
      </a:lt2>
      <a:accent1>
        <a:srgbClr val="3D6A80"/>
      </a:accent1>
      <a:accent2>
        <a:srgbClr val="9A762F"/>
      </a:accent2>
      <a:accent3>
        <a:srgbClr val="CA7872"/>
      </a:accent3>
      <a:accent4>
        <a:srgbClr val="929292"/>
      </a:accent4>
      <a:accent5>
        <a:srgbClr val="212121"/>
      </a:accent5>
      <a:accent6>
        <a:srgbClr val="929000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-1259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5">
              <a:lumOff val="1306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chemeClr val="accent4">
                <a:hueOff val="-3600000"/>
                <a:lumOff val="-20194"/>
              </a:schemeClr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sterClassWorkshop_no_ESA">
  <a:themeElements>
    <a:clrScheme name="White">
      <a:dk1>
        <a:srgbClr val="5E5E5E"/>
      </a:dk1>
      <a:lt1>
        <a:srgbClr val="FFFFFF"/>
      </a:lt1>
      <a:dk2>
        <a:srgbClr val="FFFFFF"/>
      </a:dk2>
      <a:lt2>
        <a:srgbClr val="E9C674"/>
      </a:lt2>
      <a:accent1>
        <a:srgbClr val="3D6A80"/>
      </a:accent1>
      <a:accent2>
        <a:srgbClr val="9A762F"/>
      </a:accent2>
      <a:accent3>
        <a:srgbClr val="CA7872"/>
      </a:accent3>
      <a:accent4>
        <a:srgbClr val="929292"/>
      </a:accent4>
      <a:accent5>
        <a:srgbClr val="212121"/>
      </a:accent5>
      <a:accent6>
        <a:srgbClr val="929000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-1259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5">
              <a:lumOff val="1306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chemeClr val="accent4">
                <a:hueOff val="-3600000"/>
                <a:lumOff val="-20194"/>
              </a:schemeClr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MasterClassWorkshop_no_ESA">
  <a:themeElements>
    <a:clrScheme name="White">
      <a:dk1>
        <a:srgbClr val="5E5E5E"/>
      </a:dk1>
      <a:lt1>
        <a:srgbClr val="FFFFFF"/>
      </a:lt1>
      <a:dk2>
        <a:srgbClr val="FFFFFF"/>
      </a:dk2>
      <a:lt2>
        <a:srgbClr val="E9C674"/>
      </a:lt2>
      <a:accent1>
        <a:srgbClr val="3D6A80"/>
      </a:accent1>
      <a:accent2>
        <a:srgbClr val="9A762F"/>
      </a:accent2>
      <a:accent3>
        <a:srgbClr val="CA7872"/>
      </a:accent3>
      <a:accent4>
        <a:srgbClr val="929292"/>
      </a:accent4>
      <a:accent5>
        <a:srgbClr val="212121"/>
      </a:accent5>
      <a:accent6>
        <a:srgbClr val="929000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-1259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5">
              <a:lumOff val="1306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chemeClr val="accent4">
                <a:hueOff val="-3600000"/>
                <a:lumOff val="-20194"/>
              </a:schemeClr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</TotalTime>
  <Words>315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Avenir Book</vt:lpstr>
      <vt:lpstr>Avenir Heavy</vt:lpstr>
      <vt:lpstr>Avenir Roman</vt:lpstr>
      <vt:lpstr>Franklin Gothic Medium</vt:lpstr>
      <vt:lpstr>Helvetica Neue Light</vt:lpstr>
      <vt:lpstr>LucidaGrande</vt:lpstr>
      <vt:lpstr>White</vt:lpstr>
      <vt:lpstr>MasterClassWorkshop_no_ESA</vt:lpstr>
      <vt:lpstr>1_MasterClassWorkshop_no_ESA</vt:lpstr>
      <vt:lpstr>Parallels</vt:lpstr>
      <vt:lpstr>Parallels</vt:lpstr>
      <vt:lpstr>Cordinated and Pure compared</vt:lpstr>
      <vt:lpstr>Coordinated parallels for Cycle1</vt:lpstr>
      <vt:lpstr>Coordinated Parallels</vt:lpstr>
      <vt:lpstr>The Exercises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Parallels</dc:title>
  <dc:creator>cnaw</dc:creator>
  <cp:lastModifiedBy>Themiya Nanayakkara</cp:lastModifiedBy>
  <cp:revision>42</cp:revision>
  <dcterms:created xsi:type="dcterms:W3CDTF">2020-01-07T17:37:42Z</dcterms:created>
  <dcterms:modified xsi:type="dcterms:W3CDTF">2022-11-29T02:45:11Z</dcterms:modified>
</cp:coreProperties>
</file>