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Lst>
  <p:notesMasterIdLst>
    <p:notesMasterId r:id="rId22"/>
  </p:notesMasterIdLst>
  <p:sldIdLst>
    <p:sldId id="276" r:id="rId2"/>
    <p:sldId id="257" r:id="rId3"/>
    <p:sldId id="258" r:id="rId4"/>
    <p:sldId id="268" r:id="rId5"/>
    <p:sldId id="269" r:id="rId6"/>
    <p:sldId id="272" r:id="rId7"/>
    <p:sldId id="270" r:id="rId8"/>
    <p:sldId id="271" r:id="rId9"/>
    <p:sldId id="259" r:id="rId10"/>
    <p:sldId id="260" r:id="rId11"/>
    <p:sldId id="261" r:id="rId12"/>
    <p:sldId id="262" r:id="rId13"/>
    <p:sldId id="263" r:id="rId14"/>
    <p:sldId id="264" r:id="rId15"/>
    <p:sldId id="265" r:id="rId16"/>
    <p:sldId id="275" r:id="rId17"/>
    <p:sldId id="266" r:id="rId18"/>
    <p:sldId id="267" r:id="rId19"/>
    <p:sldId id="273" r:id="rId20"/>
    <p:sldId id="274"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5599">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558"/>
  </p:normalViewPr>
  <p:slideViewPr>
    <p:cSldViewPr snapToGrid="0" snapToObjects="1">
      <p:cViewPr varScale="1">
        <p:scale>
          <a:sx n="58" d="100"/>
          <a:sy n="58" d="100"/>
        </p:scale>
        <p:origin x="920" y="224"/>
      </p:cViewPr>
      <p:guideLst>
        <p:guide orient="horz" pos="5599"/>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343383654"/>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97255"/>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r>
              <a:rPr lang="en-US" dirty="0"/>
              <a:t>JWST MASTER CLASS MELBOURNE 2022</a:t>
            </a:r>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wst-docs.stsci.edu/jwst-exposure-time-calculator-overview/jwst-etc-scenes-and-sources-page-overview/jwst-etc-user-supplied-spectra" TargetMode="External"/><Relationship Id="rId2" Type="http://schemas.openxmlformats.org/officeDocument/2006/relationships/hyperlink" Target="https://jwst-docs.stsci.edu/jwst-exposure-time-calculator-overview" TargetMode="External"/><Relationship Id="rId1" Type="http://schemas.openxmlformats.org/officeDocument/2006/relationships/slideLayout" Target="../slideLayouts/slideLayout3.xml"/><Relationship Id="rId5" Type="http://schemas.openxmlformats.org/officeDocument/2006/relationships/hyperlink" Target="https://jwst-docs.stsci.edu/jwst-etc-to-apt-interface-support-information" TargetMode="External"/><Relationship Id="rId4" Type="http://schemas.openxmlformats.org/officeDocument/2006/relationships/hyperlink" Target="https://jwst-docs.stsci.edu/jwst-exposure-time-calculator-overview/jwst-etc-calculations-page-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ETC hands-on</a:t>
            </a:r>
          </a:p>
        </p:txBody>
      </p:sp>
      <p:sp>
        <p:nvSpPr>
          <p:cNvPr id="3" name="Text Placeholder 2"/>
          <p:cNvSpPr>
            <a:spLocks noGrp="1"/>
          </p:cNvSpPr>
          <p:nvPr>
            <p:ph type="body" sz="quarter" idx="1"/>
          </p:nvPr>
        </p:nvSpPr>
        <p:spPr/>
        <p:txBody>
          <a:bodyPr>
            <a:normAutofit/>
          </a:bodyPr>
          <a:lstStyle/>
          <a:p>
            <a:r>
              <a:rPr lang="en-US" sz="4800" dirty="0"/>
              <a:t>Colin Jacobs</a:t>
            </a:r>
          </a:p>
        </p:txBody>
      </p:sp>
      <p:sp>
        <p:nvSpPr>
          <p:cNvPr id="4" name="Text Placeholder 3"/>
          <p:cNvSpPr>
            <a:spLocks noGrp="1"/>
          </p:cNvSpPr>
          <p:nvPr>
            <p:ph type="body" sz="quarter" idx="13"/>
          </p:nvPr>
        </p:nvSpPr>
        <p:spPr>
          <a:xfrm>
            <a:off x="493585" y="12409289"/>
            <a:ext cx="7639912" cy="1025922"/>
          </a:xfrm>
        </p:spPr>
        <p:txBody>
          <a:bodyPr/>
          <a:lstStyle/>
          <a:p>
            <a:r>
              <a:rPr lang="en-US" dirty="0"/>
              <a:t>JWST MASTER CLASS MELBOURNE 2022</a:t>
            </a:r>
          </a:p>
          <a:p>
            <a:endParaRPr lang="en-US" dirty="0"/>
          </a:p>
        </p:txBody>
      </p:sp>
    </p:spTree>
    <p:extLst>
      <p:ext uri="{BB962C8B-B14F-4D97-AF65-F5344CB8AC3E}">
        <p14:creationId xmlns:p14="http://schemas.microsoft.com/office/powerpoint/2010/main" val="269518736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In this exercise we will use the Exposure Time Calculator to prepare MOS observations with </a:t>
            </a:r>
            <a:r>
              <a:rPr lang="en-US" dirty="0" err="1"/>
              <a:t>NIRSpec</a:t>
            </a:r>
            <a:r>
              <a:rPr lang="en-US" dirty="0"/>
              <a:t> of a Deep Field.</a:t>
            </a:r>
            <a:br>
              <a:rPr lang="en-US" dirty="0"/>
            </a:br>
            <a:endParaRPr lang="en-US" dirty="0"/>
          </a:p>
          <a:p>
            <a:r>
              <a:rPr lang="en-US" dirty="0"/>
              <a:t>The ETC output will be used in tomorrow’s MOS hands-on activity.</a:t>
            </a:r>
          </a:p>
        </p:txBody>
      </p:sp>
      <p:sp>
        <p:nvSpPr>
          <p:cNvPr id="3" name="Title 2"/>
          <p:cNvSpPr>
            <a:spLocks noGrp="1"/>
          </p:cNvSpPr>
          <p:nvPr>
            <p:ph type="title"/>
          </p:nvPr>
        </p:nvSpPr>
        <p:spPr/>
        <p:txBody>
          <a:bodyPr>
            <a:normAutofit/>
          </a:bodyPr>
          <a:lstStyle/>
          <a:p>
            <a:r>
              <a:rPr lang="en-US" sz="5400" dirty="0" err="1"/>
              <a:t>NIRSpec</a:t>
            </a:r>
            <a:r>
              <a:rPr lang="en-US" sz="5400" dirty="0"/>
              <a:t> Multi-Object Spectroscopy of distant galaxies</a:t>
            </a:r>
          </a:p>
        </p:txBody>
      </p:sp>
      <p:sp>
        <p:nvSpPr>
          <p:cNvPr id="5" name="TextBox 4"/>
          <p:cNvSpPr txBox="1"/>
          <p:nvPr/>
        </p:nvSpPr>
        <p:spPr>
          <a:xfrm>
            <a:off x="4320859" y="6147245"/>
            <a:ext cx="15742281" cy="3554820"/>
          </a:xfrm>
          <a:prstGeom prst="rect">
            <a:avLst/>
          </a:prstGeom>
          <a:solidFill>
            <a:schemeClr val="bg1"/>
          </a:solidFill>
          <a:ln w="38100" cap="flat">
            <a:solidFill>
              <a:schemeClr val="bg2"/>
            </a:solid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1000"/>
              </a:spcBef>
              <a:spcAft>
                <a:spcPts val="0"/>
              </a:spcAft>
              <a:buClrTx/>
              <a:buSzTx/>
              <a:buFontTx/>
              <a:buNone/>
              <a:tabLst/>
            </a:pPr>
            <a:r>
              <a:rPr kumimoji="0" lang="en-US" sz="5400" b="0" i="0" u="none" strike="noStrike" cap="none" spc="0" normalizeH="0" baseline="0" dirty="0">
                <a:ln>
                  <a:noFill/>
                </a:ln>
                <a:solidFill>
                  <a:schemeClr val="accent2"/>
                </a:solidFill>
                <a:effectLst/>
                <a:uFillTx/>
                <a:sym typeface="Avenir Book"/>
              </a:rPr>
              <a:t>Program Science </a:t>
            </a:r>
            <a:r>
              <a:rPr kumimoji="0" lang="en-US" sz="5400" b="0" i="0" u="none" strike="noStrike" cap="none" spc="0" normalizeH="0" baseline="0" dirty="0">
                <a:ln>
                  <a:noFill/>
                </a:ln>
                <a:solidFill>
                  <a:srgbClr val="9A762F"/>
                </a:solidFill>
                <a:effectLst/>
                <a:uFillTx/>
                <a:sym typeface="Avenir Book"/>
              </a:rPr>
              <a:t>Goal</a:t>
            </a:r>
          </a:p>
          <a:p>
            <a:pPr marL="0" marR="0" indent="0" algn="ctr" defTabSz="825500" rtl="0" fontAlgn="auto" latinLnBrk="0" hangingPunct="0">
              <a:lnSpc>
                <a:spcPct val="100000"/>
              </a:lnSpc>
              <a:spcBef>
                <a:spcPts val="1000"/>
              </a:spcBef>
              <a:spcAft>
                <a:spcPts val="0"/>
              </a:spcAft>
              <a:buClrTx/>
              <a:buSzTx/>
              <a:buFontTx/>
              <a:buNone/>
              <a:tabLst/>
            </a:pPr>
            <a:r>
              <a:rPr lang="en-US" sz="5400" dirty="0"/>
              <a:t>Studying the evolution of galaxies from the earliest times (z &gt; 10) through the end of the dark ages (z ~ 7-9) to the epoch of galaxy assembly (z ~ 2-6)</a:t>
            </a:r>
          </a:p>
        </p:txBody>
      </p:sp>
    </p:spTree>
    <p:extLst>
      <p:ext uri="{BB962C8B-B14F-4D97-AF65-F5344CB8AC3E}">
        <p14:creationId xmlns:p14="http://schemas.microsoft.com/office/powerpoint/2010/main" val="13981250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6"/>
            <a:ext cx="19309673" cy="9801561"/>
          </a:xfrm>
        </p:spPr>
        <p:txBody>
          <a:bodyPr>
            <a:normAutofit/>
          </a:bodyPr>
          <a:lstStyle/>
          <a:p>
            <a:r>
              <a:rPr lang="en-US" b="1" u="sng" dirty="0">
                <a:solidFill>
                  <a:schemeClr val="accent3"/>
                </a:solidFill>
              </a:rPr>
              <a:t>Methodology</a:t>
            </a:r>
            <a:r>
              <a:rPr lang="en-US" dirty="0"/>
              <a:t>: A “full” program would include </a:t>
            </a:r>
            <a:r>
              <a:rPr lang="en-US" dirty="0" err="1"/>
              <a:t>NIRCam</a:t>
            </a:r>
            <a:r>
              <a:rPr lang="en-US" dirty="0"/>
              <a:t> imaging of the field, followed by </a:t>
            </a:r>
            <a:r>
              <a:rPr lang="en-US" dirty="0" err="1"/>
              <a:t>NIRSpec</a:t>
            </a:r>
            <a:r>
              <a:rPr lang="en-US" dirty="0"/>
              <a:t> MOS observations. This exercise uses </a:t>
            </a:r>
            <a:r>
              <a:rPr lang="en-US" i="1" dirty="0"/>
              <a:t>simplified approach </a:t>
            </a:r>
            <a:r>
              <a:rPr lang="en-US" dirty="0"/>
              <a:t>focusing on the latter component, with a single galaxy in the field at z ~ 6.</a:t>
            </a:r>
            <a:br>
              <a:rPr lang="en-US" dirty="0"/>
            </a:br>
            <a:endParaRPr lang="en-US" dirty="0"/>
          </a:p>
          <a:p>
            <a:r>
              <a:rPr lang="en-US" b="1" u="sng" dirty="0">
                <a:solidFill>
                  <a:srgbClr val="CA7872"/>
                </a:solidFill>
              </a:rPr>
              <a:t>Planned observations: </a:t>
            </a:r>
            <a:r>
              <a:rPr lang="en-US" dirty="0" err="1"/>
              <a:t>NIRSpec</a:t>
            </a:r>
            <a:r>
              <a:rPr lang="en-US" dirty="0"/>
              <a:t> MOS observation at </a:t>
            </a:r>
            <a:r>
              <a:rPr lang="en-US" dirty="0">
                <a:solidFill>
                  <a:srgbClr val="CA7872"/>
                </a:solidFill>
              </a:rPr>
              <a:t>low</a:t>
            </a:r>
            <a:r>
              <a:rPr lang="en-US" dirty="0"/>
              <a:t> and </a:t>
            </a:r>
            <a:r>
              <a:rPr lang="en-US" dirty="0">
                <a:solidFill>
                  <a:srgbClr val="CA7872"/>
                </a:solidFill>
              </a:rPr>
              <a:t>medium</a:t>
            </a:r>
            <a:r>
              <a:rPr lang="en-US" dirty="0"/>
              <a:t> spectral resolution</a:t>
            </a:r>
            <a:br>
              <a:rPr lang="en-US" dirty="0"/>
            </a:br>
            <a:endParaRPr lang="en-US" dirty="0"/>
          </a:p>
          <a:p>
            <a:r>
              <a:rPr lang="en-US" b="1" u="sng" dirty="0">
                <a:solidFill>
                  <a:srgbClr val="CA7872"/>
                </a:solidFill>
              </a:rPr>
              <a:t>Source types</a:t>
            </a:r>
            <a:r>
              <a:rPr lang="en-US" dirty="0"/>
              <a:t>: a galaxy at z ~ 6, </a:t>
            </a:r>
            <a:r>
              <a:rPr lang="en-US" dirty="0" err="1"/>
              <a:t>modelled</a:t>
            </a:r>
            <a:r>
              <a:rPr lang="en-US" dirty="0"/>
              <a:t> as a compact object</a:t>
            </a:r>
            <a:br>
              <a:rPr lang="en-US" dirty="0"/>
            </a:br>
            <a:endParaRPr lang="en-US" dirty="0"/>
          </a:p>
          <a:p>
            <a:r>
              <a:rPr lang="en-US" b="1" u="sng" dirty="0">
                <a:solidFill>
                  <a:srgbClr val="CA7872"/>
                </a:solidFill>
              </a:rPr>
              <a:t>Observation strategy:</a:t>
            </a:r>
            <a:r>
              <a:rPr lang="en-US" dirty="0"/>
              <a:t> combination of nodding and dithering, using 1 x 3 </a:t>
            </a:r>
            <a:r>
              <a:rPr lang="en-US" dirty="0" err="1"/>
              <a:t>microshutter</a:t>
            </a:r>
            <a:r>
              <a:rPr lang="en-US" dirty="0"/>
              <a:t> </a:t>
            </a:r>
            <a:r>
              <a:rPr lang="en-US" dirty="0" err="1"/>
              <a:t>slitlets</a:t>
            </a:r>
            <a:r>
              <a:rPr lang="en-US" dirty="0"/>
              <a:t>.</a:t>
            </a:r>
          </a:p>
        </p:txBody>
      </p:sp>
      <p:sp>
        <p:nvSpPr>
          <p:cNvPr id="3" name="Title 2"/>
          <p:cNvSpPr>
            <a:spLocks noGrp="1"/>
          </p:cNvSpPr>
          <p:nvPr>
            <p:ph type="title"/>
          </p:nvPr>
        </p:nvSpPr>
        <p:spPr/>
        <p:txBody>
          <a:bodyPr/>
          <a:lstStyle/>
          <a:p>
            <a:r>
              <a:rPr lang="en-US" dirty="0"/>
              <a:t>Exercise overview</a:t>
            </a:r>
          </a:p>
        </p:txBody>
      </p:sp>
    </p:spTree>
    <p:extLst>
      <p:ext uri="{BB962C8B-B14F-4D97-AF65-F5344CB8AC3E}">
        <p14:creationId xmlns:p14="http://schemas.microsoft.com/office/powerpoint/2010/main" val="41619031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6"/>
            <a:ext cx="21275425" cy="10293964"/>
          </a:xfrm>
        </p:spPr>
        <p:txBody>
          <a:bodyPr>
            <a:normAutofit fontScale="92500" lnSpcReduction="20000"/>
          </a:bodyPr>
          <a:lstStyle/>
          <a:p>
            <a:r>
              <a:rPr lang="en-US" dirty="0"/>
              <a:t>Low spectral resolution (CLEAR/PRISM):</a:t>
            </a:r>
            <a:br>
              <a:rPr lang="en-US" dirty="0"/>
            </a:br>
            <a:endParaRPr lang="en-US" dirty="0"/>
          </a:p>
          <a:p>
            <a:pPr lvl="1"/>
            <a:r>
              <a:rPr lang="en-US" dirty="0"/>
              <a:t>good continuum sensitivity</a:t>
            </a:r>
          </a:p>
          <a:p>
            <a:pPr lvl="1"/>
            <a:r>
              <a:rPr lang="en-US" dirty="0"/>
              <a:t>wide wavelength coverage (0.6 </a:t>
            </a:r>
            <a:r>
              <a:rPr lang="mr-IN" dirty="0"/>
              <a:t>–</a:t>
            </a:r>
            <a:r>
              <a:rPr lang="en-US" dirty="0"/>
              <a:t> 5.3 µm at once)</a:t>
            </a:r>
          </a:p>
          <a:p>
            <a:pPr lvl="1"/>
            <a:r>
              <a:rPr lang="en-US" dirty="0"/>
              <a:t>higher multiplex MOS thanks to shorter spectra</a:t>
            </a:r>
          </a:p>
          <a:p>
            <a:pPr lvl="1"/>
            <a:r>
              <a:rPr lang="en-US" dirty="0"/>
              <a:t>But: lack of spectral resolution</a:t>
            </a:r>
            <a:br>
              <a:rPr lang="en-US" dirty="0"/>
            </a:br>
            <a:endParaRPr lang="en-US" dirty="0"/>
          </a:p>
          <a:p>
            <a:r>
              <a:rPr lang="en-US" dirty="0"/>
              <a:t>Medium spectral resolution (F100LP/G140M), F170LP/G235M, F290LP/G395M):</a:t>
            </a:r>
            <a:br>
              <a:rPr lang="en-US" dirty="0"/>
            </a:br>
            <a:endParaRPr lang="en-US" dirty="0"/>
          </a:p>
          <a:p>
            <a:pPr lvl="1"/>
            <a:r>
              <a:rPr lang="en-US" dirty="0"/>
              <a:t>clean separation of emission lines</a:t>
            </a:r>
          </a:p>
          <a:p>
            <a:pPr lvl="1"/>
            <a:r>
              <a:rPr lang="en-US" dirty="0"/>
              <a:t>accurate information on the position of the line centroids</a:t>
            </a:r>
          </a:p>
          <a:p>
            <a:pPr lvl="1"/>
            <a:r>
              <a:rPr lang="en-US" dirty="0"/>
              <a:t>But: need 3 </a:t>
            </a:r>
            <a:r>
              <a:rPr lang="en-US" dirty="0" err="1"/>
              <a:t>configs</a:t>
            </a:r>
            <a:r>
              <a:rPr lang="en-US" dirty="0"/>
              <a:t> to cover 1-5.2 µm range + will see some overlap between spectra </a:t>
            </a:r>
            <a:br>
              <a:rPr lang="en-US" dirty="0"/>
            </a:br>
            <a:endParaRPr lang="en-US" dirty="0"/>
          </a:p>
          <a:p>
            <a:r>
              <a:rPr lang="en-US" dirty="0"/>
              <a:t>These modes provide highly complementary capabilities so will ALL be used.</a:t>
            </a:r>
          </a:p>
        </p:txBody>
      </p:sp>
      <p:sp>
        <p:nvSpPr>
          <p:cNvPr id="3" name="Title 2"/>
          <p:cNvSpPr>
            <a:spLocks noGrp="1"/>
          </p:cNvSpPr>
          <p:nvPr>
            <p:ph type="title"/>
          </p:nvPr>
        </p:nvSpPr>
        <p:spPr/>
        <p:txBody>
          <a:bodyPr/>
          <a:lstStyle/>
          <a:p>
            <a:r>
              <a:rPr lang="en-US" dirty="0"/>
              <a:t>Instrument Configuration</a:t>
            </a:r>
          </a:p>
        </p:txBody>
      </p:sp>
    </p:spTree>
    <p:extLst>
      <p:ext uri="{BB962C8B-B14F-4D97-AF65-F5344CB8AC3E}">
        <p14:creationId xmlns:p14="http://schemas.microsoft.com/office/powerpoint/2010/main" val="402543391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3-shutter nodding pattern. In MOS mode, the recommended pattern for faint and compact sources is called a 3-shutter nodding pattern. It constitutes the basic building block for our MOS observations.</a:t>
            </a:r>
          </a:p>
        </p:txBody>
      </p:sp>
      <p:sp>
        <p:nvSpPr>
          <p:cNvPr id="3" name="Title 2"/>
          <p:cNvSpPr>
            <a:spLocks noGrp="1"/>
          </p:cNvSpPr>
          <p:nvPr>
            <p:ph type="title"/>
          </p:nvPr>
        </p:nvSpPr>
        <p:spPr/>
        <p:txBody>
          <a:bodyPr>
            <a:normAutofit fontScale="90000"/>
          </a:bodyPr>
          <a:lstStyle/>
          <a:p>
            <a:r>
              <a:rPr lang="en-US" dirty="0"/>
              <a:t>Observation strategy: Basic building block</a:t>
            </a:r>
          </a:p>
        </p:txBody>
      </p:sp>
      <p:pic>
        <p:nvPicPr>
          <p:cNvPr id="4" name="Picture 3"/>
          <p:cNvPicPr>
            <a:picLocks noChangeAspect="1"/>
          </p:cNvPicPr>
          <p:nvPr/>
        </p:nvPicPr>
        <p:blipFill>
          <a:blip r:embed="rId2"/>
          <a:stretch>
            <a:fillRect/>
          </a:stretch>
        </p:blipFill>
        <p:spPr>
          <a:xfrm>
            <a:off x="8824873" y="5090835"/>
            <a:ext cx="6234499" cy="713919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788462" y="6912018"/>
            <a:ext cx="5028431" cy="176458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825500" rtl="0" fontAlgn="auto" latinLnBrk="0" hangingPunct="0">
              <a:lnSpc>
                <a:spcPct val="100000"/>
              </a:lnSpc>
              <a:spcBef>
                <a:spcPts val="1000"/>
              </a:spcBef>
              <a:spcAft>
                <a:spcPts val="0"/>
              </a:spcAft>
              <a:buClrTx/>
              <a:buSzTx/>
              <a:buFontTx/>
              <a:buNone/>
              <a:tabLst/>
            </a:pPr>
            <a:r>
              <a:rPr kumimoji="0" lang="en-US" sz="36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Each object is assigned a “</a:t>
            </a:r>
            <a:r>
              <a:rPr kumimoji="0" lang="en-US" sz="36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slitlet</a:t>
            </a:r>
            <a:r>
              <a:rPr kumimoji="0" lang="en-US" sz="36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consisting of 3 shutters</a:t>
            </a:r>
          </a:p>
        </p:txBody>
      </p:sp>
      <p:cxnSp>
        <p:nvCxnSpPr>
          <p:cNvPr id="7" name="Straight Arrow Connector 6"/>
          <p:cNvCxnSpPr>
            <a:stCxn id="5" idx="3"/>
          </p:cNvCxnSpPr>
          <p:nvPr/>
        </p:nvCxnSpPr>
        <p:spPr>
          <a:xfrm flipV="1">
            <a:off x="6816893" y="6858000"/>
            <a:ext cx="2007980" cy="936311"/>
          </a:xfrm>
          <a:prstGeom prst="straightConnector1">
            <a:avLst/>
          </a:prstGeom>
          <a:noFill/>
          <a:ln w="76200" cap="flat">
            <a:solidFill>
              <a:schemeClr val="accent5">
                <a:lumOff val="13067"/>
              </a:schemeClr>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9" name="Straight Arrow Connector 8"/>
          <p:cNvCxnSpPr/>
          <p:nvPr/>
        </p:nvCxnSpPr>
        <p:spPr>
          <a:xfrm>
            <a:off x="6816893" y="7794312"/>
            <a:ext cx="2007980" cy="0"/>
          </a:xfrm>
          <a:prstGeom prst="straightConnector1">
            <a:avLst/>
          </a:prstGeom>
          <a:noFill/>
          <a:ln w="76200" cap="flat">
            <a:solidFill>
              <a:schemeClr val="accent5">
                <a:lumOff val="13067"/>
              </a:schemeClr>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1" name="Straight Arrow Connector 10"/>
          <p:cNvCxnSpPr>
            <a:stCxn id="5" idx="3"/>
          </p:cNvCxnSpPr>
          <p:nvPr/>
        </p:nvCxnSpPr>
        <p:spPr>
          <a:xfrm>
            <a:off x="6816893" y="7794311"/>
            <a:ext cx="2007980" cy="1159292"/>
          </a:xfrm>
          <a:prstGeom prst="straightConnector1">
            <a:avLst/>
          </a:prstGeom>
          <a:noFill/>
          <a:ln w="76200" cap="flat">
            <a:solidFill>
              <a:schemeClr val="accent5">
                <a:lumOff val="13067"/>
              </a:schemeClr>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4" name="TextBox 13"/>
          <p:cNvSpPr txBox="1"/>
          <p:nvPr/>
        </p:nvSpPr>
        <p:spPr>
          <a:xfrm>
            <a:off x="15760235" y="4572991"/>
            <a:ext cx="6794092" cy="7945766"/>
          </a:xfrm>
          <a:prstGeom prst="rect">
            <a:avLst/>
          </a:prstGeom>
          <a:noFill/>
          <a:ln w="12700" cap="flat">
            <a:solidFill>
              <a:srgbClr val="5E5E5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1000"/>
              </a:spcBef>
              <a:spcAft>
                <a:spcPts val="0"/>
              </a:spcAft>
              <a:buClrTx/>
              <a:buSzTx/>
              <a:buFontTx/>
              <a:buNone/>
              <a:tabLst/>
            </a:pPr>
            <a:r>
              <a:rPr kumimoji="0" lang="en-US" sz="36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The</a:t>
            </a:r>
            <a:r>
              <a:rPr kumimoji="0" lang="en-US" sz="3600" b="0" i="0" u="none" strike="noStrike" cap="none" spc="0" normalizeH="0" dirty="0">
                <a:ln>
                  <a:noFill/>
                </a:ln>
                <a:solidFill>
                  <a:schemeClr val="accent4">
                    <a:hueOff val="-3600000"/>
                    <a:lumOff val="-20194"/>
                  </a:schemeClr>
                </a:solidFill>
                <a:effectLst/>
                <a:uFillTx/>
                <a:latin typeface="+mn-lt"/>
                <a:ea typeface="+mn-ea"/>
                <a:cs typeface="+mn-cs"/>
                <a:sym typeface="Avenir Book"/>
              </a:rPr>
              <a:t> baseline observing strategy is to “nod”, i.e. to move the object in each shutter in 3 consecutive exposures.</a:t>
            </a:r>
          </a:p>
          <a:p>
            <a:pPr marL="0" marR="0" indent="0" defTabSz="825500" rtl="0" fontAlgn="auto" latinLnBrk="0" hangingPunct="0">
              <a:lnSpc>
                <a:spcPct val="100000"/>
              </a:lnSpc>
              <a:spcBef>
                <a:spcPts val="1000"/>
              </a:spcBef>
              <a:spcAft>
                <a:spcPts val="0"/>
              </a:spcAft>
              <a:buClrTx/>
              <a:buSzTx/>
              <a:buFontTx/>
              <a:buNone/>
              <a:tabLst/>
            </a:pPr>
            <a:endParaRPr lang="en-US" sz="3600" baseline="0" dirty="0"/>
          </a:p>
          <a:p>
            <a:pPr marL="0" marR="0" indent="0" defTabSz="825500" rtl="0" fontAlgn="auto" latinLnBrk="0" hangingPunct="0">
              <a:lnSpc>
                <a:spcPct val="100000"/>
              </a:lnSpc>
              <a:spcBef>
                <a:spcPts val="1000"/>
              </a:spcBef>
              <a:spcAft>
                <a:spcPts val="0"/>
              </a:spcAft>
              <a:buClrTx/>
              <a:buSzTx/>
              <a:buFontTx/>
              <a:buNone/>
              <a:tabLst/>
            </a:pPr>
            <a:r>
              <a:rPr kumimoji="0" lang="en-US" sz="3600" b="0" i="0" u="none" strike="noStrike" cap="none" spc="0" normalizeH="0" dirty="0">
                <a:ln>
                  <a:noFill/>
                </a:ln>
                <a:solidFill>
                  <a:schemeClr val="accent4">
                    <a:hueOff val="-3600000"/>
                    <a:lumOff val="-20194"/>
                  </a:schemeClr>
                </a:solidFill>
                <a:effectLst/>
                <a:uFillTx/>
                <a:latin typeface="+mn-lt"/>
                <a:ea typeface="+mn-ea"/>
                <a:cs typeface="+mn-cs"/>
                <a:sym typeface="Avenir Book"/>
              </a:rPr>
              <a:t>For compact objects, this strategy allows powerful exposure-level </a:t>
            </a:r>
            <a:r>
              <a:rPr kumimoji="0" lang="en-US" sz="3600" b="0" i="0" u="none" strike="noStrike" cap="none" spc="0" normalizeH="0" dirty="0">
                <a:ln>
                  <a:noFill/>
                </a:ln>
                <a:solidFill>
                  <a:srgbClr val="CA7872"/>
                </a:solidFill>
                <a:effectLst/>
                <a:uFillTx/>
                <a:latin typeface="+mn-lt"/>
                <a:ea typeface="+mn-ea"/>
                <a:cs typeface="+mn-cs"/>
                <a:sym typeface="Avenir Book"/>
              </a:rPr>
              <a:t>background subtraction</a:t>
            </a:r>
            <a:r>
              <a:rPr kumimoji="0" lang="en-US" sz="3600" b="0" i="0" u="none" strike="noStrike" cap="none" spc="0" normalizeH="0" dirty="0">
                <a:ln>
                  <a:noFill/>
                </a:ln>
                <a:solidFill>
                  <a:schemeClr val="accent4">
                    <a:hueOff val="-3600000"/>
                    <a:lumOff val="-20194"/>
                  </a:schemeClr>
                </a:solidFill>
                <a:effectLst/>
                <a:uFillTx/>
                <a:latin typeface="+mn-lt"/>
                <a:ea typeface="+mn-ea"/>
                <a:cs typeface="+mn-cs"/>
                <a:sym typeface="Avenir Book"/>
              </a:rPr>
              <a:t>:</a:t>
            </a:r>
          </a:p>
          <a:p>
            <a:pPr marL="0" marR="0" indent="0" defTabSz="825500" rtl="0" fontAlgn="auto" latinLnBrk="0" hangingPunct="0">
              <a:lnSpc>
                <a:spcPct val="100000"/>
              </a:lnSpc>
              <a:spcBef>
                <a:spcPts val="1000"/>
              </a:spcBef>
              <a:spcAft>
                <a:spcPts val="0"/>
              </a:spcAft>
              <a:buClrTx/>
              <a:buSzTx/>
              <a:buFontTx/>
              <a:buNone/>
              <a:tabLst/>
            </a:pPr>
            <a:r>
              <a:rPr lang="en-US" sz="3600" baseline="0" dirty="0"/>
              <a:t>[T+B] </a:t>
            </a:r>
            <a:r>
              <a:rPr lang="mr-IN" sz="3600" baseline="0" dirty="0"/>
              <a:t>–</a:t>
            </a:r>
            <a:r>
              <a:rPr lang="en-US" sz="3600" baseline="0" dirty="0"/>
              <a:t> 0.5 * ([B] + [B])</a:t>
            </a:r>
          </a:p>
          <a:p>
            <a:pPr marL="0" marR="0" indent="0" defTabSz="825500" rtl="0" fontAlgn="auto" latinLnBrk="0" hangingPunct="0">
              <a:lnSpc>
                <a:spcPct val="100000"/>
              </a:lnSpc>
              <a:spcBef>
                <a:spcPts val="1000"/>
              </a:spcBef>
              <a:spcAft>
                <a:spcPts val="0"/>
              </a:spcAft>
              <a:buClrTx/>
              <a:buSzTx/>
              <a:buFontTx/>
              <a:buNone/>
              <a:tabLst/>
            </a:pPr>
            <a:endParaRPr kumimoji="0" lang="en-US" sz="3600" b="0" i="0" u="none" strike="noStrike" cap="none" spc="0" normalizeH="0" dirty="0">
              <a:ln>
                <a:noFill/>
              </a:ln>
              <a:solidFill>
                <a:schemeClr val="accent4">
                  <a:hueOff val="-3600000"/>
                  <a:lumOff val="-20194"/>
                </a:schemeClr>
              </a:solidFill>
              <a:effectLst/>
              <a:uFillTx/>
              <a:latin typeface="+mn-lt"/>
              <a:ea typeface="+mn-ea"/>
              <a:cs typeface="+mn-cs"/>
              <a:sym typeface="Avenir Book"/>
            </a:endParaRPr>
          </a:p>
          <a:p>
            <a:pPr marL="0" marR="0" indent="0" defTabSz="825500" rtl="0" fontAlgn="auto" latinLnBrk="0" hangingPunct="0">
              <a:lnSpc>
                <a:spcPct val="100000"/>
              </a:lnSpc>
              <a:spcBef>
                <a:spcPts val="1000"/>
              </a:spcBef>
              <a:spcAft>
                <a:spcPts val="0"/>
              </a:spcAft>
              <a:buClrTx/>
              <a:buSzTx/>
              <a:buFontTx/>
              <a:buNone/>
              <a:tabLst/>
            </a:pPr>
            <a:r>
              <a:rPr lang="en-US" sz="3600" baseline="0" dirty="0"/>
              <a:t>Using this</a:t>
            </a:r>
            <a:r>
              <a:rPr lang="en-US" sz="3600" dirty="0"/>
              <a:t> scheme, the number of exposures is </a:t>
            </a:r>
            <a:r>
              <a:rPr lang="en-US" sz="3600" b="1" dirty="0">
                <a:solidFill>
                  <a:srgbClr val="CA7872"/>
                </a:solidFill>
              </a:rPr>
              <a:t>a multiple of 3</a:t>
            </a:r>
            <a:endParaRPr kumimoji="0" lang="en-US" sz="3600" b="1" i="0" strike="noStrike" cap="none" spc="0" normalizeH="0" baseline="0" dirty="0">
              <a:ln>
                <a:noFill/>
              </a:ln>
              <a:solidFill>
                <a:srgbClr val="CA7872"/>
              </a:solidFill>
              <a:effectLst/>
              <a:uFillTx/>
              <a:sym typeface="Avenir Book"/>
            </a:endParaRPr>
          </a:p>
        </p:txBody>
      </p:sp>
    </p:spTree>
    <p:extLst>
      <p:ext uri="{BB962C8B-B14F-4D97-AF65-F5344CB8AC3E}">
        <p14:creationId xmlns:p14="http://schemas.microsoft.com/office/powerpoint/2010/main" val="18277652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ETC Calculations </a:t>
            </a:r>
          </a:p>
        </p:txBody>
      </p:sp>
    </p:spTree>
    <p:extLst>
      <p:ext uri="{BB962C8B-B14F-4D97-AF65-F5344CB8AC3E}">
        <p14:creationId xmlns:p14="http://schemas.microsoft.com/office/powerpoint/2010/main" val="249503025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248833" y="1964266"/>
            <a:ext cx="20482278" cy="10679290"/>
          </a:xfrm>
        </p:spPr>
        <p:txBody>
          <a:bodyPr>
            <a:normAutofit/>
          </a:bodyPr>
          <a:lstStyle/>
          <a:p>
            <a:r>
              <a:rPr lang="en-US" dirty="0">
                <a:solidFill>
                  <a:srgbClr val="CA7872"/>
                </a:solidFill>
              </a:rPr>
              <a:t>Task:</a:t>
            </a:r>
            <a:r>
              <a:rPr lang="en-US" dirty="0"/>
              <a:t> prepare an ETC calculation for a ~100 </a:t>
            </a:r>
            <a:r>
              <a:rPr lang="en-US" dirty="0" err="1"/>
              <a:t>ks</a:t>
            </a:r>
            <a:r>
              <a:rPr lang="en-US" dirty="0"/>
              <a:t> </a:t>
            </a:r>
            <a:r>
              <a:rPr lang="en-US" dirty="0" err="1"/>
              <a:t>NIRSpec</a:t>
            </a:r>
            <a:r>
              <a:rPr lang="en-US" dirty="0"/>
              <a:t> MOS observation using the prism disperser (i.e. low spectral resolution) of a z~6 galaxy with AB magnitude of 27.5 (~50 </a:t>
            </a:r>
            <a:r>
              <a:rPr lang="en-US" dirty="0" err="1"/>
              <a:t>nJy</a:t>
            </a:r>
            <a:r>
              <a:rPr lang="en-US" dirty="0"/>
              <a:t>) at 2 µm.</a:t>
            </a:r>
            <a:br>
              <a:rPr lang="en-US" dirty="0"/>
            </a:br>
            <a:endParaRPr lang="en-US" dirty="0"/>
          </a:p>
          <a:p>
            <a:r>
              <a:rPr lang="en-US" dirty="0">
                <a:solidFill>
                  <a:srgbClr val="CA7872"/>
                </a:solidFill>
              </a:rPr>
              <a:t>Scene and source</a:t>
            </a:r>
            <a:r>
              <a:rPr lang="en-US" dirty="0"/>
              <a:t>: a z ~ 6 galaxy with AB mag = 27.5</a:t>
            </a:r>
          </a:p>
          <a:p>
            <a:pPr lvl="1"/>
            <a:r>
              <a:rPr lang="en-US" dirty="0"/>
              <a:t>model the galaxy as a singe point source</a:t>
            </a:r>
          </a:p>
          <a:p>
            <a:pPr lvl="1"/>
            <a:r>
              <a:rPr lang="en-US" dirty="0"/>
              <a:t>use the Brown et al template spectrum for a Blue Compact Dwarf galaxy, </a:t>
            </a:r>
            <a:r>
              <a:rPr lang="en-US" dirty="0" err="1"/>
              <a:t>redshifted</a:t>
            </a:r>
            <a:r>
              <a:rPr lang="en-US" dirty="0"/>
              <a:t> to z~6</a:t>
            </a:r>
          </a:p>
          <a:p>
            <a:pPr lvl="1"/>
            <a:r>
              <a:rPr lang="en-US" dirty="0"/>
              <a:t>remember to </a:t>
            </a:r>
            <a:r>
              <a:rPr lang="en-US" dirty="0" err="1"/>
              <a:t>normalise</a:t>
            </a:r>
            <a:r>
              <a:rPr lang="en-US" dirty="0"/>
              <a:t> to the correct magnitude or flux</a:t>
            </a:r>
          </a:p>
          <a:p>
            <a:endParaRPr lang="en-US" dirty="0"/>
          </a:p>
        </p:txBody>
      </p:sp>
      <p:sp>
        <p:nvSpPr>
          <p:cNvPr id="3" name="Title 2"/>
          <p:cNvSpPr>
            <a:spLocks noGrp="1"/>
          </p:cNvSpPr>
          <p:nvPr>
            <p:ph type="title"/>
          </p:nvPr>
        </p:nvSpPr>
        <p:spPr/>
        <p:txBody>
          <a:bodyPr/>
          <a:lstStyle/>
          <a:p>
            <a:r>
              <a:rPr lang="en-US" dirty="0"/>
              <a:t>ETC I: Low-resolution spectroscopy</a:t>
            </a:r>
          </a:p>
        </p:txBody>
      </p:sp>
    </p:spTree>
    <p:extLst>
      <p:ext uri="{BB962C8B-B14F-4D97-AF65-F5344CB8AC3E}">
        <p14:creationId xmlns:p14="http://schemas.microsoft.com/office/powerpoint/2010/main" val="35670090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solidFill>
                  <a:srgbClr val="CA7872"/>
                </a:solidFill>
              </a:rPr>
              <a:t>Observation strategy:</a:t>
            </a:r>
            <a:r>
              <a:rPr lang="en-US" dirty="0"/>
              <a:t> </a:t>
            </a:r>
          </a:p>
          <a:p>
            <a:pPr lvl="1"/>
            <a:r>
              <a:rPr lang="en-US" dirty="0"/>
              <a:t>assume medium background at 03:32:28.0, -27:48:30</a:t>
            </a:r>
          </a:p>
          <a:p>
            <a:pPr lvl="1"/>
            <a:r>
              <a:rPr lang="en-US" dirty="0"/>
              <a:t>extraction: use MSA full shutter extraction</a:t>
            </a:r>
            <a:br>
              <a:rPr lang="en-US" dirty="0"/>
            </a:br>
            <a:endParaRPr lang="en-US" dirty="0"/>
          </a:p>
          <a:p>
            <a:r>
              <a:rPr lang="en-US" dirty="0">
                <a:solidFill>
                  <a:srgbClr val="CA7872"/>
                </a:solidFill>
              </a:rPr>
              <a:t>Instrument setup</a:t>
            </a:r>
            <a:r>
              <a:rPr lang="en-US" dirty="0"/>
              <a:t>: </a:t>
            </a:r>
            <a:r>
              <a:rPr lang="en-US" dirty="0" err="1"/>
              <a:t>NIRSpec</a:t>
            </a:r>
            <a:r>
              <a:rPr lang="en-US" dirty="0"/>
              <a:t> MOS with CLEAR/PRISM</a:t>
            </a:r>
            <a:br>
              <a:rPr lang="en-US" dirty="0"/>
            </a:br>
            <a:endParaRPr lang="en-US" dirty="0"/>
          </a:p>
          <a:p>
            <a:r>
              <a:rPr lang="en-US" dirty="0">
                <a:solidFill>
                  <a:srgbClr val="CA7872"/>
                </a:solidFill>
              </a:rPr>
              <a:t>Detector setup:</a:t>
            </a:r>
            <a:r>
              <a:rPr lang="en-US" dirty="0"/>
              <a:t> NRSIRS2 (recommended for long exposure and faint-object observations); ~1.5 </a:t>
            </a:r>
            <a:r>
              <a:rPr lang="en-US" dirty="0" err="1"/>
              <a:t>ks</a:t>
            </a:r>
            <a:r>
              <a:rPr lang="en-US" dirty="0"/>
              <a:t> per exposure. Calculate the number of groups.</a:t>
            </a:r>
            <a:br>
              <a:rPr lang="en-US" dirty="0"/>
            </a:br>
            <a:endParaRPr lang="en-US" dirty="0"/>
          </a:p>
          <a:p>
            <a:r>
              <a:rPr lang="en-US" dirty="0"/>
              <a:t>What is the SNR we expect for this galaxy?</a:t>
            </a:r>
          </a:p>
        </p:txBody>
      </p:sp>
      <p:sp>
        <p:nvSpPr>
          <p:cNvPr id="3" name="Title 2"/>
          <p:cNvSpPr>
            <a:spLocks noGrp="1"/>
          </p:cNvSpPr>
          <p:nvPr>
            <p:ph type="title"/>
          </p:nvPr>
        </p:nvSpPr>
        <p:spPr/>
        <p:txBody>
          <a:bodyPr/>
          <a:lstStyle/>
          <a:p>
            <a:r>
              <a:rPr lang="en-US" dirty="0"/>
              <a:t>ETC I: Low-resolution spectroscopy </a:t>
            </a:r>
          </a:p>
        </p:txBody>
      </p:sp>
    </p:spTree>
    <p:extLst>
      <p:ext uri="{BB962C8B-B14F-4D97-AF65-F5344CB8AC3E}">
        <p14:creationId xmlns:p14="http://schemas.microsoft.com/office/powerpoint/2010/main" val="2883291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6"/>
            <a:ext cx="21197666" cy="10579039"/>
          </a:xfrm>
        </p:spPr>
        <p:txBody>
          <a:bodyPr>
            <a:normAutofit/>
          </a:bodyPr>
          <a:lstStyle/>
          <a:p>
            <a:r>
              <a:rPr lang="en-US" dirty="0"/>
              <a:t>The medium-resolution modes will be used to characterize the emission lines in more detail. </a:t>
            </a:r>
            <a:r>
              <a:rPr lang="en-US" u="sng" dirty="0">
                <a:solidFill>
                  <a:srgbClr val="CA7872"/>
                </a:solidFill>
              </a:rPr>
              <a:t>Task</a:t>
            </a:r>
            <a:r>
              <a:rPr lang="en-US" dirty="0"/>
              <a:t>: prepare an ETC simulation with 3 calculations: observing an emission line source with the 3 med-resolution filter/grating combinations for a total exposure time of ~100 </a:t>
            </a:r>
            <a:r>
              <a:rPr lang="en-US" dirty="0" err="1"/>
              <a:t>ks</a:t>
            </a:r>
            <a:r>
              <a:rPr lang="en-US" dirty="0"/>
              <a:t>.</a:t>
            </a:r>
            <a:br>
              <a:rPr lang="en-US" dirty="0"/>
            </a:br>
            <a:endParaRPr lang="en-US" dirty="0"/>
          </a:p>
          <a:p>
            <a:r>
              <a:rPr lang="en-US" dirty="0">
                <a:solidFill>
                  <a:srgbClr val="CA7872"/>
                </a:solidFill>
              </a:rPr>
              <a:t>Scene and source: </a:t>
            </a:r>
            <a:r>
              <a:rPr lang="en-US" dirty="0"/>
              <a:t>create a point source in a new scene with 3 </a:t>
            </a:r>
            <a:r>
              <a:rPr lang="en-US" dirty="0" err="1"/>
              <a:t>redshifted</a:t>
            </a:r>
            <a:r>
              <a:rPr lang="en-US" dirty="0"/>
              <a:t> emission lines, as per the table on next slide.</a:t>
            </a:r>
            <a:br>
              <a:rPr lang="en-US" dirty="0"/>
            </a:br>
            <a:endParaRPr lang="en-US" dirty="0"/>
          </a:p>
          <a:p>
            <a:r>
              <a:rPr lang="en-US" dirty="0">
                <a:solidFill>
                  <a:srgbClr val="CA7872"/>
                </a:solidFill>
              </a:rPr>
              <a:t>Instrument setup: </a:t>
            </a:r>
            <a:r>
              <a:rPr lang="en-US" dirty="0" err="1"/>
              <a:t>NIRSpec</a:t>
            </a:r>
            <a:r>
              <a:rPr lang="en-US" dirty="0"/>
              <a:t> MOS, 3-shutter </a:t>
            </a:r>
            <a:r>
              <a:rPr lang="en-US" dirty="0" err="1"/>
              <a:t>slitlet</a:t>
            </a:r>
            <a:r>
              <a:rPr lang="en-US" dirty="0"/>
              <a:t>; F100LP/G140M, F170LP/G235M, F290LP/G395M</a:t>
            </a:r>
            <a:br>
              <a:rPr lang="en-US" dirty="0"/>
            </a:br>
            <a:endParaRPr lang="en-US" dirty="0"/>
          </a:p>
          <a:p>
            <a:r>
              <a:rPr lang="en-US" dirty="0">
                <a:solidFill>
                  <a:srgbClr val="CA7872"/>
                </a:solidFill>
              </a:rPr>
              <a:t>Detector setup:</a:t>
            </a:r>
            <a:r>
              <a:rPr lang="en-US" dirty="0"/>
              <a:t> NRSIRS2 (recommended for long exposure and faint-object observations); ~1.5 </a:t>
            </a:r>
            <a:r>
              <a:rPr lang="en-US" dirty="0" err="1"/>
              <a:t>ks</a:t>
            </a:r>
            <a:r>
              <a:rPr lang="en-US" dirty="0"/>
              <a:t> per exposure</a:t>
            </a:r>
          </a:p>
        </p:txBody>
      </p:sp>
      <p:sp>
        <p:nvSpPr>
          <p:cNvPr id="3" name="Title 2"/>
          <p:cNvSpPr>
            <a:spLocks noGrp="1"/>
          </p:cNvSpPr>
          <p:nvPr>
            <p:ph type="title"/>
          </p:nvPr>
        </p:nvSpPr>
        <p:spPr/>
        <p:txBody>
          <a:bodyPr/>
          <a:lstStyle/>
          <a:p>
            <a:r>
              <a:rPr lang="en-US" dirty="0"/>
              <a:t>ETC II: S/N for emission lines</a:t>
            </a:r>
          </a:p>
        </p:txBody>
      </p:sp>
    </p:spTree>
    <p:extLst>
      <p:ext uri="{BB962C8B-B14F-4D97-AF65-F5344CB8AC3E}">
        <p14:creationId xmlns:p14="http://schemas.microsoft.com/office/powerpoint/2010/main" val="1976513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Emission line properties</a:t>
            </a:r>
          </a:p>
        </p:txBody>
      </p:sp>
      <p:graphicFrame>
        <p:nvGraphicFramePr>
          <p:cNvPr id="4" name="Table 3"/>
          <p:cNvGraphicFramePr>
            <a:graphicFrameLocks noGrp="1"/>
          </p:cNvGraphicFramePr>
          <p:nvPr>
            <p:extLst>
              <p:ext uri="{D42A27DB-BD31-4B8C-83A1-F6EECF244321}">
                <p14:modId xmlns:p14="http://schemas.microsoft.com/office/powerpoint/2010/main" val="554818183"/>
              </p:ext>
            </p:extLst>
          </p:nvPr>
        </p:nvGraphicFramePr>
        <p:xfrm>
          <a:off x="1248833" y="2478655"/>
          <a:ext cx="12929268" cy="4006192"/>
        </p:xfrm>
        <a:graphic>
          <a:graphicData uri="http://schemas.openxmlformats.org/drawingml/2006/table">
            <a:tbl>
              <a:tblPr firstRow="1" bandRow="1">
                <a:effectLst>
                  <a:outerShdw blurRad="50800" dist="38100" dir="2700000" algn="tl" rotWithShape="0">
                    <a:prstClr val="black">
                      <a:alpha val="40000"/>
                    </a:prstClr>
                  </a:outerShdw>
                </a:effectLst>
                <a:tableStyleId>{69012ECD-51FC-41F1-AA8D-1B2483CD663E}</a:tableStyleId>
              </a:tblPr>
              <a:tblGrid>
                <a:gridCol w="3232317">
                  <a:extLst>
                    <a:ext uri="{9D8B030D-6E8A-4147-A177-3AD203B41FA5}">
                      <a16:colId xmlns:a16="http://schemas.microsoft.com/office/drawing/2014/main" val="20000"/>
                    </a:ext>
                  </a:extLst>
                </a:gridCol>
                <a:gridCol w="3232317">
                  <a:extLst>
                    <a:ext uri="{9D8B030D-6E8A-4147-A177-3AD203B41FA5}">
                      <a16:colId xmlns:a16="http://schemas.microsoft.com/office/drawing/2014/main" val="20001"/>
                    </a:ext>
                  </a:extLst>
                </a:gridCol>
                <a:gridCol w="3232317">
                  <a:extLst>
                    <a:ext uri="{9D8B030D-6E8A-4147-A177-3AD203B41FA5}">
                      <a16:colId xmlns:a16="http://schemas.microsoft.com/office/drawing/2014/main" val="20002"/>
                    </a:ext>
                  </a:extLst>
                </a:gridCol>
                <a:gridCol w="3232317">
                  <a:extLst>
                    <a:ext uri="{9D8B030D-6E8A-4147-A177-3AD203B41FA5}">
                      <a16:colId xmlns:a16="http://schemas.microsoft.com/office/drawing/2014/main" val="20003"/>
                    </a:ext>
                  </a:extLst>
                </a:gridCol>
              </a:tblGrid>
              <a:tr h="1001548">
                <a:tc>
                  <a:txBody>
                    <a:bodyPr/>
                    <a:lstStyle/>
                    <a:p>
                      <a:r>
                        <a:rPr lang="en-US" sz="3600" dirty="0"/>
                        <a:t>Name</a:t>
                      </a:r>
                    </a:p>
                  </a:txBody>
                  <a:tcPr/>
                </a:tc>
                <a:tc>
                  <a:txBody>
                    <a:bodyPr/>
                    <a:lstStyle/>
                    <a:p>
                      <a:r>
                        <a:rPr lang="en-US" sz="3600" dirty="0"/>
                        <a:t>Centre</a:t>
                      </a:r>
                    </a:p>
                  </a:txBody>
                  <a:tcPr/>
                </a:tc>
                <a:tc>
                  <a:txBody>
                    <a:bodyPr/>
                    <a:lstStyle/>
                    <a:p>
                      <a:r>
                        <a:rPr lang="en-US" sz="3600" dirty="0"/>
                        <a:t>Width</a:t>
                      </a:r>
                    </a:p>
                  </a:txBody>
                  <a:tcPr/>
                </a:tc>
                <a:tc>
                  <a:txBody>
                    <a:bodyPr/>
                    <a:lstStyle/>
                    <a:p>
                      <a:r>
                        <a:rPr lang="en-US" sz="3600" dirty="0"/>
                        <a:t>Strength</a:t>
                      </a:r>
                    </a:p>
                  </a:txBody>
                  <a:tcPr/>
                </a:tc>
                <a:extLst>
                  <a:ext uri="{0D108BD9-81ED-4DB2-BD59-A6C34878D82A}">
                    <a16:rowId xmlns:a16="http://schemas.microsoft.com/office/drawing/2014/main" val="10000"/>
                  </a:ext>
                </a:extLst>
              </a:tr>
              <a:tr h="1001548">
                <a:tc>
                  <a:txBody>
                    <a:bodyPr/>
                    <a:lstStyle/>
                    <a:p>
                      <a:r>
                        <a:rPr lang="en-US" sz="3600" dirty="0"/>
                        <a:t>[OII] at z=6</a:t>
                      </a:r>
                    </a:p>
                  </a:txBody>
                  <a:tcPr/>
                </a:tc>
                <a:tc>
                  <a:txBody>
                    <a:bodyPr/>
                    <a:lstStyle/>
                    <a:p>
                      <a:r>
                        <a:rPr lang="en-US" sz="3600" dirty="0"/>
                        <a:t>2.61</a:t>
                      </a:r>
                    </a:p>
                  </a:txBody>
                  <a:tcPr/>
                </a:tc>
                <a:tc>
                  <a:txBody>
                    <a:bodyPr/>
                    <a:lstStyle/>
                    <a:p>
                      <a:r>
                        <a:rPr lang="en-US" sz="3600" dirty="0"/>
                        <a:t>40</a:t>
                      </a:r>
                    </a:p>
                  </a:txBody>
                  <a:tcPr/>
                </a:tc>
                <a:tc>
                  <a:txBody>
                    <a:bodyPr/>
                    <a:lstStyle/>
                    <a:p>
                      <a:r>
                        <a:rPr lang="en-US" sz="3600" dirty="0"/>
                        <a:t>7e-19</a:t>
                      </a:r>
                    </a:p>
                  </a:txBody>
                  <a:tcPr/>
                </a:tc>
                <a:extLst>
                  <a:ext uri="{0D108BD9-81ED-4DB2-BD59-A6C34878D82A}">
                    <a16:rowId xmlns:a16="http://schemas.microsoft.com/office/drawing/2014/main" val="10001"/>
                  </a:ext>
                </a:extLst>
              </a:tr>
              <a:tr h="1001548">
                <a:tc>
                  <a:txBody>
                    <a:bodyPr/>
                    <a:lstStyle/>
                    <a:p>
                      <a:r>
                        <a:rPr lang="en-US" sz="3600" dirty="0"/>
                        <a:t>CIII[</a:t>
                      </a:r>
                    </a:p>
                  </a:txBody>
                  <a:tcPr/>
                </a:tc>
                <a:tc>
                  <a:txBody>
                    <a:bodyPr/>
                    <a:lstStyle/>
                    <a:p>
                      <a:r>
                        <a:rPr lang="en-US" sz="3600" dirty="0"/>
                        <a:t>1.34</a:t>
                      </a:r>
                    </a:p>
                  </a:txBody>
                  <a:tcPr/>
                </a:tc>
                <a:tc>
                  <a:txBody>
                    <a:bodyPr/>
                    <a:lstStyle/>
                    <a:p>
                      <a:r>
                        <a:rPr lang="en-US" sz="3600" dirty="0"/>
                        <a:t>40</a:t>
                      </a:r>
                    </a:p>
                  </a:txBody>
                  <a:tcPr/>
                </a:tc>
                <a:tc>
                  <a:txBody>
                    <a:bodyPr/>
                    <a:lstStyle/>
                    <a:p>
                      <a:r>
                        <a:rPr lang="en-US" sz="3600" dirty="0"/>
                        <a:t>2.1e-18</a:t>
                      </a:r>
                    </a:p>
                  </a:txBody>
                  <a:tcPr/>
                </a:tc>
                <a:extLst>
                  <a:ext uri="{0D108BD9-81ED-4DB2-BD59-A6C34878D82A}">
                    <a16:rowId xmlns:a16="http://schemas.microsoft.com/office/drawing/2014/main" val="10002"/>
                  </a:ext>
                </a:extLst>
              </a:tr>
              <a:tr h="1001548">
                <a:tc>
                  <a:txBody>
                    <a:bodyPr/>
                    <a:lstStyle/>
                    <a:p>
                      <a:r>
                        <a:rPr lang="en-US" sz="3600" dirty="0" err="1"/>
                        <a:t>Halpha</a:t>
                      </a:r>
                      <a:r>
                        <a:rPr lang="en-US" sz="3600" baseline="0" dirty="0"/>
                        <a:t> at z=6</a:t>
                      </a:r>
                      <a:endParaRPr lang="en-US" sz="3600" dirty="0"/>
                    </a:p>
                  </a:txBody>
                  <a:tcPr/>
                </a:tc>
                <a:tc>
                  <a:txBody>
                    <a:bodyPr/>
                    <a:lstStyle/>
                    <a:p>
                      <a:r>
                        <a:rPr lang="en-US" sz="3600" dirty="0"/>
                        <a:t>4.59</a:t>
                      </a:r>
                    </a:p>
                  </a:txBody>
                  <a:tcPr/>
                </a:tc>
                <a:tc>
                  <a:txBody>
                    <a:bodyPr/>
                    <a:lstStyle/>
                    <a:p>
                      <a:r>
                        <a:rPr lang="en-US" sz="3600" dirty="0"/>
                        <a:t>40</a:t>
                      </a:r>
                    </a:p>
                  </a:txBody>
                  <a:tcPr/>
                </a:tc>
                <a:tc>
                  <a:txBody>
                    <a:bodyPr/>
                    <a:lstStyle/>
                    <a:p>
                      <a:r>
                        <a:rPr lang="en-US" sz="3600" dirty="0"/>
                        <a:t>5.2e-19</a:t>
                      </a:r>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2"/>
          <a:stretch>
            <a:fillRect/>
          </a:stretch>
        </p:blipFill>
        <p:spPr>
          <a:xfrm>
            <a:off x="3372645" y="7128107"/>
            <a:ext cx="8819355" cy="5275864"/>
          </a:xfrm>
          <a:prstGeom prst="rect">
            <a:avLst/>
          </a:prstGeom>
          <a:ln>
            <a:noFill/>
          </a:ln>
          <a:effectLst>
            <a:outerShdw blurRad="292100" dist="139700" dir="2700000" algn="tl" rotWithShape="0">
              <a:srgbClr val="333333">
                <a:alpha val="65000"/>
              </a:srgbClr>
            </a:outerShdw>
          </a:effectLst>
        </p:spPr>
      </p:pic>
      <p:pic>
        <p:nvPicPr>
          <p:cNvPr id="7" name="Picture 6" descr="MOS_sourcespec_1.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1462" y="4158198"/>
            <a:ext cx="9234808" cy="74779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373048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Emission lines ETC calculations</a:t>
            </a:r>
          </a:p>
        </p:txBody>
      </p:sp>
      <p:pic>
        <p:nvPicPr>
          <p:cNvPr id="5" name="Picture 4"/>
          <p:cNvPicPr>
            <a:picLocks noChangeAspect="1"/>
          </p:cNvPicPr>
          <p:nvPr/>
        </p:nvPicPr>
        <p:blipFill rotWithShape="1">
          <a:blip r:embed="rId2"/>
          <a:srcRect r="8702"/>
          <a:stretch/>
        </p:blipFill>
        <p:spPr>
          <a:xfrm>
            <a:off x="1248833" y="3664655"/>
            <a:ext cx="11451167" cy="4971344"/>
          </a:xfrm>
          <a:prstGeom prst="rect">
            <a:avLst/>
          </a:prstGeom>
          <a:ln>
            <a:noFill/>
          </a:ln>
          <a:effectLst>
            <a:outerShdw blurRad="292100" dist="139700" dir="2700000" algn="tl" rotWithShape="0">
              <a:srgbClr val="333333">
                <a:alpha val="65000"/>
              </a:srgbClr>
            </a:outerShdw>
          </a:effectLst>
        </p:spPr>
      </p:pic>
      <p:pic>
        <p:nvPicPr>
          <p:cNvPr id="6" name="Picture 5" descr="MOS_SNR_1.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1091" y="1756371"/>
            <a:ext cx="7740511" cy="11033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287810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p:cNvSpPr>
            <a:spLocks noGrp="1"/>
          </p:cNvSpPr>
          <p:nvPr>
            <p:ph type="title"/>
          </p:nvPr>
        </p:nvSpPr>
        <p:spPr>
          <a:prstGeom prst="rect">
            <a:avLst/>
          </a:prstGeom>
        </p:spPr>
        <p:txBody>
          <a:bodyPr>
            <a:normAutofit fontScale="90000"/>
          </a:bodyPr>
          <a:lstStyle/>
          <a:p>
            <a:pPr>
              <a:defRPr>
                <a:solidFill>
                  <a:schemeClr val="accent2">
                    <a:hueOff val="117482"/>
                    <a:satOff val="19585"/>
                    <a:lumOff val="29146"/>
                  </a:schemeClr>
                </a:solidFill>
              </a:defRPr>
            </a:pPr>
            <a:r>
              <a:rPr lang="en-US" dirty="0"/>
              <a:t>Case 1: Mid-IR spectroscopy of a Y dwarf </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6"/>
            <a:ext cx="19309673" cy="10340623"/>
          </a:xfrm>
        </p:spPr>
        <p:txBody>
          <a:bodyPr>
            <a:normAutofit fontScale="92500"/>
          </a:bodyPr>
          <a:lstStyle/>
          <a:p>
            <a:r>
              <a:rPr lang="en-US" dirty="0"/>
              <a:t>JWST ETC documentation section:</a:t>
            </a:r>
            <a:br>
              <a:rPr lang="en-US" dirty="0"/>
            </a:br>
            <a:r>
              <a:rPr lang="en-US" dirty="0">
                <a:hlinkClick r:id="rId2"/>
              </a:rPr>
              <a:t>https://jwst-docs.stsci.edu/jwst-exposure-time-calculator-overview</a:t>
            </a:r>
            <a:br>
              <a:rPr lang="en-US" dirty="0"/>
            </a:br>
            <a:endParaRPr lang="en-US" dirty="0"/>
          </a:p>
          <a:p>
            <a:r>
              <a:rPr lang="en-US" dirty="0"/>
              <a:t>JWST ETC User Supplied Spectra</a:t>
            </a:r>
            <a:br>
              <a:rPr lang="en-US" dirty="0"/>
            </a:br>
            <a:r>
              <a:rPr lang="en-US" dirty="0">
                <a:hlinkClick r:id="rId3"/>
              </a:rPr>
              <a:t>https://jwst-docs.stsci.edu/jwst-exposure-time-calculator-overview/jwst-etc-scenes-and-sources-page-overview/jwst-etc-user-supplied-spectra</a:t>
            </a:r>
            <a:br>
              <a:rPr lang="en-US" dirty="0"/>
            </a:br>
            <a:endParaRPr lang="en-US" dirty="0"/>
          </a:p>
          <a:p>
            <a:r>
              <a:rPr lang="en-US" dirty="0"/>
              <a:t>JWST ETC overview of Calculations</a:t>
            </a:r>
            <a:br>
              <a:rPr lang="en-US" dirty="0"/>
            </a:br>
            <a:r>
              <a:rPr lang="en-US" dirty="0">
                <a:hlinkClick r:id="rId4"/>
              </a:rPr>
              <a:t>https://jwst-docs.stsci.edu/jwst-exposure-time-calculator-overview/jwst-etc-calculations-page-overview</a:t>
            </a:r>
            <a:endParaRPr lang="en-US" dirty="0"/>
          </a:p>
          <a:p>
            <a:endParaRPr lang="en-US" dirty="0"/>
          </a:p>
          <a:p>
            <a:r>
              <a:rPr lang="en-US" dirty="0"/>
              <a:t>JWST ETC to APT interface</a:t>
            </a:r>
            <a:br>
              <a:rPr lang="en-US" dirty="0"/>
            </a:br>
            <a:r>
              <a:rPr lang="en-US" dirty="0">
                <a:hlinkClick r:id="rId5"/>
              </a:rPr>
              <a:t>https://jwst-docs.stsci.edu/jwst-etc-to-apt-interface-support-information</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36440926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72" name="Body"/>
          <p:cNvSpPr>
            <a:spLocks noGrp="1"/>
          </p:cNvSpPr>
          <p:nvPr>
            <p:ph type="body" idx="1"/>
          </p:nvPr>
        </p:nvSpPr>
        <p:spPr>
          <a:prstGeom prst="rect">
            <a:avLst/>
          </a:prstGeom>
        </p:spPr>
        <p:txBody>
          <a:bodyPr/>
          <a:lstStyle/>
          <a:p>
            <a:r>
              <a:rPr lang="en-US" dirty="0">
                <a:solidFill>
                  <a:srgbClr val="CA7872"/>
                </a:solidFill>
              </a:rPr>
              <a:t>Goal:</a:t>
            </a:r>
            <a:r>
              <a:rPr lang="en-US" dirty="0"/>
              <a:t> understand whether these atmospheres are shaped by chemical disequilibrium driven by vertical transport or the formation of water clouds and constrain the object’s gravity, hence mass.</a:t>
            </a:r>
            <a:br>
              <a:rPr lang="en-US" dirty="0"/>
            </a:br>
            <a:endParaRPr lang="en-US" dirty="0"/>
          </a:p>
          <a:p>
            <a:r>
              <a:rPr lang="en-US" dirty="0">
                <a:solidFill>
                  <a:srgbClr val="CA7872"/>
                </a:solidFill>
              </a:rPr>
              <a:t>Method:</a:t>
            </a:r>
            <a:r>
              <a:rPr lang="en-US" dirty="0"/>
              <a:t> obtain low-resolution spectroscopy from 5 to 12 µm with MIRI. Broad wavelength coverage is needed to constrain temperature, gravity. </a:t>
            </a:r>
            <a:br>
              <a:rPr lang="en-US" dirty="0"/>
            </a:br>
            <a:endParaRPr lang="en-US" dirty="0"/>
          </a:p>
          <a:p>
            <a:r>
              <a:rPr lang="en-US" dirty="0"/>
              <a:t>These observations are complementary with </a:t>
            </a:r>
            <a:r>
              <a:rPr lang="en-US" dirty="0" err="1"/>
              <a:t>NIRSpec</a:t>
            </a:r>
            <a:r>
              <a:rPr lang="en-US" dirty="0"/>
              <a:t> spectroscopic observations presented in the Slit Spectroscopy Hands-On exercise.</a:t>
            </a:r>
            <a:endParaRPr dirty="0"/>
          </a:p>
        </p:txBody>
      </p:sp>
      <p:sp>
        <p:nvSpPr>
          <p:cNvPr id="73" name="Title"/>
          <p:cNvSpPr>
            <a:spLocks noGrp="1"/>
          </p:cNvSpPr>
          <p:nvPr>
            <p:ph type="title"/>
          </p:nvPr>
        </p:nvSpPr>
        <p:spPr>
          <a:xfrm>
            <a:off x="1248833" y="169333"/>
            <a:ext cx="19861389" cy="1587038"/>
          </a:xfrm>
          <a:prstGeom prst="rect">
            <a:avLst/>
          </a:prstGeom>
        </p:spPr>
        <p:txBody>
          <a:bodyPr>
            <a:normAutofit fontScale="90000"/>
          </a:bodyPr>
          <a:lstStyle/>
          <a:p>
            <a:r>
              <a:rPr lang="en-US" dirty="0"/>
              <a:t>MIRI low-resolution spectroscopy of a Y dwarf</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6"/>
            <a:ext cx="20143611" cy="10707512"/>
          </a:xfrm>
        </p:spPr>
        <p:txBody>
          <a:bodyPr>
            <a:normAutofit fontScale="92500" lnSpcReduction="10000"/>
          </a:bodyPr>
          <a:lstStyle/>
          <a:p>
            <a:r>
              <a:rPr lang="en-US" dirty="0"/>
              <a:t>Target is </a:t>
            </a:r>
            <a:r>
              <a:rPr lang="en-US" dirty="0" err="1"/>
              <a:t>modelled</a:t>
            </a:r>
            <a:r>
              <a:rPr lang="en-US" dirty="0"/>
              <a:t> on (but not fully physically representative of) the Y Dwarf </a:t>
            </a:r>
            <a:r>
              <a:rPr lang="pl-PL" dirty="0"/>
              <a:t>WISE J035000.32-565830.2 (Kirkpatrick et al. 2012):</a:t>
            </a:r>
          </a:p>
          <a:p>
            <a:pPr lvl="1"/>
            <a:r>
              <a:rPr lang="pl-PL" dirty="0"/>
              <a:t>RA, Dec = </a:t>
            </a:r>
            <a:r>
              <a:rPr lang="mr-IN" dirty="0"/>
              <a:t>03</a:t>
            </a:r>
            <a:r>
              <a:rPr lang="en-US" dirty="0"/>
              <a:t>:</a:t>
            </a:r>
            <a:r>
              <a:rPr lang="mr-IN" dirty="0"/>
              <a:t>50</a:t>
            </a:r>
            <a:r>
              <a:rPr lang="en-US" dirty="0"/>
              <a:t>:</a:t>
            </a:r>
            <a:r>
              <a:rPr lang="mr-IN" dirty="0"/>
              <a:t>00.328</a:t>
            </a:r>
            <a:r>
              <a:rPr lang="en-US" dirty="0"/>
              <a:t>, </a:t>
            </a:r>
            <a:r>
              <a:rPr lang="mr-IN" dirty="0"/>
              <a:t>-56</a:t>
            </a:r>
            <a:r>
              <a:rPr lang="en-US" dirty="0"/>
              <a:t>:</a:t>
            </a:r>
            <a:r>
              <a:rPr lang="mr-IN" dirty="0"/>
              <a:t>58</a:t>
            </a:r>
            <a:r>
              <a:rPr lang="en-US" dirty="0"/>
              <a:t>:</a:t>
            </a:r>
            <a:r>
              <a:rPr lang="mr-IN" dirty="0"/>
              <a:t>30.23</a:t>
            </a:r>
            <a:endParaRPr lang="en-US" dirty="0"/>
          </a:p>
          <a:p>
            <a:pPr lvl="1"/>
            <a:r>
              <a:rPr lang="en-US" dirty="0"/>
              <a:t>Spectral type = Y1</a:t>
            </a:r>
          </a:p>
          <a:p>
            <a:pPr lvl="1"/>
            <a:r>
              <a:rPr lang="en-US" dirty="0"/>
              <a:t>F140W (HST/WFC3) = 22.3 ± 0.20 (</a:t>
            </a:r>
            <a:r>
              <a:rPr lang="en-US" dirty="0" err="1"/>
              <a:t>vega</a:t>
            </a:r>
            <a:r>
              <a:rPr lang="en-US" dirty="0"/>
              <a:t> mag)</a:t>
            </a:r>
            <a:br>
              <a:rPr lang="en-US" dirty="0"/>
            </a:br>
            <a:endParaRPr lang="en-US" dirty="0"/>
          </a:p>
          <a:p>
            <a:r>
              <a:rPr lang="en-US" dirty="0"/>
              <a:t>Use the above coordinates for background setting, and choose level Medium</a:t>
            </a:r>
            <a:br>
              <a:rPr lang="en-US" dirty="0"/>
            </a:br>
            <a:endParaRPr lang="en-US" dirty="0"/>
          </a:p>
          <a:p>
            <a:r>
              <a:rPr lang="en-US" dirty="0"/>
              <a:t>We use a custom uploaded spectrum in the ETC from the models of Morley et al 2014 (available online), assuming T 450K, log g of 4.7. This lists wavelength in µm, flux density in </a:t>
            </a:r>
            <a:r>
              <a:rPr lang="en-US" dirty="0" err="1"/>
              <a:t>mJy</a:t>
            </a:r>
            <a:r>
              <a:rPr lang="en-US" dirty="0"/>
              <a:t>, as required by the ETC.</a:t>
            </a:r>
            <a:br>
              <a:rPr lang="en-US" dirty="0"/>
            </a:br>
            <a:endParaRPr lang="en-US" dirty="0"/>
          </a:p>
          <a:p>
            <a:r>
              <a:rPr lang="en-US" dirty="0"/>
              <a:t>Model the dwarf as a point source</a:t>
            </a:r>
            <a:br>
              <a:rPr lang="en-US" dirty="0"/>
            </a:br>
            <a:endParaRPr lang="en-US" dirty="0"/>
          </a:p>
          <a:p>
            <a:r>
              <a:rPr lang="en-US" dirty="0" err="1"/>
              <a:t>Renormalise</a:t>
            </a:r>
            <a:r>
              <a:rPr lang="en-US" dirty="0"/>
              <a:t> the spectrum to the above magnitude</a:t>
            </a:r>
            <a:br>
              <a:rPr lang="en-US" dirty="0"/>
            </a:br>
            <a:endParaRPr lang="en-US" dirty="0"/>
          </a:p>
        </p:txBody>
      </p:sp>
      <p:sp>
        <p:nvSpPr>
          <p:cNvPr id="3" name="Title 2"/>
          <p:cNvSpPr>
            <a:spLocks noGrp="1"/>
          </p:cNvSpPr>
          <p:nvPr>
            <p:ph type="title"/>
          </p:nvPr>
        </p:nvSpPr>
        <p:spPr/>
        <p:txBody>
          <a:bodyPr/>
          <a:lstStyle/>
          <a:p>
            <a:r>
              <a:rPr lang="en-US" dirty="0"/>
              <a:t>Observational setup/ Source and Scene</a:t>
            </a:r>
          </a:p>
        </p:txBody>
      </p:sp>
    </p:spTree>
    <p:extLst>
      <p:ext uri="{BB962C8B-B14F-4D97-AF65-F5344CB8AC3E}">
        <p14:creationId xmlns:p14="http://schemas.microsoft.com/office/powerpoint/2010/main" val="36854397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4" y="1964265"/>
            <a:ext cx="19917834" cy="10651067"/>
          </a:xfrm>
        </p:spPr>
        <p:txBody>
          <a:bodyPr>
            <a:normAutofit/>
          </a:bodyPr>
          <a:lstStyle/>
          <a:p>
            <a:r>
              <a:rPr lang="en-US" dirty="0"/>
              <a:t>Use the </a:t>
            </a:r>
            <a:r>
              <a:rPr lang="en-US" dirty="0">
                <a:solidFill>
                  <a:srgbClr val="CA7872"/>
                </a:solidFill>
              </a:rPr>
              <a:t>MIRI LRS calculation </a:t>
            </a:r>
            <a:r>
              <a:rPr lang="en-US" dirty="0"/>
              <a:t>in the “slit” setting.  This pre-selects the P750L disperser (the double prism), and the FULL array readout pattern.</a:t>
            </a:r>
            <a:br>
              <a:rPr lang="en-US" dirty="0"/>
            </a:br>
            <a:endParaRPr lang="en-US" dirty="0"/>
          </a:p>
          <a:p>
            <a:r>
              <a:rPr lang="en-US" dirty="0">
                <a:solidFill>
                  <a:srgbClr val="CA7872"/>
                </a:solidFill>
              </a:rPr>
              <a:t>Strategy:</a:t>
            </a:r>
            <a:r>
              <a:rPr lang="en-US" dirty="0"/>
              <a:t> Aperture Spectral Extraction</a:t>
            </a:r>
          </a:p>
          <a:p>
            <a:pPr lvl="1"/>
            <a:r>
              <a:rPr lang="en-US" dirty="0"/>
              <a:t>Choose sensible dimensions for the sky sample region and aperture half-height</a:t>
            </a:r>
          </a:p>
          <a:p>
            <a:pPr lvl="1"/>
            <a:r>
              <a:rPr lang="en-US" dirty="0"/>
              <a:t>Select 7.5 µm for the wavelength of interest</a:t>
            </a:r>
            <a:br>
              <a:rPr lang="en-US" dirty="0"/>
            </a:br>
            <a:endParaRPr lang="en-US" dirty="0"/>
          </a:p>
          <a:p>
            <a:r>
              <a:rPr lang="en-US" dirty="0">
                <a:solidFill>
                  <a:srgbClr val="CA7872"/>
                </a:solidFill>
              </a:rPr>
              <a:t>Configure exposure settings </a:t>
            </a:r>
            <a:r>
              <a:rPr lang="en-US" dirty="0"/>
              <a:t>to achieve a SNR ≥ 10 at the reference wavelength</a:t>
            </a:r>
          </a:p>
        </p:txBody>
      </p:sp>
      <p:sp>
        <p:nvSpPr>
          <p:cNvPr id="3" name="Title 2"/>
          <p:cNvSpPr>
            <a:spLocks noGrp="1"/>
          </p:cNvSpPr>
          <p:nvPr>
            <p:ph type="title"/>
          </p:nvPr>
        </p:nvSpPr>
        <p:spPr/>
        <p:txBody>
          <a:bodyPr/>
          <a:lstStyle/>
          <a:p>
            <a:r>
              <a:rPr lang="en-US" dirty="0"/>
              <a:t>Instrument &amp; Detector </a:t>
            </a:r>
          </a:p>
        </p:txBody>
      </p:sp>
    </p:spTree>
    <p:extLst>
      <p:ext uri="{BB962C8B-B14F-4D97-AF65-F5344CB8AC3E}">
        <p14:creationId xmlns:p14="http://schemas.microsoft.com/office/powerpoint/2010/main" val="11420534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7"/>
            <a:ext cx="19309673" cy="6276622"/>
          </a:xfrm>
        </p:spPr>
        <p:txBody>
          <a:bodyPr>
            <a:normAutofit fontScale="92500" lnSpcReduction="10000"/>
          </a:bodyPr>
          <a:lstStyle/>
          <a:p>
            <a:r>
              <a:rPr lang="en-US" dirty="0">
                <a:solidFill>
                  <a:srgbClr val="CA7872"/>
                </a:solidFill>
              </a:rPr>
              <a:t>Tip 1</a:t>
            </a:r>
            <a:r>
              <a:rPr lang="en-US" dirty="0"/>
              <a:t>: the LRS standard point-source dither pattern consists of 2 </a:t>
            </a:r>
            <a:r>
              <a:rPr lang="en-US" dirty="0" err="1"/>
              <a:t>pointings</a:t>
            </a:r>
            <a:r>
              <a:rPr lang="en-US" dirty="0"/>
              <a:t> along the slit, which are combined by the pipeline. This pattern is simulated by setting “exposures per specification’ to 2</a:t>
            </a:r>
            <a:br>
              <a:rPr lang="en-US" dirty="0"/>
            </a:br>
            <a:endParaRPr lang="en-US" dirty="0"/>
          </a:p>
          <a:p>
            <a:r>
              <a:rPr lang="en-US" dirty="0">
                <a:solidFill>
                  <a:srgbClr val="CA7872"/>
                </a:solidFill>
              </a:rPr>
              <a:t>Tip 2</a:t>
            </a:r>
            <a:r>
              <a:rPr lang="en-US" dirty="0"/>
              <a:t>: you should aim for integration lengths of around ~300 s. Integrations should be &lt; 1000 s to avoid too many cosmic ray impacts.</a:t>
            </a:r>
            <a:br>
              <a:rPr lang="en-US" dirty="0"/>
            </a:br>
            <a:endParaRPr lang="en-US" dirty="0"/>
          </a:p>
          <a:p>
            <a:r>
              <a:rPr lang="en-US" dirty="0">
                <a:solidFill>
                  <a:srgbClr val="CA7872"/>
                </a:solidFill>
              </a:rPr>
              <a:t>Tip 3</a:t>
            </a:r>
            <a:r>
              <a:rPr lang="en-US" dirty="0"/>
              <a:t>: Use the “Expand “ feature to explore the SNR variation vs. groups or integrations</a:t>
            </a:r>
          </a:p>
          <a:p>
            <a:endParaRPr lang="en-US" dirty="0"/>
          </a:p>
        </p:txBody>
      </p:sp>
      <p:sp>
        <p:nvSpPr>
          <p:cNvPr id="3" name="Title 2"/>
          <p:cNvSpPr>
            <a:spLocks noGrp="1"/>
          </p:cNvSpPr>
          <p:nvPr>
            <p:ph type="title"/>
          </p:nvPr>
        </p:nvSpPr>
        <p:spPr/>
        <p:txBody>
          <a:bodyPr/>
          <a:lstStyle/>
          <a:p>
            <a:r>
              <a:rPr lang="en-US" dirty="0"/>
              <a:t>Tips</a:t>
            </a:r>
          </a:p>
        </p:txBody>
      </p:sp>
      <p:grpSp>
        <p:nvGrpSpPr>
          <p:cNvPr id="6" name="Group 5"/>
          <p:cNvGrpSpPr/>
          <p:nvPr/>
        </p:nvGrpSpPr>
        <p:grpSpPr>
          <a:xfrm>
            <a:off x="2326369" y="8664220"/>
            <a:ext cx="20533631" cy="3217333"/>
            <a:chOff x="2326369" y="8664220"/>
            <a:chExt cx="20533631" cy="3217333"/>
          </a:xfrm>
        </p:grpSpPr>
        <p:pic>
          <p:nvPicPr>
            <p:cNvPr id="4" name="Picture 3" descr="lrs_jdocs_dither.png"/>
            <p:cNvPicPr>
              <a:picLocks noChangeAspect="1"/>
            </p:cNvPicPr>
            <p:nvPr/>
          </p:nvPicPr>
          <p:blipFill rotWithShape="1">
            <a:blip r:embed="rId2">
              <a:extLst>
                <a:ext uri="{28A0092B-C50C-407E-A947-70E740481C1C}">
                  <a14:useLocalDpi xmlns:a14="http://schemas.microsoft.com/office/drawing/2010/main" val="0"/>
                </a:ext>
              </a:extLst>
            </a:blip>
            <a:srcRect t="48614"/>
            <a:stretch/>
          </p:blipFill>
          <p:spPr>
            <a:xfrm>
              <a:off x="2326369" y="8664220"/>
              <a:ext cx="18965915" cy="3217333"/>
            </a:xfrm>
            <a:prstGeom prst="rect">
              <a:avLst/>
            </a:prstGeom>
          </p:spPr>
        </p:pic>
        <p:pic>
          <p:nvPicPr>
            <p:cNvPr id="5" name="Picture 4"/>
            <p:cNvPicPr>
              <a:picLocks noChangeAspect="1"/>
            </p:cNvPicPr>
            <p:nvPr/>
          </p:nvPicPr>
          <p:blipFill>
            <a:blip r:embed="rId3"/>
            <a:stretch>
              <a:fillRect/>
            </a:stretch>
          </p:blipFill>
          <p:spPr>
            <a:xfrm>
              <a:off x="19720306" y="8664220"/>
              <a:ext cx="3139694" cy="3187265"/>
            </a:xfrm>
            <a:prstGeom prst="rect">
              <a:avLst/>
            </a:prstGeom>
          </p:spPr>
        </p:pic>
      </p:grpSp>
    </p:spTree>
    <p:extLst>
      <p:ext uri="{BB962C8B-B14F-4D97-AF65-F5344CB8AC3E}">
        <p14:creationId xmlns:p14="http://schemas.microsoft.com/office/powerpoint/2010/main" val="17107604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RS_SNR_1.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710" y="1359278"/>
            <a:ext cx="10298290" cy="108849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55308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3" y="1964266"/>
            <a:ext cx="19309673" cy="9889067"/>
          </a:xfrm>
        </p:spPr>
        <p:txBody>
          <a:bodyPr>
            <a:normAutofit fontScale="92500" lnSpcReduction="10000"/>
          </a:bodyPr>
          <a:lstStyle/>
          <a:p>
            <a:r>
              <a:rPr lang="en-US" dirty="0"/>
              <a:t>MIRI LRS requires very accurate placement of the target in the slit to achieve the best calibration. Investigate the best TA settings using the dedicated “Target Acquisition” calculation in the ETC. For best results, you should aim for </a:t>
            </a:r>
            <a:r>
              <a:rPr lang="en-US" dirty="0">
                <a:solidFill>
                  <a:srgbClr val="CA7872"/>
                </a:solidFill>
              </a:rPr>
              <a:t>SNR &gt; 20 </a:t>
            </a:r>
            <a:r>
              <a:rPr lang="en-US" dirty="0"/>
              <a:t>on the TA image.</a:t>
            </a:r>
            <a:br>
              <a:rPr lang="en-US" dirty="0"/>
            </a:br>
            <a:endParaRPr lang="en-US" dirty="0"/>
          </a:p>
          <a:p>
            <a:r>
              <a:rPr lang="en-US" dirty="0"/>
              <a:t>Instrument setup:</a:t>
            </a:r>
          </a:p>
          <a:p>
            <a:pPr lvl="1"/>
            <a:r>
              <a:rPr lang="en-US" dirty="0">
                <a:solidFill>
                  <a:srgbClr val="CA7872"/>
                </a:solidFill>
              </a:rPr>
              <a:t>TA for LRS slit, MRS and LRS slitless</a:t>
            </a:r>
          </a:p>
          <a:p>
            <a:pPr lvl="1"/>
            <a:r>
              <a:rPr lang="en-US" dirty="0"/>
              <a:t>Filter: F560W</a:t>
            </a:r>
            <a:br>
              <a:rPr lang="en-US" dirty="0"/>
            </a:br>
            <a:endParaRPr lang="en-US" dirty="0"/>
          </a:p>
          <a:p>
            <a:r>
              <a:rPr lang="en-US" dirty="0"/>
              <a:t>Choose an appropriate readout mode and number of groups from the available lists to reach SNR &gt; 20. </a:t>
            </a:r>
            <a:br>
              <a:rPr lang="en-US" dirty="0"/>
            </a:br>
            <a:endParaRPr lang="en-US" dirty="0"/>
          </a:p>
          <a:p>
            <a:r>
              <a:rPr lang="en-US" dirty="0">
                <a:solidFill>
                  <a:srgbClr val="CA7872"/>
                </a:solidFill>
              </a:rPr>
              <a:t>Conclusion: </a:t>
            </a:r>
            <a:r>
              <a:rPr lang="en-US" dirty="0"/>
              <a:t>can this target be used for TA, or should we find a nearby offset target?</a:t>
            </a:r>
          </a:p>
        </p:txBody>
      </p:sp>
      <p:sp>
        <p:nvSpPr>
          <p:cNvPr id="3" name="Title 2"/>
          <p:cNvSpPr>
            <a:spLocks noGrp="1"/>
          </p:cNvSpPr>
          <p:nvPr>
            <p:ph type="title"/>
          </p:nvPr>
        </p:nvSpPr>
        <p:spPr/>
        <p:txBody>
          <a:bodyPr/>
          <a:lstStyle/>
          <a:p>
            <a:r>
              <a:rPr lang="en-US" dirty="0"/>
              <a:t>Target Acquisition</a:t>
            </a:r>
          </a:p>
        </p:txBody>
      </p:sp>
    </p:spTree>
    <p:extLst>
      <p:ext uri="{BB962C8B-B14F-4D97-AF65-F5344CB8AC3E}">
        <p14:creationId xmlns:p14="http://schemas.microsoft.com/office/powerpoint/2010/main" val="12586550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Case 2: Multi-Object Spectroscopy of a Deep Field of Distant Galaxies</a:t>
            </a:r>
          </a:p>
        </p:txBody>
      </p:sp>
    </p:spTree>
    <p:extLst>
      <p:ext uri="{BB962C8B-B14F-4D97-AF65-F5344CB8AC3E}">
        <p14:creationId xmlns:p14="http://schemas.microsoft.com/office/powerpoint/2010/main" val="2802145958"/>
      </p:ext>
    </p:extLst>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15790</TotalTime>
  <Words>1311</Words>
  <Application>Microsoft Macintosh PowerPoint</Application>
  <PresentationFormat>Custom</PresentationFormat>
  <Paragraphs>109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Avenir Book</vt:lpstr>
      <vt:lpstr>Avenir Heavy</vt:lpstr>
      <vt:lpstr>Avenir Roman</vt:lpstr>
      <vt:lpstr>Franklin Gothic Medium</vt:lpstr>
      <vt:lpstr>Helvetica Neue</vt:lpstr>
      <vt:lpstr>Helvetica Neue Light</vt:lpstr>
      <vt:lpstr>LucidaGrande</vt:lpstr>
      <vt:lpstr>MasterClassWorkshop_no_ESA</vt:lpstr>
      <vt:lpstr>ETC hands-on</vt:lpstr>
      <vt:lpstr>Case 1: Mid-IR spectroscopy of a Y dwarf </vt:lpstr>
      <vt:lpstr>MIRI low-resolution spectroscopy of a Y dwarf</vt:lpstr>
      <vt:lpstr>Observational setup/ Source and Scene</vt:lpstr>
      <vt:lpstr>Instrument &amp; Detector </vt:lpstr>
      <vt:lpstr>Tips</vt:lpstr>
      <vt:lpstr>PowerPoint Presentation</vt:lpstr>
      <vt:lpstr>Target Acquisition</vt:lpstr>
      <vt:lpstr>Case 2: Multi-Object Spectroscopy of a Deep Field of Distant Galaxies</vt:lpstr>
      <vt:lpstr>NIRSpec Multi-Object Spectroscopy of distant galaxies</vt:lpstr>
      <vt:lpstr>Exercise overview</vt:lpstr>
      <vt:lpstr>Instrument Configuration</vt:lpstr>
      <vt:lpstr>Observation strategy: Basic building block</vt:lpstr>
      <vt:lpstr>ETC Calculations </vt:lpstr>
      <vt:lpstr>ETC I: Low-resolution spectroscopy</vt:lpstr>
      <vt:lpstr>ETC I: Low-resolution spectroscopy </vt:lpstr>
      <vt:lpstr>ETC II: S/N for emission lines</vt:lpstr>
      <vt:lpstr>Emission line properties</vt:lpstr>
      <vt:lpstr>Emission lines ETC calculations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Themiya Nanayakkara</cp:lastModifiedBy>
  <cp:revision>41</cp:revision>
  <dcterms:modified xsi:type="dcterms:W3CDTF">2022-11-29T02:28:21Z</dcterms:modified>
</cp:coreProperties>
</file>