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29"/>
  </p:notesMasterIdLst>
  <p:sldIdLst>
    <p:sldId id="285" r:id="rId2"/>
    <p:sldId id="258" r:id="rId3"/>
    <p:sldId id="257" r:id="rId4"/>
    <p:sldId id="261" r:id="rId5"/>
    <p:sldId id="272" r:id="rId6"/>
    <p:sldId id="270" r:id="rId7"/>
    <p:sldId id="284" r:id="rId8"/>
    <p:sldId id="262" r:id="rId9"/>
    <p:sldId id="273" r:id="rId10"/>
    <p:sldId id="263" r:id="rId11"/>
    <p:sldId id="269" r:id="rId12"/>
    <p:sldId id="259" r:id="rId13"/>
    <p:sldId id="264" r:id="rId14"/>
    <p:sldId id="280" r:id="rId15"/>
    <p:sldId id="281" r:id="rId16"/>
    <p:sldId id="265" r:id="rId17"/>
    <p:sldId id="282" r:id="rId18"/>
    <p:sldId id="283" r:id="rId19"/>
    <p:sldId id="275" r:id="rId20"/>
    <p:sldId id="274" r:id="rId21"/>
    <p:sldId id="266" r:id="rId22"/>
    <p:sldId id="276" r:id="rId23"/>
    <p:sldId id="277" r:id="rId24"/>
    <p:sldId id="278" r:id="rId25"/>
    <p:sldId id="279" r:id="rId26"/>
    <p:sldId id="267" r:id="rId27"/>
    <p:sldId id="271"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1pPr>
    <a:lvl2pPr marL="0" marR="0" indent="228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2pPr>
    <a:lvl3pPr marL="0" marR="0" indent="457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3pPr>
    <a:lvl4pPr marL="0" marR="0" indent="685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4pPr>
    <a:lvl5pPr marL="0" marR="0" indent="9144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5pPr>
    <a:lvl6pPr marL="0" marR="0" indent="11430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6pPr>
    <a:lvl7pPr marL="0" marR="0" indent="1371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7pPr>
    <a:lvl8pPr marL="0" marR="0" indent="1600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8pPr>
    <a:lvl9pPr marL="0" marR="0" indent="1828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33BA23B1-9221-436E-865A-0063620EA4FD}" styleName="">
    <a:tblBg/>
    <a:wholeTbl>
      <a:tcTxStyle b="off" i="off">
        <a:font>
          <a:latin typeface="Helvetica Neue"/>
          <a:ea typeface="Helvetica Neue"/>
          <a:cs typeface="Helvetica Neue"/>
        </a:font>
        <a:schemeClr val="accent5">
          <a:hueOff val="-8881752"/>
          <a:lumOff val="-12984"/>
        </a:schemeClr>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chemeClr val="accent5">
          <a:hueOff val="-8881752"/>
          <a:lumOff val="-12984"/>
        </a:schemeClr>
      </a:tcTxStyle>
      <a:tcStyle>
        <a:tcBdr>
          <a:left>
            <a:ln w="12700" cap="flat">
              <a:noFill/>
              <a:miter lim="400000"/>
            </a:ln>
          </a:left>
          <a:right>
            <a:ln w="12700" cap="flat">
              <a:solidFill>
                <a:schemeClr val="accent5">
                  <a:hueOff val="-8881752"/>
                  <a:lumOff val="-12984"/>
                </a:schemeClr>
              </a:solidFill>
              <a:prstDash val="solid"/>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Col>
    <a:la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prstDash val="solid"/>
              <a:miter lim="400000"/>
            </a:ln>
          </a:top>
          <a:bottom>
            <a:ln w="12700" cap="flat">
              <a:noFill/>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lastRow>
    <a:fir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noFill/>
              <a:miter lim="400000"/>
            </a:ln>
          </a:top>
          <a:bottom>
            <a:ln w="12700" cap="flat">
              <a:solidFill>
                <a:schemeClr val="accent5">
                  <a:hueOff val="-8881752"/>
                  <a:lumOff val="-12984"/>
                </a:schemeClr>
              </a:solidFill>
              <a:prstDash val="solid"/>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Row>
  </a:tblStyle>
  <a:tblStyle styleId="{8F44A2F1-9E1F-4B54-A3A2-5F16C0AD49E2}" styleName="">
    <a:tblBg/>
    <a:wholeTbl>
      <a:tcTxStyle b="off" i="off">
        <a:fontRef idx="minor">
          <a:schemeClr val="accent5">
            <a:hueOff val="-8881752"/>
            <a:lumOff val="-12984"/>
          </a:schemeClr>
        </a:fontRef>
        <a:schemeClr val="accent5">
          <a:hueOff val="-8881752"/>
          <a:lumOff val="-12984"/>
        </a:schemeClr>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E9E8"/>
          </a:solidFill>
        </a:fill>
      </a:tcStyle>
    </a:wholeTbl>
    <a:band2H>
      <a:tcTxStyle/>
      <a:tcStyle>
        <a:tcBdr/>
        <a:fill>
          <a:solidFill>
            <a:srgbClr val="F4F4F4"/>
          </a:solidFill>
        </a:fill>
      </a:tcStyle>
    </a:band2H>
    <a:firstCo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hueOff val="-3600000"/>
              <a:lumOff val="-20194"/>
            </a:schemeClr>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1429"/>
  </p:normalViewPr>
  <p:slideViewPr>
    <p:cSldViewPr snapToGrid="0" snapToObjects="1">
      <p:cViewPr varScale="1">
        <p:scale>
          <a:sx n="53" d="100"/>
          <a:sy n="53" d="100"/>
        </p:scale>
        <p:origin x="232" y="312"/>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3" name="Shape 63"/>
          <p:cNvSpPr>
            <a:spLocks noGrp="1" noRot="1" noChangeAspect="1"/>
          </p:cNvSpPr>
          <p:nvPr>
            <p:ph type="sldImg"/>
          </p:nvPr>
        </p:nvSpPr>
        <p:spPr>
          <a:xfrm>
            <a:off x="1143000" y="685800"/>
            <a:ext cx="4572000" cy="3429000"/>
          </a:xfrm>
          <a:prstGeom prst="rect">
            <a:avLst/>
          </a:prstGeom>
        </p:spPr>
        <p:txBody>
          <a:bodyPr/>
          <a:lstStyle/>
          <a:p>
            <a:endParaRPr/>
          </a:p>
        </p:txBody>
      </p:sp>
      <p:sp>
        <p:nvSpPr>
          <p:cNvPr id="64" name="Shape 6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711539347"/>
      </p:ext>
    </p:extLst>
  </p:cSld>
  <p:clrMap bg1="lt1" tx1="dk1" bg2="lt2" tx2="dk2" accent1="accent1" accent2="accent2" accent3="accent3" accent4="accent4" accent5="accent5" accent6="accent6" hlink="hlink" folHlink="folHlink"/>
  <p:notesStyle>
    <a:lvl1pPr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1pPr>
    <a:lvl2pPr indent="228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2pPr>
    <a:lvl3pPr indent="457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3pPr>
    <a:lvl4pPr indent="685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4pPr>
    <a:lvl5pPr indent="9144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5pPr>
    <a:lvl6pPr indent="11430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6pPr>
    <a:lvl7pPr indent="1371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7pPr>
    <a:lvl8pPr indent="1600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8pPr>
    <a:lvl9pPr indent="1828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8"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19" name="jwst_20170515.jpg" descr="jwst_20170515.jpg"/>
          <p:cNvPicPr>
            <a:picLocks noChangeAspect="1"/>
          </p:cNvPicPr>
          <p:nvPr/>
        </p:nvPicPr>
        <p:blipFill>
          <a:blip r:embed="rId2"/>
          <a:stretch>
            <a:fillRect/>
          </a:stretch>
        </p:blipFill>
        <p:spPr>
          <a:xfrm>
            <a:off x="-978000" y="-1625599"/>
            <a:ext cx="24396067" cy="18272652"/>
          </a:xfrm>
          <a:prstGeom prst="rect">
            <a:avLst/>
          </a:prstGeom>
          <a:ln w="12700">
            <a:miter lim="400000"/>
          </a:ln>
        </p:spPr>
      </p:pic>
      <p:sp>
        <p:nvSpPr>
          <p:cNvPr id="20" name="Rectangle"/>
          <p:cNvSpPr/>
          <p:nvPr/>
        </p:nvSpPr>
        <p:spPr>
          <a:xfrm>
            <a:off x="-8467" y="889000"/>
            <a:ext cx="24400934" cy="13716000"/>
          </a:xfrm>
          <a:prstGeom prst="rect">
            <a:avLst/>
          </a:prstGeom>
          <a:solidFill>
            <a:srgbClr val="C49732">
              <a:alpha val="9000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21" name="Title Text"/>
          <p:cNvSpPr txBox="1">
            <a:spLocks noGrp="1"/>
          </p:cNvSpPr>
          <p:nvPr>
            <p:ph type="title"/>
          </p:nvPr>
        </p:nvSpPr>
        <p:spPr>
          <a:xfrm>
            <a:off x="524933" y="4922175"/>
            <a:ext cx="15620108" cy="2693592"/>
          </a:xfrm>
          <a:prstGeom prst="rect">
            <a:avLst/>
          </a:prstGeom>
        </p:spPr>
        <p:txBody>
          <a:bodyPr/>
          <a:lstStyle>
            <a:lvl1pPr algn="l">
              <a:defRPr>
                <a:solidFill>
                  <a:srgbClr val="FFFFFF"/>
                </a:solidFill>
              </a:defRPr>
            </a:lvl1pPr>
          </a:lstStyle>
          <a:p>
            <a:r>
              <a:rPr lang="en-US"/>
              <a:t>Click to edit Master title style</a:t>
            </a:r>
            <a:endParaRPr dirty="0"/>
          </a:p>
        </p:txBody>
      </p:sp>
      <p:sp>
        <p:nvSpPr>
          <p:cNvPr id="22" name="Body Level One…"/>
          <p:cNvSpPr txBox="1">
            <a:spLocks noGrp="1"/>
          </p:cNvSpPr>
          <p:nvPr>
            <p:ph type="body" sz="quarter" idx="1" hasCustomPrompt="1"/>
          </p:nvPr>
        </p:nvSpPr>
        <p:spPr>
          <a:prstGeom prst="rect">
            <a:avLst/>
          </a:prstGeom>
        </p:spPr>
        <p:txBody>
          <a:bodyPr/>
          <a:lstStyle>
            <a:lvl1pPr>
              <a:defRPr baseline="0">
                <a:solidFill>
                  <a:schemeClr val="accent4">
                    <a:lumOff val="22769"/>
                  </a:schemeClr>
                </a:solidFill>
              </a:defRPr>
            </a:lvl1pPr>
            <a:lvl2pPr>
              <a:defRPr>
                <a:solidFill>
                  <a:schemeClr val="accent4">
                    <a:lumOff val="22769"/>
                  </a:schemeClr>
                </a:solidFill>
              </a:defRPr>
            </a:lvl2pPr>
            <a:lvl3pPr>
              <a:defRPr>
                <a:solidFill>
                  <a:schemeClr val="accent4">
                    <a:lumOff val="22769"/>
                  </a:schemeClr>
                </a:solidFill>
              </a:defRPr>
            </a:lvl3pPr>
            <a:lvl4pPr>
              <a:defRPr>
                <a:solidFill>
                  <a:schemeClr val="accent4">
                    <a:lumOff val="22769"/>
                  </a:schemeClr>
                </a:solidFill>
              </a:defRPr>
            </a:lvl4pPr>
            <a:lvl5pPr>
              <a:defRPr>
                <a:solidFill>
                  <a:schemeClr val="accent4">
                    <a:lumOff val="22769"/>
                  </a:schemeClr>
                </a:solidFill>
              </a:defRPr>
            </a:lvl5pPr>
          </a:lstStyle>
          <a:p>
            <a:pPr lvl="0"/>
            <a:r>
              <a:rPr lang="en-US"/>
              <a:t>Your Name Here</a:t>
            </a:r>
            <a:endParaRPr dirty="0"/>
          </a:p>
        </p:txBody>
      </p:sp>
      <p:pic>
        <p:nvPicPr>
          <p:cNvPr id="23" name="master_class_workshop_logo.png" descr="master_class_workshop_logo.png"/>
          <p:cNvPicPr>
            <a:picLocks noChangeAspect="1"/>
          </p:cNvPicPr>
          <p:nvPr/>
        </p:nvPicPr>
        <p:blipFill>
          <a:blip r:embed="rId3"/>
          <a:stretch>
            <a:fillRect/>
          </a:stretch>
        </p:blipFill>
        <p:spPr>
          <a:xfrm>
            <a:off x="16879557" y="3278716"/>
            <a:ext cx="6539310" cy="6539310"/>
          </a:xfrm>
          <a:prstGeom prst="rect">
            <a:avLst/>
          </a:prstGeom>
          <a:ln w="12700">
            <a:miter lim="400000"/>
          </a:ln>
        </p:spPr>
      </p:pic>
      <p:sp>
        <p:nvSpPr>
          <p:cNvPr id="24" name="Rectangle"/>
          <p:cNvSpPr/>
          <p:nvPr/>
        </p:nvSpPr>
        <p:spPr>
          <a:xfrm>
            <a:off x="-8467" y="11309217"/>
            <a:ext cx="24400934" cy="2406783"/>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5" name="Rectangle"/>
          <p:cNvSpPr/>
          <p:nvPr/>
        </p:nvSpPr>
        <p:spPr>
          <a:xfrm>
            <a:off x="-8467" y="11855846"/>
            <a:ext cx="24400934" cy="1860154"/>
          </a:xfrm>
          <a:prstGeom prst="rect">
            <a:avLst/>
          </a:prstGeom>
          <a:solidFill>
            <a:srgbClr val="9C3742"/>
          </a:solidFill>
          <a:ln w="12700">
            <a:miter lim="400000"/>
          </a:ln>
        </p:spPr>
        <p:txBody>
          <a:bodyPr lIns="0" tIns="0" rIns="0" bIns="0" anchor="ctr"/>
          <a:lstStyle/>
          <a:p>
            <a:pPr algn="ctr">
              <a:spcBef>
                <a:spcPts val="0"/>
              </a:spcBef>
              <a:defRPr sz="3200">
                <a:solidFill>
                  <a:srgbClr val="FFFFFF"/>
                </a:solidFill>
              </a:defRPr>
            </a:pPr>
            <a:endParaRPr/>
          </a:p>
        </p:txBody>
      </p:sp>
      <p:sp>
        <p:nvSpPr>
          <p:cNvPr id="26" name="Rectangle"/>
          <p:cNvSpPr/>
          <p:nvPr/>
        </p:nvSpPr>
        <p:spPr>
          <a:xfrm>
            <a:off x="-8467" y="12128500"/>
            <a:ext cx="24400934" cy="1587500"/>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27" name="Rectangle"/>
          <p:cNvSpPr/>
          <p:nvPr/>
        </p:nvSpPr>
        <p:spPr>
          <a:xfrm>
            <a:off x="-8467" y="-4234"/>
            <a:ext cx="24400934" cy="1587501"/>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8" name="ESA JWST Master Class"/>
          <p:cNvSpPr txBox="1"/>
          <p:nvPr/>
        </p:nvSpPr>
        <p:spPr>
          <a:xfrm>
            <a:off x="535214" y="3299956"/>
            <a:ext cx="12956015"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spcBef>
                <a:spcPts val="0"/>
              </a:spcBef>
              <a:defRPr sz="7200">
                <a:solidFill>
                  <a:schemeClr val="accent1">
                    <a:lumOff val="-12591"/>
                  </a:schemeClr>
                </a:solidFill>
                <a:latin typeface="Avenir Heavy"/>
                <a:ea typeface="Avenir Heavy"/>
                <a:cs typeface="Avenir Heavy"/>
                <a:sym typeface="Avenir Heavy"/>
              </a:defRPr>
            </a:lvl1pPr>
          </a:lstStyle>
          <a:p>
            <a:r>
              <a:rPr lang="en-US" dirty="0"/>
              <a:t>JWST Master Class Workshop</a:t>
            </a:r>
            <a:endParaRPr dirty="0">
              <a:solidFill>
                <a:srgbClr val="323232"/>
              </a:solidFill>
            </a:endParaRPr>
          </a:p>
        </p:txBody>
      </p:sp>
      <p:sp>
        <p:nvSpPr>
          <p:cNvPr id="29" name="ESA JWST Master Class, ESAC, Madrid Spain, 3-5 February 2020"/>
          <p:cNvSpPr txBox="1">
            <a:spLocks noGrp="1"/>
          </p:cNvSpPr>
          <p:nvPr>
            <p:ph type="body" sz="quarter" idx="13" hasCustomPrompt="1"/>
          </p:nvPr>
        </p:nvSpPr>
        <p:spPr>
          <a:xfrm>
            <a:off x="493585" y="12640121"/>
            <a:ext cx="3904072" cy="564257"/>
          </a:xfrm>
          <a:prstGeom prst="rect">
            <a:avLst/>
          </a:prstGeom>
        </p:spPr>
        <p:txBody>
          <a:bodyPr wrap="none" anchor="ctr">
            <a:spAutoFit/>
          </a:bodyPr>
          <a:lstStyle>
            <a:lvl1pPr>
              <a:defRPr sz="3000" baseline="0">
                <a:solidFill>
                  <a:schemeClr val="accent4">
                    <a:lumOff val="22769"/>
                  </a:schemeClr>
                </a:solidFill>
              </a:defRPr>
            </a:lvl1pPr>
          </a:lstStyle>
          <a:p>
            <a:pPr lvl="0"/>
            <a:r>
              <a:rPr lang="en-US" dirty="0"/>
              <a:t>Your Workshop Here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ubtitle">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rPr lang="en-US"/>
              <a:t>Click to edit Master title style</a:t>
            </a:r>
            <a:endParaRP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45" name="master_class_workshop_logo.png" descr="master_class_workshop_logo.png"/>
          <p:cNvPicPr>
            <a:picLocks noChangeAspect="1"/>
          </p:cNvPicPr>
          <p:nvPr/>
        </p:nvPicPr>
        <p:blipFill>
          <a:blip r:embed="rId2"/>
          <a:stretch>
            <a:fillRect/>
          </a:stretch>
        </p:blipFill>
        <p:spPr>
          <a:xfrm>
            <a:off x="21042031" y="256116"/>
            <a:ext cx="2910236" cy="2910236"/>
          </a:xfrm>
          <a:prstGeom prst="rect">
            <a:avLst/>
          </a:prstGeom>
          <a:ln w="12700">
            <a:miter lim="400000"/>
          </a:ln>
        </p:spPr>
      </p:pic>
      <p:grpSp>
        <p:nvGrpSpPr>
          <p:cNvPr id="51" name="Group"/>
          <p:cNvGrpSpPr/>
          <p:nvPr/>
        </p:nvGrpSpPr>
        <p:grpSpPr>
          <a:xfrm>
            <a:off x="-8467" y="-4234"/>
            <a:ext cx="773775" cy="13720235"/>
            <a:chOff x="0" y="0"/>
            <a:chExt cx="773774" cy="13720233"/>
          </a:xfrm>
        </p:grpSpPr>
        <p:sp>
          <p:nvSpPr>
            <p:cNvPr id="46" name="Rectangle"/>
            <p:cNvSpPr/>
            <p:nvPr/>
          </p:nvSpPr>
          <p:spPr>
            <a:xfrm>
              <a:off x="0" y="4233"/>
              <a:ext cx="773775" cy="13716001"/>
            </a:xfrm>
            <a:prstGeom prst="rect">
              <a:avLst/>
            </a:prstGeom>
            <a:solidFill>
              <a:srgbClr val="C4973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7" name="Rectangle"/>
            <p:cNvSpPr/>
            <p:nvPr/>
          </p:nvSpPr>
          <p:spPr>
            <a:xfrm>
              <a:off x="-1" y="11313451"/>
              <a:ext cx="773776" cy="2406783"/>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8" name="Rectangle"/>
            <p:cNvSpPr/>
            <p:nvPr/>
          </p:nvSpPr>
          <p:spPr>
            <a:xfrm>
              <a:off x="0" y="11860080"/>
              <a:ext cx="773775" cy="1860154"/>
            </a:xfrm>
            <a:prstGeom prst="rect">
              <a:avLst/>
            </a:prstGeom>
            <a:solidFill>
              <a:srgbClr val="9C374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9" name="Rectangle"/>
            <p:cNvSpPr/>
            <p:nvPr/>
          </p:nvSpPr>
          <p:spPr>
            <a:xfrm>
              <a:off x="0" y="12132733"/>
              <a:ext cx="773775" cy="1587501"/>
            </a:xfrm>
            <a:prstGeom prst="rect">
              <a:avLst/>
            </a:prstGeom>
            <a:solidFill>
              <a:srgbClr val="333333"/>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50" name="Rectangle"/>
            <p:cNvSpPr/>
            <p:nvPr/>
          </p:nvSpPr>
          <p:spPr>
            <a:xfrm>
              <a:off x="0" y="0"/>
              <a:ext cx="773775" cy="1587501"/>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grpSp>
      <p:sp>
        <p:nvSpPr>
          <p:cNvPr id="52" name="ESA JWST Master Class, ESAC, Madrid Spain, 3-5 February 2020"/>
          <p:cNvSpPr txBox="1"/>
          <p:nvPr/>
        </p:nvSpPr>
        <p:spPr>
          <a:xfrm>
            <a:off x="1248833" y="12868721"/>
            <a:ext cx="6615594"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spcBef>
                <a:spcPts val="0"/>
              </a:spcBef>
              <a:defRPr sz="3000">
                <a:solidFill>
                  <a:schemeClr val="accent4"/>
                </a:solidFill>
                <a:latin typeface="Avenir Heavy"/>
                <a:ea typeface="Avenir Heavy"/>
                <a:cs typeface="Avenir Heavy"/>
                <a:sym typeface="Avenir Heavy"/>
              </a:defRPr>
            </a:lvl1pPr>
          </a:lstStyle>
          <a:p>
            <a:pPr algn="l"/>
            <a:r>
              <a:rPr lang="en-US" dirty="0"/>
              <a:t>JWST MASTER CLASS MELBOURNE</a:t>
            </a:r>
            <a:endParaRPr dirty="0"/>
          </a:p>
        </p:txBody>
      </p:sp>
      <p:sp>
        <p:nvSpPr>
          <p:cNvPr id="53" name="Slide Number"/>
          <p:cNvSpPr txBox="1">
            <a:spLocks noGrp="1"/>
          </p:cNvSpPr>
          <p:nvPr>
            <p:ph type="sldNum" sz="quarter" idx="2"/>
          </p:nvPr>
        </p:nvSpPr>
        <p:spPr>
          <a:xfrm>
            <a:off x="23231348" y="12839700"/>
            <a:ext cx="565405" cy="622300"/>
          </a:xfrm>
          <a:prstGeom prst="rect">
            <a:avLst/>
          </a:prstGeom>
        </p:spPr>
        <p:txBody>
          <a:bodyPr/>
          <a:lstStyle>
            <a:lvl1pPr>
              <a:defRPr sz="3000">
                <a:solidFill>
                  <a:schemeClr val="accent4"/>
                </a:solidFill>
                <a:latin typeface="Avenir Heavy"/>
                <a:ea typeface="Avenir Heavy"/>
                <a:cs typeface="Avenir Heavy"/>
                <a:sym typeface="Avenir Heavy"/>
              </a:defRPr>
            </a:lvl1pPr>
          </a:lstStyle>
          <a:p>
            <a:fld id="{86CB4B4D-7CA3-9044-876B-883B54F8677D}" type="slidenum">
              <a:rPr lang="uk-UA" smtClean="0"/>
              <a:t>‹#›</a:t>
            </a:fld>
            <a:endParaRPr lang="uk-UA"/>
          </a:p>
        </p:txBody>
      </p:sp>
      <p:sp>
        <p:nvSpPr>
          <p:cNvPr id="54" name="Body Level One…"/>
          <p:cNvSpPr txBox="1">
            <a:spLocks noGrp="1"/>
          </p:cNvSpPr>
          <p:nvPr>
            <p:ph type="body" idx="1"/>
          </p:nvPr>
        </p:nvSpPr>
        <p:spPr>
          <a:xfrm>
            <a:off x="1248833" y="1964266"/>
            <a:ext cx="19309673" cy="9296401"/>
          </a:xfrm>
          <a:prstGeom prst="rect">
            <a:avLst/>
          </a:prstGeom>
        </p:spPr>
        <p:txBody>
          <a:bodyPr/>
          <a:lstStyle>
            <a:lvl1pPr marL="63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1pPr>
            <a:lvl2pPr marL="1270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2pPr>
            <a:lvl3pPr marL="190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3pPr>
            <a:lvl4pPr marL="2540000" indent="-635000">
              <a:spcBef>
                <a:spcPts val="1000"/>
              </a:spcBef>
              <a:buClr>
                <a:schemeClr val="accent1">
                  <a:lumOff val="-12591"/>
                </a:schemeClr>
              </a:buClr>
              <a:buSzPct val="74000"/>
              <a:buChar char="★"/>
              <a:defRPr sz="4800">
                <a:solidFill>
                  <a:schemeClr val="accent4">
                    <a:hueOff val="-3600000"/>
                    <a:lumOff val="-20194"/>
                  </a:schemeClr>
                </a:solidFill>
                <a:latin typeface="+mn-lt"/>
                <a:ea typeface="+mn-ea"/>
                <a:cs typeface="+mn-cs"/>
                <a:sym typeface="Avenir Book"/>
              </a:defRPr>
            </a:lvl4pPr>
            <a:lvl5pPr marL="3175000" indent="-635000">
              <a:spcBef>
                <a:spcPts val="1000"/>
              </a:spcBef>
              <a:buClr>
                <a:schemeClr val="accent1">
                  <a:lumOff val="-12591"/>
                </a:schemeClr>
              </a:buClr>
              <a:buSzPct val="93000"/>
              <a:buChar char="❖"/>
              <a:defRPr sz="4800">
                <a:solidFill>
                  <a:schemeClr val="accent4">
                    <a:hueOff val="-3600000"/>
                    <a:lumOff val="-20194"/>
                  </a:schemeClr>
                </a:solidFill>
                <a:latin typeface="+mn-lt"/>
                <a:ea typeface="+mn-ea"/>
                <a:cs typeface="+mn-cs"/>
                <a:sym typeface="Avenir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5" name="Title Text"/>
          <p:cNvSpPr txBox="1">
            <a:spLocks noGrp="1"/>
          </p:cNvSpPr>
          <p:nvPr>
            <p:ph type="title"/>
          </p:nvPr>
        </p:nvSpPr>
        <p:spPr>
          <a:xfrm>
            <a:off x="1248833" y="169333"/>
            <a:ext cx="19309673" cy="1587038"/>
          </a:xfrm>
          <a:prstGeom prst="rect">
            <a:avLst/>
          </a:prstGeom>
        </p:spPr>
        <p:txBody>
          <a:bodyPr/>
          <a:lstStyle>
            <a:lvl1pPr algn="l">
              <a:defRPr sz="8400">
                <a:solidFill>
                  <a:schemeClr val="accent1">
                    <a:lumOff val="-12591"/>
                  </a:schemeClr>
                </a:solidFill>
                <a:latin typeface="+mn-lt"/>
                <a:ea typeface="+mn-ea"/>
                <a:cs typeface="+mn-cs"/>
                <a:sym typeface="Avenir Book"/>
              </a:defRPr>
            </a:lvl1pPr>
          </a:lstStyle>
          <a:p>
            <a:r>
              <a:rPr lang="en-US"/>
              <a:t>Click to edit Master title style</a:t>
            </a: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cSld name="JWST Content Slide">
    <p:spTree>
      <p:nvGrpSpPr>
        <p:cNvPr id="1" name=""/>
        <p:cNvGrpSpPr/>
        <p:nvPr/>
      </p:nvGrpSpPr>
      <p:grpSpPr>
        <a:xfrm>
          <a:off x="0" y="0"/>
          <a:ext cx="0" cy="0"/>
          <a:chOff x="0" y="0"/>
          <a:chExt cx="0" cy="0"/>
        </a:xfrm>
      </p:grpSpPr>
      <p:cxnSp>
        <p:nvCxnSpPr>
          <p:cNvPr id="9" name="Straight Connector 8"/>
          <p:cNvCxnSpPr/>
          <p:nvPr/>
        </p:nvCxnSpPr>
        <p:spPr>
          <a:xfrm>
            <a:off x="2183492" y="1995160"/>
            <a:ext cx="21017884" cy="0"/>
          </a:xfrm>
          <a:prstGeom prst="line">
            <a:avLst/>
          </a:prstGeom>
          <a:ln w="63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title"/>
          </p:nvPr>
        </p:nvSpPr>
        <p:spPr>
          <a:xfrm>
            <a:off x="2304288" y="1170433"/>
            <a:ext cx="20897088" cy="1250946"/>
          </a:xfrm>
          <a:prstGeom prst="rect">
            <a:avLst/>
          </a:prstGeom>
        </p:spPr>
        <p:txBody>
          <a:bodyPr>
            <a:normAutofit/>
          </a:bodyPr>
          <a:lstStyle>
            <a:lvl1pPr marL="0" algn="l" defTabSz="1828800" rtl="0" eaLnBrk="1" latinLnBrk="0" hangingPunct="1">
              <a:lnSpc>
                <a:spcPct val="90000"/>
              </a:lnSpc>
              <a:spcBef>
                <a:spcPct val="0"/>
              </a:spcBef>
              <a:buNone/>
              <a:defRPr lang="en-US" sz="4800" kern="1200" spc="300" dirty="0">
                <a:solidFill>
                  <a:srgbClr val="002060"/>
                </a:solidFill>
                <a:latin typeface="Franklin Gothic Medium" panose="020B0603020102020204" pitchFamily="34" charset="0"/>
                <a:ea typeface="+mj-ea"/>
                <a:cs typeface="+mj-cs"/>
              </a:defRPr>
            </a:lvl1pPr>
          </a:lstStyle>
          <a:p>
            <a:r>
              <a:rPr lang="en-US"/>
              <a:t>Click to edit Master title style</a:t>
            </a:r>
            <a:endParaRPr lang="en-US" dirty="0"/>
          </a:p>
        </p:txBody>
      </p:sp>
      <p:pic>
        <p:nvPicPr>
          <p:cNvPr id="21" name="Content Placeholder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0679" y="541920"/>
            <a:ext cx="2435918" cy="2139696"/>
          </a:xfrm>
          <a:prstGeom prst="rect">
            <a:avLst/>
          </a:prstGeom>
        </p:spPr>
      </p:pic>
      <p:sp>
        <p:nvSpPr>
          <p:cNvPr id="10" name="Content Placeholder 4"/>
          <p:cNvSpPr>
            <a:spLocks noGrp="1"/>
          </p:cNvSpPr>
          <p:nvPr>
            <p:ph sz="quarter" idx="10"/>
          </p:nvPr>
        </p:nvSpPr>
        <p:spPr>
          <a:xfrm>
            <a:off x="2011679" y="2809274"/>
            <a:ext cx="21191222" cy="9938352"/>
          </a:xfrm>
          <a:prstGeom prst="rect">
            <a:avLst/>
          </a:prstGeom>
        </p:spPr>
        <p:txBody>
          <a:bodyPr/>
          <a:lstStyle>
            <a:lvl1pPr marL="0" indent="0">
              <a:buFontTx/>
              <a:buNone/>
              <a:tabLst>
                <a:tab pos="450850" algn="l"/>
              </a:tabLst>
              <a:defRPr sz="4800">
                <a:solidFill>
                  <a:srgbClr val="002061"/>
                </a:solidFill>
                <a:latin typeface="+mj-lt"/>
              </a:defRPr>
            </a:lvl1pPr>
            <a:lvl2pPr marL="1371600" indent="-457200">
              <a:buFont typeface="Arial" charset="0"/>
              <a:buChar char="•"/>
              <a:defRPr sz="4000">
                <a:solidFill>
                  <a:srgbClr val="002061"/>
                </a:solidFill>
                <a:latin typeface="+mj-lt"/>
              </a:defRPr>
            </a:lvl2pPr>
            <a:lvl3pPr marL="2286000" indent="-457200">
              <a:buFont typeface="LucidaGrande" charset="0"/>
              <a:buChar char="-"/>
              <a:defRPr sz="3600">
                <a:solidFill>
                  <a:srgbClr val="002061"/>
                </a:solidFill>
                <a:latin typeface="+mj-lt"/>
              </a:defRPr>
            </a:lvl3pPr>
            <a:lvl4pPr marL="3200400" indent="-457200">
              <a:buSzPct val="90000"/>
              <a:buFont typeface="LucidaGrande" charset="0"/>
              <a:buChar char="▸"/>
              <a:defRPr sz="3200">
                <a:solidFill>
                  <a:srgbClr val="002061"/>
                </a:solidFill>
                <a:latin typeface="+mj-lt"/>
              </a:defRPr>
            </a:lvl4pPr>
            <a:lvl5pPr marL="4114800" indent="-457200">
              <a:buSzPct val="80000"/>
              <a:buFont typeface="LucidaGrande" charset="0"/>
              <a:buChar char="◆"/>
              <a:defRPr sz="3200">
                <a:solidFill>
                  <a:srgbClr val="00206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2146768" y="13241891"/>
            <a:ext cx="1965960" cy="269502"/>
          </a:xfrm>
          <a:prstGeom prst="rect">
            <a:avLst/>
          </a:prstGeom>
        </p:spPr>
      </p:pic>
    </p:spTree>
    <p:extLst>
      <p:ext uri="{BB962C8B-B14F-4D97-AF65-F5344CB8AC3E}">
        <p14:creationId xmlns:p14="http://schemas.microsoft.com/office/powerpoint/2010/main" val="162147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552">
          <p15:clr>
            <a:srgbClr val="FBAE40"/>
          </p15:clr>
        </p15:guide>
        <p15:guide id="2" pos="67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3" name="jwst_20170515.jpg" descr="jwst_20170515.jpg"/>
          <p:cNvPicPr>
            <a:picLocks noChangeAspect="1"/>
          </p:cNvPicPr>
          <p:nvPr/>
        </p:nvPicPr>
        <p:blipFill>
          <a:blip r:embed="rId6"/>
          <a:stretch>
            <a:fillRect/>
          </a:stretch>
        </p:blipFill>
        <p:spPr>
          <a:xfrm>
            <a:off x="-978000" y="-1625599"/>
            <a:ext cx="24396067" cy="18272652"/>
          </a:xfrm>
          <a:prstGeom prst="rect">
            <a:avLst/>
          </a:prstGeom>
          <a:ln w="12700">
            <a:miter lim="400000"/>
          </a:ln>
        </p:spPr>
      </p:pic>
      <p:sp>
        <p:nvSpPr>
          <p:cNvPr id="4" name="Rectangle"/>
          <p:cNvSpPr/>
          <p:nvPr/>
        </p:nvSpPr>
        <p:spPr>
          <a:xfrm>
            <a:off x="-1224" y="652726"/>
            <a:ext cx="24386448" cy="13716001"/>
          </a:xfrm>
          <a:prstGeom prst="rect">
            <a:avLst/>
          </a:prstGeom>
          <a:solidFill>
            <a:srgbClr val="333333">
              <a:alpha val="8345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5" name="Title Text"/>
          <p:cNvSpPr txBox="1">
            <a:spLocks noGrp="1"/>
          </p:cNvSpPr>
          <p:nvPr>
            <p:ph type="title"/>
          </p:nvPr>
        </p:nvSpPr>
        <p:spPr>
          <a:xfrm>
            <a:off x="1778000" y="4888309"/>
            <a:ext cx="20828000" cy="269359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6" name="Rectangle"/>
          <p:cNvSpPr/>
          <p:nvPr/>
        </p:nvSpPr>
        <p:spPr>
          <a:xfrm>
            <a:off x="-8467" y="11309217"/>
            <a:ext cx="24400934" cy="2406783"/>
          </a:xfrm>
          <a:prstGeom prst="rect">
            <a:avLst/>
          </a:prstGeom>
          <a:solidFill>
            <a:srgbClr val="9B3641"/>
          </a:solidFill>
          <a:ln w="12700">
            <a:miter lim="400000"/>
          </a:ln>
        </p:spPr>
        <p:txBody>
          <a:bodyPr lIns="0" tIns="0" rIns="0" bIns="0" anchor="ctr"/>
          <a:lstStyle/>
          <a:p>
            <a:pPr algn="ctr">
              <a:spcBef>
                <a:spcPts val="0"/>
              </a:spcBef>
              <a:defRPr sz="3200">
                <a:solidFill>
                  <a:srgbClr val="FFFFFF"/>
                </a:solidFill>
              </a:defRPr>
            </a:pPr>
            <a:endParaRPr/>
          </a:p>
        </p:txBody>
      </p:sp>
      <p:sp>
        <p:nvSpPr>
          <p:cNvPr id="7" name="Rectangle"/>
          <p:cNvSpPr/>
          <p:nvPr/>
        </p:nvSpPr>
        <p:spPr>
          <a:xfrm>
            <a:off x="-8467" y="11855846"/>
            <a:ext cx="24400934" cy="1860154"/>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8" name="Rectangle"/>
          <p:cNvSpPr/>
          <p:nvPr/>
        </p:nvSpPr>
        <p:spPr>
          <a:xfrm>
            <a:off x="-8467" y="12128500"/>
            <a:ext cx="24400934" cy="1587500"/>
          </a:xfrm>
          <a:prstGeom prst="rect">
            <a:avLst/>
          </a:prstGeom>
          <a:solidFill>
            <a:schemeClr val="accent2">
              <a:lumOff val="1063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9" name="Rectangle"/>
          <p:cNvSpPr/>
          <p:nvPr/>
        </p:nvSpPr>
        <p:spPr>
          <a:xfrm>
            <a:off x="-8467" y="-4234"/>
            <a:ext cx="24400934" cy="1587501"/>
          </a:xfrm>
          <a:prstGeom prst="rect">
            <a:avLst/>
          </a:prstGeom>
          <a:solidFill>
            <a:schemeClr val="accent2"/>
          </a:solidFill>
          <a:ln w="12700">
            <a:miter lim="400000"/>
          </a:ln>
        </p:spPr>
        <p:txBody>
          <a:bodyPr lIns="0" tIns="0" rIns="0" bIns="0" anchor="ctr"/>
          <a:lstStyle/>
          <a:p>
            <a:pPr algn="ctr">
              <a:spcBef>
                <a:spcPts val="0"/>
              </a:spcBef>
              <a:defRPr sz="3200">
                <a:solidFill>
                  <a:srgbClr val="FFFFFF"/>
                </a:solidFill>
              </a:defRPr>
            </a:pPr>
            <a:endParaRPr/>
          </a:p>
        </p:txBody>
      </p:sp>
      <p:sp>
        <p:nvSpPr>
          <p:cNvPr id="10" name="Body Level One…"/>
          <p:cNvSpPr txBox="1">
            <a:spLocks noGrp="1"/>
          </p:cNvSpPr>
          <p:nvPr>
            <p:ph type="body" idx="1"/>
          </p:nvPr>
        </p:nvSpPr>
        <p:spPr>
          <a:xfrm>
            <a:off x="524933" y="7959592"/>
            <a:ext cx="20636013" cy="281014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11"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lgn="ctr">
              <a:spcBef>
                <a:spcPts val="0"/>
              </a:spcBef>
              <a:defRPr sz="2400">
                <a:solidFill>
                  <a:schemeClr val="accent5">
                    <a:hueOff val="-8881752"/>
                    <a:lumOff val="-12984"/>
                  </a:schemeClr>
                </a:solidFill>
                <a:latin typeface="Helvetica Neue Light"/>
                <a:ea typeface="Helvetica Neue Light"/>
                <a:cs typeface="Helvetica Neue Light"/>
                <a:sym typeface="Helvetica Neue Light"/>
              </a:defRPr>
            </a:lvl1pPr>
          </a:lstStyle>
          <a:p>
            <a:fld id="{86CB4B4D-7CA3-9044-876B-883B54F8677D}" type="slidenum">
              <a:rPr lang="uk-UA" smtClean="0"/>
              <a:t>‹#›</a:t>
            </a:fld>
            <a:endParaRPr lang="uk-UA"/>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transition spd="med"/>
  <p:txStyles>
    <p:titleStyle>
      <a:lvl1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1pPr>
      <a:lvl2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2pPr>
      <a:lvl3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3pPr>
      <a:lvl4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4pPr>
      <a:lvl5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5pPr>
      <a:lvl6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6pPr>
      <a:lvl7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7pPr>
      <a:lvl8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8pPr>
      <a:lvl9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9pPr>
    </p:titleStyle>
    <p:bodyStyle>
      <a:lvl1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1pPr>
      <a:lvl2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2pPr>
      <a:lvl3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3pPr>
      <a:lvl4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4pPr>
      <a:lvl5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5pPr>
      <a:lvl6pPr marL="0" marR="0" indent="3556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6pPr>
      <a:lvl7pPr marL="0" marR="0" indent="7112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7pPr>
      <a:lvl8pPr marL="0" marR="0" indent="10668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8pPr>
      <a:lvl9pPr marL="0" marR="0" indent="14224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9pPr>
    </p:bodyStyle>
    <p:otherStyle>
      <a:lvl1pPr marL="0" marR="0" indent="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jwst-docs.stsci.edu/mid-infrared-instrument/miri-observing-strategies/miri-lrs-recommended-strategies%23MIRILRSRecommendedStrategies-backgroundBackgroundobservations" TargetMode="External"/><Relationship Id="rId7" Type="http://schemas.openxmlformats.org/officeDocument/2006/relationships/hyperlink" Target="https://jwst-docs.stsci.edu/mid-infrared-instrument/miri-observing-strategies/miri-lrs-recommended-strategies%23MIRILRSRecommendedStrategies-TargetAcquisitionConsiderations" TargetMode="External"/><Relationship Id="rId2" Type="http://schemas.openxmlformats.org/officeDocument/2006/relationships/hyperlink" Target="https://jwst-docs.stsci.edu/near-infrared-spectrograph/nirspec-observing-strategies/nirspec-detector-recommended-strategies" TargetMode="External"/><Relationship Id="rId1" Type="http://schemas.openxmlformats.org/officeDocument/2006/relationships/slideLayout" Target="../slideLayouts/slideLayout3.xml"/><Relationship Id="rId6" Type="http://schemas.openxmlformats.org/officeDocument/2006/relationships/hyperlink" Target="https://jwst-docs.stsci.edu/near-infrared-spectrograph/nirspec-observing-strategies/nirspec-target-acquisition-recommended-strategies" TargetMode="External"/><Relationship Id="rId5" Type="http://schemas.openxmlformats.org/officeDocument/2006/relationships/hyperlink" Target="https://jwst-docs.stsci.edu/mid-infrared-instrument/miri-observing-strategies/miri-lrs-recommended-strategies" TargetMode="External"/><Relationship Id="rId4" Type="http://schemas.openxmlformats.org/officeDocument/2006/relationships/hyperlink" Target="https://jwst-docs.stsci.edu/near-infrared-spectrograph/nirspec-observing-strategies/nirspec-dithering-recommended-strategies%23NIRSpecDitheringRecommendedStrategies-NIRSpecdecisiontreeinfixedslitsmo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Slit hands-on</a:t>
            </a:r>
          </a:p>
        </p:txBody>
      </p:sp>
      <p:sp>
        <p:nvSpPr>
          <p:cNvPr id="3" name="Text Placeholder 2"/>
          <p:cNvSpPr>
            <a:spLocks noGrp="1"/>
          </p:cNvSpPr>
          <p:nvPr>
            <p:ph type="body" sz="quarter" idx="1"/>
          </p:nvPr>
        </p:nvSpPr>
        <p:spPr/>
        <p:txBody>
          <a:bodyPr>
            <a:normAutofit/>
          </a:bodyPr>
          <a:lstStyle/>
          <a:p>
            <a:r>
              <a:rPr lang="en-US" sz="3600" dirty="0"/>
              <a:t>Themiya Nanayakkara</a:t>
            </a:r>
          </a:p>
        </p:txBody>
      </p:sp>
      <p:sp>
        <p:nvSpPr>
          <p:cNvPr id="4" name="Text Placeholder 3"/>
          <p:cNvSpPr>
            <a:spLocks noGrp="1"/>
          </p:cNvSpPr>
          <p:nvPr>
            <p:ph type="body" sz="quarter" idx="13"/>
          </p:nvPr>
        </p:nvSpPr>
        <p:spPr>
          <a:xfrm>
            <a:off x="493585" y="12640121"/>
            <a:ext cx="6615594" cy="564257"/>
          </a:xfrm>
        </p:spPr>
        <p:txBody>
          <a:bodyPr/>
          <a:lstStyle/>
          <a:p>
            <a:r>
              <a:rPr lang="en-US" dirty="0"/>
              <a:t>JWST MASTER CLASS MELBOURNE</a:t>
            </a:r>
          </a:p>
        </p:txBody>
      </p:sp>
    </p:spTree>
    <p:extLst>
      <p:ext uri="{BB962C8B-B14F-4D97-AF65-F5344CB8AC3E}">
        <p14:creationId xmlns:p14="http://schemas.microsoft.com/office/powerpoint/2010/main" val="320204685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1248833" y="1964266"/>
            <a:ext cx="19985567" cy="9296401"/>
          </a:xfrm>
        </p:spPr>
        <p:txBody>
          <a:bodyPr>
            <a:normAutofit/>
          </a:bodyPr>
          <a:lstStyle/>
          <a:p>
            <a:pPr>
              <a:lnSpc>
                <a:spcPct val="130000"/>
              </a:lnSpc>
            </a:pPr>
            <a:r>
              <a:rPr lang="en-US" sz="2900" dirty="0"/>
              <a:t>For MIRI, dithering is required to achieve accurate photometry and to provide superior sampling (Gordon et al. 2015)</a:t>
            </a:r>
          </a:p>
          <a:p>
            <a:pPr>
              <a:lnSpc>
                <a:spcPct val="130000"/>
              </a:lnSpc>
            </a:pPr>
            <a:r>
              <a:rPr lang="en-US" sz="2900" dirty="0"/>
              <a:t>LRS slit dithers (for </a:t>
            </a:r>
            <a:r>
              <a:rPr lang="en-US" sz="2900" dirty="0" err="1"/>
              <a:t>slitless</a:t>
            </a:r>
            <a:r>
              <a:rPr lang="en-US" sz="2900" dirty="0"/>
              <a:t> mode, dithering is not allowed):</a:t>
            </a:r>
          </a:p>
          <a:p>
            <a:pPr lvl="1">
              <a:lnSpc>
                <a:spcPct val="130000"/>
              </a:lnSpc>
            </a:pPr>
            <a:r>
              <a:rPr lang="en-US" sz="2900" dirty="0">
                <a:sym typeface="Wingdings"/>
              </a:rPr>
              <a:t>ALONG SLIT NOD (default for compact sources) </a:t>
            </a:r>
            <a:r>
              <a:rPr lang="en-US" sz="2900" dirty="0"/>
              <a:t>uses a 2-point "nod" where a point source is dithered between positions that are located approximately 30% and 70% of the way along the slit length.</a:t>
            </a:r>
            <a:endParaRPr lang="en-US" sz="2900" dirty="0">
              <a:sym typeface="Wingdings"/>
            </a:endParaRPr>
          </a:p>
          <a:p>
            <a:pPr lvl="1">
              <a:lnSpc>
                <a:spcPct val="130000"/>
              </a:lnSpc>
            </a:pPr>
            <a:r>
              <a:rPr lang="en-US" sz="2900" dirty="0"/>
              <a:t>MAPPING customizable offsets along-slit and across-slit. It is recommend that the chosen step sizes are smaller than, or on the order of the slit size (approx. 4.7 x 0.5"). Extended sources mapping can also be produced by </a:t>
            </a:r>
            <a:r>
              <a:rPr lang="en-US" sz="2900" dirty="0" err="1"/>
              <a:t>mosaicing</a:t>
            </a:r>
            <a:r>
              <a:rPr lang="en-US" sz="2900" dirty="0"/>
              <a:t>. Recommended dither steps of 1” in both directions. A dedicated background observation may be needed. </a:t>
            </a:r>
          </a:p>
          <a:p>
            <a:pPr lvl="1">
              <a:lnSpc>
                <a:spcPct val="130000"/>
              </a:lnSpc>
            </a:pPr>
            <a:r>
              <a:rPr lang="en-US" sz="2900" dirty="0"/>
              <a:t>NONE (only permitted for SLITLESSPRISM)</a:t>
            </a:r>
          </a:p>
          <a:p>
            <a:pPr>
              <a:lnSpc>
                <a:spcPct val="130000"/>
              </a:lnSpc>
            </a:pPr>
            <a:endParaRPr lang="en-US" sz="2900" dirty="0">
              <a:latin typeface="Arial Narrow"/>
              <a:cs typeface="Arial Narrow"/>
            </a:endParaRPr>
          </a:p>
        </p:txBody>
      </p:sp>
      <p:sp>
        <p:nvSpPr>
          <p:cNvPr id="2" name="Title 1"/>
          <p:cNvSpPr>
            <a:spLocks noGrp="1"/>
          </p:cNvSpPr>
          <p:nvPr>
            <p:ph type="title"/>
          </p:nvPr>
        </p:nvSpPr>
        <p:spPr/>
        <p:txBody>
          <a:bodyPr/>
          <a:lstStyle/>
          <a:p>
            <a:r>
              <a:rPr lang="en-US" dirty="0"/>
              <a:t>MIRI LRS Nods and dithers</a:t>
            </a:r>
          </a:p>
        </p:txBody>
      </p:sp>
      <p:pic>
        <p:nvPicPr>
          <p:cNvPr id="6" name="Picture 5" descr="Screen Shot 2019-08-28 at 03.27.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6057" y="7836824"/>
            <a:ext cx="11099801" cy="4659975"/>
          </a:xfrm>
          <a:prstGeom prst="rect">
            <a:avLst/>
          </a:prstGeom>
        </p:spPr>
      </p:pic>
      <p:sp>
        <p:nvSpPr>
          <p:cNvPr id="5" name="TextBox 4"/>
          <p:cNvSpPr txBox="1"/>
          <p:nvPr/>
        </p:nvSpPr>
        <p:spPr>
          <a:xfrm>
            <a:off x="14586291" y="12646550"/>
            <a:ext cx="566611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sz="2000" dirty="0"/>
              <a:t>Dithers ALONG SLIT NOD Layout on the LRS slit</a:t>
            </a:r>
            <a:endParaRPr kumimoji="0" lang="en-US" sz="2000" b="0" i="0" u="none" strike="noStrike" cap="none" spc="0" normalizeH="0" baseline="0" dirty="0">
              <a:ln>
                <a:noFill/>
              </a:ln>
              <a:solidFill>
                <a:schemeClr val="accent4">
                  <a:hueOff val="-3600000"/>
                  <a:lumOff val="-20194"/>
                </a:schemeClr>
              </a:solidFill>
              <a:effectLst/>
              <a:uFillTx/>
              <a:sym typeface="Avenir Book"/>
            </a:endParaRPr>
          </a:p>
        </p:txBody>
      </p:sp>
    </p:spTree>
    <p:extLst>
      <p:ext uri="{BB962C8B-B14F-4D97-AF65-F5344CB8AC3E}">
        <p14:creationId xmlns:p14="http://schemas.microsoft.com/office/powerpoint/2010/main" val="35139294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48834" y="1762493"/>
            <a:ext cx="20329560" cy="10877888"/>
          </a:xfrm>
        </p:spPr>
        <p:txBody>
          <a:bodyPr>
            <a:normAutofit fontScale="92500" lnSpcReduction="10000"/>
          </a:bodyPr>
          <a:lstStyle/>
          <a:p>
            <a:pPr>
              <a:lnSpc>
                <a:spcPct val="110000"/>
              </a:lnSpc>
            </a:pPr>
            <a:r>
              <a:rPr lang="en-US" sz="2900" b="1" dirty="0"/>
              <a:t>FS TA methods: </a:t>
            </a:r>
          </a:p>
          <a:p>
            <a:pPr lvl="1">
              <a:lnSpc>
                <a:spcPct val="140000"/>
              </a:lnSpc>
            </a:pPr>
            <a:r>
              <a:rPr lang="en-US" sz="2900" dirty="0">
                <a:solidFill>
                  <a:srgbClr val="E9C674"/>
                </a:solidFill>
                <a:latin typeface="Avenir Heavy"/>
                <a:cs typeface="Avenir Heavy"/>
              </a:rPr>
              <a:t>WATA</a:t>
            </a:r>
            <a:r>
              <a:rPr lang="en-US" sz="2900" b="1" dirty="0">
                <a:solidFill>
                  <a:srgbClr val="E9C674"/>
                </a:solidFill>
              </a:rPr>
              <a:t> </a:t>
            </a:r>
            <a:r>
              <a:rPr lang="en-US" sz="2900" dirty="0">
                <a:solidFill>
                  <a:srgbClr val="E9C674"/>
                </a:solidFill>
                <a:latin typeface="Avenir Heavy"/>
                <a:cs typeface="Avenir Heavy"/>
              </a:rPr>
              <a:t>(recommended) </a:t>
            </a:r>
            <a:r>
              <a:rPr lang="en-US" sz="2900" dirty="0"/>
              <a:t>using science or offset target </a:t>
            </a:r>
            <a:r>
              <a:rPr lang="en-US" sz="2900" dirty="0" err="1"/>
              <a:t>centred</a:t>
            </a:r>
            <a:r>
              <a:rPr lang="en-US" sz="2900" dirty="0"/>
              <a:t> in S1600A1. 11-18 minutes. Expected accuracy: 20 mas, and depends on </a:t>
            </a:r>
            <a:r>
              <a:rPr lang="en-US" sz="2900" dirty="0" err="1"/>
              <a:t>centroiding</a:t>
            </a:r>
            <a:r>
              <a:rPr lang="en-US" sz="2900" dirty="0"/>
              <a:t> accuracy of the target (ephemeris).</a:t>
            </a:r>
          </a:p>
          <a:p>
            <a:pPr lvl="1">
              <a:lnSpc>
                <a:spcPct val="140000"/>
              </a:lnSpc>
            </a:pPr>
            <a:r>
              <a:rPr lang="en-US" sz="2900" b="1" dirty="0">
                <a:solidFill>
                  <a:srgbClr val="E9C674"/>
                </a:solidFill>
                <a:latin typeface="Avenir Heavy"/>
                <a:cs typeface="Avenir Heavy"/>
              </a:rPr>
              <a:t>MSATA</a:t>
            </a:r>
            <a:r>
              <a:rPr lang="en-US" sz="2900" dirty="0"/>
              <a:t> requires defining 5-8 reference stars (may require pre-imaging). It is specified at the visit level of the observation, not directly at the observation template. 24-30 minutes. Expected accuracy: 20 – 25 mas (optimal), &lt;50 mas (relaxed), depending on the catalogue relative accuracy.</a:t>
            </a:r>
          </a:p>
          <a:p>
            <a:pPr lvl="1">
              <a:lnSpc>
                <a:spcPct val="140000"/>
              </a:lnSpc>
            </a:pPr>
            <a:r>
              <a:rPr lang="en-US" sz="2900" dirty="0">
                <a:solidFill>
                  <a:srgbClr val="E9C674"/>
                </a:solidFill>
                <a:latin typeface="Avenir Heavy"/>
                <a:cs typeface="Avenir Heavy"/>
              </a:rPr>
              <a:t>NONE</a:t>
            </a:r>
            <a:r>
              <a:rPr lang="en-US" sz="2900" dirty="0"/>
              <a:t> is not recommended for FS. The resulting pointing accuracy will be that delivered by the GS acquisition at the start of the observation. For reference, the absolute pointing performance of JWST for </a:t>
            </a:r>
            <a:r>
              <a:rPr lang="en-US" sz="2900" dirty="0" err="1"/>
              <a:t>NIRSpec</a:t>
            </a:r>
            <a:r>
              <a:rPr lang="en-US" sz="2900" dirty="0"/>
              <a:t> is expected to be 100 mas </a:t>
            </a:r>
          </a:p>
          <a:p>
            <a:pPr lvl="1">
              <a:lnSpc>
                <a:spcPct val="140000"/>
              </a:lnSpc>
            </a:pPr>
            <a:endParaRPr lang="en-US" sz="2900" dirty="0"/>
          </a:p>
          <a:p>
            <a:pPr>
              <a:lnSpc>
                <a:spcPct val="110000"/>
              </a:lnSpc>
            </a:pPr>
            <a:r>
              <a:rPr lang="en-US" sz="2900" dirty="0">
                <a:latin typeface="Avenir Heavy"/>
                <a:cs typeface="Avenir Heavy"/>
              </a:rPr>
              <a:t>Strategies and parameters:</a:t>
            </a:r>
          </a:p>
          <a:p>
            <a:pPr lvl="1">
              <a:lnSpc>
                <a:spcPct val="110000"/>
              </a:lnSpc>
            </a:pPr>
            <a:r>
              <a:rPr lang="en-US" sz="2900" dirty="0"/>
              <a:t>WATA:</a:t>
            </a:r>
          </a:p>
          <a:p>
            <a:pPr lvl="2">
              <a:lnSpc>
                <a:spcPct val="110000"/>
              </a:lnSpc>
            </a:pPr>
            <a:r>
              <a:rPr lang="en-US" sz="2900" dirty="0" err="1"/>
              <a:t>Subarray</a:t>
            </a:r>
            <a:r>
              <a:rPr lang="en-US" sz="2900" dirty="0"/>
              <a:t> configurations: SUB32, SUB2038, FULL (increasing frame time)</a:t>
            </a:r>
          </a:p>
          <a:p>
            <a:pPr lvl="1">
              <a:lnSpc>
                <a:spcPct val="110000"/>
              </a:lnSpc>
            </a:pPr>
            <a:r>
              <a:rPr lang="en-US" sz="2900" dirty="0"/>
              <a:t>MSATA:</a:t>
            </a:r>
          </a:p>
          <a:p>
            <a:pPr lvl="2">
              <a:lnSpc>
                <a:spcPct val="110000"/>
              </a:lnSpc>
            </a:pPr>
            <a:r>
              <a:rPr lang="en-US" sz="2900" dirty="0" err="1"/>
              <a:t>Subarray</a:t>
            </a:r>
            <a:r>
              <a:rPr lang="en-US" sz="2900" dirty="0"/>
              <a:t> configuration: FULL</a:t>
            </a:r>
          </a:p>
          <a:p>
            <a:pPr lvl="1">
              <a:lnSpc>
                <a:spcPct val="110000"/>
              </a:lnSpc>
            </a:pPr>
            <a:r>
              <a:rPr lang="en-US" sz="2900" dirty="0"/>
              <a:t>Filters: F110W, F140X, CLEAR</a:t>
            </a:r>
          </a:p>
          <a:p>
            <a:pPr lvl="1">
              <a:lnSpc>
                <a:spcPct val="110000"/>
              </a:lnSpc>
            </a:pPr>
            <a:r>
              <a:rPr lang="en-US" sz="2900" dirty="0"/>
              <a:t>Readout pattern: NRSRAPID, NRSRAPIDD1, NRSRAPIDD2, NRSRAPIDD6</a:t>
            </a:r>
          </a:p>
          <a:p>
            <a:pPr lvl="1">
              <a:lnSpc>
                <a:spcPct val="110000"/>
              </a:lnSpc>
            </a:pPr>
            <a:r>
              <a:rPr lang="en-US" sz="2900" dirty="0"/>
              <a:t>Groups/Integrations are fixed</a:t>
            </a:r>
          </a:p>
          <a:p>
            <a:pPr lvl="1">
              <a:lnSpc>
                <a:spcPct val="110000"/>
              </a:lnSpc>
            </a:pPr>
            <a:r>
              <a:rPr lang="en-US" sz="2900" dirty="0"/>
              <a:t>TA readout mode switch with respect to science parameters costs extra in time. </a:t>
            </a:r>
          </a:p>
          <a:p>
            <a:pPr>
              <a:lnSpc>
                <a:spcPct val="110000"/>
              </a:lnSpc>
            </a:pPr>
            <a:endParaRPr lang="en-US" sz="2900" dirty="0"/>
          </a:p>
          <a:p>
            <a:pPr marL="635000" lvl="1" indent="0">
              <a:buNone/>
            </a:pPr>
            <a:endParaRPr lang="en-US" sz="2900" dirty="0"/>
          </a:p>
        </p:txBody>
      </p:sp>
      <p:sp>
        <p:nvSpPr>
          <p:cNvPr id="3" name="Title 2"/>
          <p:cNvSpPr>
            <a:spLocks noGrp="1"/>
          </p:cNvSpPr>
          <p:nvPr>
            <p:ph type="title"/>
          </p:nvPr>
        </p:nvSpPr>
        <p:spPr/>
        <p:txBody>
          <a:bodyPr/>
          <a:lstStyle/>
          <a:p>
            <a:r>
              <a:rPr lang="en-US" dirty="0" err="1"/>
              <a:t>NIRSpec</a:t>
            </a:r>
            <a:r>
              <a:rPr lang="en-US" dirty="0"/>
              <a:t> FS Target Acquisition</a:t>
            </a:r>
          </a:p>
        </p:txBody>
      </p:sp>
      <p:pic>
        <p:nvPicPr>
          <p:cNvPr id="4" name="Picture 3" descr="jwst_nirspec_filter_transmission.png"/>
          <p:cNvPicPr>
            <a:picLocks noChangeAspect="1"/>
          </p:cNvPicPr>
          <p:nvPr/>
        </p:nvPicPr>
        <p:blipFill rotWithShape="1">
          <a:blip r:embed="rId2">
            <a:extLst>
              <a:ext uri="{28A0092B-C50C-407E-A947-70E740481C1C}">
                <a14:useLocalDpi xmlns:a14="http://schemas.microsoft.com/office/drawing/2010/main" val="0"/>
              </a:ext>
            </a:extLst>
          </a:blip>
          <a:srcRect t="47726"/>
          <a:stretch/>
        </p:blipFill>
        <p:spPr>
          <a:xfrm>
            <a:off x="15285217" y="7219706"/>
            <a:ext cx="8444693" cy="4591294"/>
          </a:xfrm>
          <a:prstGeom prst="rect">
            <a:avLst/>
          </a:prstGeom>
        </p:spPr>
      </p:pic>
    </p:spTree>
    <p:extLst>
      <p:ext uri="{BB962C8B-B14F-4D97-AF65-F5344CB8AC3E}">
        <p14:creationId xmlns:p14="http://schemas.microsoft.com/office/powerpoint/2010/main" val="325796467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1248833" y="1964266"/>
            <a:ext cx="16150167" cy="9296401"/>
          </a:xfrm>
        </p:spPr>
        <p:txBody>
          <a:bodyPr>
            <a:normAutofit/>
          </a:bodyPr>
          <a:lstStyle/>
          <a:p>
            <a:pPr>
              <a:lnSpc>
                <a:spcPct val="110000"/>
              </a:lnSpc>
            </a:pPr>
            <a:r>
              <a:rPr lang="en-GB" sz="2900" b="1" dirty="0">
                <a:latin typeface="Avenir Heavy"/>
                <a:cs typeface="Avenir Heavy"/>
              </a:rPr>
              <a:t>TA procedure:</a:t>
            </a:r>
          </a:p>
          <a:p>
            <a:pPr lvl="1">
              <a:lnSpc>
                <a:spcPct val="110000"/>
              </a:lnSpc>
            </a:pPr>
            <a:r>
              <a:rPr lang="en-GB" sz="2900" b="1" dirty="0"/>
              <a:t>LRS slit</a:t>
            </a:r>
            <a:r>
              <a:rPr lang="en-GB" sz="2900" dirty="0"/>
              <a:t> mode</a:t>
            </a:r>
          </a:p>
          <a:p>
            <a:pPr marL="635000" lvl="1" indent="0">
              <a:lnSpc>
                <a:spcPct val="110000"/>
              </a:lnSpc>
              <a:buNone/>
            </a:pPr>
            <a:endParaRPr lang="en-GB" sz="2900" dirty="0"/>
          </a:p>
          <a:p>
            <a:pPr>
              <a:lnSpc>
                <a:spcPct val="110000"/>
              </a:lnSpc>
            </a:pPr>
            <a:r>
              <a:rPr lang="en-GB" sz="2900" dirty="0"/>
              <a:t>Use of science or offset target at distance &lt;60 </a:t>
            </a:r>
            <a:r>
              <a:rPr lang="en-GB" sz="2900" dirty="0" err="1"/>
              <a:t>arcseconds</a:t>
            </a:r>
            <a:endParaRPr lang="en-GB" sz="2900" dirty="0"/>
          </a:p>
          <a:p>
            <a:pPr>
              <a:lnSpc>
                <a:spcPct val="110000"/>
              </a:lnSpc>
            </a:pPr>
            <a:r>
              <a:rPr lang="en-GB" sz="2900" dirty="0"/>
              <a:t>TA is NOT mandatory in the LRS slit APT template; however, for observations of point or compact sources it is highly recommended.</a:t>
            </a:r>
          </a:p>
          <a:p>
            <a:pPr marL="0" indent="0">
              <a:lnSpc>
                <a:spcPct val="110000"/>
              </a:lnSpc>
              <a:buNone/>
            </a:pPr>
            <a:endParaRPr lang="en-GB" sz="2900" dirty="0"/>
          </a:p>
          <a:p>
            <a:pPr>
              <a:lnSpc>
                <a:spcPct val="110000"/>
              </a:lnSpc>
            </a:pPr>
            <a:endParaRPr lang="en-US" sz="2900" dirty="0"/>
          </a:p>
          <a:p>
            <a:pPr>
              <a:lnSpc>
                <a:spcPct val="110000"/>
              </a:lnSpc>
            </a:pPr>
            <a:r>
              <a:rPr lang="en-US" sz="2900" dirty="0"/>
              <a:t>Strategies and parameters</a:t>
            </a:r>
          </a:p>
          <a:p>
            <a:pPr lvl="1">
              <a:lnSpc>
                <a:spcPct val="110000"/>
              </a:lnSpc>
            </a:pPr>
            <a:r>
              <a:rPr lang="sk-SK" sz="2900" dirty="0"/>
              <a:t>Filters: F560W, F1000W, F1500W, and FND</a:t>
            </a:r>
          </a:p>
          <a:p>
            <a:pPr lvl="1">
              <a:lnSpc>
                <a:spcPct val="110000"/>
              </a:lnSpc>
            </a:pPr>
            <a:r>
              <a:rPr lang="sk-SK" sz="2900" dirty="0"/>
              <a:t>Subarray configuration: N/A, controlled by the subarray science parameter</a:t>
            </a:r>
            <a:endParaRPr lang="en-US" sz="2900" dirty="0"/>
          </a:p>
          <a:p>
            <a:pPr lvl="1">
              <a:lnSpc>
                <a:spcPct val="110000"/>
              </a:lnSpc>
            </a:pPr>
            <a:r>
              <a:rPr lang="en-US" sz="2900" dirty="0"/>
              <a:t>Readout patterns: FAST(default), FASTGRPAVG, FASTGRPAVG8, FASTGRPAVG16, FASTGRPAVG32, FASTGRPAVG64</a:t>
            </a:r>
          </a:p>
          <a:p>
            <a:pPr lvl="1">
              <a:lnSpc>
                <a:spcPct val="110000"/>
              </a:lnSpc>
            </a:pPr>
            <a:r>
              <a:rPr lang="en-US" sz="2900" dirty="0"/>
              <a:t>Groups are selectable but fixed (4, 6, 8, 10), integrations is always 1</a:t>
            </a:r>
          </a:p>
          <a:p>
            <a:pPr>
              <a:lnSpc>
                <a:spcPct val="110000"/>
              </a:lnSpc>
            </a:pPr>
            <a:endParaRPr lang="en-US" sz="2900" dirty="0"/>
          </a:p>
          <a:p>
            <a:pPr>
              <a:lnSpc>
                <a:spcPct val="110000"/>
              </a:lnSpc>
            </a:pPr>
            <a:endParaRPr lang="en-US" sz="2900" dirty="0"/>
          </a:p>
        </p:txBody>
      </p:sp>
      <p:sp>
        <p:nvSpPr>
          <p:cNvPr id="2" name="Title 1"/>
          <p:cNvSpPr>
            <a:spLocks noGrp="1"/>
          </p:cNvSpPr>
          <p:nvPr>
            <p:ph type="title"/>
          </p:nvPr>
        </p:nvSpPr>
        <p:spPr/>
        <p:txBody>
          <a:bodyPr/>
          <a:lstStyle/>
          <a:p>
            <a:r>
              <a:rPr lang="en-US" dirty="0"/>
              <a:t>MIRI LRS Target Acquisition </a:t>
            </a:r>
          </a:p>
        </p:txBody>
      </p:sp>
      <p:sp>
        <p:nvSpPr>
          <p:cNvPr id="5" name="Rectangle 4"/>
          <p:cNvSpPr/>
          <p:nvPr/>
        </p:nvSpPr>
        <p:spPr>
          <a:xfrm>
            <a:off x="4199467" y="11816029"/>
            <a:ext cx="16018933" cy="738664"/>
          </a:xfrm>
          <a:prstGeom prst="rect">
            <a:avLst/>
          </a:prstGeom>
        </p:spPr>
        <p:txBody>
          <a:bodyPr wrap="square" lIns="243834" tIns="121917" rIns="243834" bIns="121917">
            <a:spAutoFit/>
          </a:bodyPr>
          <a:lstStyle/>
          <a:p>
            <a:r>
              <a:rPr lang="en-US" sz="3200" dirty="0">
                <a:solidFill>
                  <a:schemeClr val="bg2"/>
                </a:solidFill>
                <a:latin typeface="Verdana"/>
                <a:cs typeface="Verdana"/>
              </a:rPr>
              <a:t>The user should always refer to the ETC for signal-to-noise calculations.</a:t>
            </a:r>
          </a:p>
        </p:txBody>
      </p:sp>
      <p:pic>
        <p:nvPicPr>
          <p:cNvPr id="6" name="Content Placeholder 5" descr="Screen Shot 2019-08-27 at 04.03.43.png"/>
          <p:cNvPicPr>
            <a:picLocks noChangeAspect="1"/>
          </p:cNvPicPr>
          <p:nvPr/>
        </p:nvPicPr>
        <p:blipFill rotWithShape="1">
          <a:blip r:embed="rId2" cstate="print">
            <a:extLst>
              <a:ext uri="{28A0092B-C50C-407E-A947-70E740481C1C}">
                <a14:useLocalDpi xmlns:a14="http://schemas.microsoft.com/office/drawing/2010/main" val="0"/>
              </a:ext>
            </a:extLst>
          </a:blip>
          <a:srcRect l="-9535" r="-9535"/>
          <a:stretch/>
        </p:blipFill>
        <p:spPr>
          <a:xfrm>
            <a:off x="16867188" y="5341938"/>
            <a:ext cx="7516812" cy="6259512"/>
          </a:xfrm>
          <a:prstGeom prst="rect">
            <a:avLst/>
          </a:prstGeom>
          <a:ln w="12700">
            <a:miter lim="400000"/>
          </a:ln>
          <a:extLst>
            <a:ext uri="{C572A759-6A51-4108-AA02-DFA0A04FC94B}">
              <ma14:wrappingTextBoxFlag xmlns:ma14="http://schemas.microsoft.com/office/mac/drawingml/2011/main" xmlns="" val="1"/>
            </a:ext>
          </a:extLst>
        </p:spPr>
      </p:pic>
      <p:cxnSp>
        <p:nvCxnSpPr>
          <p:cNvPr id="9" name="Straight Arrow Connector 8"/>
          <p:cNvCxnSpPr/>
          <p:nvPr/>
        </p:nvCxnSpPr>
        <p:spPr>
          <a:xfrm flipV="1">
            <a:off x="18351500" y="9982200"/>
            <a:ext cx="1473200" cy="533400"/>
          </a:xfrm>
          <a:prstGeom prst="straightConnector1">
            <a:avLst/>
          </a:prstGeom>
          <a:noFill/>
          <a:ln w="762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0461760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Science case</a:t>
            </a:r>
          </a:p>
        </p:txBody>
      </p:sp>
    </p:spTree>
    <p:extLst>
      <p:ext uri="{BB962C8B-B14F-4D97-AF65-F5344CB8AC3E}">
        <p14:creationId xmlns:p14="http://schemas.microsoft.com/office/powerpoint/2010/main" val="248567244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48833" y="2758066"/>
            <a:ext cx="11715399" cy="10101316"/>
          </a:xfrm>
        </p:spPr>
        <p:txBody>
          <a:bodyPr>
            <a:normAutofit/>
          </a:bodyPr>
          <a:lstStyle/>
          <a:p>
            <a:r>
              <a:rPr lang="en-US" sz="3600" dirty="0">
                <a:latin typeface="Avenir Heavy"/>
                <a:cs typeface="Avenir Heavy"/>
              </a:rPr>
              <a:t>Goal</a:t>
            </a:r>
          </a:p>
          <a:p>
            <a:pPr lvl="1"/>
            <a:r>
              <a:rPr lang="en-US" sz="3600" dirty="0"/>
              <a:t>To obtain spectroscopic observations of a Y dwarf across the entire JWST </a:t>
            </a:r>
            <a:r>
              <a:rPr lang="en-US" sz="3600" dirty="0" err="1"/>
              <a:t>NIRSpec</a:t>
            </a:r>
            <a:r>
              <a:rPr lang="en-US" sz="3600" dirty="0"/>
              <a:t> and MIRI LRS wavelength ranges to understand whether these atmospheres are shaped by chemical disequilibrium driven by vertical transport or the formation of water clouds, and constrain the object’s gravity, hence mass.</a:t>
            </a:r>
          </a:p>
          <a:p>
            <a:pPr marL="635000" lvl="1" indent="0">
              <a:buNone/>
            </a:pPr>
            <a:endParaRPr lang="en-US" sz="3600" dirty="0"/>
          </a:p>
        </p:txBody>
      </p:sp>
      <p:sp>
        <p:nvSpPr>
          <p:cNvPr id="3" name="Title 2"/>
          <p:cNvSpPr>
            <a:spLocks noGrp="1"/>
          </p:cNvSpPr>
          <p:nvPr>
            <p:ph type="title"/>
          </p:nvPr>
        </p:nvSpPr>
        <p:spPr/>
        <p:txBody>
          <a:bodyPr/>
          <a:lstStyle/>
          <a:p>
            <a:r>
              <a:rPr lang="en-US" dirty="0"/>
              <a:t>Science Overview</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652128" y="3148694"/>
            <a:ext cx="8509429" cy="9106957"/>
          </a:xfrm>
          <a:prstGeom prst="rect">
            <a:avLst/>
          </a:prstGeom>
          <a:noFill/>
          <a:ln>
            <a:noFill/>
          </a:ln>
        </p:spPr>
      </p:pic>
    </p:spTree>
    <p:extLst>
      <p:ext uri="{BB962C8B-B14F-4D97-AF65-F5344CB8AC3E}">
        <p14:creationId xmlns:p14="http://schemas.microsoft.com/office/powerpoint/2010/main" val="271987226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48834" y="1964266"/>
            <a:ext cx="20419954" cy="10418831"/>
          </a:xfrm>
        </p:spPr>
        <p:txBody>
          <a:bodyPr>
            <a:normAutofit/>
          </a:bodyPr>
          <a:lstStyle/>
          <a:p>
            <a:r>
              <a:rPr lang="en-US" sz="3900" dirty="0">
                <a:latin typeface="Avenir Heavy"/>
                <a:cs typeface="Avenir Heavy"/>
              </a:rPr>
              <a:t>Methodology</a:t>
            </a:r>
          </a:p>
          <a:p>
            <a:pPr lvl="1"/>
            <a:r>
              <a:rPr lang="en-US" sz="3900" dirty="0"/>
              <a:t>Compare high-quality low and medium resolution Infrared spectra from 0.6 to 13 microns, to models of cool atmospheres at different temperatures, gravity, degrees of turbulence, chemical equilibrium or disequilibrium driven by vertical transport, and clouds.</a:t>
            </a:r>
          </a:p>
          <a:p>
            <a:r>
              <a:rPr lang="en-US" sz="3900" dirty="0">
                <a:latin typeface="Avenir Heavy"/>
                <a:cs typeface="Avenir Heavy"/>
              </a:rPr>
              <a:t>Planned observations </a:t>
            </a:r>
          </a:p>
          <a:p>
            <a:pPr lvl="1"/>
            <a:r>
              <a:rPr lang="en-US" sz="3900" dirty="0" err="1"/>
              <a:t>NIRSpec</a:t>
            </a:r>
            <a:r>
              <a:rPr lang="en-US" sz="3900" dirty="0"/>
              <a:t> fixed slit spectroscopy</a:t>
            </a:r>
          </a:p>
          <a:p>
            <a:pPr lvl="1"/>
            <a:r>
              <a:rPr lang="en-US" sz="3900" dirty="0"/>
              <a:t>MIRI LRS slit spectroscopy</a:t>
            </a:r>
          </a:p>
          <a:p>
            <a:r>
              <a:rPr lang="en-US" sz="3900" dirty="0">
                <a:latin typeface="Avenir Heavy"/>
                <a:cs typeface="Avenir Heavy"/>
              </a:rPr>
              <a:t>Source Type</a:t>
            </a:r>
          </a:p>
          <a:p>
            <a:pPr lvl="1"/>
            <a:r>
              <a:rPr lang="en-US" sz="3900" dirty="0"/>
              <a:t>Point source</a:t>
            </a:r>
          </a:p>
          <a:p>
            <a:r>
              <a:rPr lang="en-US" sz="3900" dirty="0">
                <a:latin typeface="Avenir Heavy"/>
                <a:cs typeface="Avenir Heavy"/>
              </a:rPr>
              <a:t>Observation strategy</a:t>
            </a:r>
          </a:p>
          <a:p>
            <a:pPr lvl="1"/>
            <a:r>
              <a:rPr lang="en-US" sz="3900" dirty="0"/>
              <a:t>PRISM and G395M dispersers for </a:t>
            </a:r>
            <a:r>
              <a:rPr lang="en-US" sz="3900" dirty="0" err="1"/>
              <a:t>NIRSpec</a:t>
            </a:r>
            <a:r>
              <a:rPr lang="en-US" sz="3900" dirty="0"/>
              <a:t> to obtain R~100 and R~1000, respectively and MIRI LRS R~100</a:t>
            </a:r>
          </a:p>
          <a:p>
            <a:pPr lvl="1"/>
            <a:r>
              <a:rPr lang="en-US" sz="3900" dirty="0"/>
              <a:t>3-point nod </a:t>
            </a:r>
            <a:r>
              <a:rPr lang="en-US" sz="3900" dirty="0" err="1"/>
              <a:t>NIRSpec</a:t>
            </a:r>
            <a:r>
              <a:rPr lang="en-US" sz="3900" dirty="0"/>
              <a:t> / 2-point nod MIRI</a:t>
            </a:r>
          </a:p>
          <a:p>
            <a:pPr lvl="1"/>
            <a:r>
              <a:rPr lang="en-US" sz="3900" dirty="0"/>
              <a:t>TA on science source</a:t>
            </a:r>
          </a:p>
          <a:p>
            <a:pPr lvl="1"/>
            <a:endParaRPr lang="en-US" dirty="0"/>
          </a:p>
          <a:p>
            <a:endParaRPr lang="en-US" dirty="0"/>
          </a:p>
        </p:txBody>
      </p:sp>
      <p:sp>
        <p:nvSpPr>
          <p:cNvPr id="3" name="Title 2"/>
          <p:cNvSpPr>
            <a:spLocks noGrp="1"/>
          </p:cNvSpPr>
          <p:nvPr>
            <p:ph type="title"/>
          </p:nvPr>
        </p:nvSpPr>
        <p:spPr/>
        <p:txBody>
          <a:bodyPr/>
          <a:lstStyle/>
          <a:p>
            <a:r>
              <a:rPr lang="en-US" dirty="0"/>
              <a:t>Observations Methodology</a:t>
            </a:r>
          </a:p>
        </p:txBody>
      </p:sp>
    </p:spTree>
    <p:extLst>
      <p:ext uri="{BB962C8B-B14F-4D97-AF65-F5344CB8AC3E}">
        <p14:creationId xmlns:p14="http://schemas.microsoft.com/office/powerpoint/2010/main" val="295307882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Getting started ETC</a:t>
            </a:r>
            <a:br>
              <a:rPr lang="en-US" dirty="0"/>
            </a:br>
            <a:r>
              <a:rPr lang="en-US" dirty="0" err="1"/>
              <a:t>NIRSpec</a:t>
            </a:r>
            <a:r>
              <a:rPr lang="en-US" dirty="0"/>
              <a:t> WB ID: 30896</a:t>
            </a:r>
            <a:br>
              <a:rPr lang="en-US" dirty="0"/>
            </a:br>
            <a:r>
              <a:rPr lang="en-US" dirty="0"/>
              <a:t>MIRI LRS WB ID: </a:t>
            </a:r>
            <a:r>
              <a:rPr lang="cs-CZ" dirty="0"/>
              <a:t>30989</a:t>
            </a:r>
            <a:endParaRPr lang="en-US" dirty="0"/>
          </a:p>
        </p:txBody>
      </p:sp>
    </p:spTree>
    <p:extLst>
      <p:ext uri="{BB962C8B-B14F-4D97-AF65-F5344CB8AC3E}">
        <p14:creationId xmlns:p14="http://schemas.microsoft.com/office/powerpoint/2010/main" val="305520499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48832" y="1407625"/>
            <a:ext cx="18442342" cy="3875234"/>
          </a:xfrm>
        </p:spPr>
        <p:txBody>
          <a:bodyPr>
            <a:normAutofit/>
          </a:bodyPr>
          <a:lstStyle/>
          <a:p>
            <a:pPr marL="0" indent="0">
              <a:buNone/>
            </a:pPr>
            <a:endParaRPr lang="en-US" sz="2400" dirty="0"/>
          </a:p>
          <a:p>
            <a:r>
              <a:rPr lang="en-US" sz="2400" dirty="0" err="1"/>
              <a:t>NIRSpec</a:t>
            </a:r>
            <a:r>
              <a:rPr lang="en-US" sz="2400" dirty="0"/>
              <a:t>:</a:t>
            </a:r>
          </a:p>
          <a:p>
            <a:pPr lvl="1"/>
            <a:r>
              <a:rPr lang="en-US" sz="2400" dirty="0"/>
              <a:t>1 source with user supplied model spectrum </a:t>
            </a:r>
            <a:r>
              <a:rPr lang="en-US" sz="2400" dirty="0" err="1"/>
              <a:t>morley_spec_ETC_noscale.txt</a:t>
            </a:r>
            <a:r>
              <a:rPr lang="en-US" sz="2400" dirty="0"/>
              <a:t> renormalized to measured Vega magnitudes HST/WFC3 F140X.</a:t>
            </a:r>
          </a:p>
          <a:p>
            <a:r>
              <a:rPr lang="en-US" sz="2400" dirty="0"/>
              <a:t>MIRI</a:t>
            </a:r>
          </a:p>
          <a:p>
            <a:pPr lvl="1"/>
            <a:r>
              <a:rPr lang="en-US" sz="2400" dirty="0"/>
              <a:t>Workbook: </a:t>
            </a:r>
            <a:r>
              <a:rPr lang="cs-CZ" sz="2400" dirty="0"/>
              <a:t>30989</a:t>
            </a:r>
            <a:endParaRPr lang="en-US" sz="2400" dirty="0"/>
          </a:p>
        </p:txBody>
      </p:sp>
      <p:sp>
        <p:nvSpPr>
          <p:cNvPr id="3" name="Title 2"/>
          <p:cNvSpPr>
            <a:spLocks noGrp="1"/>
          </p:cNvSpPr>
          <p:nvPr>
            <p:ph type="title"/>
          </p:nvPr>
        </p:nvSpPr>
        <p:spPr/>
        <p:txBody>
          <a:bodyPr/>
          <a:lstStyle/>
          <a:p>
            <a:r>
              <a:rPr lang="en-US" dirty="0"/>
              <a:t>Scenes and Sources</a:t>
            </a:r>
          </a:p>
        </p:txBody>
      </p:sp>
      <p:pic>
        <p:nvPicPr>
          <p:cNvPr id="8" name="Picture 7" descr="Screen Shot 2020-01-27 at 16.44.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4314" y="4339139"/>
            <a:ext cx="8707641" cy="7680086"/>
          </a:xfrm>
          <a:prstGeom prst="rect">
            <a:avLst/>
          </a:prstGeom>
        </p:spPr>
      </p:pic>
    </p:spTree>
    <p:extLst>
      <p:ext uri="{BB962C8B-B14F-4D97-AF65-F5344CB8AC3E}">
        <p14:creationId xmlns:p14="http://schemas.microsoft.com/office/powerpoint/2010/main" val="423101105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Overview</a:t>
            </a:r>
          </a:p>
        </p:txBody>
      </p:sp>
      <p:sp>
        <p:nvSpPr>
          <p:cNvPr id="3" name="Title 2"/>
          <p:cNvSpPr>
            <a:spLocks noGrp="1"/>
          </p:cNvSpPr>
          <p:nvPr>
            <p:ph type="title"/>
          </p:nvPr>
        </p:nvSpPr>
        <p:spPr/>
        <p:txBody>
          <a:bodyPr/>
          <a:lstStyle/>
          <a:p>
            <a:r>
              <a:rPr lang="en-US" dirty="0"/>
              <a:t>Calculations</a:t>
            </a:r>
          </a:p>
        </p:txBody>
      </p:sp>
      <p:pic>
        <p:nvPicPr>
          <p:cNvPr id="2" name="Picture 1" descr="Screen Shot 2020-01-28 at 17.19.14.png"/>
          <p:cNvPicPr>
            <a:picLocks noChangeAspect="1"/>
          </p:cNvPicPr>
          <p:nvPr/>
        </p:nvPicPr>
        <p:blipFill rotWithShape="1">
          <a:blip r:embed="rId2">
            <a:extLst>
              <a:ext uri="{28A0092B-C50C-407E-A947-70E740481C1C}">
                <a14:useLocalDpi xmlns:a14="http://schemas.microsoft.com/office/drawing/2010/main" val="0"/>
              </a:ext>
            </a:extLst>
          </a:blip>
          <a:srcRect b="1469"/>
          <a:stretch/>
        </p:blipFill>
        <p:spPr>
          <a:xfrm>
            <a:off x="13857192" y="6477468"/>
            <a:ext cx="7593503" cy="6000626"/>
          </a:xfrm>
          <a:prstGeom prst="rect">
            <a:avLst/>
          </a:prstGeom>
        </p:spPr>
      </p:pic>
      <p:pic>
        <p:nvPicPr>
          <p:cNvPr id="8" name="Picture 7" descr="Screen Shot 2020-01-28 at 17.18.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310" y="6477468"/>
            <a:ext cx="7540984" cy="6000626"/>
          </a:xfrm>
          <a:prstGeom prst="rect">
            <a:avLst/>
          </a:prstGeom>
        </p:spPr>
      </p:pic>
      <p:pic>
        <p:nvPicPr>
          <p:cNvPr id="9" name="Picture 8" descr="Screen Shot 2020-01-28 at 17.21.39.png"/>
          <p:cNvPicPr>
            <a:picLocks noChangeAspect="1"/>
          </p:cNvPicPr>
          <p:nvPr/>
        </p:nvPicPr>
        <p:blipFill rotWithShape="1">
          <a:blip r:embed="rId4">
            <a:extLst>
              <a:ext uri="{28A0092B-C50C-407E-A947-70E740481C1C}">
                <a14:useLocalDpi xmlns:a14="http://schemas.microsoft.com/office/drawing/2010/main" val="0"/>
              </a:ext>
            </a:extLst>
          </a:blip>
          <a:srcRect b="11561"/>
          <a:stretch/>
        </p:blipFill>
        <p:spPr>
          <a:xfrm>
            <a:off x="6897508" y="2248368"/>
            <a:ext cx="11391900" cy="3740185"/>
          </a:xfrm>
          <a:prstGeom prst="rect">
            <a:avLst/>
          </a:prstGeom>
        </p:spPr>
      </p:pic>
    </p:spTree>
    <p:extLst>
      <p:ext uri="{BB962C8B-B14F-4D97-AF65-F5344CB8AC3E}">
        <p14:creationId xmlns:p14="http://schemas.microsoft.com/office/powerpoint/2010/main" val="85044978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a:t>WATA in ETC is available. </a:t>
            </a:r>
          </a:p>
        </p:txBody>
      </p:sp>
      <p:sp>
        <p:nvSpPr>
          <p:cNvPr id="2" name="Title 1"/>
          <p:cNvSpPr>
            <a:spLocks noGrp="1"/>
          </p:cNvSpPr>
          <p:nvPr>
            <p:ph type="title"/>
          </p:nvPr>
        </p:nvSpPr>
        <p:spPr/>
        <p:txBody>
          <a:bodyPr>
            <a:normAutofit fontScale="90000"/>
          </a:bodyPr>
          <a:lstStyle/>
          <a:p>
            <a:r>
              <a:rPr lang="en-US" dirty="0" err="1"/>
              <a:t>NIRSpec</a:t>
            </a:r>
            <a:r>
              <a:rPr lang="en-US" dirty="0"/>
              <a:t> Calculation for Target Acquisition</a:t>
            </a:r>
          </a:p>
        </p:txBody>
      </p:sp>
      <p:grpSp>
        <p:nvGrpSpPr>
          <p:cNvPr id="12" name="Group 11"/>
          <p:cNvGrpSpPr/>
          <p:nvPr/>
        </p:nvGrpSpPr>
        <p:grpSpPr>
          <a:xfrm>
            <a:off x="1538178" y="3159432"/>
            <a:ext cx="12496800" cy="5308600"/>
            <a:chOff x="1846779" y="6197676"/>
            <a:chExt cx="12496800" cy="5308600"/>
          </a:xfrm>
        </p:grpSpPr>
        <p:pic>
          <p:nvPicPr>
            <p:cNvPr id="7" name="Picture 6" descr="Screen Shot 2020-01-28 at 17.23.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79" y="6197676"/>
              <a:ext cx="12496800" cy="5308600"/>
            </a:xfrm>
            <a:prstGeom prst="rect">
              <a:avLst/>
            </a:prstGeom>
          </p:spPr>
        </p:pic>
        <p:sp>
          <p:nvSpPr>
            <p:cNvPr id="8" name="Rounded Rectangle 7"/>
            <p:cNvSpPr/>
            <p:nvPr/>
          </p:nvSpPr>
          <p:spPr>
            <a:xfrm>
              <a:off x="4522206" y="6313854"/>
              <a:ext cx="2065258" cy="609600"/>
            </a:xfrm>
            <a:prstGeom prst="round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lIns="243834" tIns="121917" rIns="243834" bIns="121917" rtlCol="0" anchor="ctr"/>
            <a:lstStyle/>
            <a:p>
              <a:pPr algn="ctr"/>
              <a:endParaRPr lang="en-US"/>
            </a:p>
          </p:txBody>
        </p:sp>
      </p:grpSp>
      <p:grpSp>
        <p:nvGrpSpPr>
          <p:cNvPr id="13" name="Group 12"/>
          <p:cNvGrpSpPr/>
          <p:nvPr/>
        </p:nvGrpSpPr>
        <p:grpSpPr>
          <a:xfrm>
            <a:off x="11544707" y="8118103"/>
            <a:ext cx="12484100" cy="4660900"/>
            <a:chOff x="11544707" y="8118103"/>
            <a:chExt cx="12484100" cy="4660900"/>
          </a:xfrm>
        </p:grpSpPr>
        <p:pic>
          <p:nvPicPr>
            <p:cNvPr id="4" name="Picture 3" descr="Screen Shot 2020-01-28 at 17.23.1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4707" y="8118103"/>
              <a:ext cx="12484100" cy="4660900"/>
            </a:xfrm>
            <a:prstGeom prst="rect">
              <a:avLst/>
            </a:prstGeom>
          </p:spPr>
        </p:pic>
        <p:sp>
          <p:nvSpPr>
            <p:cNvPr id="9" name="Rounded Rectangle 8"/>
            <p:cNvSpPr/>
            <p:nvPr/>
          </p:nvSpPr>
          <p:spPr>
            <a:xfrm>
              <a:off x="15976082" y="8142006"/>
              <a:ext cx="1971798" cy="677333"/>
            </a:xfrm>
            <a:prstGeom prst="round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lIns="243834" tIns="121917" rIns="243834" bIns="121917" rtlCol="0" anchor="ctr"/>
            <a:lstStyle/>
            <a:p>
              <a:pPr algn="ctr"/>
              <a:endParaRPr lang="en-US"/>
            </a:p>
          </p:txBody>
        </p:sp>
      </p:grpSp>
    </p:spTree>
    <p:extLst>
      <p:ext uri="{BB962C8B-B14F-4D97-AF65-F5344CB8AC3E}">
        <p14:creationId xmlns:p14="http://schemas.microsoft.com/office/powerpoint/2010/main" val="262161232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sp>
        <p:nvSpPr>
          <p:cNvPr id="72" name="Body"/>
          <p:cNvSpPr>
            <a:spLocks noGrp="1"/>
          </p:cNvSpPr>
          <p:nvPr>
            <p:ph type="body" idx="1"/>
          </p:nvPr>
        </p:nvSpPr>
        <p:spPr>
          <a:prstGeom prst="rect">
            <a:avLst/>
          </a:prstGeom>
        </p:spPr>
        <p:txBody>
          <a:bodyPr>
            <a:normAutofit fontScale="92500" lnSpcReduction="10000"/>
          </a:bodyPr>
          <a:lstStyle/>
          <a:p>
            <a:r>
              <a:rPr lang="en-US" b="1" dirty="0">
                <a:latin typeface="Avenir Heavy"/>
                <a:cs typeface="Avenir Heavy"/>
              </a:rPr>
              <a:t>Infrared spectroscopy of Y dwarfs</a:t>
            </a:r>
          </a:p>
          <a:p>
            <a:pPr lvl="1"/>
            <a:r>
              <a:rPr lang="en-US" b="1" dirty="0" err="1"/>
              <a:t>NIRSpec</a:t>
            </a:r>
            <a:endParaRPr lang="en-US" b="1" dirty="0"/>
          </a:p>
          <a:p>
            <a:pPr lvl="1"/>
            <a:r>
              <a:rPr lang="en-US" b="1" dirty="0"/>
              <a:t>MIRI LRS</a:t>
            </a:r>
          </a:p>
          <a:p>
            <a:pPr marL="0" indent="0">
              <a:buNone/>
            </a:pPr>
            <a:endParaRPr lang="en-US" b="1" dirty="0"/>
          </a:p>
          <a:p>
            <a:endParaRPr lang="en-US" b="1" dirty="0"/>
          </a:p>
          <a:p>
            <a:r>
              <a:rPr lang="en-US" b="1" dirty="0"/>
              <a:t>In this hands-on session you will be asked to use:</a:t>
            </a:r>
          </a:p>
          <a:p>
            <a:pPr lvl="1"/>
            <a:r>
              <a:rPr lang="en-US" b="1" dirty="0"/>
              <a:t>The </a:t>
            </a:r>
            <a:r>
              <a:rPr lang="en-US" b="1" dirty="0">
                <a:solidFill>
                  <a:srgbClr val="E9C674"/>
                </a:solidFill>
              </a:rPr>
              <a:t>Exposure Time Calculator</a:t>
            </a:r>
            <a:r>
              <a:rPr lang="en-US" b="1" dirty="0"/>
              <a:t> (ETC) for the </a:t>
            </a:r>
            <a:r>
              <a:rPr lang="en-US" b="1" dirty="0" err="1"/>
              <a:t>NIRSpec</a:t>
            </a:r>
            <a:r>
              <a:rPr lang="en-US" b="1" dirty="0"/>
              <a:t> fraction</a:t>
            </a:r>
          </a:p>
          <a:p>
            <a:pPr lvl="1"/>
            <a:r>
              <a:rPr lang="en-US" b="1" dirty="0"/>
              <a:t>The </a:t>
            </a:r>
            <a:r>
              <a:rPr lang="en-US" b="1" dirty="0">
                <a:solidFill>
                  <a:srgbClr val="E9C674"/>
                </a:solidFill>
              </a:rPr>
              <a:t>Astronomer’s Proposal Tool</a:t>
            </a:r>
            <a:r>
              <a:rPr lang="en-US" b="1" dirty="0"/>
              <a:t> (APT) for both instruments</a:t>
            </a:r>
          </a:p>
          <a:p>
            <a:pPr lvl="1"/>
            <a:endParaRPr lang="en-US" b="1" dirty="0"/>
          </a:p>
          <a:p>
            <a:pPr lvl="1"/>
            <a:endParaRPr lang="en-US" b="1" dirty="0"/>
          </a:p>
          <a:p>
            <a:r>
              <a:rPr lang="en-US" dirty="0"/>
              <a:t>The MIRI LRS science case was already part of the ETC hands-on, so  that part of the observation planning is assumed to be covered.</a:t>
            </a:r>
          </a:p>
          <a:p>
            <a:endParaRPr lang="en-US" b="1" dirty="0"/>
          </a:p>
          <a:p>
            <a:pPr lvl="1"/>
            <a:endParaRPr lang="en-US" b="1" dirty="0"/>
          </a:p>
          <a:p>
            <a:endParaRPr dirty="0"/>
          </a:p>
        </p:txBody>
      </p:sp>
      <p:sp>
        <p:nvSpPr>
          <p:cNvPr id="73" name="Title"/>
          <p:cNvSpPr>
            <a:spLocks noGrp="1"/>
          </p:cNvSpPr>
          <p:nvPr>
            <p:ph type="title"/>
          </p:nvPr>
        </p:nvSpPr>
        <p:spPr>
          <a:prstGeom prst="rect">
            <a:avLst/>
          </a:prstGeom>
        </p:spPr>
        <p:txBody>
          <a:bodyPr>
            <a:normAutofit/>
          </a:bodyPr>
          <a:lstStyle/>
          <a:p>
            <a:r>
              <a:rPr lang="en-US" dirty="0" err="1"/>
              <a:t>NIRSpec</a:t>
            </a:r>
            <a:r>
              <a:rPr lang="en-US" dirty="0"/>
              <a:t> and MIRI LRS Slit hands-on</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Getting started APT</a:t>
            </a:r>
          </a:p>
        </p:txBody>
      </p:sp>
    </p:spTree>
    <p:extLst>
      <p:ext uri="{BB962C8B-B14F-4D97-AF65-F5344CB8AC3E}">
        <p14:creationId xmlns:p14="http://schemas.microsoft.com/office/powerpoint/2010/main" val="290560263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Cheat APT screenshots</a:t>
            </a:r>
            <a:r>
              <a:rPr lang="is-IS" dirty="0"/>
              <a:t>…</a:t>
            </a:r>
            <a:endParaRPr lang="en-US" dirty="0"/>
          </a:p>
        </p:txBody>
      </p:sp>
    </p:spTree>
    <p:extLst>
      <p:ext uri="{BB962C8B-B14F-4D97-AF65-F5344CB8AC3E}">
        <p14:creationId xmlns:p14="http://schemas.microsoft.com/office/powerpoint/2010/main" val="114390388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idx="1"/>
          </p:nvPr>
        </p:nvSpPr>
        <p:spPr>
          <a:xfrm>
            <a:off x="1248833" y="1964266"/>
            <a:ext cx="19309673" cy="11293298"/>
          </a:xfrm>
        </p:spPr>
        <p:txBody>
          <a:bodyPr>
            <a:normAutofit/>
          </a:bodyPr>
          <a:lstStyle/>
          <a:p>
            <a:pPr>
              <a:lnSpc>
                <a:spcPct val="150000"/>
              </a:lnSpc>
            </a:pPr>
            <a:r>
              <a:rPr lang="en-US" sz="2900" dirty="0"/>
              <a:t>When creating a new observation, the user defines the APT template </a:t>
            </a:r>
          </a:p>
          <a:p>
            <a:pPr>
              <a:lnSpc>
                <a:spcPct val="150000"/>
              </a:lnSpc>
            </a:pPr>
            <a:endParaRPr lang="en-US" sz="2900" dirty="0"/>
          </a:p>
          <a:p>
            <a:pPr>
              <a:lnSpc>
                <a:spcPct val="150000"/>
              </a:lnSpc>
            </a:pPr>
            <a:endParaRPr lang="en-US" sz="2900" dirty="0"/>
          </a:p>
          <a:p>
            <a:endParaRPr lang="en-US" sz="2900" dirty="0"/>
          </a:p>
          <a:p>
            <a:endParaRPr lang="en-US" sz="2900" dirty="0"/>
          </a:p>
          <a:p>
            <a:endParaRPr lang="en-US" sz="2900" dirty="0"/>
          </a:p>
          <a:p>
            <a:endParaRPr lang="en-US" sz="2900" dirty="0"/>
          </a:p>
          <a:p>
            <a:endParaRPr lang="en-US" sz="2900" dirty="0"/>
          </a:p>
          <a:p>
            <a:endParaRPr lang="en-US" sz="2900" dirty="0"/>
          </a:p>
          <a:p>
            <a:endParaRPr lang="en-US" sz="2900" dirty="0"/>
          </a:p>
          <a:p>
            <a:pPr>
              <a:lnSpc>
                <a:spcPct val="150000"/>
              </a:lnSpc>
            </a:pPr>
            <a:endParaRPr lang="en-US" sz="2900" dirty="0"/>
          </a:p>
          <a:p>
            <a:pPr>
              <a:lnSpc>
                <a:spcPct val="150000"/>
              </a:lnSpc>
            </a:pPr>
            <a:r>
              <a:rPr lang="en-US" sz="2900" dirty="0"/>
              <a:t>APT fixed-slit spectroscopy templates are divided into four sections:</a:t>
            </a:r>
          </a:p>
          <a:p>
            <a:pPr marL="1992713" lvl="1" indent="-514350">
              <a:lnSpc>
                <a:spcPct val="110000"/>
              </a:lnSpc>
            </a:pPr>
            <a:r>
              <a:rPr lang="en-US" sz="2900" dirty="0"/>
              <a:t>Generic information</a:t>
            </a:r>
          </a:p>
          <a:p>
            <a:pPr marL="1992713" lvl="1" indent="-514350">
              <a:lnSpc>
                <a:spcPct val="110000"/>
              </a:lnSpc>
            </a:pPr>
            <a:r>
              <a:rPr lang="en-US" sz="2900" dirty="0"/>
              <a:t>Observation information</a:t>
            </a:r>
          </a:p>
          <a:p>
            <a:pPr marL="1992713" lvl="1" indent="-514350">
              <a:lnSpc>
                <a:spcPct val="110000"/>
              </a:lnSpc>
            </a:pPr>
            <a:r>
              <a:rPr lang="en-US" sz="2900" dirty="0"/>
              <a:t>Target acquisition parameters</a:t>
            </a:r>
          </a:p>
          <a:p>
            <a:pPr marL="1992713" lvl="1" indent="-514350">
              <a:lnSpc>
                <a:spcPct val="110000"/>
              </a:lnSpc>
            </a:pPr>
            <a:r>
              <a:rPr lang="en-US" sz="2900" dirty="0"/>
              <a:t>Science parameters</a:t>
            </a:r>
          </a:p>
          <a:p>
            <a:endParaRPr lang="en-US" dirty="0"/>
          </a:p>
        </p:txBody>
      </p:sp>
      <p:sp>
        <p:nvSpPr>
          <p:cNvPr id="2" name="Title 1"/>
          <p:cNvSpPr>
            <a:spLocks noGrp="1"/>
          </p:cNvSpPr>
          <p:nvPr>
            <p:ph type="title"/>
          </p:nvPr>
        </p:nvSpPr>
        <p:spPr/>
        <p:txBody>
          <a:bodyPr>
            <a:normAutofit/>
          </a:bodyPr>
          <a:lstStyle/>
          <a:p>
            <a:r>
              <a:rPr lang="en-US" dirty="0"/>
              <a:t>APT Fixed-slit spectroscopy templates</a:t>
            </a:r>
          </a:p>
        </p:txBody>
      </p:sp>
      <p:pic>
        <p:nvPicPr>
          <p:cNvPr id="6" name="Picture 5" descr="Screen Shot 2019-08-26 at 01.11.00.png"/>
          <p:cNvPicPr>
            <a:picLocks noChangeAspect="1"/>
          </p:cNvPicPr>
          <p:nvPr/>
        </p:nvPicPr>
        <p:blipFill rotWithShape="1">
          <a:blip r:embed="rId2">
            <a:extLst>
              <a:ext uri="{28A0092B-C50C-407E-A947-70E740481C1C}">
                <a14:useLocalDpi xmlns:a14="http://schemas.microsoft.com/office/drawing/2010/main" val="0"/>
              </a:ext>
            </a:extLst>
          </a:blip>
          <a:srcRect t="1418" b="1"/>
          <a:stretch/>
        </p:blipFill>
        <p:spPr>
          <a:xfrm>
            <a:off x="12672722" y="6482709"/>
            <a:ext cx="10928685" cy="2011448"/>
          </a:xfrm>
          <a:prstGeom prst="rect">
            <a:avLst/>
          </a:prstGeom>
        </p:spPr>
      </p:pic>
      <p:pic>
        <p:nvPicPr>
          <p:cNvPr id="7" name="Picture 6" descr="Screen Shot 2019-08-26 at 01.12.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960" y="6453726"/>
            <a:ext cx="10635845" cy="2045355"/>
          </a:xfrm>
          <a:prstGeom prst="rect">
            <a:avLst/>
          </a:prstGeom>
        </p:spPr>
      </p:pic>
      <p:grpSp>
        <p:nvGrpSpPr>
          <p:cNvPr id="3" name="Group 2"/>
          <p:cNvGrpSpPr/>
          <p:nvPr/>
        </p:nvGrpSpPr>
        <p:grpSpPr>
          <a:xfrm>
            <a:off x="6746661" y="3209441"/>
            <a:ext cx="9678672" cy="2285834"/>
            <a:chOff x="6746661" y="4182699"/>
            <a:chExt cx="9678672" cy="2285834"/>
          </a:xfrm>
        </p:grpSpPr>
        <p:pic>
          <p:nvPicPr>
            <p:cNvPr id="10" name="Picture 9" descr="Screen Shot 2019-08-27 at 14.23.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6661" y="4182699"/>
              <a:ext cx="9678672" cy="2251968"/>
            </a:xfrm>
            <a:prstGeom prst="rect">
              <a:avLst/>
            </a:prstGeom>
          </p:spPr>
        </p:pic>
        <p:sp>
          <p:nvSpPr>
            <p:cNvPr id="11" name="Rounded Rectangle 10"/>
            <p:cNvSpPr/>
            <p:nvPr/>
          </p:nvSpPr>
          <p:spPr>
            <a:xfrm>
              <a:off x="7315200" y="5892800"/>
              <a:ext cx="8534400" cy="575733"/>
            </a:xfrm>
            <a:prstGeom prst="round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lIns="243834" tIns="121917" rIns="243834" bIns="121917" rtlCol="0" anchor="ctr"/>
            <a:lstStyle/>
            <a:p>
              <a:pPr algn="ctr"/>
              <a:endParaRPr lang="en-US"/>
            </a:p>
          </p:txBody>
        </p:sp>
      </p:grpSp>
    </p:spTree>
    <p:extLst>
      <p:ext uri="{BB962C8B-B14F-4D97-AF65-F5344CB8AC3E}">
        <p14:creationId xmlns:p14="http://schemas.microsoft.com/office/powerpoint/2010/main" val="100577276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20-01-28 at 17.04.46.png"/>
          <p:cNvPicPr>
            <a:picLocks noChangeAspect="1"/>
          </p:cNvPicPr>
          <p:nvPr/>
        </p:nvPicPr>
        <p:blipFill rotWithShape="1">
          <a:blip r:embed="rId2">
            <a:extLst>
              <a:ext uri="{28A0092B-C50C-407E-A947-70E740481C1C}">
                <a14:useLocalDpi xmlns:a14="http://schemas.microsoft.com/office/drawing/2010/main" val="0"/>
              </a:ext>
            </a:extLst>
          </a:blip>
          <a:srcRect r="3870" b="1730"/>
          <a:stretch/>
        </p:blipFill>
        <p:spPr>
          <a:xfrm>
            <a:off x="1736309" y="4051773"/>
            <a:ext cx="21373225" cy="6425807"/>
          </a:xfrm>
          <a:prstGeom prst="rect">
            <a:avLst/>
          </a:prstGeom>
        </p:spPr>
      </p:pic>
      <p:sp>
        <p:nvSpPr>
          <p:cNvPr id="3" name="Content Placeholder 2"/>
          <p:cNvSpPr>
            <a:spLocks noGrp="1"/>
          </p:cNvSpPr>
          <p:nvPr>
            <p:ph type="body" idx="1"/>
          </p:nvPr>
        </p:nvSpPr>
        <p:spPr/>
        <p:txBody>
          <a:bodyPr/>
          <a:lstStyle/>
          <a:p>
            <a:r>
              <a:rPr lang="en-US" dirty="0" err="1"/>
              <a:t>NIRSpec</a:t>
            </a:r>
            <a:endParaRPr lang="en-US" dirty="0"/>
          </a:p>
        </p:txBody>
      </p:sp>
      <p:sp>
        <p:nvSpPr>
          <p:cNvPr id="2" name="Title 1"/>
          <p:cNvSpPr>
            <a:spLocks noGrp="1"/>
          </p:cNvSpPr>
          <p:nvPr>
            <p:ph type="title"/>
          </p:nvPr>
        </p:nvSpPr>
        <p:spPr/>
        <p:txBody>
          <a:bodyPr>
            <a:normAutofit/>
          </a:bodyPr>
          <a:lstStyle/>
          <a:p>
            <a:r>
              <a:rPr lang="en-US" dirty="0"/>
              <a:t>APT Fixed slit spectroscopy template</a:t>
            </a:r>
          </a:p>
        </p:txBody>
      </p:sp>
      <p:sp>
        <p:nvSpPr>
          <p:cNvPr id="7" name="Rounded Rectangle 6"/>
          <p:cNvSpPr/>
          <p:nvPr/>
        </p:nvSpPr>
        <p:spPr>
          <a:xfrm>
            <a:off x="1839742" y="4538133"/>
            <a:ext cx="20986391" cy="3354688"/>
          </a:xfrm>
          <a:prstGeom prst="round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lIns="243834" tIns="121917" rIns="243834" bIns="121917" rtlCol="0" anchor="ctr"/>
          <a:lstStyle/>
          <a:p>
            <a:pPr algn="ctr"/>
            <a:endParaRPr lang="en-US"/>
          </a:p>
        </p:txBody>
      </p:sp>
      <p:sp>
        <p:nvSpPr>
          <p:cNvPr id="8" name="Rounded Rectangle 7"/>
          <p:cNvSpPr/>
          <p:nvPr/>
        </p:nvSpPr>
        <p:spPr>
          <a:xfrm>
            <a:off x="1839742" y="7892821"/>
            <a:ext cx="20986391" cy="2584759"/>
          </a:xfrm>
          <a:prstGeom prst="round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lIns="243834" tIns="121917" rIns="243834" bIns="121917" rtlCol="0" anchor="ctr"/>
          <a:lstStyle/>
          <a:p>
            <a:pPr algn="ctr"/>
            <a:endParaRPr lang="en-US"/>
          </a:p>
        </p:txBody>
      </p:sp>
      <p:sp>
        <p:nvSpPr>
          <p:cNvPr id="4" name="TextBox 3"/>
          <p:cNvSpPr txBox="1"/>
          <p:nvPr/>
        </p:nvSpPr>
        <p:spPr>
          <a:xfrm>
            <a:off x="17746133" y="4538135"/>
            <a:ext cx="4139325" cy="738658"/>
          </a:xfrm>
          <a:prstGeom prst="rect">
            <a:avLst/>
          </a:prstGeom>
          <a:noFill/>
        </p:spPr>
        <p:txBody>
          <a:bodyPr wrap="none" lIns="243834" tIns="121917" rIns="243834" bIns="121917" rtlCol="0">
            <a:spAutoFit/>
          </a:bodyPr>
          <a:lstStyle/>
          <a:p>
            <a:r>
              <a:rPr lang="en-US" sz="3200" dirty="0">
                <a:solidFill>
                  <a:srgbClr val="FF0000"/>
                </a:solidFill>
              </a:rPr>
              <a:t>Generic information</a:t>
            </a:r>
          </a:p>
        </p:txBody>
      </p:sp>
      <p:sp>
        <p:nvSpPr>
          <p:cNvPr id="9" name="TextBox 8"/>
          <p:cNvSpPr txBox="1"/>
          <p:nvPr/>
        </p:nvSpPr>
        <p:spPr>
          <a:xfrm>
            <a:off x="17339735" y="8161868"/>
            <a:ext cx="4952248" cy="738658"/>
          </a:xfrm>
          <a:prstGeom prst="rect">
            <a:avLst/>
          </a:prstGeom>
          <a:noFill/>
        </p:spPr>
        <p:txBody>
          <a:bodyPr wrap="none" lIns="243834" tIns="121917" rIns="243834" bIns="121917" rtlCol="0">
            <a:spAutoFit/>
          </a:bodyPr>
          <a:lstStyle/>
          <a:p>
            <a:r>
              <a:rPr lang="en-US" sz="3200" dirty="0">
                <a:solidFill>
                  <a:srgbClr val="FF0000"/>
                </a:solidFill>
              </a:rPr>
              <a:t>Observation information</a:t>
            </a:r>
          </a:p>
        </p:txBody>
      </p:sp>
    </p:spTree>
    <p:extLst>
      <p:ext uri="{BB962C8B-B14F-4D97-AF65-F5344CB8AC3E}">
        <p14:creationId xmlns:p14="http://schemas.microsoft.com/office/powerpoint/2010/main" val="110737450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lstStyle/>
          <a:p>
            <a:r>
              <a:rPr lang="en-US" dirty="0" err="1"/>
              <a:t>NIRSpec</a:t>
            </a:r>
            <a:endParaRPr lang="en-US" dirty="0"/>
          </a:p>
        </p:txBody>
      </p:sp>
      <p:sp>
        <p:nvSpPr>
          <p:cNvPr id="2" name="Title 1"/>
          <p:cNvSpPr>
            <a:spLocks noGrp="1"/>
          </p:cNvSpPr>
          <p:nvPr>
            <p:ph type="title"/>
          </p:nvPr>
        </p:nvSpPr>
        <p:spPr/>
        <p:txBody>
          <a:bodyPr>
            <a:normAutofit/>
          </a:bodyPr>
          <a:lstStyle/>
          <a:p>
            <a:r>
              <a:rPr lang="en-US" dirty="0"/>
              <a:t>APT Fixed slit spectroscopy template</a:t>
            </a:r>
          </a:p>
        </p:txBody>
      </p:sp>
      <p:pic>
        <p:nvPicPr>
          <p:cNvPr id="4" name="Picture 3" descr="Screen Shot 2020-01-28 at 16.59.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921" y="3543300"/>
            <a:ext cx="22593991" cy="8156337"/>
          </a:xfrm>
          <a:prstGeom prst="rect">
            <a:avLst/>
          </a:prstGeom>
        </p:spPr>
      </p:pic>
    </p:spTree>
    <p:extLst>
      <p:ext uri="{BB962C8B-B14F-4D97-AF65-F5344CB8AC3E}">
        <p14:creationId xmlns:p14="http://schemas.microsoft.com/office/powerpoint/2010/main" val="410504804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lstStyle/>
          <a:p>
            <a:r>
              <a:rPr lang="en-US" dirty="0"/>
              <a:t>MIRI</a:t>
            </a:r>
          </a:p>
        </p:txBody>
      </p:sp>
      <p:sp>
        <p:nvSpPr>
          <p:cNvPr id="2" name="Title 1"/>
          <p:cNvSpPr>
            <a:spLocks noGrp="1"/>
          </p:cNvSpPr>
          <p:nvPr>
            <p:ph type="title"/>
          </p:nvPr>
        </p:nvSpPr>
        <p:spPr/>
        <p:txBody>
          <a:bodyPr>
            <a:normAutofit/>
          </a:bodyPr>
          <a:lstStyle/>
          <a:p>
            <a:r>
              <a:rPr lang="en-US" dirty="0"/>
              <a:t>APT Fixed slit spectroscopy template</a:t>
            </a:r>
          </a:p>
        </p:txBody>
      </p:sp>
      <p:pic>
        <p:nvPicPr>
          <p:cNvPr id="5" name="Picture 4" descr="Screen Shot 2020-01-28 at 16.59.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845" y="4203699"/>
            <a:ext cx="20853834" cy="6009709"/>
          </a:xfrm>
          <a:prstGeom prst="rect">
            <a:avLst/>
          </a:prstGeom>
        </p:spPr>
      </p:pic>
    </p:spTree>
    <p:extLst>
      <p:ext uri="{BB962C8B-B14F-4D97-AF65-F5344CB8AC3E}">
        <p14:creationId xmlns:p14="http://schemas.microsoft.com/office/powerpoint/2010/main" val="110680637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spTree>
    <p:extLst>
      <p:ext uri="{BB962C8B-B14F-4D97-AF65-F5344CB8AC3E}">
        <p14:creationId xmlns:p14="http://schemas.microsoft.com/office/powerpoint/2010/main" val="423231425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a:spLocks noGrp="1"/>
          </p:cNvSpPr>
          <p:nvPr>
            <p:ph type="body" idx="1"/>
          </p:nvPr>
        </p:nvSpPr>
        <p:spPr>
          <a:xfrm>
            <a:off x="1248833" y="1834686"/>
            <a:ext cx="20756855" cy="8979888"/>
          </a:xfrm>
          <a:prstGeom prst="rect">
            <a:avLst/>
          </a:prstGeom>
          <a:noFill/>
        </p:spPr>
        <p:txBody>
          <a:bodyPr wrap="square" lIns="243834" tIns="121917" rIns="243834" bIns="121917" rtlCol="0">
            <a:spAutoFit/>
          </a:bodyPr>
          <a:lstStyle/>
          <a:p>
            <a:r>
              <a:rPr lang="en-US" sz="2800" dirty="0">
                <a:cs typeface="Arial Narrow"/>
              </a:rPr>
              <a:t>Detector Strategies</a:t>
            </a:r>
          </a:p>
          <a:p>
            <a:pPr lvl="1"/>
            <a:r>
              <a:rPr lang="en-US" sz="2800" dirty="0">
                <a:cs typeface="Arial Narrow"/>
                <a:hlinkClick r:id="rId2"/>
              </a:rPr>
              <a:t>NIRSpec detector recommended strategies</a:t>
            </a:r>
            <a:endParaRPr lang="en-US" sz="2800" dirty="0">
              <a:cs typeface="Arial Narrow"/>
            </a:endParaRPr>
          </a:p>
          <a:p>
            <a:r>
              <a:rPr lang="en-US" sz="2800" dirty="0">
                <a:cs typeface="Arial Narrow"/>
              </a:rPr>
              <a:t>NODS and Dithers</a:t>
            </a:r>
          </a:p>
          <a:p>
            <a:pPr lvl="1">
              <a:lnSpc>
                <a:spcPct val="130000"/>
              </a:lnSpc>
            </a:pPr>
            <a:r>
              <a:rPr lang="en-US" sz="2800" dirty="0">
                <a:cs typeface="Arial Narrow"/>
                <a:hlinkClick r:id="rId2"/>
              </a:rPr>
              <a:t>NIRSpec Background Recommended Strategies</a:t>
            </a:r>
          </a:p>
          <a:p>
            <a:pPr lvl="1">
              <a:lnSpc>
                <a:spcPct val="130000"/>
              </a:lnSpc>
            </a:pPr>
            <a:r>
              <a:rPr lang="en-US" sz="2800" dirty="0">
                <a:cs typeface="Arial Narrow"/>
                <a:hlinkClick r:id="rId3"/>
              </a:rPr>
              <a:t>MIRI LRS Recommended Strategies – Background observations</a:t>
            </a:r>
            <a:endParaRPr lang="en-US" sz="2800" dirty="0">
              <a:cs typeface="Arial Narrow"/>
              <a:hlinkClick r:id="rId2"/>
            </a:endParaRPr>
          </a:p>
          <a:p>
            <a:pPr lvl="1">
              <a:lnSpc>
                <a:spcPct val="130000"/>
              </a:lnSpc>
            </a:pPr>
            <a:r>
              <a:rPr lang="en-US" sz="2800" dirty="0">
                <a:cs typeface="Arial Narrow"/>
                <a:hlinkClick r:id="rId4"/>
              </a:rPr>
              <a:t>NIRSpec Dithering Recommended Strategies - FS</a:t>
            </a:r>
            <a:endParaRPr lang="en-US" sz="2800" dirty="0">
              <a:cs typeface="Arial Narrow"/>
            </a:endParaRPr>
          </a:p>
          <a:p>
            <a:pPr lvl="1">
              <a:lnSpc>
                <a:spcPct val="130000"/>
              </a:lnSpc>
            </a:pPr>
            <a:r>
              <a:rPr lang="en-US" sz="2800" dirty="0">
                <a:cs typeface="Arial Narrow"/>
                <a:hlinkClick r:id="rId5"/>
              </a:rPr>
              <a:t>MIRI LRS Dithering Recommended Strategies</a:t>
            </a:r>
            <a:endParaRPr lang="en-US" sz="2800" dirty="0">
              <a:cs typeface="Arial Narrow"/>
            </a:endParaRPr>
          </a:p>
          <a:p>
            <a:r>
              <a:rPr lang="en-US" sz="2800" dirty="0">
                <a:cs typeface="Arial Narrow"/>
              </a:rPr>
              <a:t>Target Acquisition</a:t>
            </a:r>
          </a:p>
          <a:p>
            <a:pPr lvl="1"/>
            <a:r>
              <a:rPr lang="en-US" sz="2800" dirty="0">
                <a:cs typeface="Arial Narrow"/>
                <a:hlinkClick r:id="rId6"/>
              </a:rPr>
              <a:t>NIRSpec Target Acquisition Recommended Strategies</a:t>
            </a:r>
            <a:endParaRPr lang="en-US" sz="2800" dirty="0">
              <a:cs typeface="Arial Narrow"/>
            </a:endParaRPr>
          </a:p>
          <a:p>
            <a:pPr lvl="1">
              <a:lnSpc>
                <a:spcPct val="110000"/>
              </a:lnSpc>
            </a:pPr>
            <a:r>
              <a:rPr lang="en-US" sz="2800" dirty="0">
                <a:cs typeface="Arial Narrow"/>
                <a:hlinkClick r:id="rId7"/>
              </a:rPr>
              <a:t>MIRI Target Acquisition Generic Recommended Strategies</a:t>
            </a:r>
            <a:endParaRPr lang="en-GB" sz="2800" dirty="0">
              <a:cs typeface="Arial Narrow"/>
              <a:hlinkClick r:id="rId7"/>
            </a:endParaRPr>
          </a:p>
          <a:p>
            <a:pPr lvl="1">
              <a:lnSpc>
                <a:spcPct val="110000"/>
              </a:lnSpc>
            </a:pPr>
            <a:r>
              <a:rPr lang="en-GB" sz="2800" dirty="0">
                <a:cs typeface="Arial Narrow"/>
                <a:hlinkClick r:id="rId5"/>
              </a:rPr>
              <a:t>MIRI LRS Target Acquisition Recommended Strategies</a:t>
            </a:r>
            <a:endParaRPr lang="en-GB" sz="2800" dirty="0">
              <a:cs typeface="Arial Narrow"/>
            </a:endParaRPr>
          </a:p>
          <a:p>
            <a:pPr lvl="1"/>
            <a:endParaRPr lang="en-US" sz="3200" dirty="0">
              <a:latin typeface="Arial Narrow"/>
              <a:cs typeface="Arial Narrow"/>
            </a:endParaRPr>
          </a:p>
          <a:p>
            <a:endParaRPr lang="en-US" sz="3200" dirty="0">
              <a:latin typeface="Arial Narrow"/>
              <a:cs typeface="Arial Narrow"/>
            </a:endParaRPr>
          </a:p>
          <a:p>
            <a:endParaRPr lang="en-US" dirty="0"/>
          </a:p>
        </p:txBody>
      </p:sp>
      <p:sp>
        <p:nvSpPr>
          <p:cNvPr id="3" name="Title 2"/>
          <p:cNvSpPr>
            <a:spLocks noGrp="1"/>
          </p:cNvSpPr>
          <p:nvPr>
            <p:ph type="title"/>
          </p:nvPr>
        </p:nvSpPr>
        <p:spPr/>
        <p:txBody>
          <a:bodyPr/>
          <a:lstStyle/>
          <a:p>
            <a:r>
              <a:rPr lang="en-US" dirty="0"/>
              <a:t>Slit Help and JDOX</a:t>
            </a:r>
          </a:p>
        </p:txBody>
      </p:sp>
    </p:spTree>
    <p:extLst>
      <p:ext uri="{BB962C8B-B14F-4D97-AF65-F5344CB8AC3E}">
        <p14:creationId xmlns:p14="http://schemas.microsoft.com/office/powerpoint/2010/main" val="116759329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p:cNvSpPr>
            <a:spLocks noGrp="1"/>
          </p:cNvSpPr>
          <p:nvPr>
            <p:ph type="title"/>
          </p:nvPr>
        </p:nvSpPr>
        <p:spPr>
          <a:prstGeom prst="rect">
            <a:avLst/>
          </a:prstGeom>
        </p:spPr>
        <p:txBody>
          <a:bodyPr/>
          <a:lstStyle/>
          <a:p>
            <a:pPr>
              <a:defRPr>
                <a:solidFill>
                  <a:schemeClr val="accent2">
                    <a:hueOff val="117482"/>
                    <a:satOff val="19585"/>
                    <a:lumOff val="29146"/>
                  </a:schemeClr>
                </a:solidFill>
              </a:defRPr>
            </a:pPr>
            <a:r>
              <a:rPr lang="en-US" dirty="0"/>
              <a:t>Thinking about strategies</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idx="1"/>
          </p:nvPr>
        </p:nvSpPr>
        <p:spPr>
          <a:xfrm>
            <a:off x="1248833" y="1975917"/>
            <a:ext cx="19309673" cy="9296401"/>
          </a:xfrm>
        </p:spPr>
        <p:txBody>
          <a:bodyPr/>
          <a:lstStyle/>
          <a:p>
            <a:pPr>
              <a:lnSpc>
                <a:spcPct val="110000"/>
              </a:lnSpc>
            </a:pPr>
            <a:r>
              <a:rPr lang="en-US" sz="2900" b="1" dirty="0" err="1">
                <a:latin typeface="Avenir Heavy"/>
                <a:cs typeface="Avenir Heavy"/>
              </a:rPr>
              <a:t>Subarray</a:t>
            </a:r>
            <a:r>
              <a:rPr lang="en-US" sz="2900" b="1" dirty="0">
                <a:latin typeface="Avenir Heavy"/>
                <a:cs typeface="Avenir Heavy"/>
              </a:rPr>
              <a:t>:</a:t>
            </a:r>
          </a:p>
          <a:p>
            <a:pPr lvl="1">
              <a:lnSpc>
                <a:spcPct val="110000"/>
              </a:lnSpc>
            </a:pPr>
            <a:r>
              <a:rPr lang="en-US" sz="2900" dirty="0"/>
              <a:t>FULL</a:t>
            </a:r>
          </a:p>
          <a:p>
            <a:pPr lvl="1">
              <a:lnSpc>
                <a:spcPct val="110000"/>
              </a:lnSpc>
            </a:pPr>
            <a:r>
              <a:rPr lang="en-US" sz="2900" dirty="0"/>
              <a:t>Tailored </a:t>
            </a:r>
            <a:r>
              <a:rPr lang="en-US" sz="2900" dirty="0" err="1"/>
              <a:t>subarrays</a:t>
            </a:r>
            <a:r>
              <a:rPr lang="en-US" sz="2900" dirty="0"/>
              <a:t> per individual slit: SUBS200A1, SUBS200A2, SUBS200B1, SUBS400A1</a:t>
            </a:r>
          </a:p>
          <a:p>
            <a:pPr lvl="1">
              <a:lnSpc>
                <a:spcPct val="110000"/>
              </a:lnSpc>
            </a:pPr>
            <a:r>
              <a:rPr lang="en-US" sz="2900" dirty="0"/>
              <a:t>S1600 </a:t>
            </a:r>
            <a:r>
              <a:rPr lang="en-US" sz="2900" dirty="0" err="1"/>
              <a:t>subarrays</a:t>
            </a:r>
            <a:r>
              <a:rPr lang="en-US" sz="2900" dirty="0"/>
              <a:t>: </a:t>
            </a:r>
            <a:r>
              <a:rPr lang="is-IS" sz="2900" dirty="0"/>
              <a:t>SUB2048, SUB1024A, SUB1024B, SUB512</a:t>
            </a:r>
          </a:p>
          <a:p>
            <a:pPr lvl="1">
              <a:lnSpc>
                <a:spcPct val="110000"/>
              </a:lnSpc>
            </a:pPr>
            <a:r>
              <a:rPr lang="en-US" sz="2900" dirty="0"/>
              <a:t>ALLSLITS (S200A1 and S200A2 combined to bridge the detectors gap, but not only. It can also be used to estimate background)</a:t>
            </a:r>
          </a:p>
          <a:p>
            <a:pPr>
              <a:lnSpc>
                <a:spcPct val="110000"/>
              </a:lnSpc>
            </a:pPr>
            <a:endParaRPr lang="en-US" sz="2900" dirty="0"/>
          </a:p>
          <a:p>
            <a:pPr>
              <a:lnSpc>
                <a:spcPct val="110000"/>
              </a:lnSpc>
            </a:pPr>
            <a:endParaRPr lang="en-US" sz="2900" dirty="0"/>
          </a:p>
          <a:p>
            <a:pPr>
              <a:lnSpc>
                <a:spcPct val="110000"/>
              </a:lnSpc>
            </a:pPr>
            <a:endParaRPr lang="en-US" sz="2900" dirty="0"/>
          </a:p>
          <a:p>
            <a:pPr>
              <a:lnSpc>
                <a:spcPct val="110000"/>
              </a:lnSpc>
            </a:pPr>
            <a:endParaRPr lang="en-US" sz="2900" dirty="0"/>
          </a:p>
          <a:p>
            <a:pPr>
              <a:lnSpc>
                <a:spcPct val="110000"/>
              </a:lnSpc>
            </a:pPr>
            <a:r>
              <a:rPr lang="en-US" sz="3200" dirty="0"/>
              <a:t>Only traditional readout mode, not the IRS</a:t>
            </a:r>
            <a:r>
              <a:rPr lang="en-US" sz="3200" baseline="30000" dirty="0"/>
              <a:t>2</a:t>
            </a:r>
            <a:r>
              <a:rPr lang="en-US" sz="3200" dirty="0"/>
              <a:t> noise reduction mode</a:t>
            </a:r>
          </a:p>
          <a:p>
            <a:pPr>
              <a:lnSpc>
                <a:spcPct val="110000"/>
              </a:lnSpc>
            </a:pPr>
            <a:r>
              <a:rPr lang="en-US" sz="3200" dirty="0">
                <a:latin typeface="Avenir Heavy"/>
                <a:cs typeface="Avenir Heavy"/>
              </a:rPr>
              <a:t>Readout patterns: </a:t>
            </a:r>
            <a:r>
              <a:rPr lang="en-US" sz="3200" dirty="0"/>
              <a:t>NRS and NRSRAPID</a:t>
            </a:r>
            <a:r>
              <a:rPr lang="en-GB" sz="3200" dirty="0"/>
              <a:t> </a:t>
            </a:r>
            <a:endParaRPr lang="en-US" sz="3200" dirty="0"/>
          </a:p>
          <a:p>
            <a:pPr>
              <a:lnSpc>
                <a:spcPct val="110000"/>
              </a:lnSpc>
            </a:pPr>
            <a:r>
              <a:rPr lang="en-US" sz="3200" dirty="0"/>
              <a:t>Note: maximum exposure duration is 10,000 seconds</a:t>
            </a:r>
            <a:endParaRPr lang="en-US" sz="2900" dirty="0"/>
          </a:p>
          <a:p>
            <a:pPr>
              <a:lnSpc>
                <a:spcPct val="110000"/>
              </a:lnSpc>
            </a:pPr>
            <a:endParaRPr lang="en-US" sz="2900" dirty="0"/>
          </a:p>
          <a:p>
            <a:pPr>
              <a:lnSpc>
                <a:spcPct val="110000"/>
              </a:lnSpc>
            </a:pPr>
            <a:endParaRPr lang="en-US" sz="2900" dirty="0"/>
          </a:p>
        </p:txBody>
      </p:sp>
      <p:sp>
        <p:nvSpPr>
          <p:cNvPr id="4" name="Title 3"/>
          <p:cNvSpPr>
            <a:spLocks noGrp="1"/>
          </p:cNvSpPr>
          <p:nvPr>
            <p:ph type="title"/>
          </p:nvPr>
        </p:nvSpPr>
        <p:spPr/>
        <p:txBody>
          <a:bodyPr>
            <a:normAutofit fontScale="90000"/>
          </a:bodyPr>
          <a:lstStyle/>
          <a:p>
            <a:r>
              <a:rPr lang="en-US" dirty="0" err="1"/>
              <a:t>NIRSpec</a:t>
            </a:r>
            <a:r>
              <a:rPr lang="en-US" dirty="0"/>
              <a:t> </a:t>
            </a:r>
            <a:r>
              <a:rPr lang="en-US" dirty="0" err="1"/>
              <a:t>Subarrays</a:t>
            </a:r>
            <a:r>
              <a:rPr lang="en-US" dirty="0"/>
              <a:t> and Readout patterns</a:t>
            </a:r>
          </a:p>
        </p:txBody>
      </p:sp>
      <p:pic>
        <p:nvPicPr>
          <p:cNvPr id="6" name="Content Placeholder 5" descr="Screen Shot 2019-08-27 at 11.24.33.png"/>
          <p:cNvPicPr>
            <a:picLocks noGrp="1" noChangeAspect="1"/>
          </p:cNvPicPr>
          <p:nvPr>
            <p:ph sz="half" idx="4294967295"/>
          </p:nvPr>
        </p:nvPicPr>
        <p:blipFill>
          <a:blip r:embed="rId2">
            <a:extLst>
              <a:ext uri="{28A0092B-C50C-407E-A947-70E740481C1C}">
                <a14:useLocalDpi xmlns:a14="http://schemas.microsoft.com/office/drawing/2010/main" val="0"/>
              </a:ext>
            </a:extLst>
          </a:blip>
          <a:srcRect t="-270462" b="-270462"/>
          <a:stretch>
            <a:fillRect/>
          </a:stretch>
        </p:blipFill>
        <p:spPr>
          <a:xfrm>
            <a:off x="0" y="1246188"/>
            <a:ext cx="12734925" cy="10602912"/>
          </a:xfrm>
        </p:spPr>
      </p:pic>
      <p:sp>
        <p:nvSpPr>
          <p:cNvPr id="8" name="Content Placeholder 6"/>
          <p:cNvSpPr txBox="1">
            <a:spLocks/>
          </p:cNvSpPr>
          <p:nvPr/>
        </p:nvSpPr>
        <p:spPr bwMode="auto">
          <a:xfrm>
            <a:off x="12149659" y="1720851"/>
            <a:ext cx="12234341" cy="863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767981" tIns="121917" rIns="243834" bIns="121917" numCol="1" anchor="t" anchorCtr="0" compatLnSpc="1">
            <a:prstTxWarp prst="textNoShape">
              <a:avLst/>
            </a:prstTxWarp>
          </a:bodyPr>
          <a:lstStyle>
            <a:lvl1pPr marL="0" indent="-198000" algn="l" rtl="0" eaLnBrk="1" fontAlgn="base" hangingPunct="1">
              <a:lnSpc>
                <a:spcPct val="169000"/>
              </a:lnSpc>
              <a:spcBef>
                <a:spcPts val="30"/>
              </a:spcBef>
              <a:spcAft>
                <a:spcPct val="0"/>
              </a:spcAft>
              <a:buClr>
                <a:schemeClr val="accent1"/>
              </a:buClr>
              <a:buFont typeface="Wingdings" charset="2"/>
              <a:buChar char="§"/>
              <a:defRPr lang="en-GB" sz="1200">
                <a:solidFill>
                  <a:schemeClr val="bg2"/>
                </a:solidFill>
                <a:latin typeface="Verdana"/>
                <a:ea typeface="+mn-ea"/>
                <a:cs typeface="Verdana"/>
              </a:defRPr>
            </a:lvl1pPr>
            <a:lvl2pPr marL="554400" indent="-176400" algn="l" rtl="0" eaLnBrk="1" fontAlgn="base" hangingPunct="1">
              <a:lnSpc>
                <a:spcPct val="169000"/>
              </a:lnSpc>
              <a:spcBef>
                <a:spcPct val="20000"/>
              </a:spcBef>
              <a:spcAft>
                <a:spcPct val="0"/>
              </a:spcAft>
              <a:buClr>
                <a:schemeClr val="accent1"/>
              </a:buClr>
              <a:buFont typeface="Wingdings" charset="2"/>
              <a:buChar char="§"/>
              <a:defRPr lang="en-GB" sz="1200">
                <a:solidFill>
                  <a:schemeClr val="bg2"/>
                </a:solidFill>
                <a:latin typeface="Verdana"/>
                <a:ea typeface="+mn-ea"/>
                <a:cs typeface="Verdana"/>
              </a:defRPr>
            </a:lvl2pPr>
            <a:lvl3pPr marL="864000" indent="-176400" algn="l" rtl="0" eaLnBrk="1" fontAlgn="base" hangingPunct="1">
              <a:lnSpc>
                <a:spcPct val="169000"/>
              </a:lnSpc>
              <a:spcBef>
                <a:spcPct val="20000"/>
              </a:spcBef>
              <a:spcAft>
                <a:spcPct val="0"/>
              </a:spcAft>
              <a:buClr>
                <a:schemeClr val="accent1"/>
              </a:buClr>
              <a:buFont typeface="Wingdings" charset="2"/>
              <a:buChar char="§"/>
              <a:defRPr lang="en-GB" sz="1200">
                <a:solidFill>
                  <a:schemeClr val="bg2"/>
                </a:solidFill>
                <a:latin typeface="Verdana"/>
                <a:ea typeface="+mn-ea"/>
                <a:cs typeface="Verdana"/>
              </a:defRPr>
            </a:lvl3pPr>
            <a:lvl4pPr marL="1386000" indent="-171450" algn="l" rtl="0" eaLnBrk="1" fontAlgn="base" hangingPunct="1">
              <a:lnSpc>
                <a:spcPct val="169000"/>
              </a:lnSpc>
              <a:spcBef>
                <a:spcPct val="20000"/>
              </a:spcBef>
              <a:spcAft>
                <a:spcPct val="0"/>
              </a:spcAft>
              <a:buClr>
                <a:schemeClr val="accent1"/>
              </a:buClr>
              <a:buFont typeface="Wingdings" charset="2"/>
              <a:buChar char="§"/>
              <a:defRPr lang="en-GB" sz="1200">
                <a:solidFill>
                  <a:schemeClr val="bg2"/>
                </a:solidFill>
                <a:latin typeface="Verdana"/>
                <a:ea typeface="+mn-ea"/>
                <a:cs typeface="Verdana"/>
              </a:defRPr>
            </a:lvl4pPr>
            <a:lvl5pPr marL="1587600" indent="-171450" algn="l" rtl="0" eaLnBrk="1" fontAlgn="base" hangingPunct="1">
              <a:lnSpc>
                <a:spcPct val="169000"/>
              </a:lnSpc>
              <a:spcBef>
                <a:spcPct val="20000"/>
              </a:spcBef>
              <a:spcAft>
                <a:spcPct val="0"/>
              </a:spcAft>
              <a:buClr>
                <a:schemeClr val="accent1"/>
              </a:buClr>
              <a:buFont typeface="Wingdings" charset="2"/>
              <a:buChar char="§"/>
              <a:defRPr lang="en-GB" sz="1200">
                <a:solidFill>
                  <a:schemeClr val="bg2"/>
                </a:solidFill>
                <a:latin typeface="Verdana"/>
                <a:ea typeface="+mn-ea"/>
                <a:cs typeface="Verdana"/>
              </a:defRPr>
            </a:lvl5pPr>
            <a:lvl6pPr marL="3479800" indent="-419100" algn="l" rtl="0" eaLnBrk="1" fontAlgn="base" hangingPunct="1">
              <a:lnSpc>
                <a:spcPct val="119000"/>
              </a:lnSpc>
              <a:spcBef>
                <a:spcPct val="20000"/>
              </a:spcBef>
              <a:spcAft>
                <a:spcPct val="0"/>
              </a:spcAft>
              <a:buClr>
                <a:schemeClr val="accent1"/>
              </a:buClr>
              <a:buFont typeface="Verdana" pitchFamily="34" charset="0"/>
              <a:buChar char="–"/>
              <a:defRPr sz="1800">
                <a:solidFill>
                  <a:schemeClr val="bg2"/>
                </a:solidFill>
                <a:latin typeface="+mn-lt"/>
              </a:defRPr>
            </a:lvl6pPr>
            <a:lvl7pPr marL="3937000" indent="-419100" algn="l" rtl="0" eaLnBrk="1" fontAlgn="base" hangingPunct="1">
              <a:lnSpc>
                <a:spcPct val="119000"/>
              </a:lnSpc>
              <a:spcBef>
                <a:spcPct val="20000"/>
              </a:spcBef>
              <a:spcAft>
                <a:spcPct val="0"/>
              </a:spcAft>
              <a:buClr>
                <a:schemeClr val="accent1"/>
              </a:buClr>
              <a:buFont typeface="Verdana" pitchFamily="34" charset="0"/>
              <a:buChar char="–"/>
              <a:defRPr sz="1800">
                <a:solidFill>
                  <a:schemeClr val="bg2"/>
                </a:solidFill>
                <a:latin typeface="+mn-lt"/>
              </a:defRPr>
            </a:lvl7pPr>
            <a:lvl8pPr marL="4394200" indent="-419100" algn="l" rtl="0" eaLnBrk="1" fontAlgn="base" hangingPunct="1">
              <a:lnSpc>
                <a:spcPct val="119000"/>
              </a:lnSpc>
              <a:spcBef>
                <a:spcPct val="20000"/>
              </a:spcBef>
              <a:spcAft>
                <a:spcPct val="0"/>
              </a:spcAft>
              <a:buClr>
                <a:schemeClr val="accent1"/>
              </a:buClr>
              <a:buFont typeface="Verdana" pitchFamily="34" charset="0"/>
              <a:buChar char="–"/>
              <a:defRPr sz="1800">
                <a:solidFill>
                  <a:schemeClr val="bg2"/>
                </a:solidFill>
                <a:latin typeface="+mn-lt"/>
              </a:defRPr>
            </a:lvl8pPr>
            <a:lvl9pPr marL="4851400" indent="-419100" algn="l" rtl="0" eaLnBrk="1" fontAlgn="base" hangingPunct="1">
              <a:lnSpc>
                <a:spcPct val="119000"/>
              </a:lnSpc>
              <a:spcBef>
                <a:spcPct val="20000"/>
              </a:spcBef>
              <a:spcAft>
                <a:spcPct val="0"/>
              </a:spcAft>
              <a:buClr>
                <a:schemeClr val="accent1"/>
              </a:buClr>
              <a:buFont typeface="Verdana" pitchFamily="34" charset="0"/>
              <a:buChar char="–"/>
              <a:defRPr sz="1800">
                <a:solidFill>
                  <a:schemeClr val="bg2"/>
                </a:solidFill>
                <a:latin typeface="+mn-lt"/>
              </a:defRPr>
            </a:lvl9pPr>
          </a:lstStyle>
          <a:p>
            <a:pPr lvl="1">
              <a:lnSpc>
                <a:spcPct val="110000"/>
              </a:lnSpc>
            </a:pPr>
            <a:endParaRPr lang="en-US" sz="2900" dirty="0"/>
          </a:p>
          <a:p>
            <a:pPr lvl="1">
              <a:lnSpc>
                <a:spcPct val="110000"/>
              </a:lnSpc>
            </a:pPr>
            <a:endParaRPr lang="en-US" sz="2900" dirty="0"/>
          </a:p>
          <a:p>
            <a:pPr indent="0">
              <a:lnSpc>
                <a:spcPct val="110000"/>
              </a:lnSpc>
              <a:buNone/>
            </a:pPr>
            <a:endParaRPr lang="en-US" sz="2900" dirty="0"/>
          </a:p>
        </p:txBody>
      </p:sp>
      <p:pic>
        <p:nvPicPr>
          <p:cNvPr id="5" name="Picture 4" descr="jwst_nirspec_subarray_frame_tim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5394" y="5541798"/>
            <a:ext cx="6692900" cy="7244375"/>
          </a:xfrm>
          <a:prstGeom prst="rect">
            <a:avLst/>
          </a:prstGeom>
        </p:spPr>
      </p:pic>
      <p:sp>
        <p:nvSpPr>
          <p:cNvPr id="9" name="Rectangle 8"/>
          <p:cNvSpPr/>
          <p:nvPr/>
        </p:nvSpPr>
        <p:spPr>
          <a:xfrm>
            <a:off x="21905111" y="5541798"/>
            <a:ext cx="1383183" cy="1402127"/>
          </a:xfrm>
          <a:prstGeom prst="rect">
            <a:avLst/>
          </a:prstGeom>
          <a:noFill/>
          <a:ln w="57150" cap="flat" cmpd="sng">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Avenir Book"/>
            </a:endParaRPr>
          </a:p>
        </p:txBody>
      </p:sp>
    </p:spTree>
    <p:extLst>
      <p:ext uri="{BB962C8B-B14F-4D97-AF65-F5344CB8AC3E}">
        <p14:creationId xmlns:p14="http://schemas.microsoft.com/office/powerpoint/2010/main" val="32409730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2900" dirty="0"/>
              <a:t>Decision flow to specify detector parameters for a FS observation: </a:t>
            </a:r>
          </a:p>
        </p:txBody>
      </p:sp>
      <p:sp>
        <p:nvSpPr>
          <p:cNvPr id="3" name="Title 2"/>
          <p:cNvSpPr>
            <a:spLocks noGrp="1"/>
          </p:cNvSpPr>
          <p:nvPr>
            <p:ph type="title"/>
          </p:nvPr>
        </p:nvSpPr>
        <p:spPr/>
        <p:txBody>
          <a:bodyPr/>
          <a:lstStyle/>
          <a:p>
            <a:r>
              <a:rPr lang="en-US" dirty="0" err="1"/>
              <a:t>NIRSpec</a:t>
            </a:r>
            <a:r>
              <a:rPr lang="en-US" dirty="0"/>
              <a:t> FS detector recommendations </a:t>
            </a:r>
          </a:p>
        </p:txBody>
      </p:sp>
      <p:pic>
        <p:nvPicPr>
          <p:cNvPr id="4" name="Picture 3" descr="Screen Shot 2019-08-27 at 18.38.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5854" y="3351826"/>
            <a:ext cx="11224694" cy="9041052"/>
          </a:xfrm>
          <a:prstGeom prst="rect">
            <a:avLst/>
          </a:prstGeom>
        </p:spPr>
      </p:pic>
      <p:sp>
        <p:nvSpPr>
          <p:cNvPr id="6" name="TextBox 5"/>
          <p:cNvSpPr txBox="1"/>
          <p:nvPr/>
        </p:nvSpPr>
        <p:spPr>
          <a:xfrm>
            <a:off x="3146868" y="5708931"/>
            <a:ext cx="400109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685800" marR="0" indent="-685800" algn="l" defTabSz="825500" rtl="0" fontAlgn="auto" latinLnBrk="0" hangingPunct="0">
              <a:lnSpc>
                <a:spcPct val="100000"/>
              </a:lnSpc>
              <a:spcBef>
                <a:spcPts val="1000"/>
              </a:spcBef>
              <a:spcAft>
                <a:spcPts val="0"/>
              </a:spcAft>
              <a:buClrTx/>
              <a:buSzTx/>
              <a:buFont typeface="Arial"/>
              <a:buChar char="•"/>
              <a:tabLst/>
            </a:pPr>
            <a:r>
              <a:rPr lang="en-US" dirty="0">
                <a:solidFill>
                  <a:srgbClr val="E9C674"/>
                </a:solidFill>
                <a:latin typeface="Avenir Heavy"/>
                <a:cs typeface="Avenir Heavy"/>
              </a:rPr>
              <a:t>Lower limit</a:t>
            </a:r>
          </a:p>
        </p:txBody>
      </p:sp>
      <p:sp>
        <p:nvSpPr>
          <p:cNvPr id="7" name="TextBox 6"/>
          <p:cNvSpPr txBox="1"/>
          <p:nvPr/>
        </p:nvSpPr>
        <p:spPr>
          <a:xfrm>
            <a:off x="3146868" y="3787475"/>
            <a:ext cx="3731791"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685800" marR="0" indent="-685800" algn="l" defTabSz="825500" rtl="0" fontAlgn="auto" latinLnBrk="0" hangingPunct="0">
              <a:lnSpc>
                <a:spcPct val="100000"/>
              </a:lnSpc>
              <a:spcBef>
                <a:spcPts val="1000"/>
              </a:spcBef>
              <a:spcAft>
                <a:spcPts val="0"/>
              </a:spcAft>
              <a:buClrTx/>
              <a:buSzTx/>
              <a:buFont typeface="Arial"/>
              <a:buChar char="•"/>
              <a:tabLst/>
            </a:pPr>
            <a:r>
              <a:rPr kumimoji="0" lang="en-US" sz="4800" b="0" i="0" u="none" strike="noStrike" cap="none" spc="0" normalizeH="0" baseline="0" dirty="0">
                <a:ln>
                  <a:noFill/>
                </a:ln>
                <a:solidFill>
                  <a:srgbClr val="E9C674"/>
                </a:solidFill>
                <a:effectLst/>
                <a:uFillTx/>
                <a:latin typeface="Avenir Heavy"/>
                <a:ea typeface="+mn-ea"/>
                <a:cs typeface="Avenir Heavy"/>
                <a:sym typeface="Avenir Book"/>
              </a:rPr>
              <a:t>Saturation</a:t>
            </a:r>
          </a:p>
        </p:txBody>
      </p:sp>
      <p:sp>
        <p:nvSpPr>
          <p:cNvPr id="8" name="TextBox 7"/>
          <p:cNvSpPr txBox="1"/>
          <p:nvPr/>
        </p:nvSpPr>
        <p:spPr>
          <a:xfrm>
            <a:off x="3146868" y="8015805"/>
            <a:ext cx="442428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685800" indent="-685800">
              <a:buFont typeface="Arial"/>
              <a:buChar char="•"/>
            </a:pPr>
            <a:r>
              <a:rPr lang="en-US" dirty="0">
                <a:solidFill>
                  <a:srgbClr val="E9C674"/>
                </a:solidFill>
                <a:latin typeface="Avenir Heavy"/>
                <a:cs typeface="Avenir Heavy"/>
              </a:rPr>
              <a:t>Data volume</a:t>
            </a:r>
          </a:p>
        </p:txBody>
      </p:sp>
    </p:spTree>
    <p:extLst>
      <p:ext uri="{BB962C8B-B14F-4D97-AF65-F5344CB8AC3E}">
        <p14:creationId xmlns:p14="http://schemas.microsoft.com/office/powerpoint/2010/main" val="341567643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idx="1"/>
          </p:nvPr>
        </p:nvSpPr>
        <p:spPr>
          <a:xfrm>
            <a:off x="1248833" y="1964266"/>
            <a:ext cx="13175915" cy="9296401"/>
          </a:xfrm>
        </p:spPr>
        <p:txBody>
          <a:bodyPr/>
          <a:lstStyle/>
          <a:p>
            <a:pPr indent="0">
              <a:lnSpc>
                <a:spcPct val="110000"/>
              </a:lnSpc>
              <a:buNone/>
            </a:pPr>
            <a:endParaRPr lang="en-US" sz="2900" b="1" dirty="0"/>
          </a:p>
          <a:p>
            <a:pPr>
              <a:lnSpc>
                <a:spcPct val="110000"/>
              </a:lnSpc>
            </a:pPr>
            <a:r>
              <a:rPr lang="en-US" sz="2900" dirty="0" err="1">
                <a:latin typeface="Avenir Heavy"/>
                <a:cs typeface="Avenir Heavy"/>
              </a:rPr>
              <a:t>Subarray</a:t>
            </a:r>
            <a:r>
              <a:rPr lang="en-US" sz="2900" dirty="0">
                <a:latin typeface="Avenir Heavy"/>
                <a:cs typeface="Avenir Heavy"/>
              </a:rPr>
              <a:t>:</a:t>
            </a:r>
            <a:r>
              <a:rPr lang="en-US" sz="2900" dirty="0"/>
              <a:t> </a:t>
            </a:r>
          </a:p>
          <a:p>
            <a:pPr lvl="1">
              <a:lnSpc>
                <a:spcPct val="110000"/>
              </a:lnSpc>
            </a:pPr>
            <a:r>
              <a:rPr lang="en-US" sz="2900" dirty="0"/>
              <a:t>FULL (slit)</a:t>
            </a:r>
          </a:p>
          <a:p>
            <a:pPr lvl="1">
              <a:lnSpc>
                <a:spcPct val="110000"/>
              </a:lnSpc>
            </a:pPr>
            <a:r>
              <a:rPr lang="en-US" sz="2900" dirty="0"/>
              <a:t>SLITLESSPRISM (</a:t>
            </a:r>
            <a:r>
              <a:rPr lang="en-US" sz="2900" dirty="0" err="1"/>
              <a:t>slitless</a:t>
            </a:r>
            <a:r>
              <a:rPr lang="en-US" sz="2900" dirty="0"/>
              <a:t> for Time Series Observations - TSO)</a:t>
            </a:r>
          </a:p>
          <a:p>
            <a:pPr>
              <a:lnSpc>
                <a:spcPct val="110000"/>
              </a:lnSpc>
            </a:pPr>
            <a:r>
              <a:rPr lang="en-US" sz="2900" dirty="0">
                <a:latin typeface="Avenir Heavy"/>
                <a:cs typeface="Avenir Heavy"/>
              </a:rPr>
              <a:t>Readout patterns:</a:t>
            </a:r>
          </a:p>
          <a:p>
            <a:pPr lvl="1">
              <a:lnSpc>
                <a:spcPct val="110000"/>
              </a:lnSpc>
            </a:pPr>
            <a:r>
              <a:rPr lang="en-US" sz="2900" dirty="0"/>
              <a:t>SLOW </a:t>
            </a:r>
            <a:r>
              <a:rPr lang="pl-PL" sz="2900" dirty="0"/>
              <a:t>( t</a:t>
            </a:r>
            <a:r>
              <a:rPr lang="pl-PL" sz="2900" baseline="-25000" dirty="0"/>
              <a:t>1</a:t>
            </a:r>
            <a:r>
              <a:rPr lang="pl-PL" sz="2900" dirty="0"/>
              <a:t>=23.890 s)</a:t>
            </a:r>
            <a:endParaRPr lang="en-US" sz="2900" dirty="0"/>
          </a:p>
          <a:p>
            <a:pPr lvl="1">
              <a:lnSpc>
                <a:spcPct val="110000"/>
              </a:lnSpc>
            </a:pPr>
            <a:r>
              <a:rPr lang="en-US" sz="2900" dirty="0"/>
              <a:t>FAST </a:t>
            </a:r>
            <a:r>
              <a:rPr lang="pl-PL" sz="2900" dirty="0"/>
              <a:t>( t</a:t>
            </a:r>
            <a:r>
              <a:rPr lang="pl-PL" sz="2900" baseline="-25000" dirty="0"/>
              <a:t>1</a:t>
            </a:r>
            <a:r>
              <a:rPr lang="pl-PL" sz="2900" dirty="0"/>
              <a:t>=2.775 s). </a:t>
            </a:r>
          </a:p>
          <a:p>
            <a:pPr lvl="2">
              <a:lnSpc>
                <a:spcPct val="110000"/>
              </a:lnSpc>
            </a:pPr>
            <a:r>
              <a:rPr lang="pl-PL" sz="2900" dirty="0"/>
              <a:t>In </a:t>
            </a:r>
            <a:r>
              <a:rPr lang="pl-PL" sz="2900" dirty="0" err="1"/>
              <a:t>slitless</a:t>
            </a:r>
            <a:r>
              <a:rPr lang="pl-PL" sz="2900" dirty="0"/>
              <a:t> </a:t>
            </a:r>
            <a:r>
              <a:rPr lang="pl-PL" sz="2900" dirty="0" err="1"/>
              <a:t>mode</a:t>
            </a:r>
            <a:r>
              <a:rPr lang="pl-PL" sz="2900" dirty="0"/>
              <a:t>, </a:t>
            </a:r>
            <a:r>
              <a:rPr lang="pl-PL" sz="2900" dirty="0" err="1"/>
              <a:t>only</a:t>
            </a:r>
            <a:r>
              <a:rPr lang="pl-PL" sz="2900" dirty="0"/>
              <a:t> FAST </a:t>
            </a:r>
            <a:r>
              <a:rPr lang="pl-PL" sz="2900" dirty="0" err="1"/>
              <a:t>mode</a:t>
            </a:r>
            <a:r>
              <a:rPr lang="pl-PL" sz="2900" dirty="0"/>
              <a:t> </a:t>
            </a:r>
            <a:r>
              <a:rPr lang="pl-PL" sz="2900" dirty="0" err="1"/>
              <a:t>is</a:t>
            </a:r>
            <a:r>
              <a:rPr lang="pl-PL" sz="2900" dirty="0"/>
              <a:t> </a:t>
            </a:r>
            <a:r>
              <a:rPr lang="pl-PL" sz="2900" dirty="0" err="1"/>
              <a:t>allowed</a:t>
            </a:r>
            <a:r>
              <a:rPr lang="pl-PL" sz="2900" dirty="0"/>
              <a:t>. </a:t>
            </a:r>
          </a:p>
          <a:p>
            <a:pPr marL="635000" lvl="1" indent="0">
              <a:lnSpc>
                <a:spcPct val="110000"/>
              </a:lnSpc>
              <a:buNone/>
            </a:pPr>
            <a:r>
              <a:rPr lang="pl-PL" sz="3200" dirty="0" err="1"/>
              <a:t>where</a:t>
            </a:r>
            <a:r>
              <a:rPr lang="pl-PL" sz="3200" dirty="0"/>
              <a:t> t</a:t>
            </a:r>
            <a:r>
              <a:rPr lang="pl-PL" sz="3200" baseline="-25000" dirty="0"/>
              <a:t>1</a:t>
            </a:r>
            <a:r>
              <a:rPr lang="pl-PL" sz="3200" dirty="0"/>
              <a:t> </a:t>
            </a:r>
            <a:r>
              <a:rPr lang="pl-PL" sz="3200" dirty="0" err="1"/>
              <a:t>is</a:t>
            </a:r>
            <a:r>
              <a:rPr lang="pl-PL" sz="3200" dirty="0"/>
              <a:t> the </a:t>
            </a:r>
            <a:r>
              <a:rPr lang="pl-PL" sz="3200" dirty="0" err="1"/>
              <a:t>resulting</a:t>
            </a:r>
            <a:r>
              <a:rPr lang="pl-PL" sz="3200" dirty="0"/>
              <a:t> </a:t>
            </a:r>
            <a:r>
              <a:rPr lang="pl-PL" sz="3200" dirty="0" err="1"/>
              <a:t>group</a:t>
            </a:r>
            <a:r>
              <a:rPr lang="pl-PL" sz="3200" dirty="0"/>
              <a:t> </a:t>
            </a:r>
            <a:r>
              <a:rPr lang="pl-PL" sz="3200" dirty="0" err="1"/>
              <a:t>time</a:t>
            </a:r>
            <a:r>
              <a:rPr lang="pl-PL" sz="3200" dirty="0"/>
              <a:t>.</a:t>
            </a:r>
            <a:endParaRPr lang="pl-PL" sz="2900" dirty="0"/>
          </a:p>
          <a:p>
            <a:pPr>
              <a:lnSpc>
                <a:spcPct val="110000"/>
              </a:lnSpc>
            </a:pPr>
            <a:r>
              <a:rPr lang="pl-PL" sz="2900" dirty="0"/>
              <a:t>The maximum </a:t>
            </a:r>
            <a:r>
              <a:rPr lang="pl-PL" sz="2900" dirty="0" err="1"/>
              <a:t>exposure</a:t>
            </a:r>
            <a:r>
              <a:rPr lang="pl-PL" sz="2900" dirty="0"/>
              <a:t> </a:t>
            </a:r>
            <a:r>
              <a:rPr lang="pl-PL" sz="2900" dirty="0" err="1"/>
              <a:t>duration</a:t>
            </a:r>
            <a:r>
              <a:rPr lang="pl-PL" sz="2900" dirty="0"/>
              <a:t> for a single </a:t>
            </a:r>
            <a:r>
              <a:rPr lang="pl-PL" sz="2900" dirty="0" err="1"/>
              <a:t>exposure</a:t>
            </a:r>
            <a:r>
              <a:rPr lang="pl-PL" sz="2900" dirty="0"/>
              <a:t> with the LRS </a:t>
            </a:r>
            <a:r>
              <a:rPr lang="pl-PL" sz="2900" dirty="0" err="1"/>
              <a:t>slit</a:t>
            </a:r>
            <a:r>
              <a:rPr lang="pl-PL" sz="2900" dirty="0"/>
              <a:t> </a:t>
            </a:r>
            <a:r>
              <a:rPr lang="pl-PL" sz="2900" dirty="0" err="1"/>
              <a:t>is</a:t>
            </a:r>
            <a:r>
              <a:rPr lang="pl-PL" sz="2900" dirty="0"/>
              <a:t> 10,000 s.</a:t>
            </a:r>
            <a:endParaRPr lang="en-US" sz="2900" dirty="0"/>
          </a:p>
          <a:p>
            <a:pPr lvl="1">
              <a:lnSpc>
                <a:spcPct val="110000"/>
              </a:lnSpc>
            </a:pPr>
            <a:endParaRPr lang="en-US" sz="2900" dirty="0"/>
          </a:p>
          <a:p>
            <a:pPr marL="0" indent="0">
              <a:lnSpc>
                <a:spcPct val="110000"/>
              </a:lnSpc>
              <a:buNone/>
            </a:pPr>
            <a:endParaRPr lang="en-US" sz="2900" dirty="0"/>
          </a:p>
          <a:p>
            <a:pPr>
              <a:lnSpc>
                <a:spcPct val="110000"/>
              </a:lnSpc>
            </a:pPr>
            <a:endParaRPr lang="en-US" sz="2900" dirty="0"/>
          </a:p>
          <a:p>
            <a:pPr>
              <a:lnSpc>
                <a:spcPct val="110000"/>
              </a:lnSpc>
            </a:pPr>
            <a:endParaRPr lang="en-US" sz="2900" dirty="0"/>
          </a:p>
          <a:p>
            <a:pPr>
              <a:lnSpc>
                <a:spcPct val="110000"/>
              </a:lnSpc>
            </a:pPr>
            <a:endParaRPr lang="en-US" sz="2900" dirty="0"/>
          </a:p>
        </p:txBody>
      </p:sp>
      <p:sp>
        <p:nvSpPr>
          <p:cNvPr id="4" name="Title 3"/>
          <p:cNvSpPr>
            <a:spLocks noGrp="1"/>
          </p:cNvSpPr>
          <p:nvPr>
            <p:ph type="title"/>
          </p:nvPr>
        </p:nvSpPr>
        <p:spPr/>
        <p:txBody>
          <a:bodyPr>
            <a:normAutofit fontScale="90000"/>
          </a:bodyPr>
          <a:lstStyle/>
          <a:p>
            <a:r>
              <a:rPr lang="en-US" dirty="0"/>
              <a:t>MIRI LRS </a:t>
            </a:r>
            <a:r>
              <a:rPr lang="en-US" dirty="0" err="1"/>
              <a:t>Subarrays</a:t>
            </a:r>
            <a:r>
              <a:rPr lang="en-US" dirty="0"/>
              <a:t> and Readout patterns</a:t>
            </a:r>
          </a:p>
        </p:txBody>
      </p:sp>
      <p:sp>
        <p:nvSpPr>
          <p:cNvPr id="8" name="Content Placeholder 6"/>
          <p:cNvSpPr txBox="1">
            <a:spLocks/>
          </p:cNvSpPr>
          <p:nvPr/>
        </p:nvSpPr>
        <p:spPr bwMode="auto">
          <a:xfrm>
            <a:off x="12149659" y="1720851"/>
            <a:ext cx="12234341" cy="863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767981" tIns="121917" rIns="243834" bIns="121917" numCol="1" anchor="t" anchorCtr="0" compatLnSpc="1">
            <a:prstTxWarp prst="textNoShape">
              <a:avLst/>
            </a:prstTxWarp>
          </a:bodyPr>
          <a:lstStyle>
            <a:lvl1pPr marL="0" indent="-198000" algn="l" rtl="0" eaLnBrk="1" fontAlgn="base" hangingPunct="1">
              <a:lnSpc>
                <a:spcPct val="169000"/>
              </a:lnSpc>
              <a:spcBef>
                <a:spcPts val="30"/>
              </a:spcBef>
              <a:spcAft>
                <a:spcPct val="0"/>
              </a:spcAft>
              <a:buClr>
                <a:schemeClr val="accent1"/>
              </a:buClr>
              <a:buFont typeface="Wingdings" charset="2"/>
              <a:buChar char="§"/>
              <a:defRPr lang="en-GB" sz="1200">
                <a:solidFill>
                  <a:schemeClr val="bg2"/>
                </a:solidFill>
                <a:latin typeface="Verdana"/>
                <a:ea typeface="+mn-ea"/>
                <a:cs typeface="Verdana"/>
              </a:defRPr>
            </a:lvl1pPr>
            <a:lvl2pPr marL="554400" indent="-176400" algn="l" rtl="0" eaLnBrk="1" fontAlgn="base" hangingPunct="1">
              <a:lnSpc>
                <a:spcPct val="169000"/>
              </a:lnSpc>
              <a:spcBef>
                <a:spcPct val="20000"/>
              </a:spcBef>
              <a:spcAft>
                <a:spcPct val="0"/>
              </a:spcAft>
              <a:buClr>
                <a:schemeClr val="accent1"/>
              </a:buClr>
              <a:buFont typeface="Wingdings" charset="2"/>
              <a:buChar char="§"/>
              <a:defRPr lang="en-GB" sz="1200">
                <a:solidFill>
                  <a:schemeClr val="bg2"/>
                </a:solidFill>
                <a:latin typeface="Verdana"/>
                <a:ea typeface="+mn-ea"/>
                <a:cs typeface="Verdana"/>
              </a:defRPr>
            </a:lvl2pPr>
            <a:lvl3pPr marL="864000" indent="-176400" algn="l" rtl="0" eaLnBrk="1" fontAlgn="base" hangingPunct="1">
              <a:lnSpc>
                <a:spcPct val="169000"/>
              </a:lnSpc>
              <a:spcBef>
                <a:spcPct val="20000"/>
              </a:spcBef>
              <a:spcAft>
                <a:spcPct val="0"/>
              </a:spcAft>
              <a:buClr>
                <a:schemeClr val="accent1"/>
              </a:buClr>
              <a:buFont typeface="Wingdings" charset="2"/>
              <a:buChar char="§"/>
              <a:defRPr lang="en-GB" sz="1200">
                <a:solidFill>
                  <a:schemeClr val="bg2"/>
                </a:solidFill>
                <a:latin typeface="Verdana"/>
                <a:ea typeface="+mn-ea"/>
                <a:cs typeface="Verdana"/>
              </a:defRPr>
            </a:lvl3pPr>
            <a:lvl4pPr marL="1386000" indent="-171450" algn="l" rtl="0" eaLnBrk="1" fontAlgn="base" hangingPunct="1">
              <a:lnSpc>
                <a:spcPct val="169000"/>
              </a:lnSpc>
              <a:spcBef>
                <a:spcPct val="20000"/>
              </a:spcBef>
              <a:spcAft>
                <a:spcPct val="0"/>
              </a:spcAft>
              <a:buClr>
                <a:schemeClr val="accent1"/>
              </a:buClr>
              <a:buFont typeface="Wingdings" charset="2"/>
              <a:buChar char="§"/>
              <a:defRPr lang="en-GB" sz="1200">
                <a:solidFill>
                  <a:schemeClr val="bg2"/>
                </a:solidFill>
                <a:latin typeface="Verdana"/>
                <a:ea typeface="+mn-ea"/>
                <a:cs typeface="Verdana"/>
              </a:defRPr>
            </a:lvl4pPr>
            <a:lvl5pPr marL="1587600" indent="-171450" algn="l" rtl="0" eaLnBrk="1" fontAlgn="base" hangingPunct="1">
              <a:lnSpc>
                <a:spcPct val="169000"/>
              </a:lnSpc>
              <a:spcBef>
                <a:spcPct val="20000"/>
              </a:spcBef>
              <a:spcAft>
                <a:spcPct val="0"/>
              </a:spcAft>
              <a:buClr>
                <a:schemeClr val="accent1"/>
              </a:buClr>
              <a:buFont typeface="Wingdings" charset="2"/>
              <a:buChar char="§"/>
              <a:defRPr lang="en-GB" sz="1200">
                <a:solidFill>
                  <a:schemeClr val="bg2"/>
                </a:solidFill>
                <a:latin typeface="Verdana"/>
                <a:ea typeface="+mn-ea"/>
                <a:cs typeface="Verdana"/>
              </a:defRPr>
            </a:lvl5pPr>
            <a:lvl6pPr marL="3479800" indent="-419100" algn="l" rtl="0" eaLnBrk="1" fontAlgn="base" hangingPunct="1">
              <a:lnSpc>
                <a:spcPct val="119000"/>
              </a:lnSpc>
              <a:spcBef>
                <a:spcPct val="20000"/>
              </a:spcBef>
              <a:spcAft>
                <a:spcPct val="0"/>
              </a:spcAft>
              <a:buClr>
                <a:schemeClr val="accent1"/>
              </a:buClr>
              <a:buFont typeface="Verdana" pitchFamily="34" charset="0"/>
              <a:buChar char="–"/>
              <a:defRPr sz="1800">
                <a:solidFill>
                  <a:schemeClr val="bg2"/>
                </a:solidFill>
                <a:latin typeface="+mn-lt"/>
              </a:defRPr>
            </a:lvl6pPr>
            <a:lvl7pPr marL="3937000" indent="-419100" algn="l" rtl="0" eaLnBrk="1" fontAlgn="base" hangingPunct="1">
              <a:lnSpc>
                <a:spcPct val="119000"/>
              </a:lnSpc>
              <a:spcBef>
                <a:spcPct val="20000"/>
              </a:spcBef>
              <a:spcAft>
                <a:spcPct val="0"/>
              </a:spcAft>
              <a:buClr>
                <a:schemeClr val="accent1"/>
              </a:buClr>
              <a:buFont typeface="Verdana" pitchFamily="34" charset="0"/>
              <a:buChar char="–"/>
              <a:defRPr sz="1800">
                <a:solidFill>
                  <a:schemeClr val="bg2"/>
                </a:solidFill>
                <a:latin typeface="+mn-lt"/>
              </a:defRPr>
            </a:lvl7pPr>
            <a:lvl8pPr marL="4394200" indent="-419100" algn="l" rtl="0" eaLnBrk="1" fontAlgn="base" hangingPunct="1">
              <a:lnSpc>
                <a:spcPct val="119000"/>
              </a:lnSpc>
              <a:spcBef>
                <a:spcPct val="20000"/>
              </a:spcBef>
              <a:spcAft>
                <a:spcPct val="0"/>
              </a:spcAft>
              <a:buClr>
                <a:schemeClr val="accent1"/>
              </a:buClr>
              <a:buFont typeface="Verdana" pitchFamily="34" charset="0"/>
              <a:buChar char="–"/>
              <a:defRPr sz="1800">
                <a:solidFill>
                  <a:schemeClr val="bg2"/>
                </a:solidFill>
                <a:latin typeface="+mn-lt"/>
              </a:defRPr>
            </a:lvl8pPr>
            <a:lvl9pPr marL="4851400" indent="-419100" algn="l" rtl="0" eaLnBrk="1" fontAlgn="base" hangingPunct="1">
              <a:lnSpc>
                <a:spcPct val="119000"/>
              </a:lnSpc>
              <a:spcBef>
                <a:spcPct val="20000"/>
              </a:spcBef>
              <a:spcAft>
                <a:spcPct val="0"/>
              </a:spcAft>
              <a:buClr>
                <a:schemeClr val="accent1"/>
              </a:buClr>
              <a:buFont typeface="Verdana" pitchFamily="34" charset="0"/>
              <a:buChar char="–"/>
              <a:defRPr sz="1800">
                <a:solidFill>
                  <a:schemeClr val="bg2"/>
                </a:solidFill>
                <a:latin typeface="+mn-lt"/>
              </a:defRPr>
            </a:lvl9pPr>
          </a:lstStyle>
          <a:p>
            <a:pPr lvl="1">
              <a:lnSpc>
                <a:spcPct val="110000"/>
              </a:lnSpc>
            </a:pPr>
            <a:endParaRPr lang="en-US" sz="2900" dirty="0"/>
          </a:p>
          <a:p>
            <a:pPr indent="0">
              <a:lnSpc>
                <a:spcPct val="110000"/>
              </a:lnSpc>
              <a:buNone/>
            </a:pPr>
            <a:endParaRPr lang="en-US" sz="2900" dirty="0"/>
          </a:p>
        </p:txBody>
      </p:sp>
      <p:pic>
        <p:nvPicPr>
          <p:cNvPr id="9" name="Content Placeholder 5" descr="Screen Shot 2019-08-27 at 04.03.43.png"/>
          <p:cNvPicPr>
            <a:picLocks noChangeAspect="1"/>
          </p:cNvPicPr>
          <p:nvPr/>
        </p:nvPicPr>
        <p:blipFill rotWithShape="1">
          <a:blip r:embed="rId2" cstate="print">
            <a:extLst>
              <a:ext uri="{28A0092B-C50C-407E-A947-70E740481C1C}">
                <a14:useLocalDpi xmlns:a14="http://schemas.microsoft.com/office/drawing/2010/main" val="0"/>
              </a:ext>
            </a:extLst>
          </a:blip>
          <a:srcRect l="-9535" r="-9535"/>
          <a:stretch/>
        </p:blipFill>
        <p:spPr>
          <a:xfrm>
            <a:off x="15212652" y="4505981"/>
            <a:ext cx="9069901" cy="7552824"/>
          </a:xfrm>
          <a:prstGeom prst="rect">
            <a:avLst/>
          </a:prstGeom>
          <a:ln w="12700">
            <a:miter lim="400000"/>
          </a:ln>
          <a:extLst>
            <a:ext uri="{C572A759-6A51-4108-AA02-DFA0A04FC94B}">
              <ma14:wrappingTextBoxFlag xmlns:ma14="http://schemas.microsoft.com/office/mac/drawingml/2011/main" xmlns="" val="1"/>
            </a:ext>
          </a:extLst>
        </p:spPr>
      </p:pic>
      <p:sp>
        <p:nvSpPr>
          <p:cNvPr id="5" name="TextBox 4"/>
          <p:cNvSpPr txBox="1"/>
          <p:nvPr/>
        </p:nvSpPr>
        <p:spPr>
          <a:xfrm>
            <a:off x="15762178" y="3401809"/>
            <a:ext cx="6896066" cy="9643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800" b="1" dirty="0"/>
              <a:t>LRS slit and </a:t>
            </a:r>
            <a:r>
              <a:rPr lang="en-US" sz="2800" b="1" dirty="0" err="1"/>
              <a:t>slitless</a:t>
            </a:r>
            <a:r>
              <a:rPr lang="en-US" sz="2800" b="1" dirty="0"/>
              <a:t> spectra positions on MIRI imager focal plane</a:t>
            </a:r>
            <a:endParaRPr kumimoji="0" lang="en-US" sz="2800" b="0" i="0" u="none" strike="noStrike" cap="none" spc="0" normalizeH="0" baseline="0" dirty="0">
              <a:ln>
                <a:noFill/>
              </a:ln>
              <a:solidFill>
                <a:schemeClr val="accent4">
                  <a:hueOff val="-3600000"/>
                  <a:lumOff val="-20194"/>
                </a:schemeClr>
              </a:solidFill>
              <a:effectLst/>
              <a:uFillTx/>
              <a:sym typeface="Avenir Book"/>
            </a:endParaRPr>
          </a:p>
        </p:txBody>
      </p:sp>
    </p:spTree>
    <p:extLst>
      <p:ext uri="{BB962C8B-B14F-4D97-AF65-F5344CB8AC3E}">
        <p14:creationId xmlns:p14="http://schemas.microsoft.com/office/powerpoint/2010/main" val="326852242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48832" y="1964266"/>
            <a:ext cx="23135167" cy="10736346"/>
          </a:xfrm>
        </p:spPr>
        <p:txBody>
          <a:bodyPr>
            <a:normAutofit fontScale="92500" lnSpcReduction="20000"/>
          </a:bodyPr>
          <a:lstStyle/>
          <a:p>
            <a:r>
              <a:rPr lang="en-US" sz="4000" b="1" dirty="0">
                <a:latin typeface="Avenir Heavy"/>
                <a:cs typeface="Avenir Heavy"/>
              </a:rPr>
              <a:t>Pixel-to-pixel subtraction</a:t>
            </a:r>
            <a:r>
              <a:rPr lang="en-US" sz="4000" b="1" dirty="0"/>
              <a:t> </a:t>
            </a:r>
          </a:p>
          <a:p>
            <a:pPr lvl="1"/>
            <a:r>
              <a:rPr lang="en-US" sz="4000" b="1" dirty="0"/>
              <a:t>Compact sources: using nodding</a:t>
            </a:r>
          </a:p>
          <a:p>
            <a:pPr lvl="1"/>
            <a:r>
              <a:rPr lang="en-US" sz="4000" b="1" dirty="0"/>
              <a:t>Extended sources: </a:t>
            </a:r>
            <a:r>
              <a:rPr lang="en-US" sz="4000" dirty="0">
                <a:solidFill>
                  <a:srgbClr val="E9C674"/>
                </a:solidFill>
                <a:latin typeface="Avenir Heavy"/>
                <a:cs typeface="Avenir Heavy"/>
              </a:rPr>
              <a:t>associated</a:t>
            </a:r>
            <a:r>
              <a:rPr lang="en-US" sz="4000" b="1" dirty="0"/>
              <a:t> dedicated </a:t>
            </a:r>
            <a:r>
              <a:rPr lang="en-US" sz="4000" dirty="0"/>
              <a:t>″blank sky″  observation at off-scene position</a:t>
            </a:r>
          </a:p>
          <a:p>
            <a:pPr lvl="2"/>
            <a:r>
              <a:rPr lang="en-US" sz="4000" dirty="0"/>
              <a:t>for </a:t>
            </a:r>
            <a:r>
              <a:rPr lang="en-US" sz="4000" dirty="0" err="1"/>
              <a:t>NIRSpec</a:t>
            </a:r>
            <a:r>
              <a:rPr lang="en-US" sz="4000" dirty="0"/>
              <a:t>: performed only if grating wheel has not moved between the target and off-scene exposures </a:t>
            </a:r>
            <a:endParaRPr lang="en-US" sz="4000" b="1" dirty="0"/>
          </a:p>
          <a:p>
            <a:r>
              <a:rPr lang="en-US" sz="4000" dirty="0">
                <a:latin typeface="Avenir Heavy"/>
                <a:cs typeface="Avenir Heavy"/>
              </a:rPr>
              <a:t>Master background subtraction </a:t>
            </a:r>
          </a:p>
          <a:p>
            <a:pPr lvl="1"/>
            <a:r>
              <a:rPr lang="en-US" sz="4000" dirty="0"/>
              <a:t>Standard for extended sources </a:t>
            </a:r>
          </a:p>
          <a:p>
            <a:pPr lvl="1"/>
            <a:r>
              <a:rPr lang="en-US" sz="4000" dirty="0"/>
              <a:t>created from:</a:t>
            </a:r>
          </a:p>
          <a:p>
            <a:pPr lvl="2"/>
            <a:r>
              <a:rPr lang="en-US" sz="4000" dirty="0">
                <a:solidFill>
                  <a:schemeClr val="bg2"/>
                </a:solidFill>
                <a:latin typeface="Avenir Heavy"/>
                <a:cs typeface="Avenir Heavy"/>
              </a:rPr>
              <a:t>associated</a:t>
            </a:r>
            <a:r>
              <a:rPr lang="en-US" sz="4000" dirty="0"/>
              <a:t> exposure, creating an independently flux-calibrated 1D background spectrum</a:t>
            </a:r>
          </a:p>
          <a:p>
            <a:pPr lvl="2"/>
            <a:r>
              <a:rPr lang="en-US" sz="4000" dirty="0"/>
              <a:t>list of background elements (like off-source pixels)</a:t>
            </a:r>
          </a:p>
          <a:p>
            <a:pPr lvl="1"/>
            <a:r>
              <a:rPr lang="en-US" sz="4000" dirty="0"/>
              <a:t>for </a:t>
            </a:r>
            <a:r>
              <a:rPr lang="en-US" sz="4000" dirty="0" err="1"/>
              <a:t>NIRSpec</a:t>
            </a:r>
            <a:r>
              <a:rPr lang="en-US" sz="4000" dirty="0"/>
              <a:t>: is set by pipeline processing if the grating wheel has moved</a:t>
            </a:r>
          </a:p>
          <a:p>
            <a:endParaRPr lang="en-US" sz="4000" dirty="0"/>
          </a:p>
          <a:p>
            <a:r>
              <a:rPr lang="en-US" sz="4000" dirty="0">
                <a:solidFill>
                  <a:schemeClr val="accent3">
                    <a:lumMod val="75000"/>
                  </a:schemeClr>
                </a:solidFill>
              </a:rPr>
              <a:t>In ETC</a:t>
            </a:r>
            <a:r>
              <a:rPr lang="en-US" sz="4000" dirty="0"/>
              <a:t>, FS nod/dithers are accounted for at detector level, setting the number of exposures.</a:t>
            </a:r>
          </a:p>
          <a:p>
            <a:r>
              <a:rPr lang="en-US" sz="4000" dirty="0">
                <a:solidFill>
                  <a:srgbClr val="AC4841"/>
                </a:solidFill>
              </a:rPr>
              <a:t>APT:</a:t>
            </a:r>
            <a:r>
              <a:rPr lang="en-US" sz="4000" dirty="0"/>
              <a:t> Dedicated observations for background must be linked to science observations in order to create an </a:t>
            </a:r>
            <a:r>
              <a:rPr lang="en-US" sz="4000" dirty="0">
                <a:solidFill>
                  <a:srgbClr val="E9C674"/>
                </a:solidFill>
                <a:latin typeface="Avenir Heavy"/>
                <a:cs typeface="Avenir Heavy"/>
              </a:rPr>
              <a:t>association list</a:t>
            </a:r>
            <a:r>
              <a:rPr lang="en-US" sz="4000" dirty="0"/>
              <a:t>. This is defined at Target Level in APT. Necessary for pipeline processing flow. </a:t>
            </a:r>
          </a:p>
          <a:p>
            <a:pPr marL="635000" lvl="2">
              <a:buFontTx/>
              <a:buChar char="•"/>
            </a:pPr>
            <a:r>
              <a:rPr lang="en-US" sz="4000" dirty="0">
                <a:solidFill>
                  <a:srgbClr val="AC4841"/>
                </a:solidFill>
              </a:rPr>
              <a:t>APT:</a:t>
            </a:r>
            <a:r>
              <a:rPr lang="en-US" sz="4000" dirty="0"/>
              <a:t> If the background signal is time variable throughout the year, dedicated “blank-sky” observations should be scheduled consecutively to ensure pixel-to-pixel subtraction. Special requirements: Non-interruptible</a:t>
            </a:r>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Background removal strategies</a:t>
            </a:r>
          </a:p>
        </p:txBody>
      </p:sp>
    </p:spTree>
    <p:extLst>
      <p:ext uri="{BB962C8B-B14F-4D97-AF65-F5344CB8AC3E}">
        <p14:creationId xmlns:p14="http://schemas.microsoft.com/office/powerpoint/2010/main" val="182502639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1248833" y="1964266"/>
            <a:ext cx="19700842" cy="4152447"/>
          </a:xfrm>
        </p:spPr>
        <p:txBody>
          <a:bodyPr>
            <a:normAutofit/>
          </a:bodyPr>
          <a:lstStyle/>
          <a:p>
            <a:pPr>
              <a:lnSpc>
                <a:spcPct val="130000"/>
              </a:lnSpc>
            </a:pPr>
            <a:r>
              <a:rPr lang="en-US" sz="2900" dirty="0">
                <a:solidFill>
                  <a:srgbClr val="E9C674"/>
                </a:solidFill>
                <a:latin typeface="Avenir Heavy"/>
                <a:cs typeface="Avenir Heavy"/>
              </a:rPr>
              <a:t>Nods:</a:t>
            </a:r>
            <a:r>
              <a:rPr lang="en-US" sz="2900" dirty="0"/>
              <a:t> offsets that produce data to be subtracted in pipeline processing, in order to cancel in-field background flux. Nod options are typically best used for targets that are not significantly spatially extended. (2, 3, or 5 points), depending on the number of exposures needed/possible.</a:t>
            </a:r>
          </a:p>
          <a:p>
            <a:pPr>
              <a:lnSpc>
                <a:spcPct val="130000"/>
              </a:lnSpc>
            </a:pPr>
            <a:r>
              <a:rPr lang="en-US" sz="2900" dirty="0">
                <a:solidFill>
                  <a:srgbClr val="E9C674"/>
                </a:solidFill>
                <a:latin typeface="Avenir Heavy"/>
                <a:cs typeface="Avenir Heavy"/>
              </a:rPr>
              <a:t>Dithers:</a:t>
            </a:r>
            <a:r>
              <a:rPr lang="en-US" sz="3200" dirty="0"/>
              <a:t> </a:t>
            </a:r>
            <a:r>
              <a:rPr lang="en-US" sz="2900" dirty="0"/>
              <a:t>offsets of the target position over multiple exposures, to even out or mitigate detector effects, help remove cosmic rays, improve spatial sampling, and increase signal-to-noise and flux accuracy. </a:t>
            </a:r>
          </a:p>
          <a:p>
            <a:pPr marL="0" indent="0">
              <a:lnSpc>
                <a:spcPct val="130000"/>
              </a:lnSpc>
              <a:buNone/>
            </a:pPr>
            <a:endParaRPr lang="en-US" sz="2900" dirty="0"/>
          </a:p>
        </p:txBody>
      </p:sp>
      <p:sp>
        <p:nvSpPr>
          <p:cNvPr id="2" name="Title 1"/>
          <p:cNvSpPr>
            <a:spLocks noGrp="1"/>
          </p:cNvSpPr>
          <p:nvPr>
            <p:ph type="title"/>
          </p:nvPr>
        </p:nvSpPr>
        <p:spPr/>
        <p:txBody>
          <a:bodyPr/>
          <a:lstStyle/>
          <a:p>
            <a:r>
              <a:rPr lang="en-US" dirty="0" err="1"/>
              <a:t>NIRSpec</a:t>
            </a:r>
            <a:r>
              <a:rPr lang="en-US" dirty="0"/>
              <a:t> Nods and dithers</a:t>
            </a:r>
          </a:p>
        </p:txBody>
      </p:sp>
      <p:pic>
        <p:nvPicPr>
          <p:cNvPr id="4" name="Picture 3" descr="Screen Shot 2019-08-26 at 04.21.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2230" y="5758521"/>
            <a:ext cx="10866197" cy="6956918"/>
          </a:xfrm>
          <a:prstGeom prst="rect">
            <a:avLst/>
          </a:prstGeom>
        </p:spPr>
      </p:pic>
      <p:sp>
        <p:nvSpPr>
          <p:cNvPr id="6" name="Content Placeholder 2"/>
          <p:cNvSpPr txBox="1">
            <a:spLocks/>
          </p:cNvSpPr>
          <p:nvPr/>
        </p:nvSpPr>
        <p:spPr>
          <a:xfrm>
            <a:off x="1248833" y="6688980"/>
            <a:ext cx="11148532" cy="55241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lnSpcReduction="10000"/>
          </a:bodyPr>
          <a:lstStyle>
            <a:lvl1pPr marL="635000" marR="0" indent="-635000" algn="l" defTabSz="825500" latinLnBrk="0">
              <a:lnSpc>
                <a:spcPct val="100000"/>
              </a:lnSpc>
              <a:spcBef>
                <a:spcPts val="1000"/>
              </a:spcBef>
              <a:spcAft>
                <a:spcPts val="0"/>
              </a:spcAft>
              <a:buClr>
                <a:schemeClr val="accent1">
                  <a:lumOff val="-12591"/>
                </a:schemeClr>
              </a:buClr>
              <a:buSzPct val="125000"/>
              <a:buFontTx/>
              <a:buChar char="•"/>
              <a:tabLst/>
              <a:defRPr sz="4800" b="0" i="0" u="none" strike="noStrike" cap="none" spc="0" baseline="0">
                <a:solidFill>
                  <a:schemeClr val="accent4">
                    <a:hueOff val="-3600000"/>
                    <a:lumOff val="-20194"/>
                  </a:schemeClr>
                </a:solidFill>
                <a:uFillTx/>
                <a:latin typeface="+mn-lt"/>
                <a:ea typeface="+mn-ea"/>
                <a:cs typeface="+mn-cs"/>
                <a:sym typeface="Avenir Book"/>
              </a:defRPr>
            </a:lvl1pPr>
            <a:lvl2pPr marL="1270000" marR="0" indent="-635000" algn="l" defTabSz="825500" latinLnBrk="0">
              <a:lnSpc>
                <a:spcPct val="100000"/>
              </a:lnSpc>
              <a:spcBef>
                <a:spcPts val="1000"/>
              </a:spcBef>
              <a:spcAft>
                <a:spcPts val="0"/>
              </a:spcAft>
              <a:buClr>
                <a:schemeClr val="accent1">
                  <a:lumOff val="-12591"/>
                </a:schemeClr>
              </a:buClr>
              <a:buSzPct val="125000"/>
              <a:buFontTx/>
              <a:buChar char="‣"/>
              <a:tabLst/>
              <a:defRPr sz="4800" b="0" i="0" u="none" strike="noStrike" cap="none" spc="0" baseline="0">
                <a:solidFill>
                  <a:schemeClr val="accent4">
                    <a:hueOff val="-3600000"/>
                    <a:lumOff val="-20194"/>
                  </a:schemeClr>
                </a:solidFill>
                <a:uFillTx/>
                <a:latin typeface="+mn-lt"/>
                <a:ea typeface="+mn-ea"/>
                <a:cs typeface="+mn-cs"/>
                <a:sym typeface="Avenir Book"/>
              </a:defRPr>
            </a:lvl2pPr>
            <a:lvl3pPr marL="1905000" marR="0" indent="-635000" algn="l" defTabSz="825500" latinLnBrk="0">
              <a:lnSpc>
                <a:spcPct val="100000"/>
              </a:lnSpc>
              <a:spcBef>
                <a:spcPts val="1000"/>
              </a:spcBef>
              <a:spcAft>
                <a:spcPts val="0"/>
              </a:spcAft>
              <a:buClr>
                <a:schemeClr val="accent1">
                  <a:lumOff val="-12591"/>
                </a:schemeClr>
              </a:buClr>
              <a:buSzPct val="125000"/>
              <a:buFontTx/>
              <a:buChar char="-"/>
              <a:tabLst/>
              <a:defRPr sz="4800" b="0" i="0" u="none" strike="noStrike" cap="none" spc="0" baseline="0">
                <a:solidFill>
                  <a:schemeClr val="accent4">
                    <a:hueOff val="-3600000"/>
                    <a:lumOff val="-20194"/>
                  </a:schemeClr>
                </a:solidFill>
                <a:uFillTx/>
                <a:latin typeface="+mn-lt"/>
                <a:ea typeface="+mn-ea"/>
                <a:cs typeface="+mn-cs"/>
                <a:sym typeface="Avenir Book"/>
              </a:defRPr>
            </a:lvl3pPr>
            <a:lvl4pPr marL="2540000" marR="0" indent="-635000" algn="l" defTabSz="825500" latinLnBrk="0">
              <a:lnSpc>
                <a:spcPct val="100000"/>
              </a:lnSpc>
              <a:spcBef>
                <a:spcPts val="1000"/>
              </a:spcBef>
              <a:spcAft>
                <a:spcPts val="0"/>
              </a:spcAft>
              <a:buClr>
                <a:schemeClr val="accent1">
                  <a:lumOff val="-12591"/>
                </a:schemeClr>
              </a:buClr>
              <a:buSzPct val="74000"/>
              <a:buFontTx/>
              <a:buChar char="★"/>
              <a:tabLst/>
              <a:defRPr sz="4800" b="0" i="0" u="none" strike="noStrike" cap="none" spc="0" baseline="0">
                <a:solidFill>
                  <a:schemeClr val="accent4">
                    <a:hueOff val="-3600000"/>
                    <a:lumOff val="-20194"/>
                  </a:schemeClr>
                </a:solidFill>
                <a:uFillTx/>
                <a:latin typeface="+mn-lt"/>
                <a:ea typeface="+mn-ea"/>
                <a:cs typeface="+mn-cs"/>
                <a:sym typeface="Avenir Book"/>
              </a:defRPr>
            </a:lvl4pPr>
            <a:lvl5pPr marL="3175000" marR="0" indent="-635000" algn="l" defTabSz="825500" latinLnBrk="0">
              <a:lnSpc>
                <a:spcPct val="100000"/>
              </a:lnSpc>
              <a:spcBef>
                <a:spcPts val="1000"/>
              </a:spcBef>
              <a:spcAft>
                <a:spcPts val="0"/>
              </a:spcAft>
              <a:buClr>
                <a:schemeClr val="accent1">
                  <a:lumOff val="-12591"/>
                </a:schemeClr>
              </a:buClr>
              <a:buSzPct val="93000"/>
              <a:buFontTx/>
              <a:buChar char="❖"/>
              <a:tabLst/>
              <a:defRPr sz="4800" b="0" i="0" u="none" strike="noStrike" cap="none" spc="0" baseline="0">
                <a:solidFill>
                  <a:schemeClr val="accent4">
                    <a:hueOff val="-3600000"/>
                    <a:lumOff val="-20194"/>
                  </a:schemeClr>
                </a:solidFill>
                <a:uFillTx/>
                <a:latin typeface="+mn-lt"/>
                <a:ea typeface="+mn-ea"/>
                <a:cs typeface="+mn-cs"/>
                <a:sym typeface="Avenir Book"/>
              </a:defRPr>
            </a:lvl5pPr>
            <a:lvl6pPr marL="0" marR="0" indent="355600" algn="l" defTabSz="825500" latinLnBrk="0">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6pPr>
            <a:lvl7pPr marL="0" marR="0" indent="711200" algn="l" defTabSz="825500" latinLnBrk="0">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7pPr>
            <a:lvl8pPr marL="0" marR="0" indent="1066800" algn="l" defTabSz="825500" latinLnBrk="0">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8pPr>
            <a:lvl9pPr marL="0" marR="0" indent="1422400" algn="l" defTabSz="825500" latinLnBrk="0">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9pPr>
          </a:lstStyle>
          <a:p>
            <a:pPr marL="0" indent="0">
              <a:lnSpc>
                <a:spcPct val="130000"/>
              </a:lnSpc>
              <a:buNone/>
            </a:pPr>
            <a:endParaRPr lang="en-US" sz="2900" dirty="0"/>
          </a:p>
          <a:p>
            <a:pPr marL="457200" indent="-457200">
              <a:lnSpc>
                <a:spcPct val="130000"/>
              </a:lnSpc>
              <a:buFont typeface="Arial"/>
              <a:buChar char="•"/>
            </a:pPr>
            <a:r>
              <a:rPr lang="en-US" sz="2900" dirty="0"/>
              <a:t>APT </a:t>
            </a:r>
          </a:p>
          <a:p>
            <a:pPr marL="1092200" lvl="3" indent="-457200">
              <a:lnSpc>
                <a:spcPct val="130000"/>
              </a:lnSpc>
              <a:buFont typeface="Arial"/>
              <a:buChar char="•"/>
            </a:pPr>
            <a:r>
              <a:rPr lang="en-US" sz="2900" dirty="0">
                <a:latin typeface="Avenir Heavy"/>
                <a:cs typeface="Avenir Heavy"/>
              </a:rPr>
              <a:t>Primary dithers:</a:t>
            </a:r>
            <a:r>
              <a:rPr lang="en-US" sz="2900" dirty="0">
                <a:sym typeface="Wingdings"/>
              </a:rPr>
              <a:t> nod along the slit used to subtract background flux. </a:t>
            </a:r>
            <a:r>
              <a:rPr lang="en-US" sz="2900" dirty="0">
                <a:solidFill>
                  <a:srgbClr val="AC4841"/>
                </a:solidFill>
                <a:sym typeface="Wingdings"/>
              </a:rPr>
              <a:t>Recommended 3, 5.</a:t>
            </a:r>
          </a:p>
          <a:p>
            <a:pPr marL="1092200" lvl="3" indent="-457200">
              <a:lnSpc>
                <a:spcPct val="130000"/>
              </a:lnSpc>
              <a:buFont typeface="Arial"/>
              <a:buChar char="•"/>
            </a:pPr>
            <a:r>
              <a:rPr lang="en-US" sz="2900" dirty="0">
                <a:latin typeface="Avenir Heavy"/>
                <a:cs typeface="Avenir Heavy"/>
              </a:rPr>
              <a:t>Sub-pixel dithers: </a:t>
            </a:r>
            <a:r>
              <a:rPr lang="en-US" sz="2900" dirty="0"/>
              <a:t>to improve spatial and/or spectral pixel sampling, only in addition to Primary Dither pattern for point sources. </a:t>
            </a:r>
            <a:r>
              <a:rPr lang="en-US" sz="2900" dirty="0">
                <a:solidFill>
                  <a:srgbClr val="AC4841"/>
                </a:solidFill>
              </a:rPr>
              <a:t>Not recommended in spectral dimension.</a:t>
            </a:r>
          </a:p>
          <a:p>
            <a:pPr marL="1092200" lvl="3" indent="-457200">
              <a:lnSpc>
                <a:spcPct val="130000"/>
              </a:lnSpc>
              <a:buFont typeface="Arial"/>
              <a:buChar char="•"/>
            </a:pPr>
            <a:r>
              <a:rPr lang="en-US" sz="2900" dirty="0">
                <a:latin typeface="Avenir Heavy"/>
                <a:cs typeface="Avenir Heavy"/>
              </a:rPr>
              <a:t>Across gap SAM. </a:t>
            </a:r>
            <a:r>
              <a:rPr lang="en-US" sz="2800" dirty="0"/>
              <a:t>Offset executed by selecting the option “S200A1 and S200A2” only in the high resolution gratings</a:t>
            </a:r>
          </a:p>
          <a:p>
            <a:pPr marL="457200" lvl="2" indent="-457200">
              <a:lnSpc>
                <a:spcPct val="130000"/>
              </a:lnSpc>
              <a:buFont typeface="Arial"/>
              <a:buChar char="•"/>
            </a:pPr>
            <a:endParaRPr lang="en-US" sz="2900" dirty="0"/>
          </a:p>
        </p:txBody>
      </p:sp>
    </p:spTree>
    <p:extLst>
      <p:ext uri="{BB962C8B-B14F-4D97-AF65-F5344CB8AC3E}">
        <p14:creationId xmlns:p14="http://schemas.microsoft.com/office/powerpoint/2010/main" val="306594169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1248833" y="1964266"/>
            <a:ext cx="19700842" cy="4152447"/>
          </a:xfrm>
        </p:spPr>
        <p:txBody>
          <a:bodyPr>
            <a:normAutofit/>
          </a:bodyPr>
          <a:lstStyle/>
          <a:p>
            <a:pPr>
              <a:lnSpc>
                <a:spcPct val="130000"/>
              </a:lnSpc>
            </a:pPr>
            <a:r>
              <a:rPr lang="en-US" sz="2900" dirty="0"/>
              <a:t> </a:t>
            </a:r>
            <a:r>
              <a:rPr lang="en-US" sz="3200" dirty="0"/>
              <a:t>Decision tree for choosing the right nod/dither pattern for FS observations based on the source </a:t>
            </a:r>
            <a:r>
              <a:rPr lang="en-US" sz="3200" dirty="0" err="1"/>
              <a:t>compactess</a:t>
            </a:r>
            <a:r>
              <a:rPr lang="en-US" sz="3200" dirty="0"/>
              <a:t>.</a:t>
            </a:r>
            <a:endParaRPr lang="en-US" sz="2900" dirty="0"/>
          </a:p>
          <a:p>
            <a:pPr marL="0" indent="0">
              <a:lnSpc>
                <a:spcPct val="130000"/>
              </a:lnSpc>
              <a:buNone/>
            </a:pPr>
            <a:endParaRPr lang="en-US" sz="2900" dirty="0"/>
          </a:p>
        </p:txBody>
      </p:sp>
      <p:sp>
        <p:nvSpPr>
          <p:cNvPr id="2" name="Title 1"/>
          <p:cNvSpPr>
            <a:spLocks noGrp="1"/>
          </p:cNvSpPr>
          <p:nvPr>
            <p:ph type="title"/>
          </p:nvPr>
        </p:nvSpPr>
        <p:spPr/>
        <p:txBody>
          <a:bodyPr/>
          <a:lstStyle/>
          <a:p>
            <a:r>
              <a:rPr lang="en-US" dirty="0" err="1"/>
              <a:t>NIRSpec</a:t>
            </a:r>
            <a:r>
              <a:rPr lang="en-US" dirty="0"/>
              <a:t> Nods and dithers</a:t>
            </a:r>
          </a:p>
        </p:txBody>
      </p:sp>
      <p:pic>
        <p:nvPicPr>
          <p:cNvPr id="5" name="Picture 4" descr="nirspec_fs_dither_strategi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417" y="4254500"/>
            <a:ext cx="16424258" cy="7497234"/>
          </a:xfrm>
          <a:prstGeom prst="rect">
            <a:avLst/>
          </a:prstGeom>
        </p:spPr>
      </p:pic>
    </p:spTree>
    <p:extLst>
      <p:ext uri="{BB962C8B-B14F-4D97-AF65-F5344CB8AC3E}">
        <p14:creationId xmlns:p14="http://schemas.microsoft.com/office/powerpoint/2010/main" val="3209469208"/>
      </p:ext>
    </p:extLst>
  </p:cSld>
  <p:clrMapOvr>
    <a:masterClrMapping/>
  </p:clrMapOvr>
  <p:transition spd="med"/>
</p:sld>
</file>

<file path=ppt/theme/theme1.xml><?xml version="1.0" encoding="utf-8"?>
<a:theme xmlns:a="http://schemas.openxmlformats.org/drawingml/2006/main" name="MasterClassWorkshop_no_ESA">
  <a:themeElements>
    <a:clrScheme name="White">
      <a:dk1>
        <a:srgbClr val="5E5E5E"/>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MasterClassWorkshop_no_ESA.thmx</Template>
  <TotalTime>10395</TotalTime>
  <Words>1429</Words>
  <Application>Microsoft Macintosh PowerPoint</Application>
  <PresentationFormat>Custom</PresentationFormat>
  <Paragraphs>182</Paragraphs>
  <Slides>27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vt:lpstr>
      <vt:lpstr>Arial Narrow</vt:lpstr>
      <vt:lpstr>Avenir Book</vt:lpstr>
      <vt:lpstr>Avenir Heavy</vt:lpstr>
      <vt:lpstr>Avenir Roman</vt:lpstr>
      <vt:lpstr>Franklin Gothic Medium</vt:lpstr>
      <vt:lpstr>Helvetica Neue</vt:lpstr>
      <vt:lpstr>Helvetica Neue Light</vt:lpstr>
      <vt:lpstr>LucidaGrande</vt:lpstr>
      <vt:lpstr>Verdana</vt:lpstr>
      <vt:lpstr>Wingdings</vt:lpstr>
      <vt:lpstr>MasterClassWorkshop_no_ESA</vt:lpstr>
      <vt:lpstr>Slit hands-on</vt:lpstr>
      <vt:lpstr>NIRSpec and MIRI LRS Slit hands-on</vt:lpstr>
      <vt:lpstr>Thinking about strategies</vt:lpstr>
      <vt:lpstr>NIRSpec Subarrays and Readout patterns</vt:lpstr>
      <vt:lpstr>NIRSpec FS detector recommendations </vt:lpstr>
      <vt:lpstr>MIRI LRS Subarrays and Readout patterns</vt:lpstr>
      <vt:lpstr>Background removal strategies</vt:lpstr>
      <vt:lpstr>NIRSpec Nods and dithers</vt:lpstr>
      <vt:lpstr>NIRSpec Nods and dithers</vt:lpstr>
      <vt:lpstr>MIRI LRS Nods and dithers</vt:lpstr>
      <vt:lpstr>NIRSpec FS Target Acquisition</vt:lpstr>
      <vt:lpstr>MIRI LRS Target Acquisition </vt:lpstr>
      <vt:lpstr>Science case</vt:lpstr>
      <vt:lpstr>Science Overview</vt:lpstr>
      <vt:lpstr>Observations Methodology</vt:lpstr>
      <vt:lpstr>Getting started ETC NIRSpec WB ID: 30896 MIRI LRS WB ID: 30989</vt:lpstr>
      <vt:lpstr>Scenes and Sources</vt:lpstr>
      <vt:lpstr>Calculations</vt:lpstr>
      <vt:lpstr>NIRSpec Calculation for Target Acquisition</vt:lpstr>
      <vt:lpstr>Getting started APT</vt:lpstr>
      <vt:lpstr>Cheat APT screenshots…</vt:lpstr>
      <vt:lpstr>APT Fixed-slit spectroscopy templates</vt:lpstr>
      <vt:lpstr>APT Fixed slit spectroscopy template</vt:lpstr>
      <vt:lpstr>APT Fixed slit spectroscopy template</vt:lpstr>
      <vt:lpstr>APT Fixed slit spectroscopy template</vt:lpstr>
      <vt:lpstr>Further reading</vt:lpstr>
      <vt:lpstr>Slit Help and JDOX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Themiya Nanayakkara</cp:lastModifiedBy>
  <cp:revision>71</cp:revision>
  <dcterms:modified xsi:type="dcterms:W3CDTF">2022-11-29T02:37:58Z</dcterms:modified>
</cp:coreProperties>
</file>