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21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5">
            <a:hueOff val="-8881752"/>
            <a:lumOff val="-12984"/>
          </a:schemeClr>
        </a:fontRef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9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hueOff val="-3600000"/>
              <a:lumOff val="-20194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58" d="100"/>
          <a:sy n="58" d="100"/>
        </p:scale>
        <p:origin x="920" y="23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1635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8467" y="889000"/>
            <a:ext cx="24400934" cy="13716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524933" y="4922175"/>
            <a:ext cx="15620108" cy="269359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557" y="3278716"/>
            <a:ext cx="6539310" cy="6539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535214" y="3299956"/>
            <a:ext cx="1295601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Workshop</a:t>
            </a:r>
            <a:endParaRPr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93585" y="12640121"/>
            <a:ext cx="6838410" cy="56425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30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JWST Master Class Melbourne 2020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31" y="256116"/>
            <a:ext cx="2910236" cy="2910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8467" y="-4234"/>
            <a:ext cx="773775" cy="13720235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1248834" y="12868721"/>
            <a:ext cx="7639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MELBOURNE 2022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31348" y="12839700"/>
            <a:ext cx="565405" cy="6223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48833" y="1964266"/>
            <a:ext cx="19309673" cy="9296401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27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190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254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317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48833" y="169333"/>
            <a:ext cx="19309673" cy="1587038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83492" y="1995160"/>
            <a:ext cx="21017884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04288" y="1170433"/>
            <a:ext cx="20897088" cy="125094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30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79" y="541920"/>
            <a:ext cx="2435918" cy="213969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2011679" y="2809274"/>
            <a:ext cx="21191222" cy="993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450850" algn="l"/>
              </a:tabLst>
              <a:defRPr sz="4800">
                <a:solidFill>
                  <a:srgbClr val="002061"/>
                </a:solidFill>
                <a:latin typeface="+mj-lt"/>
              </a:defRPr>
            </a:lvl1pPr>
            <a:lvl2pPr marL="1371600" indent="-457200">
              <a:buFont typeface="Arial" charset="0"/>
              <a:buChar char="•"/>
              <a:defRPr sz="4000">
                <a:solidFill>
                  <a:srgbClr val="002061"/>
                </a:solidFill>
                <a:latin typeface="+mj-lt"/>
              </a:defRPr>
            </a:lvl2pPr>
            <a:lvl3pPr marL="2286000" indent="-457200">
              <a:buFont typeface="LucidaGrande" charset="0"/>
              <a:buChar char="-"/>
              <a:defRPr sz="3600">
                <a:solidFill>
                  <a:srgbClr val="002061"/>
                </a:solidFill>
                <a:latin typeface="+mj-lt"/>
              </a:defRPr>
            </a:lvl3pPr>
            <a:lvl4pPr marL="3200400" indent="-457200">
              <a:buSzPct val="90000"/>
              <a:buFont typeface="LucidaGrande" charset="0"/>
              <a:buChar char="▸"/>
              <a:defRPr sz="3200">
                <a:solidFill>
                  <a:srgbClr val="002061"/>
                </a:solidFill>
                <a:latin typeface="+mj-lt"/>
              </a:defRPr>
            </a:lvl4pPr>
            <a:lvl5pPr marL="4114800" indent="-457200">
              <a:buSzPct val="80000"/>
              <a:buFont typeface="LucidaGrande" charset="0"/>
              <a:buChar char="◆"/>
              <a:defRPr sz="32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6768" y="13241891"/>
            <a:ext cx="1965960" cy="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1224" y="652726"/>
            <a:ext cx="24386448" cy="13716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778000" y="4888309"/>
            <a:ext cx="20828000" cy="26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524933" y="7959592"/>
            <a:ext cx="20636013" cy="28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med"/>
  <p:txStyles>
    <p:title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3556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7112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10668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14224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Aperture Masking Interferometry with NIRISS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585" y="12640121"/>
            <a:ext cx="7639912" cy="564257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</p:txBody>
      </p:sp>
    </p:spTree>
    <p:extLst>
      <p:ext uri="{BB962C8B-B14F-4D97-AF65-F5344CB8AC3E}">
        <p14:creationId xmlns:p14="http://schemas.microsoft.com/office/powerpoint/2010/main" val="11125080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ractical Consider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Practical Considerations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8" name="Why?…"/>
          <p:cNvSpPr>
            <a:spLocks noGrp="1"/>
          </p:cNvSpPr>
          <p:nvPr>
            <p:ph type="body" idx="1"/>
          </p:nvPr>
        </p:nvSpPr>
        <p:spPr>
          <a:xfrm>
            <a:off x="8305849" y="2021640"/>
            <a:ext cx="19309674" cy="9296401"/>
          </a:xfrm>
          <a:prstGeom prst="rect">
            <a:avLst/>
          </a:prstGeom>
        </p:spPr>
        <p:txBody>
          <a:bodyPr/>
          <a:lstStyle/>
          <a:p>
            <a:r>
              <a:t>Why?</a:t>
            </a:r>
          </a:p>
          <a:p>
            <a:r>
              <a:t>How to pick it? </a:t>
            </a:r>
          </a:p>
          <a:p>
            <a:pPr lvl="1"/>
            <a:r>
              <a:t>Closest on the sky (to minimize overheads and thermal-related wavefront fluctuations)</a:t>
            </a:r>
          </a:p>
          <a:p>
            <a:pPr lvl="1"/>
            <a:r>
              <a:t>Equal or higher brightness</a:t>
            </a:r>
          </a:p>
          <a:p>
            <a:pPr lvl="1"/>
            <a:r>
              <a:t>Similar color (chromaticity affects how flux is spread within each Fourier blob)</a:t>
            </a:r>
          </a:p>
          <a:p>
            <a:pPr lvl="1"/>
            <a:r>
              <a:t>For a survey, could self calibrate by using the science targets as calibrators (those that are found to be single)</a:t>
            </a:r>
          </a:p>
        </p:txBody>
      </p:sp>
      <p:sp>
        <p:nvSpPr>
          <p:cNvPr id="519" name="Observing a Calibrator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Observing a Calibrator</a:t>
            </a:r>
          </a:p>
        </p:txBody>
      </p:sp>
      <p:pic>
        <p:nvPicPr>
          <p:cNvPr id="520" name="OPD.png" descr="OP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76" y="1932454"/>
            <a:ext cx="7058805" cy="6646010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JWST leaves an imprint on the otherwise flat…"/>
          <p:cNvSpPr txBox="1"/>
          <p:nvPr/>
        </p:nvSpPr>
        <p:spPr>
          <a:xfrm>
            <a:off x="1019770" y="8767247"/>
            <a:ext cx="7058806" cy="3606801"/>
          </a:xfrm>
          <a:prstGeom prst="rect">
            <a:avLst/>
          </a:prstGeom>
          <a:ln w="25400">
            <a:solidFill>
              <a:schemeClr val="accent5">
                <a:hueOff val="-8881752"/>
                <a:lumOff val="-1298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JWST leaves an imprint on the otherwise flat</a:t>
            </a:r>
          </a:p>
          <a:p>
            <a:r>
              <a:t>wavefront of a distant star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24" name="NRM blocks 85% of the flux, can only observe bright sources ~5 &lt; mag &lt; 14.5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NRM blocks 85% of the flux, can only observe bright sources ~5 &lt; mag &lt; 14.5</a:t>
            </a:r>
          </a:p>
          <a:p>
            <a:r>
              <a:t>4 filters available: F380M, F430M, F480M, F277W is under-sampled</a:t>
            </a:r>
          </a:p>
          <a:p>
            <a:r>
              <a:t>Need very precise target acquisition to be positioned at the exact sub-pixel location to limit intra-pixel response effects between target and calibrator.</a:t>
            </a:r>
          </a:p>
          <a:p>
            <a:r>
              <a:t>Stare on target is what the experts recommend, NO dithering.</a:t>
            </a:r>
          </a:p>
          <a:p>
            <a:r>
              <a:t>Take a Direct image after your NRM observation for absolute flux calibration.</a:t>
            </a:r>
          </a:p>
        </p:txBody>
      </p:sp>
      <p:sp>
        <p:nvSpPr>
          <p:cNvPr id="525" name="Oper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Operations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28" name="Observe a planet-harboring st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Observe a planet-harboring star</a:t>
            </a:r>
          </a:p>
          <a:p>
            <a:pPr>
              <a:defRPr sz="8000"/>
            </a:pPr>
            <a:r>
              <a:t>Observe a calibrator</a:t>
            </a:r>
          </a:p>
          <a:p>
            <a:pPr>
              <a:defRPr sz="8000"/>
            </a:pPr>
            <a:r>
              <a:t>Skip directly to APT, using ETC numbers in the table</a:t>
            </a:r>
          </a:p>
          <a:p>
            <a:pPr>
              <a:defRPr sz="8000"/>
            </a:pPr>
            <a:r>
              <a:t>The important steps are highlighted in yellow</a:t>
            </a:r>
          </a:p>
        </p:txBody>
      </p:sp>
      <p:sp>
        <p:nvSpPr>
          <p:cNvPr id="529" name="Hands 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Hands 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upplementary Materia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Supplementary Material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34" name="AMIBRIGHT…"/>
          <p:cNvSpPr>
            <a:spLocks noGrp="1"/>
          </p:cNvSpPr>
          <p:nvPr>
            <p:ph type="body" idx="1"/>
          </p:nvPr>
        </p:nvSpPr>
        <p:spPr>
          <a:xfrm>
            <a:off x="12138843" y="3274888"/>
            <a:ext cx="10657754" cy="767053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AMIBRIGHT</a:t>
            </a:r>
          </a:p>
          <a:p>
            <a:pPr marL="0" indent="0">
              <a:buClrTx/>
              <a:buSzTx/>
              <a:buNone/>
            </a:pPr>
            <a:r>
              <a:t>3 &lt; VEGAMAG* &lt; 9.3</a:t>
            </a:r>
          </a:p>
          <a:p>
            <a:pPr marL="0" indent="0">
              <a:buClrTx/>
              <a:buSzTx/>
              <a:buNone/>
            </a:pPr>
            <a:r>
              <a:t>Acquire on NRM + F480M images</a:t>
            </a:r>
          </a:p>
          <a:p>
            <a:pPr marL="0" indent="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AMIFAINT</a:t>
            </a:r>
          </a:p>
          <a:p>
            <a:pPr marL="0" indent="0">
              <a:buClrTx/>
              <a:buSzTx/>
              <a:buNone/>
            </a:pPr>
            <a:r>
              <a:t>9.3 &lt; VEGAMAG* &lt; 14.5</a:t>
            </a:r>
          </a:p>
          <a:p>
            <a:pPr marL="0" indent="0">
              <a:buClrTx/>
              <a:buSzTx/>
              <a:buNone/>
            </a:pPr>
            <a:r>
              <a:t>Acquire on CLEAR + F480M images</a:t>
            </a:r>
          </a:p>
        </p:txBody>
      </p:sp>
      <p:sp>
        <p:nvSpPr>
          <p:cNvPr id="535" name="Target Acquis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Target Acquisition</a:t>
            </a:r>
          </a:p>
        </p:txBody>
      </p:sp>
      <p:pic>
        <p:nvPicPr>
          <p:cNvPr id="536" name="TA_illustration.png" descr="TA_illust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09" y="1667689"/>
            <a:ext cx="10657754" cy="10789456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*VEGAMAG ~ WISE 2"/>
          <p:cNvSpPr txBox="1"/>
          <p:nvPr/>
        </p:nvSpPr>
        <p:spPr>
          <a:xfrm>
            <a:off x="12062720" y="11638008"/>
            <a:ext cx="63669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*VEGAMAG ~ WISE 2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40" name="Scan of the sensitivity of a test detector at 10X the resolution yields this “flat field”.…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5986238" cy="9296401"/>
          </a:xfrm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700"/>
              </a:spcBef>
              <a:defRPr sz="3456"/>
            </a:pPr>
            <a:r>
              <a:t>Scan of the sensitivity of a test detector at 10X the resolution yields this “flat field”.</a:t>
            </a:r>
          </a:p>
          <a:p>
            <a:pPr marL="457200" indent="-457200" defTabSz="594360">
              <a:spcBef>
                <a:spcPts val="700"/>
              </a:spcBef>
              <a:defRPr sz="3456"/>
            </a:pPr>
            <a:r>
              <a:t>Target Acquisition Accuracy: ~1/15 pixel (~4-5 mas).</a:t>
            </a:r>
          </a:p>
          <a:p>
            <a:pPr marL="457200" indent="-457200" defTabSz="594360">
              <a:spcBef>
                <a:spcPts val="700"/>
              </a:spcBef>
              <a:defRPr sz="3456"/>
            </a:pPr>
            <a:r>
              <a:t>Guiding Jitter: 1/10 pixel (~7 mas).</a:t>
            </a:r>
          </a:p>
          <a:p>
            <a:pPr marL="457200" indent="-457200" defTabSz="594360">
              <a:spcBef>
                <a:spcPts val="700"/>
              </a:spcBef>
              <a:defRPr sz="3456"/>
            </a:pPr>
            <a:r>
              <a:t>PSF fwhm: ~2 pixels (~130 mas).</a:t>
            </a:r>
          </a:p>
          <a:p>
            <a:pPr marL="457200" indent="-457200" defTabSz="594360">
              <a:spcBef>
                <a:spcPts val="700"/>
              </a:spcBef>
              <a:defRPr sz="3456"/>
            </a:pPr>
            <a:r>
              <a:t>No such map exists for our actual NIRISS detector. Can not apply a calibration.</a:t>
            </a:r>
          </a:p>
        </p:txBody>
      </p:sp>
      <p:sp>
        <p:nvSpPr>
          <p:cNvPr id="541" name="Intra Pixel Sensitiv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Intra Pixel Sensitivity</a:t>
            </a:r>
          </a:p>
        </p:txBody>
      </p:sp>
      <p:pic>
        <p:nvPicPr>
          <p:cNvPr id="542" name="intrapixelresponse.png" descr="intrapixelrespon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79" y="1895985"/>
            <a:ext cx="12583057" cy="992403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Hardy et al. 2015"/>
          <p:cNvSpPr txBox="1"/>
          <p:nvPr/>
        </p:nvSpPr>
        <p:spPr>
          <a:xfrm>
            <a:off x="15868752" y="11626849"/>
            <a:ext cx="30217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Hardy et al. 2015</a:t>
            </a:r>
          </a:p>
        </p:txBody>
      </p:sp>
      <p:sp>
        <p:nvSpPr>
          <p:cNvPr id="544" name="Square"/>
          <p:cNvSpPr/>
          <p:nvPr/>
        </p:nvSpPr>
        <p:spPr>
          <a:xfrm>
            <a:off x="14274800" y="8174235"/>
            <a:ext cx="825500" cy="825501"/>
          </a:xfrm>
          <a:prstGeom prst="rect">
            <a:avLst/>
          </a:prstGeom>
          <a:solidFill>
            <a:srgbClr val="FF2600">
              <a:alpha val="4420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5" name="1 native pixel"/>
          <p:cNvSpPr txBox="1"/>
          <p:nvPr/>
        </p:nvSpPr>
        <p:spPr>
          <a:xfrm>
            <a:off x="13633552" y="9931399"/>
            <a:ext cx="372679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1 native pixel</a:t>
            </a:r>
          </a:p>
        </p:txBody>
      </p:sp>
      <p:sp>
        <p:nvSpPr>
          <p:cNvPr id="546" name="Line"/>
          <p:cNvSpPr/>
          <p:nvPr/>
        </p:nvSpPr>
        <p:spPr>
          <a:xfrm flipH="1" flipV="1">
            <a:off x="14643100" y="8547099"/>
            <a:ext cx="1066899" cy="1566342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7" name="PSF"/>
          <p:cNvSpPr/>
          <p:nvPr/>
        </p:nvSpPr>
        <p:spPr>
          <a:xfrm>
            <a:off x="13862050" y="3786385"/>
            <a:ext cx="1651000" cy="1651001"/>
          </a:xfrm>
          <a:prstGeom prst="ellipse">
            <a:avLst/>
          </a:prstGeom>
          <a:solidFill>
            <a:srgbClr val="F8EE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>
                <a:solidFill>
                  <a:schemeClr val="accent5">
                    <a:hueOff val="-8881752"/>
                    <a:lumOff val="-12984"/>
                  </a:schemeClr>
                </a:solidFill>
              </a:defRPr>
            </a:lvl1pPr>
          </a:lstStyle>
          <a:p>
            <a:r>
              <a:t>PSF</a:t>
            </a:r>
          </a:p>
        </p:txBody>
      </p:sp>
      <p:sp>
        <p:nvSpPr>
          <p:cNvPr id="548" name="Circle"/>
          <p:cNvSpPr/>
          <p:nvPr/>
        </p:nvSpPr>
        <p:spPr>
          <a:xfrm>
            <a:off x="8865319" y="9107685"/>
            <a:ext cx="88901" cy="88901"/>
          </a:xfrm>
          <a:prstGeom prst="ellipse">
            <a:avLst/>
          </a:prstGeom>
          <a:solidFill>
            <a:srgbClr val="F8EEE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chemeClr val="accent5">
                    <a:hueOff val="-8881752"/>
                    <a:lumOff val="-12984"/>
                  </a:schemeClr>
                </a:solidFill>
              </a:defRPr>
            </a:pPr>
            <a:endParaRPr/>
          </a:p>
        </p:txBody>
      </p:sp>
      <p:sp>
        <p:nvSpPr>
          <p:cNvPr id="549" name="Guiding jitter (~7 mas)"/>
          <p:cNvSpPr txBox="1"/>
          <p:nvPr/>
        </p:nvSpPr>
        <p:spPr>
          <a:xfrm>
            <a:off x="8186022" y="10185400"/>
            <a:ext cx="417708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Guiding jitter (~7 mas)</a:t>
            </a:r>
          </a:p>
        </p:txBody>
      </p:sp>
      <p:sp>
        <p:nvSpPr>
          <p:cNvPr id="550" name="Line"/>
          <p:cNvSpPr/>
          <p:nvPr/>
        </p:nvSpPr>
        <p:spPr>
          <a:xfrm flipH="1" flipV="1">
            <a:off x="8940800" y="9296400"/>
            <a:ext cx="174944" cy="93248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553" name="Pro: NIRISS pixels are close to being under sampled at 4 microns. Dithering allows to resample on a finer grid (2x2, 3x3, 5x5).…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19309673" cy="7819927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</a:t>
            </a:r>
            <a:r>
              <a:t>: NIRISS pixels are close to being under sampled at 4 microns. Dithering allows to resample on a finer grid (2x2, 3x3, 5x5).</a:t>
            </a:r>
          </a:p>
          <a:p>
            <a:pPr>
              <a:buClrTx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</a:t>
            </a:r>
            <a:r>
              <a:t>: Dithering allows recovery of the information loss due to bad pixels.</a:t>
            </a:r>
          </a:p>
          <a:p>
            <a:pPr>
              <a:buClrTx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Con</a:t>
            </a:r>
            <a:r>
              <a:t>: Limited pointing accuracy prevents obtaining the exact same sub-pixel positions for each different target or calibrator. In turns, this means sampling different positions in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Intra-Pixel Sensitivity</a:t>
            </a:r>
            <a:r>
              <a:t> (IPS) map between science targets and calibrators.</a:t>
            </a:r>
          </a:p>
        </p:txBody>
      </p:sp>
      <p:sp>
        <p:nvSpPr>
          <p:cNvPr id="554" name="The Pros and Cons of Dither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Pros and Cons of Dithering</a:t>
            </a:r>
          </a:p>
        </p:txBody>
      </p:sp>
      <p:sp>
        <p:nvSpPr>
          <p:cNvPr id="555" name="The EXPERTS currently recommend to stare, NOT to dither"/>
          <p:cNvSpPr txBox="1"/>
          <p:nvPr/>
        </p:nvSpPr>
        <p:spPr>
          <a:xfrm>
            <a:off x="2584551" y="9992089"/>
            <a:ext cx="1699168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satOff val="-17402"/>
                    <a:lumOff val="-15399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EXPERTS currently recommend to stare, NOT to dither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58" name="Science is high-resolution imaging (70-400 mas) of simple scenes (~10 d.o.f.). Complementary to NIRCam coronagraphy (&gt;300 mas).…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19240085" cy="1046013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Science is high-resolution imaging (70-400 mas) of simple scenes (~10 d.o.f.). Complementary to NIRCam coronagraphy (&gt;300 mas).</a:t>
            </a:r>
          </a:p>
          <a:p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Requires precise Target Acq.</a:t>
            </a:r>
          </a:p>
          <a:p>
            <a:r>
              <a:t>Use the ETC and aim for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peak flux of 30000 e- (~40% full-well depth)</a:t>
            </a:r>
            <a:r>
              <a:t> to prevent charge diffusion that alters the PSF. Not a concern for TA so aim closer to full well for TA.</a:t>
            </a:r>
          </a:p>
          <a:p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APT option to obtain a full frame image of the field after the science sequence</a:t>
            </a:r>
            <a:r>
              <a:t>. Useful for absolute flux and astrometry calibration and as well as for Kernel Phase Imaging (another topic!)</a:t>
            </a:r>
          </a:p>
        </p:txBody>
      </p:sp>
      <p:sp>
        <p:nvSpPr>
          <p:cNvPr id="559" name="Take Aways - short vers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 Aways - short version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62" name="Science is high-resolution imaging (70-400 mas) of simple scenes (~10 d.o.f.). Complementary to NIRCam coronagraphy (&gt;300 mas).…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19240085" cy="10460132"/>
          </a:xfrm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700"/>
              </a:spcBef>
              <a:defRPr sz="3407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Science is high-resolution imaging (70-400 mas) of simple scenes (~10 d.o.f.). Complementary to NIRCam coronagraphy (&gt;300 mas).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t>Moderate contrast (goal of 10</a:t>
            </a:r>
            <a:r>
              <a:rPr baseline="31999"/>
              <a:t>-4</a:t>
            </a:r>
            <a:r>
              <a:t>). Performance could vary - 1st NRM in space.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t>Contrast performance depends on number of photons: N</a:t>
            </a:r>
            <a:r>
              <a:rPr baseline="-5999"/>
              <a:t>photons</a:t>
            </a:r>
            <a:r>
              <a:t> = 100 / contrast. For contrast of 10</a:t>
            </a:r>
            <a:r>
              <a:rPr baseline="31999"/>
              <a:t>-3</a:t>
            </a:r>
            <a:r>
              <a:t>, N</a:t>
            </a:r>
            <a:r>
              <a:rPr baseline="-5999"/>
              <a:t>photons</a:t>
            </a:r>
            <a:r>
              <a:t> = 100 / 0.001 = 10</a:t>
            </a:r>
            <a:r>
              <a:rPr baseline="31999"/>
              <a:t>8</a:t>
            </a:r>
            <a:r>
              <a:t>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t>Bright limit: ~4.5 magnitude in the F277W, F380M, F430M and F480M.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Requires precise Target Acq.</a:t>
            </a:r>
            <a:r>
              <a:t>, observation of a calibrator star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,</a:t>
            </a:r>
            <a:r>
              <a:t> recommend no dithering.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t>Recommend to use Gaia DR2 astrometry and 2015.5 epoch so to position the target at the exact same pixel position between targets.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t>Use the ETC and aim for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peak flux of 30000 e- (~40% full-well depth)</a:t>
            </a:r>
            <a:r>
              <a:t> to prevent charge diffusion that alters the PSF. Not a concern for TA so aim closer to full well for TA.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t>The total Exposure Time shown by the JWST ETC includes resets. For photon collection time, instead use: Time = N</a:t>
            </a:r>
            <a:r>
              <a:rPr baseline="-5999"/>
              <a:t>group</a:t>
            </a:r>
            <a:r>
              <a:t> x N</a:t>
            </a:r>
            <a:r>
              <a:rPr baseline="-5999"/>
              <a:t>int</a:t>
            </a:r>
            <a:r>
              <a:t> x T</a:t>
            </a:r>
            <a:r>
              <a:rPr baseline="-5999"/>
              <a:t>frame</a:t>
            </a:r>
            <a:r>
              <a:t>. Where T</a:t>
            </a:r>
            <a:r>
              <a:rPr baseline="-5999"/>
              <a:t>frame</a:t>
            </a:r>
            <a:r>
              <a:t> = 0.07544 sec for the 80x80 subarray. For the 64x64 TA subarray, each frame is read in 0.05016 sec.</a:t>
            </a:r>
          </a:p>
          <a:p>
            <a:pPr marL="450850" indent="-450850" defTabSz="586104">
              <a:spcBef>
                <a:spcPts val="700"/>
              </a:spcBef>
              <a:defRPr sz="3407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APT option to obtain a full frame image of the field after the science sequence</a:t>
            </a:r>
            <a:r>
              <a:t>. Useful for absolute flux and astrometry calibration and as well as for Kernel Phase Imaging (another topic!)</a:t>
            </a:r>
          </a:p>
        </p:txBody>
      </p:sp>
      <p:sp>
        <p:nvSpPr>
          <p:cNvPr id="563" name="Take Away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 Aways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5" name="AMI “niche”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AMI “niche”</a:t>
            </a:r>
          </a:p>
        </p:txBody>
      </p:sp>
      <p:pic>
        <p:nvPicPr>
          <p:cNvPr id="76" name="contrast.png" descr="contr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65" y="1521307"/>
            <a:ext cx="15313705" cy="11022502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Low"/>
          <p:cNvSpPr txBox="1"/>
          <p:nvPr/>
        </p:nvSpPr>
        <p:spPr>
          <a:xfrm>
            <a:off x="2682792" y="2176092"/>
            <a:ext cx="128778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881752"/>
                    <a:lumOff val="-1298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Low</a:t>
            </a:r>
          </a:p>
        </p:txBody>
      </p:sp>
      <p:sp>
        <p:nvSpPr>
          <p:cNvPr id="78" name="High"/>
          <p:cNvSpPr txBox="1"/>
          <p:nvPr/>
        </p:nvSpPr>
        <p:spPr>
          <a:xfrm>
            <a:off x="2682792" y="10163346"/>
            <a:ext cx="14584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881752"/>
                    <a:lumOff val="-1298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High</a:t>
            </a:r>
          </a:p>
        </p:txBody>
      </p:sp>
      <p:sp>
        <p:nvSpPr>
          <p:cNvPr id="79" name="Contrast"/>
          <p:cNvSpPr txBox="1"/>
          <p:nvPr/>
        </p:nvSpPr>
        <p:spPr>
          <a:xfrm rot="16200000">
            <a:off x="222677" y="5896669"/>
            <a:ext cx="6208011" cy="1485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8000">
                <a:solidFill>
                  <a:schemeClr val="accent5">
                    <a:hueOff val="-8881752"/>
                    <a:lumOff val="-1298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Contrast</a:t>
            </a:r>
          </a:p>
        </p:txBody>
      </p:sp>
      <p:sp>
        <p:nvSpPr>
          <p:cNvPr id="80" name="Rectangle"/>
          <p:cNvSpPr/>
          <p:nvPr/>
        </p:nvSpPr>
        <p:spPr>
          <a:xfrm>
            <a:off x="4528670" y="1518322"/>
            <a:ext cx="13923796" cy="7424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Rectangle"/>
          <p:cNvSpPr/>
          <p:nvPr/>
        </p:nvSpPr>
        <p:spPr>
          <a:xfrm>
            <a:off x="6216500" y="7166570"/>
            <a:ext cx="4335034" cy="389930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Rectangle"/>
          <p:cNvSpPr/>
          <p:nvPr/>
        </p:nvSpPr>
        <p:spPr>
          <a:xfrm>
            <a:off x="10531810" y="9703283"/>
            <a:ext cx="6065335" cy="38993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NIRISS AMI"/>
          <p:cNvSpPr txBox="1"/>
          <p:nvPr/>
        </p:nvSpPr>
        <p:spPr>
          <a:xfrm>
            <a:off x="6555916" y="3634142"/>
            <a:ext cx="33768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NIRISS AMI</a:t>
            </a:r>
          </a:p>
        </p:txBody>
      </p:sp>
      <p:sp>
        <p:nvSpPr>
          <p:cNvPr id="84" name="NIRCam Coron."/>
          <p:cNvSpPr txBox="1"/>
          <p:nvPr/>
        </p:nvSpPr>
        <p:spPr>
          <a:xfrm>
            <a:off x="11559716" y="8551881"/>
            <a:ext cx="452658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NIRCam Coron.</a:t>
            </a:r>
          </a:p>
        </p:txBody>
      </p:sp>
      <p:sp>
        <p:nvSpPr>
          <p:cNvPr id="85" name="Rectangle"/>
          <p:cNvSpPr/>
          <p:nvPr/>
        </p:nvSpPr>
        <p:spPr>
          <a:xfrm>
            <a:off x="12819337" y="2576232"/>
            <a:ext cx="4526586" cy="15870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nterferometry Concep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Interferometry Concepts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90" name="binary2.8pixel_2:1_7holes.pdf" descr="binary2.8pixel_2:1_7ho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1628" y="2308411"/>
            <a:ext cx="29131348" cy="10593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Group"/>
          <p:cNvGrpSpPr/>
          <p:nvPr/>
        </p:nvGrpSpPr>
        <p:grpSpPr>
          <a:xfrm>
            <a:off x="1419022" y="82724"/>
            <a:ext cx="18023922" cy="2724425"/>
            <a:chOff x="0" y="0"/>
            <a:chExt cx="18023920" cy="2724423"/>
          </a:xfrm>
        </p:grpSpPr>
        <p:sp>
          <p:nvSpPr>
            <p:cNvPr id="161" name="Connection Line"/>
            <p:cNvSpPr/>
            <p:nvPr/>
          </p:nvSpPr>
          <p:spPr>
            <a:xfrm>
              <a:off x="5779584" y="1269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2" name="Connection Line"/>
            <p:cNvSpPr/>
            <p:nvPr/>
          </p:nvSpPr>
          <p:spPr>
            <a:xfrm>
              <a:off x="6241416" y="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3" name="Line"/>
            <p:cNvSpPr/>
            <p:nvPr/>
          </p:nvSpPr>
          <p:spPr>
            <a:xfrm flipV="1">
              <a:off x="6365777" y="621362"/>
              <a:ext cx="3345891" cy="164214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Line"/>
            <p:cNvSpPr/>
            <p:nvPr/>
          </p:nvSpPr>
          <p:spPr>
            <a:xfrm>
              <a:off x="6365777" y="113361"/>
              <a:ext cx="3345891" cy="1642149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Connection Line"/>
            <p:cNvSpPr/>
            <p:nvPr/>
          </p:nvSpPr>
          <p:spPr>
            <a:xfrm>
              <a:off x="9578528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4" name="Connection Line"/>
            <p:cNvSpPr/>
            <p:nvPr/>
          </p:nvSpPr>
          <p:spPr>
            <a:xfrm>
              <a:off x="10040360" y="6350"/>
              <a:ext cx="524362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5" name="Connection Line"/>
            <p:cNvSpPr/>
            <p:nvPr/>
          </p:nvSpPr>
          <p:spPr>
            <a:xfrm>
              <a:off x="12414363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6" name="Connection Line"/>
            <p:cNvSpPr/>
            <p:nvPr/>
          </p:nvSpPr>
          <p:spPr>
            <a:xfrm>
              <a:off x="12876195" y="635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13292919" y="628089"/>
              <a:ext cx="3345891" cy="612693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13292919" y="1255902"/>
              <a:ext cx="3345890" cy="506336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Rectangle"/>
            <p:cNvSpPr/>
            <p:nvPr/>
          </p:nvSpPr>
          <p:spPr>
            <a:xfrm>
              <a:off x="16558366" y="560163"/>
              <a:ext cx="424741" cy="1420496"/>
            </a:xfrm>
            <a:prstGeom prst="rect">
              <a:avLst/>
            </a:prstGeom>
            <a:solidFill>
              <a:schemeClr val="accent1">
                <a:lumOff val="-1259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>
              <a:off x="0" y="90742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Line"/>
            <p:cNvSpPr/>
            <p:nvPr/>
          </p:nvSpPr>
          <p:spPr>
            <a:xfrm>
              <a:off x="0" y="2254523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Line"/>
            <p:cNvSpPr/>
            <p:nvPr/>
          </p:nvSpPr>
          <p:spPr>
            <a:xfrm>
              <a:off x="10454341" y="604456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Line"/>
            <p:cNvSpPr/>
            <p:nvPr/>
          </p:nvSpPr>
          <p:spPr>
            <a:xfrm>
              <a:off x="10423928" y="1878938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Telescope…"/>
            <p:cNvSpPr txBox="1"/>
            <p:nvPr/>
          </p:nvSpPr>
          <p:spPr>
            <a:xfrm>
              <a:off x="2644219" y="147035"/>
              <a:ext cx="3016606" cy="190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/>
              <a:r>
                <a:t>Telescope</a:t>
              </a:r>
            </a:p>
            <a:p>
              <a:pPr algn="r"/>
              <a:r>
                <a:t>Primary</a:t>
              </a:r>
            </a:p>
          </p:txBody>
        </p:sp>
        <p:sp>
          <p:nvSpPr>
            <p:cNvPr id="107" name="Pupil"/>
            <p:cNvSpPr txBox="1"/>
            <p:nvPr/>
          </p:nvSpPr>
          <p:spPr>
            <a:xfrm>
              <a:off x="10711060" y="712563"/>
              <a:ext cx="1468223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Pupil</a:t>
              </a:r>
            </a:p>
          </p:txBody>
        </p:sp>
        <p:sp>
          <p:nvSpPr>
            <p:cNvPr id="108" name="Detector"/>
            <p:cNvSpPr txBox="1"/>
            <p:nvPr/>
          </p:nvSpPr>
          <p:spPr>
            <a:xfrm>
              <a:off x="15517550" y="1784623"/>
              <a:ext cx="2506371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Detector</a:t>
              </a:r>
            </a:p>
          </p:txBody>
        </p:sp>
      </p:grpSp>
      <p:sp>
        <p:nvSpPr>
          <p:cNvPr id="110" name="Rectangle"/>
          <p:cNvSpPr/>
          <p:nvPr/>
        </p:nvSpPr>
        <p:spPr>
          <a:xfrm>
            <a:off x="10172982" y="3555103"/>
            <a:ext cx="4722198" cy="8969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Rectangle"/>
          <p:cNvSpPr/>
          <p:nvPr/>
        </p:nvSpPr>
        <p:spPr>
          <a:xfrm>
            <a:off x="14850202" y="3555103"/>
            <a:ext cx="4722197" cy="8969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"/>
          <p:cNvSpPr/>
          <p:nvPr/>
        </p:nvSpPr>
        <p:spPr>
          <a:xfrm>
            <a:off x="19657998" y="3555103"/>
            <a:ext cx="4722197" cy="8969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3" name="NRMmask.png" descr="NRMma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613" y="25928"/>
            <a:ext cx="2430001" cy="2418262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"/>
          <p:cNvSpPr/>
          <p:nvPr/>
        </p:nvSpPr>
        <p:spPr>
          <a:xfrm>
            <a:off x="5446656" y="3555103"/>
            <a:ext cx="4722197" cy="8969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7" name="Group"/>
          <p:cNvGrpSpPr/>
          <p:nvPr/>
        </p:nvGrpSpPr>
        <p:grpSpPr>
          <a:xfrm>
            <a:off x="20290090" y="3696751"/>
            <a:ext cx="4054533" cy="3415249"/>
            <a:chOff x="0" y="0"/>
            <a:chExt cx="4054532" cy="3415248"/>
          </a:xfrm>
        </p:grpSpPr>
        <p:sp>
          <p:nvSpPr>
            <p:cNvPr id="115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20290090" y="8278358"/>
            <a:ext cx="4054533" cy="3415249"/>
            <a:chOff x="0" y="0"/>
            <a:chExt cx="4054532" cy="3415248"/>
          </a:xfrm>
        </p:grpSpPr>
        <p:sp>
          <p:nvSpPr>
            <p:cNvPr id="138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3" animBg="1" advAuto="0"/>
      <p:bldP spid="111" grpId="4" animBg="1" advAuto="0"/>
      <p:bldP spid="112" grpId="5" animBg="1" advAuto="0"/>
      <p:bldP spid="113" grpId="2" animBg="1" advAuto="0"/>
      <p:bldP spid="114" grpId="1" animBg="1" advAuto="0"/>
      <p:bldP spid="137" grpId="6" animBg="1" advAuto="0"/>
      <p:bldP spid="160" grpId="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9" name="binary2.8pixel_2:1_7holes.pdf" descr="binary2.8pixel_2:1_7ho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1628" y="2308411"/>
            <a:ext cx="29131348" cy="10593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"/>
          <p:cNvGrpSpPr/>
          <p:nvPr/>
        </p:nvGrpSpPr>
        <p:grpSpPr>
          <a:xfrm>
            <a:off x="1419022" y="82724"/>
            <a:ext cx="18023922" cy="2724425"/>
            <a:chOff x="0" y="0"/>
            <a:chExt cx="18023920" cy="2724423"/>
          </a:xfrm>
        </p:grpSpPr>
        <p:sp>
          <p:nvSpPr>
            <p:cNvPr id="235" name="Connection Line"/>
            <p:cNvSpPr/>
            <p:nvPr/>
          </p:nvSpPr>
          <p:spPr>
            <a:xfrm>
              <a:off x="5779584" y="1269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36" name="Connection Line"/>
            <p:cNvSpPr/>
            <p:nvPr/>
          </p:nvSpPr>
          <p:spPr>
            <a:xfrm>
              <a:off x="6241416" y="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6365777" y="621362"/>
              <a:ext cx="3345891" cy="164214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6365777" y="113361"/>
              <a:ext cx="3345891" cy="1642149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Connection Line"/>
            <p:cNvSpPr/>
            <p:nvPr/>
          </p:nvSpPr>
          <p:spPr>
            <a:xfrm>
              <a:off x="9578528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38" name="Connection Line"/>
            <p:cNvSpPr/>
            <p:nvPr/>
          </p:nvSpPr>
          <p:spPr>
            <a:xfrm>
              <a:off x="10040360" y="6350"/>
              <a:ext cx="524362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39" name="Connection Line"/>
            <p:cNvSpPr/>
            <p:nvPr/>
          </p:nvSpPr>
          <p:spPr>
            <a:xfrm>
              <a:off x="12414363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40" name="Connection Line"/>
            <p:cNvSpPr/>
            <p:nvPr/>
          </p:nvSpPr>
          <p:spPr>
            <a:xfrm>
              <a:off x="12876195" y="635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78" name="Line"/>
            <p:cNvSpPr/>
            <p:nvPr/>
          </p:nvSpPr>
          <p:spPr>
            <a:xfrm flipH="1" flipV="1">
              <a:off x="13292919" y="628089"/>
              <a:ext cx="3345891" cy="612693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 flipH="1">
              <a:off x="13292919" y="1255902"/>
              <a:ext cx="3345890" cy="506336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Rectangle"/>
            <p:cNvSpPr/>
            <p:nvPr/>
          </p:nvSpPr>
          <p:spPr>
            <a:xfrm>
              <a:off x="16558366" y="560163"/>
              <a:ext cx="424741" cy="1420496"/>
            </a:xfrm>
            <a:prstGeom prst="rect">
              <a:avLst/>
            </a:prstGeom>
            <a:solidFill>
              <a:schemeClr val="accent1">
                <a:lumOff val="-1259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0" y="90742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0" y="2254523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10454341" y="604456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10423928" y="1878938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Telescope…"/>
            <p:cNvSpPr txBox="1"/>
            <p:nvPr/>
          </p:nvSpPr>
          <p:spPr>
            <a:xfrm>
              <a:off x="2644219" y="147035"/>
              <a:ext cx="3016606" cy="190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/>
              <a:r>
                <a:t>Telescope</a:t>
              </a:r>
            </a:p>
            <a:p>
              <a:pPr algn="r"/>
              <a:r>
                <a:t>Primary</a:t>
              </a:r>
            </a:p>
          </p:txBody>
        </p:sp>
        <p:sp>
          <p:nvSpPr>
            <p:cNvPr id="186" name="Pupil"/>
            <p:cNvSpPr txBox="1"/>
            <p:nvPr/>
          </p:nvSpPr>
          <p:spPr>
            <a:xfrm>
              <a:off x="10711060" y="712563"/>
              <a:ext cx="1468223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Pupil</a:t>
              </a:r>
            </a:p>
          </p:txBody>
        </p:sp>
        <p:sp>
          <p:nvSpPr>
            <p:cNvPr id="187" name="Detector"/>
            <p:cNvSpPr txBox="1"/>
            <p:nvPr/>
          </p:nvSpPr>
          <p:spPr>
            <a:xfrm>
              <a:off x="15517550" y="1784623"/>
              <a:ext cx="2506371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Detector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20290090" y="3696751"/>
            <a:ext cx="4054533" cy="3415249"/>
            <a:chOff x="0" y="0"/>
            <a:chExt cx="4054532" cy="3415248"/>
          </a:xfrm>
        </p:grpSpPr>
        <p:sp>
          <p:nvSpPr>
            <p:cNvPr id="189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8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20290090" y="8278358"/>
            <a:ext cx="4054533" cy="3415249"/>
            <a:chOff x="0" y="0"/>
            <a:chExt cx="4054532" cy="3415248"/>
          </a:xfrm>
        </p:grpSpPr>
        <p:sp>
          <p:nvSpPr>
            <p:cNvPr id="212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4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7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9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43" name="single_point_7holes.pdf" descr="single_point_7ho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1628" y="2308411"/>
            <a:ext cx="29131348" cy="10593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"/>
          <p:cNvGrpSpPr/>
          <p:nvPr/>
        </p:nvGrpSpPr>
        <p:grpSpPr>
          <a:xfrm>
            <a:off x="1419022" y="82724"/>
            <a:ext cx="18023922" cy="2724425"/>
            <a:chOff x="0" y="0"/>
            <a:chExt cx="18023920" cy="2724423"/>
          </a:xfrm>
        </p:grpSpPr>
        <p:sp>
          <p:nvSpPr>
            <p:cNvPr id="309" name="Connection Line"/>
            <p:cNvSpPr/>
            <p:nvPr/>
          </p:nvSpPr>
          <p:spPr>
            <a:xfrm>
              <a:off x="5779584" y="1269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10" name="Connection Line"/>
            <p:cNvSpPr/>
            <p:nvPr/>
          </p:nvSpPr>
          <p:spPr>
            <a:xfrm>
              <a:off x="6241416" y="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6365777" y="621362"/>
              <a:ext cx="3345891" cy="164214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Line"/>
            <p:cNvSpPr/>
            <p:nvPr/>
          </p:nvSpPr>
          <p:spPr>
            <a:xfrm>
              <a:off x="6365777" y="113361"/>
              <a:ext cx="3345891" cy="1642149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Connection Line"/>
            <p:cNvSpPr/>
            <p:nvPr/>
          </p:nvSpPr>
          <p:spPr>
            <a:xfrm>
              <a:off x="9578528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12" name="Connection Line"/>
            <p:cNvSpPr/>
            <p:nvPr/>
          </p:nvSpPr>
          <p:spPr>
            <a:xfrm>
              <a:off x="10040360" y="6350"/>
              <a:ext cx="524362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13" name="Connection Line"/>
            <p:cNvSpPr/>
            <p:nvPr/>
          </p:nvSpPr>
          <p:spPr>
            <a:xfrm>
              <a:off x="12414363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14" name="Connection Line"/>
            <p:cNvSpPr/>
            <p:nvPr/>
          </p:nvSpPr>
          <p:spPr>
            <a:xfrm>
              <a:off x="12876195" y="635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2" name="Line"/>
            <p:cNvSpPr/>
            <p:nvPr/>
          </p:nvSpPr>
          <p:spPr>
            <a:xfrm flipH="1" flipV="1">
              <a:off x="13292919" y="628089"/>
              <a:ext cx="3345891" cy="612693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 flipH="1">
              <a:off x="13292919" y="1255902"/>
              <a:ext cx="3345890" cy="506336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Rectangle"/>
            <p:cNvSpPr/>
            <p:nvPr/>
          </p:nvSpPr>
          <p:spPr>
            <a:xfrm>
              <a:off x="16558366" y="560163"/>
              <a:ext cx="424741" cy="1420496"/>
            </a:xfrm>
            <a:prstGeom prst="rect">
              <a:avLst/>
            </a:prstGeom>
            <a:solidFill>
              <a:schemeClr val="accent1">
                <a:lumOff val="-1259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0" y="90742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>
              <a:off x="0" y="2254523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>
              <a:off x="10454341" y="604456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>
              <a:off x="10423928" y="1878938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9" name="Telescope…"/>
            <p:cNvSpPr txBox="1"/>
            <p:nvPr/>
          </p:nvSpPr>
          <p:spPr>
            <a:xfrm>
              <a:off x="2644219" y="147035"/>
              <a:ext cx="3016606" cy="190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/>
              <a:r>
                <a:t>Telescope</a:t>
              </a:r>
            </a:p>
            <a:p>
              <a:pPr algn="r"/>
              <a:r>
                <a:t>Primary</a:t>
              </a:r>
            </a:p>
          </p:txBody>
        </p:sp>
        <p:sp>
          <p:nvSpPr>
            <p:cNvPr id="260" name="Pupil"/>
            <p:cNvSpPr txBox="1"/>
            <p:nvPr/>
          </p:nvSpPr>
          <p:spPr>
            <a:xfrm>
              <a:off x="10711060" y="712563"/>
              <a:ext cx="1468223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Pupil</a:t>
              </a:r>
            </a:p>
          </p:txBody>
        </p:sp>
        <p:sp>
          <p:nvSpPr>
            <p:cNvPr id="261" name="Detector"/>
            <p:cNvSpPr txBox="1"/>
            <p:nvPr/>
          </p:nvSpPr>
          <p:spPr>
            <a:xfrm>
              <a:off x="15517550" y="1784623"/>
              <a:ext cx="2506371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Detector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20290090" y="3696751"/>
            <a:ext cx="4054533" cy="3415249"/>
            <a:chOff x="0" y="0"/>
            <a:chExt cx="4054532" cy="3415248"/>
          </a:xfrm>
        </p:grpSpPr>
        <p:sp>
          <p:nvSpPr>
            <p:cNvPr id="263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8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20290090" y="8278358"/>
            <a:ext cx="4054533" cy="3415249"/>
            <a:chOff x="0" y="0"/>
            <a:chExt cx="4054532" cy="3415248"/>
          </a:xfrm>
        </p:grpSpPr>
        <p:sp>
          <p:nvSpPr>
            <p:cNvPr id="286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0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2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17" name="disk3pixel_2:1_7holes.pdf" descr="disk3pixel_2:1_7ho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1628" y="2308411"/>
            <a:ext cx="29131348" cy="10593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"/>
          <p:cNvGrpSpPr/>
          <p:nvPr/>
        </p:nvGrpSpPr>
        <p:grpSpPr>
          <a:xfrm>
            <a:off x="1419022" y="82724"/>
            <a:ext cx="18023922" cy="2724425"/>
            <a:chOff x="0" y="0"/>
            <a:chExt cx="18023920" cy="2724423"/>
          </a:xfrm>
        </p:grpSpPr>
        <p:sp>
          <p:nvSpPr>
            <p:cNvPr id="383" name="Connection Line"/>
            <p:cNvSpPr/>
            <p:nvPr/>
          </p:nvSpPr>
          <p:spPr>
            <a:xfrm>
              <a:off x="5779584" y="1269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4" name="Connection Line"/>
            <p:cNvSpPr/>
            <p:nvPr/>
          </p:nvSpPr>
          <p:spPr>
            <a:xfrm>
              <a:off x="6241416" y="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6365777" y="621362"/>
              <a:ext cx="3345891" cy="164214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Line"/>
            <p:cNvSpPr/>
            <p:nvPr/>
          </p:nvSpPr>
          <p:spPr>
            <a:xfrm>
              <a:off x="6365777" y="113361"/>
              <a:ext cx="3345891" cy="1642149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Connection Line"/>
            <p:cNvSpPr/>
            <p:nvPr/>
          </p:nvSpPr>
          <p:spPr>
            <a:xfrm>
              <a:off x="9578528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6" name="Connection Line"/>
            <p:cNvSpPr/>
            <p:nvPr/>
          </p:nvSpPr>
          <p:spPr>
            <a:xfrm>
              <a:off x="10040360" y="6350"/>
              <a:ext cx="524362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12414363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12876195" y="635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26" name="Line"/>
            <p:cNvSpPr/>
            <p:nvPr/>
          </p:nvSpPr>
          <p:spPr>
            <a:xfrm flipH="1" flipV="1">
              <a:off x="13292919" y="628089"/>
              <a:ext cx="3345891" cy="612693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 flipH="1">
              <a:off x="13292919" y="1255902"/>
              <a:ext cx="3345890" cy="506336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Rectangle"/>
            <p:cNvSpPr/>
            <p:nvPr/>
          </p:nvSpPr>
          <p:spPr>
            <a:xfrm>
              <a:off x="16558366" y="560163"/>
              <a:ext cx="424741" cy="1420496"/>
            </a:xfrm>
            <a:prstGeom prst="rect">
              <a:avLst/>
            </a:prstGeom>
            <a:solidFill>
              <a:schemeClr val="accent1">
                <a:lumOff val="-1259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>
              <a:off x="0" y="90742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Line"/>
            <p:cNvSpPr/>
            <p:nvPr/>
          </p:nvSpPr>
          <p:spPr>
            <a:xfrm>
              <a:off x="0" y="2254523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10454341" y="604456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10423928" y="1878938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Telescope…"/>
            <p:cNvSpPr txBox="1"/>
            <p:nvPr/>
          </p:nvSpPr>
          <p:spPr>
            <a:xfrm>
              <a:off x="2644219" y="147035"/>
              <a:ext cx="3016606" cy="190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/>
              <a:r>
                <a:t>Telescope</a:t>
              </a:r>
            </a:p>
            <a:p>
              <a:pPr algn="r"/>
              <a:r>
                <a:t>Primary</a:t>
              </a:r>
            </a:p>
          </p:txBody>
        </p:sp>
        <p:sp>
          <p:nvSpPr>
            <p:cNvPr id="334" name="Pupil"/>
            <p:cNvSpPr txBox="1"/>
            <p:nvPr/>
          </p:nvSpPr>
          <p:spPr>
            <a:xfrm>
              <a:off x="10711060" y="712563"/>
              <a:ext cx="1468223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Pupil</a:t>
              </a:r>
            </a:p>
          </p:txBody>
        </p:sp>
        <p:sp>
          <p:nvSpPr>
            <p:cNvPr id="335" name="Detector"/>
            <p:cNvSpPr txBox="1"/>
            <p:nvPr/>
          </p:nvSpPr>
          <p:spPr>
            <a:xfrm>
              <a:off x="15517550" y="1784623"/>
              <a:ext cx="2506371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Detector</a:t>
              </a: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20290090" y="3696751"/>
            <a:ext cx="4054533" cy="3415249"/>
            <a:chOff x="0" y="0"/>
            <a:chExt cx="4054532" cy="3415248"/>
          </a:xfrm>
        </p:grpSpPr>
        <p:sp>
          <p:nvSpPr>
            <p:cNvPr id="337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20290090" y="8278358"/>
            <a:ext cx="4054533" cy="3415249"/>
            <a:chOff x="0" y="0"/>
            <a:chExt cx="4054532" cy="3415248"/>
          </a:xfrm>
        </p:grpSpPr>
        <p:sp>
          <p:nvSpPr>
            <p:cNvPr id="360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91" name="disk3pixel_binary_7holes.pdf" descr="disk3pixel_binary_7ho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1628" y="2308411"/>
            <a:ext cx="29131348" cy="10593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Group"/>
          <p:cNvGrpSpPr/>
          <p:nvPr/>
        </p:nvGrpSpPr>
        <p:grpSpPr>
          <a:xfrm>
            <a:off x="1419022" y="82724"/>
            <a:ext cx="18023922" cy="2724425"/>
            <a:chOff x="0" y="0"/>
            <a:chExt cx="18023920" cy="2724423"/>
          </a:xfrm>
        </p:grpSpPr>
        <p:sp>
          <p:nvSpPr>
            <p:cNvPr id="457" name="Connection Line"/>
            <p:cNvSpPr/>
            <p:nvPr/>
          </p:nvSpPr>
          <p:spPr>
            <a:xfrm>
              <a:off x="5779584" y="1269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8" name="Connection Line"/>
            <p:cNvSpPr/>
            <p:nvPr/>
          </p:nvSpPr>
          <p:spPr>
            <a:xfrm>
              <a:off x="6241416" y="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6365777" y="621362"/>
              <a:ext cx="3345891" cy="164214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6365777" y="113361"/>
              <a:ext cx="3345891" cy="1642149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" name="Connection Line"/>
            <p:cNvSpPr/>
            <p:nvPr/>
          </p:nvSpPr>
          <p:spPr>
            <a:xfrm>
              <a:off x="9578528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60" name="Connection Line"/>
            <p:cNvSpPr/>
            <p:nvPr/>
          </p:nvSpPr>
          <p:spPr>
            <a:xfrm>
              <a:off x="10040360" y="6350"/>
              <a:ext cx="524362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61" name="Connection Line"/>
            <p:cNvSpPr/>
            <p:nvPr/>
          </p:nvSpPr>
          <p:spPr>
            <a:xfrm>
              <a:off x="12414363" y="19049"/>
              <a:ext cx="524363" cy="236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16205" y="21600"/>
                  </a:moveTo>
                  <a:cubicBezTo>
                    <a:pt x="-5023" y="14780"/>
                    <a:pt x="-5395" y="7580"/>
                    <a:pt x="15088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62" name="Connection Line"/>
            <p:cNvSpPr/>
            <p:nvPr/>
          </p:nvSpPr>
          <p:spPr>
            <a:xfrm>
              <a:off x="12876195" y="6350"/>
              <a:ext cx="524363" cy="236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5" h="21600" extrusionOk="0">
                  <a:moveTo>
                    <a:pt x="0" y="21600"/>
                  </a:moveTo>
                  <a:cubicBezTo>
                    <a:pt x="21228" y="14780"/>
                    <a:pt x="21600" y="7580"/>
                    <a:pt x="1117" y="0"/>
                  </a:cubicBezTo>
                </a:path>
              </a:pathLst>
            </a:cu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00" name="Line"/>
            <p:cNvSpPr/>
            <p:nvPr/>
          </p:nvSpPr>
          <p:spPr>
            <a:xfrm flipH="1" flipV="1">
              <a:off x="13292919" y="628089"/>
              <a:ext cx="3345891" cy="612693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" name="Line"/>
            <p:cNvSpPr/>
            <p:nvPr/>
          </p:nvSpPr>
          <p:spPr>
            <a:xfrm flipH="1">
              <a:off x="13292919" y="1255902"/>
              <a:ext cx="3345890" cy="506336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Rectangle"/>
            <p:cNvSpPr/>
            <p:nvPr/>
          </p:nvSpPr>
          <p:spPr>
            <a:xfrm>
              <a:off x="16558366" y="560163"/>
              <a:ext cx="424741" cy="1420496"/>
            </a:xfrm>
            <a:prstGeom prst="rect">
              <a:avLst/>
            </a:prstGeom>
            <a:solidFill>
              <a:schemeClr val="accent1">
                <a:lumOff val="-1259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0" y="90742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>
              <a:off x="0" y="2254523"/>
              <a:ext cx="6169272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10454341" y="604456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10423928" y="1878938"/>
              <a:ext cx="2105830" cy="1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13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Telescope…"/>
            <p:cNvSpPr txBox="1"/>
            <p:nvPr/>
          </p:nvSpPr>
          <p:spPr>
            <a:xfrm>
              <a:off x="2644219" y="147035"/>
              <a:ext cx="3016606" cy="190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/>
              <a:r>
                <a:t>Telescope</a:t>
              </a:r>
            </a:p>
            <a:p>
              <a:pPr algn="r"/>
              <a:r>
                <a:t>Primary</a:t>
              </a:r>
            </a:p>
          </p:txBody>
        </p:sp>
        <p:sp>
          <p:nvSpPr>
            <p:cNvPr id="408" name="Pupil"/>
            <p:cNvSpPr txBox="1"/>
            <p:nvPr/>
          </p:nvSpPr>
          <p:spPr>
            <a:xfrm>
              <a:off x="10711060" y="712563"/>
              <a:ext cx="1468223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Pupil</a:t>
              </a:r>
            </a:p>
          </p:txBody>
        </p:sp>
        <p:sp>
          <p:nvSpPr>
            <p:cNvPr id="409" name="Detector"/>
            <p:cNvSpPr txBox="1"/>
            <p:nvPr/>
          </p:nvSpPr>
          <p:spPr>
            <a:xfrm>
              <a:off x="15517550" y="1784623"/>
              <a:ext cx="2506371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Detector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20290090" y="3696751"/>
            <a:ext cx="4054533" cy="3415249"/>
            <a:chOff x="0" y="0"/>
            <a:chExt cx="4054532" cy="3415248"/>
          </a:xfrm>
        </p:grpSpPr>
        <p:sp>
          <p:nvSpPr>
            <p:cNvPr id="411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3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0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1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20290090" y="8278358"/>
            <a:ext cx="4054533" cy="3415249"/>
            <a:chOff x="0" y="0"/>
            <a:chExt cx="4054532" cy="3415248"/>
          </a:xfrm>
        </p:grpSpPr>
        <p:sp>
          <p:nvSpPr>
            <p:cNvPr id="434" name="Circle"/>
            <p:cNvSpPr/>
            <p:nvPr/>
          </p:nvSpPr>
          <p:spPr>
            <a:xfrm>
              <a:off x="578187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5" name="Circle"/>
            <p:cNvSpPr/>
            <p:nvPr/>
          </p:nvSpPr>
          <p:spPr>
            <a:xfrm>
              <a:off x="1130975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6" name="Circle"/>
            <p:cNvSpPr/>
            <p:nvPr/>
          </p:nvSpPr>
          <p:spPr>
            <a:xfrm>
              <a:off x="1773265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Circle"/>
            <p:cNvSpPr/>
            <p:nvPr/>
          </p:nvSpPr>
          <p:spPr>
            <a:xfrm>
              <a:off x="1130975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8" name="Circle"/>
            <p:cNvSpPr/>
            <p:nvPr/>
          </p:nvSpPr>
          <p:spPr>
            <a:xfrm>
              <a:off x="1773265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9" name="Circle"/>
            <p:cNvSpPr/>
            <p:nvPr/>
          </p:nvSpPr>
          <p:spPr>
            <a:xfrm>
              <a:off x="2415556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Circle"/>
            <p:cNvSpPr/>
            <p:nvPr/>
          </p:nvSpPr>
          <p:spPr>
            <a:xfrm>
              <a:off x="2415556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1" name="Circle"/>
            <p:cNvSpPr/>
            <p:nvPr/>
          </p:nvSpPr>
          <p:spPr>
            <a:xfrm>
              <a:off x="578187" y="671157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" name="Circle"/>
            <p:cNvSpPr/>
            <p:nvPr/>
          </p:nvSpPr>
          <p:spPr>
            <a:xfrm>
              <a:off x="1130975" y="36805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Circle"/>
            <p:cNvSpPr/>
            <p:nvPr/>
          </p:nvSpPr>
          <p:spPr>
            <a:xfrm>
              <a:off x="1763571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4" name="Circle"/>
            <p:cNvSpPr/>
            <p:nvPr/>
          </p:nvSpPr>
          <p:spPr>
            <a:xfrm>
              <a:off x="2938912" y="1446250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5" name="Circle"/>
            <p:cNvSpPr/>
            <p:nvPr/>
          </p:nvSpPr>
          <p:spPr>
            <a:xfrm>
              <a:off x="2938912" y="2186673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6" name="Circle"/>
            <p:cNvSpPr/>
            <p:nvPr/>
          </p:nvSpPr>
          <p:spPr>
            <a:xfrm>
              <a:off x="2415556" y="2511426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7" name="Circle"/>
            <p:cNvSpPr/>
            <p:nvPr/>
          </p:nvSpPr>
          <p:spPr>
            <a:xfrm>
              <a:off x="1768244" y="290724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8" name="Circle"/>
            <p:cNvSpPr/>
            <p:nvPr/>
          </p:nvSpPr>
          <p:spPr>
            <a:xfrm>
              <a:off x="578187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9" name="Circle"/>
            <p:cNvSpPr/>
            <p:nvPr/>
          </p:nvSpPr>
          <p:spPr>
            <a:xfrm>
              <a:off x="2938912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0" name="Circle"/>
            <p:cNvSpPr/>
            <p:nvPr/>
          </p:nvSpPr>
          <p:spPr>
            <a:xfrm>
              <a:off x="0" y="1809668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Circle"/>
            <p:cNvSpPr/>
            <p:nvPr/>
          </p:nvSpPr>
          <p:spPr>
            <a:xfrm>
              <a:off x="0" y="1082511"/>
              <a:ext cx="508000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Circle"/>
            <p:cNvSpPr/>
            <p:nvPr/>
          </p:nvSpPr>
          <p:spPr>
            <a:xfrm>
              <a:off x="3546532" y="1082511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3" name="Circle"/>
            <p:cNvSpPr/>
            <p:nvPr/>
          </p:nvSpPr>
          <p:spPr>
            <a:xfrm>
              <a:off x="3546532" y="1796968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Circle"/>
            <p:cNvSpPr/>
            <p:nvPr/>
          </p:nvSpPr>
          <p:spPr>
            <a:xfrm>
              <a:off x="3031242" y="0"/>
              <a:ext cx="508001" cy="508000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5" name="Circle"/>
            <p:cNvSpPr/>
            <p:nvPr/>
          </p:nvSpPr>
          <p:spPr>
            <a:xfrm>
              <a:off x="495264" y="2878595"/>
              <a:ext cx="508001" cy="50800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65" name="Yields ~35 independent measurements.…"/>
          <p:cNvSpPr>
            <a:spLocks noGrp="1"/>
          </p:cNvSpPr>
          <p:nvPr>
            <p:ph type="body" idx="1"/>
          </p:nvPr>
        </p:nvSpPr>
        <p:spPr>
          <a:xfrm>
            <a:off x="7333925" y="2198566"/>
            <a:ext cx="12923889" cy="10087775"/>
          </a:xfrm>
          <a:prstGeom prst="rect">
            <a:avLst/>
          </a:prstGeom>
        </p:spPr>
        <p:txBody>
          <a:bodyPr/>
          <a:lstStyle/>
          <a:p>
            <a:r>
              <a:t>Yields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~35 independent measurements</a:t>
            </a:r>
            <a:r>
              <a:t>.</a:t>
            </a:r>
          </a:p>
          <a:p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Compare</a:t>
            </a:r>
            <a:r>
              <a:t> with the same measurements performed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of a model scene</a:t>
            </a:r>
            <a:r>
              <a:t> to find best-matching model.</a:t>
            </a:r>
          </a:p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AMI is suited for relatively simple scenes </a:t>
            </a:r>
            <a:r>
              <a:rPr>
                <a:latin typeface="+mn-lt"/>
                <a:ea typeface="+mn-ea"/>
                <a:cs typeface="+mn-cs"/>
                <a:sym typeface="Avenir Book"/>
              </a:rPr>
              <a:t>(binary stars, disks, spiral arms) with much less than 35 degrees of freedom.</a:t>
            </a:r>
          </a:p>
        </p:txBody>
      </p:sp>
      <p:sp>
        <p:nvSpPr>
          <p:cNvPr id="466" name="Interferometry Concepts - The Analysi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Interferometry Concepts - The Analysis</a:t>
            </a:r>
          </a:p>
        </p:txBody>
      </p:sp>
      <p:pic>
        <p:nvPicPr>
          <p:cNvPr id="467" name="visibilities.png" descr="visibil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3" y="1854322"/>
            <a:ext cx="5962393" cy="111736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0" name="Group"/>
          <p:cNvGrpSpPr/>
          <p:nvPr/>
        </p:nvGrpSpPr>
        <p:grpSpPr>
          <a:xfrm>
            <a:off x="2063373" y="2537914"/>
            <a:ext cx="4791133" cy="4035708"/>
            <a:chOff x="0" y="0"/>
            <a:chExt cx="4791132" cy="4035707"/>
          </a:xfrm>
        </p:grpSpPr>
        <p:sp>
          <p:nvSpPr>
            <p:cNvPr id="468" name="Circle"/>
            <p:cNvSpPr/>
            <p:nvPr/>
          </p:nvSpPr>
          <p:spPr>
            <a:xfrm>
              <a:off x="683229" y="1708995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9" name="Circle"/>
            <p:cNvSpPr/>
            <p:nvPr/>
          </p:nvSpPr>
          <p:spPr>
            <a:xfrm>
              <a:off x="1336444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0" name="Circle"/>
            <p:cNvSpPr/>
            <p:nvPr/>
          </p:nvSpPr>
          <p:spPr>
            <a:xfrm>
              <a:off x="2095420" y="793088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1" name="Circle"/>
            <p:cNvSpPr/>
            <p:nvPr/>
          </p:nvSpPr>
          <p:spPr>
            <a:xfrm>
              <a:off x="1336444" y="212343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2" name="Circle"/>
            <p:cNvSpPr/>
            <p:nvPr/>
          </p:nvSpPr>
          <p:spPr>
            <a:xfrm>
              <a:off x="2095420" y="2583933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3" name="Circle"/>
            <p:cNvSpPr/>
            <p:nvPr/>
          </p:nvSpPr>
          <p:spPr>
            <a:xfrm>
              <a:off x="2854398" y="212343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" name="Circle"/>
            <p:cNvSpPr/>
            <p:nvPr/>
          </p:nvSpPr>
          <p:spPr>
            <a:xfrm>
              <a:off x="2854398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5" name="Circle"/>
            <p:cNvSpPr/>
            <p:nvPr/>
          </p:nvSpPr>
          <p:spPr>
            <a:xfrm>
              <a:off x="683229" y="793088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6" name="Circle"/>
            <p:cNvSpPr/>
            <p:nvPr/>
          </p:nvSpPr>
          <p:spPr>
            <a:xfrm>
              <a:off x="1336444" y="434919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7" name="Circle"/>
            <p:cNvSpPr/>
            <p:nvPr/>
          </p:nvSpPr>
          <p:spPr>
            <a:xfrm>
              <a:off x="2083965" y="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Circle"/>
            <p:cNvSpPr/>
            <p:nvPr/>
          </p:nvSpPr>
          <p:spPr>
            <a:xfrm>
              <a:off x="3472833" y="1708995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3472833" y="2583933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0" name="Circle"/>
            <p:cNvSpPr/>
            <p:nvPr/>
          </p:nvSpPr>
          <p:spPr>
            <a:xfrm>
              <a:off x="2854398" y="2967685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Circle"/>
            <p:cNvSpPr/>
            <p:nvPr/>
          </p:nvSpPr>
          <p:spPr>
            <a:xfrm>
              <a:off x="2089486" y="3435417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" name="Circle"/>
            <p:cNvSpPr/>
            <p:nvPr/>
          </p:nvSpPr>
          <p:spPr>
            <a:xfrm>
              <a:off x="683229" y="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3" name="Circle"/>
            <p:cNvSpPr/>
            <p:nvPr/>
          </p:nvSpPr>
          <p:spPr>
            <a:xfrm>
              <a:off x="3472833" y="3401559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0" y="2138437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5" name="Circle"/>
            <p:cNvSpPr/>
            <p:nvPr/>
          </p:nvSpPr>
          <p:spPr>
            <a:xfrm>
              <a:off x="0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6" name="Circle"/>
            <p:cNvSpPr/>
            <p:nvPr/>
          </p:nvSpPr>
          <p:spPr>
            <a:xfrm>
              <a:off x="4190842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" name="Circle"/>
            <p:cNvSpPr/>
            <p:nvPr/>
          </p:nvSpPr>
          <p:spPr>
            <a:xfrm>
              <a:off x="4190842" y="212343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8" name="Circle"/>
            <p:cNvSpPr/>
            <p:nvPr/>
          </p:nvSpPr>
          <p:spPr>
            <a:xfrm>
              <a:off x="3581938" y="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" name="Circle"/>
            <p:cNvSpPr/>
            <p:nvPr/>
          </p:nvSpPr>
          <p:spPr>
            <a:xfrm>
              <a:off x="585240" y="3401559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13" name="Group"/>
          <p:cNvGrpSpPr/>
          <p:nvPr/>
        </p:nvGrpSpPr>
        <p:grpSpPr>
          <a:xfrm>
            <a:off x="2059266" y="7885958"/>
            <a:ext cx="4791133" cy="4035709"/>
            <a:chOff x="0" y="0"/>
            <a:chExt cx="4791132" cy="4035707"/>
          </a:xfrm>
        </p:grpSpPr>
        <p:sp>
          <p:nvSpPr>
            <p:cNvPr id="491" name="Circle"/>
            <p:cNvSpPr/>
            <p:nvPr/>
          </p:nvSpPr>
          <p:spPr>
            <a:xfrm>
              <a:off x="683229" y="1708995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1336444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Circle"/>
            <p:cNvSpPr/>
            <p:nvPr/>
          </p:nvSpPr>
          <p:spPr>
            <a:xfrm>
              <a:off x="2095420" y="793088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4" name="Circle"/>
            <p:cNvSpPr/>
            <p:nvPr/>
          </p:nvSpPr>
          <p:spPr>
            <a:xfrm>
              <a:off x="1336444" y="212343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5" name="Circle"/>
            <p:cNvSpPr/>
            <p:nvPr/>
          </p:nvSpPr>
          <p:spPr>
            <a:xfrm>
              <a:off x="2095420" y="2583933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Circle"/>
            <p:cNvSpPr/>
            <p:nvPr/>
          </p:nvSpPr>
          <p:spPr>
            <a:xfrm>
              <a:off x="2854398" y="212343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" name="Circle"/>
            <p:cNvSpPr/>
            <p:nvPr/>
          </p:nvSpPr>
          <p:spPr>
            <a:xfrm>
              <a:off x="2854398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8" name="Circle"/>
            <p:cNvSpPr/>
            <p:nvPr/>
          </p:nvSpPr>
          <p:spPr>
            <a:xfrm>
              <a:off x="683229" y="793088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Circle"/>
            <p:cNvSpPr/>
            <p:nvPr/>
          </p:nvSpPr>
          <p:spPr>
            <a:xfrm>
              <a:off x="1336444" y="434919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0" name="Circle"/>
            <p:cNvSpPr/>
            <p:nvPr/>
          </p:nvSpPr>
          <p:spPr>
            <a:xfrm>
              <a:off x="2083965" y="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1" name="Circle"/>
            <p:cNvSpPr/>
            <p:nvPr/>
          </p:nvSpPr>
          <p:spPr>
            <a:xfrm>
              <a:off x="3472833" y="1708995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2" name="Circle"/>
            <p:cNvSpPr/>
            <p:nvPr/>
          </p:nvSpPr>
          <p:spPr>
            <a:xfrm>
              <a:off x="3472833" y="2583933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3" name="Circle"/>
            <p:cNvSpPr/>
            <p:nvPr/>
          </p:nvSpPr>
          <p:spPr>
            <a:xfrm>
              <a:off x="2854398" y="2967685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4" name="Circle"/>
            <p:cNvSpPr/>
            <p:nvPr/>
          </p:nvSpPr>
          <p:spPr>
            <a:xfrm>
              <a:off x="2089486" y="3435417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" name="Circle"/>
            <p:cNvSpPr/>
            <p:nvPr/>
          </p:nvSpPr>
          <p:spPr>
            <a:xfrm>
              <a:off x="683229" y="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6" name="Circle"/>
            <p:cNvSpPr/>
            <p:nvPr/>
          </p:nvSpPr>
          <p:spPr>
            <a:xfrm>
              <a:off x="3472833" y="3401559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7" name="Circle"/>
            <p:cNvSpPr/>
            <p:nvPr/>
          </p:nvSpPr>
          <p:spPr>
            <a:xfrm>
              <a:off x="0" y="2138437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8" name="Circle"/>
            <p:cNvSpPr/>
            <p:nvPr/>
          </p:nvSpPr>
          <p:spPr>
            <a:xfrm>
              <a:off x="0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" name="Circle"/>
            <p:cNvSpPr/>
            <p:nvPr/>
          </p:nvSpPr>
          <p:spPr>
            <a:xfrm>
              <a:off x="4190842" y="1279174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0" name="Circle"/>
            <p:cNvSpPr/>
            <p:nvPr/>
          </p:nvSpPr>
          <p:spPr>
            <a:xfrm>
              <a:off x="4190842" y="212343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1" name="Circle"/>
            <p:cNvSpPr/>
            <p:nvPr/>
          </p:nvSpPr>
          <p:spPr>
            <a:xfrm>
              <a:off x="3581938" y="0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2" name="Circle"/>
            <p:cNvSpPr/>
            <p:nvPr/>
          </p:nvSpPr>
          <p:spPr>
            <a:xfrm>
              <a:off x="585240" y="3401559"/>
              <a:ext cx="600291" cy="600291"/>
            </a:xfrm>
            <a:prstGeom prst="ellipse">
              <a:avLst/>
            </a:prstGeom>
            <a:noFill/>
            <a:ln w="254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MasterClassWorkshop_no_ESA.thmx</Template>
  <TotalTime>13</TotalTime>
  <Words>879</Words>
  <Application>Microsoft Macintosh PowerPoint</Application>
  <PresentationFormat>Custom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Book</vt:lpstr>
      <vt:lpstr>Avenir Heavy</vt:lpstr>
      <vt:lpstr>Avenir Roman</vt:lpstr>
      <vt:lpstr>Franklin Gothic Medium</vt:lpstr>
      <vt:lpstr>Helvetica Neue</vt:lpstr>
      <vt:lpstr>Helvetica Neue Light</vt:lpstr>
      <vt:lpstr>LucidaGrande</vt:lpstr>
      <vt:lpstr>MasterClassWorkshop_no_ESA</vt:lpstr>
      <vt:lpstr>Aperture Masking Interferometry with NIRISS</vt:lpstr>
      <vt:lpstr>AMI “niche”</vt:lpstr>
      <vt:lpstr>Interferometry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Interferometry Concepts - The Analysis</vt:lpstr>
      <vt:lpstr>Practical Considerations</vt:lpstr>
      <vt:lpstr>Observing a Calibrator</vt:lpstr>
      <vt:lpstr>Operations</vt:lpstr>
      <vt:lpstr>Hands on</vt:lpstr>
      <vt:lpstr>Supplementary Material</vt:lpstr>
      <vt:lpstr>Target Acquisition</vt:lpstr>
      <vt:lpstr>Intra Pixel Sensitivity</vt:lpstr>
      <vt:lpstr>The Pros and Cons of Dithering</vt:lpstr>
      <vt:lpstr>Take Aways - short version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Aperture Masking Interferometry with NIRISS</dc:title>
  <cp:lastModifiedBy>Themiya Nanayakkara</cp:lastModifiedBy>
  <cp:revision>5</cp:revision>
  <dcterms:modified xsi:type="dcterms:W3CDTF">2022-11-29T02:45:34Z</dcterms:modified>
</cp:coreProperties>
</file>