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2" r:id="rId1"/>
  </p:sldMasterIdLst>
  <p:notesMasterIdLst>
    <p:notesMasterId r:id="rId8"/>
  </p:notesMasterIdLst>
  <p:sldIdLst>
    <p:sldId id="264" r:id="rId2"/>
    <p:sldId id="259" r:id="rId3"/>
    <p:sldId id="258" r:id="rId4"/>
    <p:sldId id="263" r:id="rId5"/>
    <p:sldId id="262" r:id="rId6"/>
    <p:sldId id="260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chemeClr val="accent4">
            <a:hueOff val="-3600000"/>
            <a:lumOff val="-20194"/>
          </a:schemeClr>
        </a:solidFill>
        <a:effectLst/>
        <a:uFillTx/>
        <a:latin typeface="+mn-lt"/>
        <a:ea typeface="+mn-ea"/>
        <a:cs typeface="+mn-cs"/>
        <a:sym typeface="Avenir Book"/>
      </a:defRPr>
    </a:lvl1pPr>
    <a:lvl2pPr marL="0" marR="0" indent="228600" algn="l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chemeClr val="accent4">
            <a:hueOff val="-3600000"/>
            <a:lumOff val="-20194"/>
          </a:schemeClr>
        </a:solidFill>
        <a:effectLst/>
        <a:uFillTx/>
        <a:latin typeface="+mn-lt"/>
        <a:ea typeface="+mn-ea"/>
        <a:cs typeface="+mn-cs"/>
        <a:sym typeface="Avenir Book"/>
      </a:defRPr>
    </a:lvl2pPr>
    <a:lvl3pPr marL="0" marR="0" indent="457200" algn="l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chemeClr val="accent4">
            <a:hueOff val="-3600000"/>
            <a:lumOff val="-20194"/>
          </a:schemeClr>
        </a:solidFill>
        <a:effectLst/>
        <a:uFillTx/>
        <a:latin typeface="+mn-lt"/>
        <a:ea typeface="+mn-ea"/>
        <a:cs typeface="+mn-cs"/>
        <a:sym typeface="Avenir Book"/>
      </a:defRPr>
    </a:lvl3pPr>
    <a:lvl4pPr marL="0" marR="0" indent="685800" algn="l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chemeClr val="accent4">
            <a:hueOff val="-3600000"/>
            <a:lumOff val="-20194"/>
          </a:schemeClr>
        </a:solidFill>
        <a:effectLst/>
        <a:uFillTx/>
        <a:latin typeface="+mn-lt"/>
        <a:ea typeface="+mn-ea"/>
        <a:cs typeface="+mn-cs"/>
        <a:sym typeface="Avenir Book"/>
      </a:defRPr>
    </a:lvl4pPr>
    <a:lvl5pPr marL="0" marR="0" indent="914400" algn="l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chemeClr val="accent4">
            <a:hueOff val="-3600000"/>
            <a:lumOff val="-20194"/>
          </a:schemeClr>
        </a:solidFill>
        <a:effectLst/>
        <a:uFillTx/>
        <a:latin typeface="+mn-lt"/>
        <a:ea typeface="+mn-ea"/>
        <a:cs typeface="+mn-cs"/>
        <a:sym typeface="Avenir Book"/>
      </a:defRPr>
    </a:lvl5pPr>
    <a:lvl6pPr marL="0" marR="0" indent="1143000" algn="l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chemeClr val="accent4">
            <a:hueOff val="-3600000"/>
            <a:lumOff val="-20194"/>
          </a:schemeClr>
        </a:solidFill>
        <a:effectLst/>
        <a:uFillTx/>
        <a:latin typeface="+mn-lt"/>
        <a:ea typeface="+mn-ea"/>
        <a:cs typeface="+mn-cs"/>
        <a:sym typeface="Avenir Book"/>
      </a:defRPr>
    </a:lvl6pPr>
    <a:lvl7pPr marL="0" marR="0" indent="1371600" algn="l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chemeClr val="accent4">
            <a:hueOff val="-3600000"/>
            <a:lumOff val="-20194"/>
          </a:schemeClr>
        </a:solidFill>
        <a:effectLst/>
        <a:uFillTx/>
        <a:latin typeface="+mn-lt"/>
        <a:ea typeface="+mn-ea"/>
        <a:cs typeface="+mn-cs"/>
        <a:sym typeface="Avenir Book"/>
      </a:defRPr>
    </a:lvl7pPr>
    <a:lvl8pPr marL="0" marR="0" indent="1600200" algn="l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chemeClr val="accent4">
            <a:hueOff val="-3600000"/>
            <a:lumOff val="-20194"/>
          </a:schemeClr>
        </a:solidFill>
        <a:effectLst/>
        <a:uFillTx/>
        <a:latin typeface="+mn-lt"/>
        <a:ea typeface="+mn-ea"/>
        <a:cs typeface="+mn-cs"/>
        <a:sym typeface="Avenir Book"/>
      </a:defRPr>
    </a:lvl8pPr>
    <a:lvl9pPr marL="0" marR="0" indent="1828800" algn="l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chemeClr val="accent4">
            <a:hueOff val="-3600000"/>
            <a:lumOff val="-20194"/>
          </a:schemeClr>
        </a:solidFill>
        <a:effectLst/>
        <a:uFillTx/>
        <a:latin typeface="+mn-lt"/>
        <a:ea typeface="+mn-ea"/>
        <a:cs typeface="+mn-cs"/>
        <a:sym typeface="Avenir Book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chemeClr val="accent5">
          <a:hueOff val="-8881752"/>
          <a:lumOff val="-12984"/>
        </a:schemeClr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chemeClr val="accent5">
          <a:hueOff val="-8881752"/>
          <a:lumOff val="-12984"/>
        </a:schemeClr>
      </a:tcTxStyle>
      <a:tcStyle>
        <a:tcBdr>
          <a:left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chemeClr val="accent5">
          <a:hueOff val="-8881752"/>
          <a:lumOff val="-12984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chemeClr val="accent5">
          <a:hueOff val="-8881752"/>
          <a:lumOff val="-12984"/>
        </a:schemeClr>
      </a:tcTxStyle>
      <a:tcStyle>
        <a:tcBdr>
          <a:left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chemeClr val="accent5">
          <a:hueOff val="-8881752"/>
          <a:lumOff val="-12984"/>
        </a:schemeClr>
      </a:tcTxStyle>
      <a:tcStyle>
        <a:tcBdr>
          <a:left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chemeClr val="accent5">
                  <a:hueOff val="-8881752"/>
                  <a:lumOff val="-12984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chemeClr val="accent5">
                  <a:hueOff val="-8881752"/>
                  <a:lumOff val="-12984"/>
                </a:scheme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chemeClr val="accent5">
            <a:hueOff val="-8881752"/>
            <a:lumOff val="-12984"/>
          </a:schemeClr>
        </a:fontRef>
        <a:schemeClr val="accent5">
          <a:hueOff val="-8881752"/>
          <a:lumOff val="-12984"/>
        </a:schemeClr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9E9E8"/>
          </a:solidFill>
        </a:fill>
      </a:tcStyle>
    </a:wholeTbl>
    <a:band2H>
      <a:tcTxStyle/>
      <a:tcStyle>
        <a:tcBdr/>
        <a:fill>
          <a:solidFill>
            <a:srgbClr val="F4F4F4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4">
              <a:hueOff val="-3600000"/>
              <a:lumOff val="-20194"/>
            </a:schemeClr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1C2BE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1C2B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558"/>
  </p:normalViewPr>
  <p:slideViewPr>
    <p:cSldViewPr snapToGrid="0" snapToObjects="1">
      <p:cViewPr varScale="1">
        <p:scale>
          <a:sx n="58" d="100"/>
          <a:sy n="58" d="100"/>
        </p:scale>
        <p:origin x="920" y="22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248321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solidFill>
          <a:schemeClr val="accent5">
            <a:hueOff val="-8881752"/>
            <a:lumOff val="-12984"/>
          </a:schemeClr>
        </a:solidFill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solidFill>
          <a:schemeClr val="accent5">
            <a:hueOff val="-8881752"/>
            <a:lumOff val="-12984"/>
          </a:schemeClr>
        </a:solidFill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solidFill>
          <a:schemeClr val="accent5">
            <a:hueOff val="-8881752"/>
            <a:lumOff val="-12984"/>
          </a:schemeClr>
        </a:solidFill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solidFill>
          <a:schemeClr val="accent5">
            <a:hueOff val="-8881752"/>
            <a:lumOff val="-12984"/>
          </a:schemeClr>
        </a:solidFill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solidFill>
          <a:schemeClr val="accent5">
            <a:hueOff val="-8881752"/>
            <a:lumOff val="-12984"/>
          </a:schemeClr>
        </a:solidFill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solidFill>
          <a:schemeClr val="accent5">
            <a:hueOff val="-8881752"/>
            <a:lumOff val="-12984"/>
          </a:schemeClr>
        </a:solidFill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solidFill>
          <a:schemeClr val="accent5">
            <a:hueOff val="-8881752"/>
            <a:lumOff val="-12984"/>
          </a:schemeClr>
        </a:solidFill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solidFill>
          <a:schemeClr val="accent5">
            <a:hueOff val="-8881752"/>
            <a:lumOff val="-12984"/>
          </a:schemeClr>
        </a:solidFill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solidFill>
          <a:schemeClr val="accent5">
            <a:hueOff val="-8881752"/>
            <a:lumOff val="-12984"/>
          </a:schemeClr>
        </a:solidFill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"/>
          <p:cNvSpPr/>
          <p:nvPr/>
        </p:nvSpPr>
        <p:spPr>
          <a:xfrm>
            <a:off x="23380700" y="1473200"/>
            <a:ext cx="1270000" cy="9996885"/>
          </a:xfrm>
          <a:prstGeom prst="rect">
            <a:avLst/>
          </a:prstGeom>
          <a:solidFill>
            <a:srgbClr val="DDDEE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9" name="jwst_20170515.jpg" descr="jwst_201705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8000" y="-1625599"/>
            <a:ext cx="24396067" cy="18272652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Rectangle"/>
          <p:cNvSpPr/>
          <p:nvPr/>
        </p:nvSpPr>
        <p:spPr>
          <a:xfrm>
            <a:off x="-8467" y="889000"/>
            <a:ext cx="24400934" cy="13716000"/>
          </a:xfrm>
          <a:prstGeom prst="rect">
            <a:avLst/>
          </a:prstGeom>
          <a:solidFill>
            <a:srgbClr val="C49732">
              <a:alpha val="9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524933" y="4922175"/>
            <a:ext cx="15620108" cy="2693592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4">
                    <a:lumOff val="22769"/>
                  </a:schemeClr>
                </a:solidFill>
              </a:defRPr>
            </a:lvl1pPr>
            <a:lvl2pPr>
              <a:defRPr>
                <a:solidFill>
                  <a:schemeClr val="accent4">
                    <a:lumOff val="22769"/>
                  </a:schemeClr>
                </a:solidFill>
              </a:defRPr>
            </a:lvl2pPr>
            <a:lvl3pPr>
              <a:defRPr>
                <a:solidFill>
                  <a:schemeClr val="accent4">
                    <a:lumOff val="22769"/>
                  </a:schemeClr>
                </a:solidFill>
              </a:defRPr>
            </a:lvl3pPr>
            <a:lvl4pPr>
              <a:defRPr>
                <a:solidFill>
                  <a:schemeClr val="accent4">
                    <a:lumOff val="22769"/>
                  </a:schemeClr>
                </a:solidFill>
              </a:defRPr>
            </a:lvl4pPr>
            <a:lvl5pPr>
              <a:defRPr>
                <a:solidFill>
                  <a:schemeClr val="accent4">
                    <a:lumOff val="22769"/>
                  </a:schemeClr>
                </a:solidFill>
              </a:defRPr>
            </a:lvl5pPr>
          </a:lstStyle>
          <a:p>
            <a:pPr lvl="0"/>
            <a:r>
              <a:rPr lang="en-US"/>
              <a:t>Your Name Here</a:t>
            </a:r>
            <a:endParaRPr dirty="0"/>
          </a:p>
        </p:txBody>
      </p:sp>
      <p:pic>
        <p:nvPicPr>
          <p:cNvPr id="23" name="master_class_workshop_logo.png" descr="master_class_workshop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9557" y="3278716"/>
            <a:ext cx="6539310" cy="6539310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Rectangle"/>
          <p:cNvSpPr/>
          <p:nvPr/>
        </p:nvSpPr>
        <p:spPr>
          <a:xfrm>
            <a:off x="-8467" y="11309217"/>
            <a:ext cx="24400934" cy="2406783"/>
          </a:xfrm>
          <a:prstGeom prst="rect">
            <a:avLst/>
          </a:prstGeom>
          <a:solidFill>
            <a:schemeClr val="accent4">
              <a:hueOff val="-3600000"/>
              <a:lumOff val="-20194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" name="Rectangle"/>
          <p:cNvSpPr/>
          <p:nvPr/>
        </p:nvSpPr>
        <p:spPr>
          <a:xfrm>
            <a:off x="-8467" y="11855846"/>
            <a:ext cx="24400934" cy="1860154"/>
          </a:xfrm>
          <a:prstGeom prst="rect">
            <a:avLst/>
          </a:prstGeom>
          <a:solidFill>
            <a:srgbClr val="9C37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" name="Rectangle"/>
          <p:cNvSpPr/>
          <p:nvPr/>
        </p:nvSpPr>
        <p:spPr>
          <a:xfrm>
            <a:off x="-8467" y="12128500"/>
            <a:ext cx="24400934" cy="1587500"/>
          </a:xfrm>
          <a:prstGeom prst="rect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" name="Rectangle"/>
          <p:cNvSpPr/>
          <p:nvPr/>
        </p:nvSpPr>
        <p:spPr>
          <a:xfrm>
            <a:off x="-8467" y="-4234"/>
            <a:ext cx="24400934" cy="1587501"/>
          </a:xfrm>
          <a:prstGeom prst="rect">
            <a:avLst/>
          </a:prstGeom>
          <a:solidFill>
            <a:schemeClr val="accent4">
              <a:hueOff val="-3600000"/>
              <a:lumOff val="-20194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ESA JWST Master Class"/>
          <p:cNvSpPr txBox="1"/>
          <p:nvPr/>
        </p:nvSpPr>
        <p:spPr>
          <a:xfrm>
            <a:off x="535214" y="3299956"/>
            <a:ext cx="12956015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7200">
                <a:solidFill>
                  <a:schemeClr val="accent1">
                    <a:lumOff val="-12591"/>
                  </a:schemeClr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lang="en-US" dirty="0"/>
              <a:t>JWST Master Class Workshop</a:t>
            </a:r>
            <a:endParaRPr dirty="0">
              <a:solidFill>
                <a:srgbClr val="323232"/>
              </a:solidFill>
            </a:endParaRPr>
          </a:p>
        </p:txBody>
      </p:sp>
      <p:sp>
        <p:nvSpPr>
          <p:cNvPr id="29" name="ESA JWST Master Class, ESAC, Madrid Spain, 3-5 February 2020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493585" y="12640121"/>
            <a:ext cx="6610784" cy="564257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>
              <a:defRPr sz="3000" baseline="0">
                <a:solidFill>
                  <a:schemeClr val="accent4">
                    <a:lumOff val="22769"/>
                  </a:schemeClr>
                </a:solidFill>
              </a:defRPr>
            </a:lvl1pPr>
          </a:lstStyle>
          <a:p>
            <a:pPr lvl="0"/>
            <a:r>
              <a:rPr lang="en-US" dirty="0"/>
              <a:t>JWST Master Class Melbourne 2022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master_class_workshop_logo.png" descr="master_class_workshop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2031" y="256116"/>
            <a:ext cx="2910236" cy="291023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1" name="Group"/>
          <p:cNvGrpSpPr/>
          <p:nvPr/>
        </p:nvGrpSpPr>
        <p:grpSpPr>
          <a:xfrm>
            <a:off x="-8467" y="-4234"/>
            <a:ext cx="773775" cy="13720235"/>
            <a:chOff x="0" y="0"/>
            <a:chExt cx="773774" cy="13720233"/>
          </a:xfrm>
        </p:grpSpPr>
        <p:sp>
          <p:nvSpPr>
            <p:cNvPr id="46" name="Rectangle"/>
            <p:cNvSpPr/>
            <p:nvPr/>
          </p:nvSpPr>
          <p:spPr>
            <a:xfrm>
              <a:off x="0" y="4233"/>
              <a:ext cx="773775" cy="13716001"/>
            </a:xfrm>
            <a:prstGeom prst="rect">
              <a:avLst/>
            </a:prstGeom>
            <a:solidFill>
              <a:srgbClr val="C4973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7" name="Rectangle"/>
            <p:cNvSpPr/>
            <p:nvPr/>
          </p:nvSpPr>
          <p:spPr>
            <a:xfrm>
              <a:off x="-1" y="11313451"/>
              <a:ext cx="773776" cy="2406783"/>
            </a:xfrm>
            <a:prstGeom prst="rect">
              <a:avLst/>
            </a:prstGeom>
            <a:solidFill>
              <a:schemeClr val="accent4">
                <a:hueOff val="-3600000"/>
                <a:lumOff val="-2019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" name="Rectangle"/>
            <p:cNvSpPr/>
            <p:nvPr/>
          </p:nvSpPr>
          <p:spPr>
            <a:xfrm>
              <a:off x="0" y="11860080"/>
              <a:ext cx="773775" cy="1860154"/>
            </a:xfrm>
            <a:prstGeom prst="rect">
              <a:avLst/>
            </a:prstGeom>
            <a:solidFill>
              <a:srgbClr val="9C374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" name="Rectangle"/>
            <p:cNvSpPr/>
            <p:nvPr/>
          </p:nvSpPr>
          <p:spPr>
            <a:xfrm>
              <a:off x="0" y="12132733"/>
              <a:ext cx="773775" cy="1587501"/>
            </a:xfrm>
            <a:prstGeom prst="rect">
              <a:avLst/>
            </a:prstGeom>
            <a:solidFill>
              <a:srgbClr val="33333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0" name="Rectangle"/>
            <p:cNvSpPr/>
            <p:nvPr/>
          </p:nvSpPr>
          <p:spPr>
            <a:xfrm>
              <a:off x="0" y="0"/>
              <a:ext cx="773775" cy="1587501"/>
            </a:xfrm>
            <a:prstGeom prst="rect">
              <a:avLst/>
            </a:prstGeom>
            <a:solidFill>
              <a:schemeClr val="accent4">
                <a:hueOff val="-3600000"/>
                <a:lumOff val="-2019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52" name="ESA JWST Master Class, ESAC, Madrid Spain, 3-5 February 2020"/>
          <p:cNvSpPr txBox="1"/>
          <p:nvPr/>
        </p:nvSpPr>
        <p:spPr>
          <a:xfrm>
            <a:off x="1248834" y="12838889"/>
            <a:ext cx="7639912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3000"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lang="en-US" dirty="0"/>
              <a:t>JWST MASTER CLASS MELBOURNE 2022</a:t>
            </a: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231348" y="12839700"/>
            <a:ext cx="565405" cy="622300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sp>
        <p:nvSpPr>
          <p:cNvPr id="54" name="Body Level One…"/>
          <p:cNvSpPr txBox="1">
            <a:spLocks noGrp="1"/>
          </p:cNvSpPr>
          <p:nvPr>
            <p:ph type="body" idx="1"/>
          </p:nvPr>
        </p:nvSpPr>
        <p:spPr>
          <a:xfrm>
            <a:off x="1248833" y="1964266"/>
            <a:ext cx="19309673" cy="9296401"/>
          </a:xfrm>
          <a:prstGeom prst="rect">
            <a:avLst/>
          </a:prstGeom>
        </p:spPr>
        <p:txBody>
          <a:bodyPr/>
          <a:lstStyle>
            <a:lvl1pPr marL="635000" indent="-635000">
              <a:spcBef>
                <a:spcPts val="1000"/>
              </a:spcBef>
              <a:buClr>
                <a:schemeClr val="accent1">
                  <a:lumOff val="-12591"/>
                </a:schemeClr>
              </a:buClr>
              <a:buSzPct val="125000"/>
              <a:buChar char="•"/>
              <a:defRPr sz="4800">
                <a:solidFill>
                  <a:schemeClr val="accent4">
                    <a:hueOff val="-3600000"/>
                    <a:lumOff val="-20194"/>
                  </a:schemeClr>
                </a:solidFill>
                <a:latin typeface="+mn-lt"/>
                <a:ea typeface="+mn-ea"/>
                <a:cs typeface="+mn-cs"/>
                <a:sym typeface="Avenir Book"/>
              </a:defRPr>
            </a:lvl1pPr>
            <a:lvl2pPr marL="1270000" indent="-635000">
              <a:spcBef>
                <a:spcPts val="1000"/>
              </a:spcBef>
              <a:buClr>
                <a:schemeClr val="accent1">
                  <a:lumOff val="-12591"/>
                </a:schemeClr>
              </a:buClr>
              <a:buSzPct val="125000"/>
              <a:buChar char="‣"/>
              <a:defRPr sz="4800">
                <a:solidFill>
                  <a:schemeClr val="accent4">
                    <a:hueOff val="-3600000"/>
                    <a:lumOff val="-20194"/>
                  </a:schemeClr>
                </a:solidFill>
                <a:latin typeface="+mn-lt"/>
                <a:ea typeface="+mn-ea"/>
                <a:cs typeface="+mn-cs"/>
                <a:sym typeface="Avenir Book"/>
              </a:defRPr>
            </a:lvl2pPr>
            <a:lvl3pPr marL="1905000" indent="-635000">
              <a:spcBef>
                <a:spcPts val="1000"/>
              </a:spcBef>
              <a:buClr>
                <a:schemeClr val="accent1">
                  <a:lumOff val="-12591"/>
                </a:schemeClr>
              </a:buClr>
              <a:buSzPct val="125000"/>
              <a:buChar char="-"/>
              <a:defRPr sz="4800">
                <a:solidFill>
                  <a:schemeClr val="accent4">
                    <a:hueOff val="-3600000"/>
                    <a:lumOff val="-20194"/>
                  </a:schemeClr>
                </a:solidFill>
                <a:latin typeface="+mn-lt"/>
                <a:ea typeface="+mn-ea"/>
                <a:cs typeface="+mn-cs"/>
                <a:sym typeface="Avenir Book"/>
              </a:defRPr>
            </a:lvl3pPr>
            <a:lvl4pPr marL="2540000" indent="-635000">
              <a:spcBef>
                <a:spcPts val="1000"/>
              </a:spcBef>
              <a:buClr>
                <a:schemeClr val="accent1">
                  <a:lumOff val="-12591"/>
                </a:schemeClr>
              </a:buClr>
              <a:buSzPct val="74000"/>
              <a:buChar char="★"/>
              <a:defRPr sz="4800">
                <a:solidFill>
                  <a:schemeClr val="accent4">
                    <a:hueOff val="-3600000"/>
                    <a:lumOff val="-20194"/>
                  </a:schemeClr>
                </a:solidFill>
                <a:latin typeface="+mn-lt"/>
                <a:ea typeface="+mn-ea"/>
                <a:cs typeface="+mn-cs"/>
                <a:sym typeface="Avenir Book"/>
              </a:defRPr>
            </a:lvl4pPr>
            <a:lvl5pPr marL="3175000" indent="-635000">
              <a:spcBef>
                <a:spcPts val="1000"/>
              </a:spcBef>
              <a:buClr>
                <a:schemeClr val="accent1">
                  <a:lumOff val="-12591"/>
                </a:schemeClr>
              </a:buClr>
              <a:buSzPct val="93000"/>
              <a:buChar char="❖"/>
              <a:defRPr sz="4800">
                <a:solidFill>
                  <a:schemeClr val="accent4">
                    <a:hueOff val="-3600000"/>
                    <a:lumOff val="-20194"/>
                  </a:schemeClr>
                </a:solidFill>
                <a:latin typeface="+mn-lt"/>
                <a:ea typeface="+mn-ea"/>
                <a:cs typeface="+mn-cs"/>
                <a:sym typeface="Avenir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1248833" y="169333"/>
            <a:ext cx="19309673" cy="1587038"/>
          </a:xfrm>
          <a:prstGeom prst="rect">
            <a:avLst/>
          </a:prstGeom>
        </p:spPr>
        <p:txBody>
          <a:bodyPr/>
          <a:lstStyle>
            <a:lvl1pPr algn="l">
              <a:defRPr sz="8400">
                <a:solidFill>
                  <a:schemeClr val="accent1">
                    <a:lumOff val="-12591"/>
                  </a:schemeClr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JWS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2183492" y="1995160"/>
            <a:ext cx="21017884" cy="0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304288" y="1170433"/>
            <a:ext cx="20897088" cy="1250946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spc="300" dirty="0">
                <a:solidFill>
                  <a:srgbClr val="002060"/>
                </a:solidFill>
                <a:latin typeface="Franklin Gothic Medium" panose="020B060302010202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1" name="Content Placeholder 1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679" y="541920"/>
            <a:ext cx="2435918" cy="2139696"/>
          </a:xfrm>
          <a:prstGeom prst="rect">
            <a:avLst/>
          </a:prstGeom>
        </p:spPr>
      </p:pic>
      <p:sp>
        <p:nvSpPr>
          <p:cNvPr id="10" name="Content Placeholder 4"/>
          <p:cNvSpPr>
            <a:spLocks noGrp="1"/>
          </p:cNvSpPr>
          <p:nvPr>
            <p:ph sz="quarter" idx="10"/>
          </p:nvPr>
        </p:nvSpPr>
        <p:spPr>
          <a:xfrm>
            <a:off x="2011679" y="2809274"/>
            <a:ext cx="21191222" cy="993835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tabLst>
                <a:tab pos="450850" algn="l"/>
              </a:tabLst>
              <a:defRPr sz="4800">
                <a:solidFill>
                  <a:srgbClr val="002061"/>
                </a:solidFill>
                <a:latin typeface="+mj-lt"/>
              </a:defRPr>
            </a:lvl1pPr>
            <a:lvl2pPr marL="1371600" indent="-457200">
              <a:buFont typeface="Arial" charset="0"/>
              <a:buChar char="•"/>
              <a:defRPr sz="4000">
                <a:solidFill>
                  <a:srgbClr val="002061"/>
                </a:solidFill>
                <a:latin typeface="+mj-lt"/>
              </a:defRPr>
            </a:lvl2pPr>
            <a:lvl3pPr marL="2286000" indent="-457200">
              <a:buFont typeface="LucidaGrande" charset="0"/>
              <a:buChar char="-"/>
              <a:defRPr sz="3600">
                <a:solidFill>
                  <a:srgbClr val="002061"/>
                </a:solidFill>
                <a:latin typeface="+mj-lt"/>
              </a:defRPr>
            </a:lvl3pPr>
            <a:lvl4pPr marL="3200400" indent="-457200">
              <a:buSzPct val="90000"/>
              <a:buFont typeface="LucidaGrande" charset="0"/>
              <a:buChar char="▸"/>
              <a:defRPr sz="3200">
                <a:solidFill>
                  <a:srgbClr val="002061"/>
                </a:solidFill>
                <a:latin typeface="+mj-lt"/>
              </a:defRPr>
            </a:lvl4pPr>
            <a:lvl5pPr marL="4114800" indent="-457200">
              <a:buSzPct val="80000"/>
              <a:buFont typeface="LucidaGrande" charset="0"/>
              <a:buChar char="◆"/>
              <a:defRPr sz="3200">
                <a:solidFill>
                  <a:srgbClr val="00206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46768" y="13241891"/>
            <a:ext cx="1965960" cy="26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7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67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23380700" y="1473200"/>
            <a:ext cx="1270000" cy="9996885"/>
          </a:xfrm>
          <a:prstGeom prst="rect">
            <a:avLst/>
          </a:prstGeom>
          <a:solidFill>
            <a:srgbClr val="DDDEE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" name="jwst_20170515.jpg" descr="jwst_20170515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978000" y="-1625599"/>
            <a:ext cx="24396067" cy="18272652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Rectangle"/>
          <p:cNvSpPr/>
          <p:nvPr/>
        </p:nvSpPr>
        <p:spPr>
          <a:xfrm>
            <a:off x="-1224" y="652726"/>
            <a:ext cx="24386448" cy="13716001"/>
          </a:xfrm>
          <a:prstGeom prst="rect">
            <a:avLst/>
          </a:prstGeom>
          <a:solidFill>
            <a:srgbClr val="333333">
              <a:alpha val="8345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1778000" y="4888309"/>
            <a:ext cx="20828000" cy="2693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Rectangle"/>
          <p:cNvSpPr/>
          <p:nvPr/>
        </p:nvSpPr>
        <p:spPr>
          <a:xfrm>
            <a:off x="-8467" y="11309217"/>
            <a:ext cx="24400934" cy="2406783"/>
          </a:xfrm>
          <a:prstGeom prst="rect">
            <a:avLst/>
          </a:prstGeom>
          <a:solidFill>
            <a:srgbClr val="9B364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Rectangle"/>
          <p:cNvSpPr/>
          <p:nvPr/>
        </p:nvSpPr>
        <p:spPr>
          <a:xfrm>
            <a:off x="-8467" y="11855846"/>
            <a:ext cx="24400934" cy="1860154"/>
          </a:xfrm>
          <a:prstGeom prst="rect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Rectangle"/>
          <p:cNvSpPr/>
          <p:nvPr/>
        </p:nvSpPr>
        <p:spPr>
          <a:xfrm>
            <a:off x="-8467" y="12128500"/>
            <a:ext cx="24400934" cy="1587500"/>
          </a:xfrm>
          <a:prstGeom prst="rect">
            <a:avLst/>
          </a:prstGeom>
          <a:solidFill>
            <a:schemeClr val="accent2">
              <a:lumOff val="10634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Rectangle"/>
          <p:cNvSpPr/>
          <p:nvPr/>
        </p:nvSpPr>
        <p:spPr>
          <a:xfrm>
            <a:off x="-8467" y="-4234"/>
            <a:ext cx="24400934" cy="15875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Body Level One…"/>
          <p:cNvSpPr txBox="1">
            <a:spLocks noGrp="1"/>
          </p:cNvSpPr>
          <p:nvPr>
            <p:ph type="body" idx="1"/>
          </p:nvPr>
        </p:nvSpPr>
        <p:spPr>
          <a:xfrm>
            <a:off x="524933" y="7959592"/>
            <a:ext cx="20636013" cy="2810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spcBef>
                <a:spcPts val="0"/>
              </a:spcBef>
              <a:defRPr sz="2400">
                <a:solidFill>
                  <a:schemeClr val="accent5">
                    <a:hueOff val="-8881752"/>
                    <a:lumOff val="-12984"/>
                  </a:schemeClr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</p:sldLayoutIdLst>
  <p:transition spd="med"/>
  <p:txStyles>
    <p:titleStyle>
      <a:lvl1pPr marL="0" marR="0" indent="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1pPr>
      <a:lvl2pPr marL="0" marR="0" indent="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2pPr>
      <a:lvl3pPr marL="0" marR="0" indent="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3pPr>
      <a:lvl4pPr marL="0" marR="0" indent="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4pPr>
      <a:lvl5pPr marL="0" marR="0" indent="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5pPr>
      <a:lvl6pPr marL="0" marR="0" indent="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6pPr>
      <a:lvl7pPr marL="0" marR="0" indent="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7pPr>
      <a:lvl8pPr marL="0" marR="0" indent="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8pPr>
      <a:lvl9pPr marL="0" marR="0" indent="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C29544"/>
          </a:solidFill>
          <a:uFillTx/>
          <a:latin typeface="+mj-lt"/>
          <a:ea typeface="+mj-ea"/>
          <a:cs typeface="+mj-cs"/>
          <a:sym typeface="Avenir Roman"/>
        </a:defRPr>
      </a:lvl9pPr>
    </p:titleStyle>
    <p:bodyStyle>
      <a:lvl1pPr marL="0" marR="0" indent="0" algn="l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1pPr>
      <a:lvl2pPr marL="0" marR="0" indent="0" algn="l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2pPr>
      <a:lvl3pPr marL="0" marR="0" indent="0" algn="l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3pPr>
      <a:lvl4pPr marL="0" marR="0" indent="0" algn="l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4pPr>
      <a:lvl5pPr marL="0" marR="0" indent="0" algn="l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5pPr>
      <a:lvl6pPr marL="0" marR="0" indent="355600" algn="l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6pPr>
      <a:lvl7pPr marL="0" marR="0" indent="711200" algn="l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7pPr>
      <a:lvl8pPr marL="0" marR="0" indent="1066800" algn="l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8pPr>
      <a:lvl9pPr marL="0" marR="0" indent="1422400" algn="l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0" b="0" i="0" u="none" strike="noStrike" cap="none" spc="0" baseline="0">
          <a:solidFill>
            <a:srgbClr val="D5D5D5"/>
          </a:solidFill>
          <a:uFillTx/>
          <a:latin typeface="Avenir Heavy"/>
          <a:ea typeface="Avenir Heavy"/>
          <a:cs typeface="Avenir Heavy"/>
          <a:sym typeface="Avenir Heavy"/>
        </a:defRPr>
      </a:lvl9pPr>
    </p:bodyStyle>
    <p:otherStyle>
      <a:lvl1pPr marL="0" marR="0" indent="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jwst-docs.stsci.edu/near-infrared-spectrograph/nirspec-apt-templates/nirspec-multi-object-spectroscopy-apt-template/long-slit-mos-observations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Targets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93585" y="12409289"/>
            <a:ext cx="6724598" cy="1025922"/>
          </a:xfrm>
        </p:spPr>
        <p:txBody>
          <a:bodyPr/>
          <a:lstStyle/>
          <a:p>
            <a:r>
              <a:rPr lang="en-US" dirty="0"/>
              <a:t>JWST Master Class Melbourne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2740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90A699-4CB6-004E-B5C3-ABC28FCE6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8833" y="2878270"/>
            <a:ext cx="14914532" cy="10380530"/>
          </a:xfrm>
        </p:spPr>
        <p:txBody>
          <a:bodyPr>
            <a:normAutofit/>
          </a:bodyPr>
          <a:lstStyle/>
          <a:p>
            <a:r>
              <a:rPr lang="en-US" dirty="0"/>
              <a:t>Observations of moving targets (solar system objects) will likely make use of the following modes:</a:t>
            </a:r>
          </a:p>
          <a:p>
            <a:pPr lvl="1"/>
            <a:r>
              <a:rPr lang="en-US" b="1" dirty="0"/>
              <a:t>MIRI</a:t>
            </a:r>
            <a:r>
              <a:rPr lang="en-US" dirty="0"/>
              <a:t>: Imaging, LRS Slit, MRS</a:t>
            </a:r>
          </a:p>
          <a:p>
            <a:pPr lvl="1"/>
            <a:r>
              <a:rPr lang="en-US" b="1" dirty="0" err="1"/>
              <a:t>NIRCam</a:t>
            </a:r>
            <a:r>
              <a:rPr lang="en-US" dirty="0"/>
              <a:t>: Imaging, Time Series Imaging</a:t>
            </a:r>
          </a:p>
          <a:p>
            <a:pPr lvl="1"/>
            <a:r>
              <a:rPr lang="en-US" b="1" dirty="0"/>
              <a:t>NIRISS</a:t>
            </a:r>
            <a:r>
              <a:rPr lang="en-US" dirty="0"/>
              <a:t>: AMI</a:t>
            </a:r>
          </a:p>
          <a:p>
            <a:pPr lvl="1"/>
            <a:r>
              <a:rPr lang="en-US" b="1" dirty="0" err="1"/>
              <a:t>NIRSpec</a:t>
            </a:r>
            <a:r>
              <a:rPr lang="en-US" dirty="0"/>
              <a:t>: Fixed Slits, IFU, MSA (pseudo-long slit, see </a:t>
            </a:r>
            <a:r>
              <a:rPr lang="en-US" dirty="0">
                <a:hlinkClick r:id="rId2"/>
              </a:rPr>
              <a:t>this page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JWST’s field of regard (FOR) prevents observations of:</a:t>
            </a:r>
          </a:p>
          <a:p>
            <a:pPr lvl="1"/>
            <a:r>
              <a:rPr lang="en-US" dirty="0"/>
              <a:t>Targets near opposition, when they are brightest</a:t>
            </a:r>
          </a:p>
          <a:p>
            <a:pPr lvl="1"/>
            <a:r>
              <a:rPr lang="en-US" dirty="0"/>
              <a:t>The Sun, Mercury, Venus, Earth, and the Moon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C55F92-B89C-EA4A-903C-2F3FA3ABB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Targets: Overview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39EC60C2-1A6A-3E4F-B3EC-2A4CFF40A8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77" r="21436" b="29102"/>
          <a:stretch/>
        </p:blipFill>
        <p:spPr>
          <a:xfrm>
            <a:off x="15949483" y="3093423"/>
            <a:ext cx="8192470" cy="836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65295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"/>
          <p:cNvSpPr>
            <a:spLocks noGrp="1"/>
          </p:cNvSpPr>
          <p:nvPr>
            <p:ph type="sldNum" sz="quarter" idx="2"/>
          </p:nvPr>
        </p:nvSpPr>
        <p:spPr>
          <a:xfrm>
            <a:off x="23344124" y="12839700"/>
            <a:ext cx="339853" cy="622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72" name="Body"/>
          <p:cNvSpPr>
            <a:spLocks noGrp="1"/>
          </p:cNvSpPr>
          <p:nvPr>
            <p:ph type="body" idx="1"/>
          </p:nvPr>
        </p:nvSpPr>
        <p:spPr>
          <a:xfrm>
            <a:off x="1248833" y="1964266"/>
            <a:ext cx="20078202" cy="440964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/>
              <a:t>JWST will track such that the solar system object remains fixed in the aperture and the background objects streak</a:t>
            </a:r>
          </a:p>
          <a:p>
            <a:r>
              <a:rPr lang="en-US" dirty="0"/>
              <a:t>JWST will be capable of tracking objects moving at 30 mas/s</a:t>
            </a:r>
          </a:p>
          <a:p>
            <a:pPr lvl="1"/>
            <a:r>
              <a:rPr lang="en-US" dirty="0"/>
              <a:t>This is the apparent rate of Mars</a:t>
            </a:r>
          </a:p>
          <a:p>
            <a:pPr lvl="1"/>
            <a:r>
              <a:rPr lang="en-US" dirty="0"/>
              <a:t>Sufficient to observe all objects outside Mars’ orbit</a:t>
            </a:r>
          </a:p>
          <a:p>
            <a:pPr lvl="1"/>
            <a:r>
              <a:rPr lang="en-US" dirty="0"/>
              <a:t>Rates of 45 mas/s and/or 60 mas/s may be tested on-orbit</a:t>
            </a:r>
          </a:p>
          <a:p>
            <a:endParaRPr dirty="0"/>
          </a:p>
        </p:txBody>
      </p:sp>
      <p:sp>
        <p:nvSpPr>
          <p:cNvPr id="73" name="Titl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Moving Targets: Tracking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4B130A-E23E-D24C-BAB4-10E734AD7E8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58739" y="6104964"/>
            <a:ext cx="9813308" cy="6746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4110B6-10B2-A54E-8271-8F56A8DBD89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00161" y="6078070"/>
            <a:ext cx="9813308" cy="674664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2C6262-BAE4-D741-AA8C-DD1B1DE61E49}"/>
              </a:ext>
            </a:extLst>
          </p:cNvPr>
          <p:cNvSpPr txBox="1">
            <a:spLocks/>
          </p:cNvSpPr>
          <p:nvPr/>
        </p:nvSpPr>
        <p:spPr>
          <a:xfrm>
            <a:off x="10903669" y="12391475"/>
            <a:ext cx="4303089" cy="920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Milam et al., 2016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CF866E-3AD3-694E-9CEB-1204DDA74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8833" y="7269515"/>
            <a:ext cx="22794508" cy="5290038"/>
          </a:xfrm>
        </p:spPr>
        <p:txBody>
          <a:bodyPr>
            <a:normAutofit/>
          </a:bodyPr>
          <a:lstStyle/>
          <a:p>
            <a:r>
              <a:rPr lang="en-US" dirty="0"/>
              <a:t>Placement of targets in small apertures can be difficult if the target’s ephemeris is not precisely known</a:t>
            </a:r>
          </a:p>
          <a:p>
            <a:r>
              <a:rPr lang="en-US" dirty="0"/>
              <a:t>TA is highly recommended for slit spectroscopy of point sources</a:t>
            </a:r>
          </a:p>
          <a:p>
            <a:r>
              <a:rPr lang="en-US" u="sng" dirty="0"/>
              <a:t>Recommendation</a:t>
            </a:r>
            <a:r>
              <a:rPr lang="en-US" dirty="0"/>
              <a:t>: Prospective/successful proposers should submit new astrometry to the Minor Planet Center (MPC) for any potential or approved targets (&gt;1 year from proposal acceptance to execution of observations)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533957-CF88-B046-AC3F-CA468EBBE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Targets: Ephemerides and 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8923DC-6600-0E41-B912-CFF06ECE7A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9790" y="2656579"/>
            <a:ext cx="3734697" cy="37127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D8391B-A46C-DF45-B6CD-6E84E0D5FB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47762" y="2752637"/>
            <a:ext cx="4572000" cy="37938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11F461D-851E-6E49-A424-F2275E9F9743}"/>
              </a:ext>
            </a:extLst>
          </p:cNvPr>
          <p:cNvSpPr>
            <a:spLocks noChangeAspect="1"/>
          </p:cNvSpPr>
          <p:nvPr/>
        </p:nvSpPr>
        <p:spPr>
          <a:xfrm>
            <a:off x="17096032" y="3428817"/>
            <a:ext cx="2441448" cy="24414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EF023D9-9569-D24F-9E13-C892DD32954B}"/>
              </a:ext>
            </a:extLst>
          </p:cNvPr>
          <p:cNvSpPr txBox="1">
            <a:spLocks/>
          </p:cNvSpPr>
          <p:nvPr/>
        </p:nvSpPr>
        <p:spPr>
          <a:xfrm>
            <a:off x="4960849" y="3180698"/>
            <a:ext cx="3432782" cy="3365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dirty="0"/>
              <a:t>0.10” (1σ) blind pointing accuracy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9756B42-887C-7041-BB7A-413E989105EB}"/>
              </a:ext>
            </a:extLst>
          </p:cNvPr>
          <p:cNvSpPr txBox="1">
            <a:spLocks/>
          </p:cNvSpPr>
          <p:nvPr/>
        </p:nvSpPr>
        <p:spPr>
          <a:xfrm>
            <a:off x="12701922" y="3315168"/>
            <a:ext cx="3566494" cy="422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dirty="0"/>
              <a:t>3” x 3” FOV for </a:t>
            </a:r>
            <a:r>
              <a:rPr lang="en-US" sz="4800" dirty="0" err="1"/>
              <a:t>NIRSpec</a:t>
            </a:r>
            <a:r>
              <a:rPr lang="en-US" sz="4800" dirty="0"/>
              <a:t> IFU aperture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7CC04BC-2DA5-454E-B7E6-85B2941F44B2}"/>
              </a:ext>
            </a:extLst>
          </p:cNvPr>
          <p:cNvSpPr txBox="1">
            <a:spLocks/>
          </p:cNvSpPr>
          <p:nvPr/>
        </p:nvSpPr>
        <p:spPr>
          <a:xfrm>
            <a:off x="19991284" y="3428817"/>
            <a:ext cx="3737713" cy="324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dirty="0"/>
              <a:t>1.6” x 1.6” FOV for target acquisition</a:t>
            </a:r>
          </a:p>
        </p:txBody>
      </p:sp>
    </p:spTree>
    <p:extLst>
      <p:ext uri="{BB962C8B-B14F-4D97-AF65-F5344CB8AC3E}">
        <p14:creationId xmlns:p14="http://schemas.microsoft.com/office/powerpoint/2010/main" val="399074311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2428BE-F962-CD4A-9C42-43514F58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Targets: Saturation Limits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6E444-300C-CD4A-8B70-DC895FAEC9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18" t="3703" r="15011" b="11111"/>
          <a:stretch/>
        </p:blipFill>
        <p:spPr>
          <a:xfrm>
            <a:off x="2179516" y="3155104"/>
            <a:ext cx="9859778" cy="82545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22168E-3369-7B40-8837-DA99BE017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887" y="2845063"/>
            <a:ext cx="12513263" cy="972568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69EFEC-0BD2-6245-B018-714E11819F94}"/>
              </a:ext>
            </a:extLst>
          </p:cNvPr>
          <p:cNvSpPr txBox="1">
            <a:spLocks/>
          </p:cNvSpPr>
          <p:nvPr/>
        </p:nvSpPr>
        <p:spPr>
          <a:xfrm>
            <a:off x="3922099" y="3360798"/>
            <a:ext cx="8460095" cy="1267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u="sng" dirty="0" err="1"/>
              <a:t>NIRCam</a:t>
            </a:r>
            <a:r>
              <a:rPr lang="en-US" sz="4800" u="sng" dirty="0"/>
              <a:t> Imaging (SUB160)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49BFBC-B987-BB4B-9571-8DBC7A50826C}"/>
              </a:ext>
            </a:extLst>
          </p:cNvPr>
          <p:cNvSpPr txBox="1">
            <a:spLocks/>
          </p:cNvSpPr>
          <p:nvPr/>
        </p:nvSpPr>
        <p:spPr>
          <a:xfrm>
            <a:off x="15784757" y="3601530"/>
            <a:ext cx="8460095" cy="1267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u="sng" dirty="0"/>
              <a:t>MIRI Imaging (SUB64)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14FCF2-3045-4FFD-B372-FFDEDB643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1473" y="5540029"/>
            <a:ext cx="552450" cy="4524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CD8302-D819-4DCA-9797-ACEC6E2A7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6616" y="4763117"/>
            <a:ext cx="3429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93917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117C59-1FCD-EB4E-8301-E8BA2037D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8833" y="1964266"/>
            <a:ext cx="19309673" cy="10675969"/>
          </a:xfrm>
        </p:spPr>
        <p:txBody>
          <a:bodyPr/>
          <a:lstStyle/>
          <a:p>
            <a:r>
              <a:rPr lang="en-US" dirty="0"/>
              <a:t>The Moving Target Visibility Tool (MTVT) is a wrapper to the GTVT and can be used to determine target visibility and allowed position angles</a:t>
            </a:r>
          </a:p>
          <a:p>
            <a:r>
              <a:rPr lang="en-US" dirty="0"/>
              <a:t>APT has a separate workflow for definition of moving targets and presents additional scheduling constraints unique to moving targets</a:t>
            </a:r>
          </a:p>
          <a:p>
            <a:pPr lvl="1"/>
            <a:r>
              <a:rPr lang="en-US" dirty="0"/>
              <a:t>These aspects will be explored in the hands-on exercise</a:t>
            </a:r>
          </a:p>
          <a:p>
            <a:r>
              <a:rPr lang="en-US" dirty="0"/>
              <a:t>The JPL Horizons online ephemeris service is well-known to the solar system community and is used by both the MTVT and APT</a:t>
            </a:r>
          </a:p>
          <a:p>
            <a:r>
              <a:rPr lang="en-US" dirty="0"/>
              <a:t>There are no moving target-specific features in the ETC, however:</a:t>
            </a:r>
          </a:p>
          <a:p>
            <a:pPr lvl="1"/>
            <a:r>
              <a:rPr lang="en-US" dirty="0"/>
              <a:t>G2V Phoenix Stellar Model and blackbody template spectra can be used to model target reflected and thermal components</a:t>
            </a:r>
          </a:p>
          <a:p>
            <a:pPr lvl="1"/>
            <a:r>
              <a:rPr lang="en-US" dirty="0"/>
              <a:t>A power-law spatial profile is available for defining extended targets, such as comets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7F0D62-C83A-A948-ABF0-BC94206D2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Targets: Tools</a:t>
            </a:r>
          </a:p>
        </p:txBody>
      </p:sp>
    </p:spTree>
    <p:extLst>
      <p:ext uri="{BB962C8B-B14F-4D97-AF65-F5344CB8AC3E}">
        <p14:creationId xmlns:p14="http://schemas.microsoft.com/office/powerpoint/2010/main" val="286327452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MasterClassWorkshop_no_ESA">
  <a:themeElements>
    <a:clrScheme name="White">
      <a:dk1>
        <a:srgbClr val="5E5E5E"/>
      </a:dk1>
      <a:lt1>
        <a:srgbClr val="FFFFFF"/>
      </a:lt1>
      <a:dk2>
        <a:srgbClr val="FFFFFF"/>
      </a:dk2>
      <a:lt2>
        <a:srgbClr val="E9C674"/>
      </a:lt2>
      <a:accent1>
        <a:srgbClr val="3D6A80"/>
      </a:accent1>
      <a:accent2>
        <a:srgbClr val="9A762F"/>
      </a:accent2>
      <a:accent3>
        <a:srgbClr val="CA7872"/>
      </a:accent3>
      <a:accent4>
        <a:srgbClr val="929292"/>
      </a:accent4>
      <a:accent5>
        <a:srgbClr val="212121"/>
      </a:accent5>
      <a:accent6>
        <a:srgbClr val="929000"/>
      </a:accent6>
      <a:hlink>
        <a:srgbClr val="0000FF"/>
      </a:hlink>
      <a:folHlink>
        <a:srgbClr val="FF00FF"/>
      </a:folHlink>
    </a:clrScheme>
    <a:fontScheme name="White">
      <a:majorFont>
        <a:latin typeface="Avenir Roman"/>
        <a:ea typeface="Avenir Roman"/>
        <a:cs typeface="Avenir Roman"/>
      </a:majorFont>
      <a:minorFont>
        <a:latin typeface="Avenir Book"/>
        <a:ea typeface="Avenir Book"/>
        <a:cs typeface="Avenir Book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-12591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76200" cap="flat">
          <a:solidFill>
            <a:schemeClr val="accent5">
              <a:lumOff val="13067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10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chemeClr val="accent4">
                <a:hueOff val="-3600000"/>
                <a:lumOff val="-20194"/>
              </a:schemeClr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FFFFFF"/>
      </a:dk2>
      <a:lt2>
        <a:srgbClr val="E9C674"/>
      </a:lt2>
      <a:accent1>
        <a:srgbClr val="3D6A80"/>
      </a:accent1>
      <a:accent2>
        <a:srgbClr val="9A762F"/>
      </a:accent2>
      <a:accent3>
        <a:srgbClr val="CA7872"/>
      </a:accent3>
      <a:accent4>
        <a:srgbClr val="929292"/>
      </a:accent4>
      <a:accent5>
        <a:srgbClr val="212121"/>
      </a:accent5>
      <a:accent6>
        <a:srgbClr val="929000"/>
      </a:accent6>
      <a:hlink>
        <a:srgbClr val="0000FF"/>
      </a:hlink>
      <a:folHlink>
        <a:srgbClr val="FF00FF"/>
      </a:folHlink>
    </a:clrScheme>
    <a:fontScheme name="White">
      <a:majorFont>
        <a:latin typeface="Avenir Roman"/>
        <a:ea typeface="Avenir Roman"/>
        <a:cs typeface="Avenir Roman"/>
      </a:majorFont>
      <a:minorFont>
        <a:latin typeface="Avenir Book"/>
        <a:ea typeface="Avenir Book"/>
        <a:cs typeface="Avenir Book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-12591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76200" cap="flat">
          <a:solidFill>
            <a:schemeClr val="accent5">
              <a:lumOff val="13067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10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chemeClr val="accent4">
                <a:hueOff val="-3600000"/>
                <a:lumOff val="-20194"/>
              </a:schemeClr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MasterClassWorkshop_no_ESA.thmx</Template>
  <TotalTime>202</TotalTime>
  <Words>403</Words>
  <Application>Microsoft Macintosh PowerPoint</Application>
  <PresentationFormat>Custom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Avenir Book</vt:lpstr>
      <vt:lpstr>Avenir Heavy</vt:lpstr>
      <vt:lpstr>Avenir Roman</vt:lpstr>
      <vt:lpstr>Franklin Gothic Medium</vt:lpstr>
      <vt:lpstr>Helvetica Neue</vt:lpstr>
      <vt:lpstr>Helvetica Neue Light</vt:lpstr>
      <vt:lpstr>LucidaGrande</vt:lpstr>
      <vt:lpstr>MasterClassWorkshop_no_ESA</vt:lpstr>
      <vt:lpstr>Moving Targets</vt:lpstr>
      <vt:lpstr>Moving Targets: Overview</vt:lpstr>
      <vt:lpstr>Moving Targets: Tracking</vt:lpstr>
      <vt:lpstr>Moving Targets: Ephemerides and TA</vt:lpstr>
      <vt:lpstr>Moving Targets: Saturation Limits</vt:lpstr>
      <vt:lpstr>Moving Targets: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Themiya Nanayakkara</cp:lastModifiedBy>
  <cp:revision>45</cp:revision>
  <dcterms:modified xsi:type="dcterms:W3CDTF">2022-11-29T02:43:33Z</dcterms:modified>
</cp:coreProperties>
</file>