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7"/>
  </p:notesMasterIdLst>
  <p:sldIdLst>
    <p:sldId id="28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FE669F-5382-5711-E293-43B797C6BA48}" v="120" dt="2020-03-13T02:46:07.902"/>
  </p1510:revLst>
</p1510:revInfo>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3"/>
    <p:restoredTop sz="81335"/>
  </p:normalViewPr>
  <p:slideViewPr>
    <p:cSldViewPr snapToGrid="0" snapToObjects="1">
      <p:cViewPr varScale="1">
        <p:scale>
          <a:sx n="55" d="100"/>
          <a:sy n="55" d="100"/>
        </p:scale>
        <p:origin x="1288" y="20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in Jacobs" userId="S::colinjacobs@swin.edu.au::1ae92db4-13e0-4387-a410-e0d0397dbc42" providerId="AD" clId="Web-{C1FE669F-5382-5711-E293-43B797C6BA48}"/>
    <pc:docChg chg="modSld">
      <pc:chgData name="Colin Jacobs" userId="S::colinjacobs@swin.edu.au::1ae92db4-13e0-4387-a410-e0d0397dbc42" providerId="AD" clId="Web-{C1FE669F-5382-5711-E293-43B797C6BA48}" dt="2020-03-13T02:50:05.622" v="818"/>
      <pc:docMkLst>
        <pc:docMk/>
      </pc:docMkLst>
      <pc:sldChg chg="modNotes">
        <pc:chgData name="Colin Jacobs" userId="S::colinjacobs@swin.edu.au::1ae92db4-13e0-4387-a410-e0d0397dbc42" providerId="AD" clId="Web-{C1FE669F-5382-5711-E293-43B797C6BA48}" dt="2020-03-13T02:07:38.800" v="6"/>
        <pc:sldMkLst>
          <pc:docMk/>
          <pc:sldMk cId="0" sldId="257"/>
        </pc:sldMkLst>
      </pc:sldChg>
      <pc:sldChg chg="modNotes">
        <pc:chgData name="Colin Jacobs" userId="S::colinjacobs@swin.edu.au::1ae92db4-13e0-4387-a410-e0d0397dbc42" providerId="AD" clId="Web-{C1FE669F-5382-5711-E293-43B797C6BA48}" dt="2020-03-13T02:08:39.925" v="27"/>
        <pc:sldMkLst>
          <pc:docMk/>
          <pc:sldMk cId="0" sldId="258"/>
        </pc:sldMkLst>
      </pc:sldChg>
      <pc:sldChg chg="modNotes">
        <pc:chgData name="Colin Jacobs" userId="S::colinjacobs@swin.edu.au::1ae92db4-13e0-4387-a410-e0d0397dbc42" providerId="AD" clId="Web-{C1FE669F-5382-5711-E293-43B797C6BA48}" dt="2020-03-13T02:09:05.160" v="39"/>
        <pc:sldMkLst>
          <pc:docMk/>
          <pc:sldMk cId="0" sldId="259"/>
        </pc:sldMkLst>
      </pc:sldChg>
      <pc:sldChg chg="modNotes">
        <pc:chgData name="Colin Jacobs" userId="S::colinjacobs@swin.edu.au::1ae92db4-13e0-4387-a410-e0d0397dbc42" providerId="AD" clId="Web-{C1FE669F-5382-5711-E293-43B797C6BA48}" dt="2020-03-13T02:09:08.863" v="43"/>
        <pc:sldMkLst>
          <pc:docMk/>
          <pc:sldMk cId="0" sldId="260"/>
        </pc:sldMkLst>
      </pc:sldChg>
      <pc:sldChg chg="modSp modNotes">
        <pc:chgData name="Colin Jacobs" userId="S::colinjacobs@swin.edu.au::1ae92db4-13e0-4387-a410-e0d0397dbc42" providerId="AD" clId="Web-{C1FE669F-5382-5711-E293-43B797C6BA48}" dt="2020-03-13T02:12:35.035" v="192"/>
        <pc:sldMkLst>
          <pc:docMk/>
          <pc:sldMk cId="0" sldId="261"/>
        </pc:sldMkLst>
        <pc:spChg chg="mod">
          <ac:chgData name="Colin Jacobs" userId="S::colinjacobs@swin.edu.au::1ae92db4-13e0-4387-a410-e0d0397dbc42" providerId="AD" clId="Web-{C1FE669F-5382-5711-E293-43B797C6BA48}" dt="2020-03-13T02:12:00.613" v="155" actId="20577"/>
          <ac:spMkLst>
            <pc:docMk/>
            <pc:sldMk cId="0" sldId="261"/>
            <ac:spMk id="95" creationId="{00000000-0000-0000-0000-000000000000}"/>
          </ac:spMkLst>
        </pc:spChg>
      </pc:sldChg>
      <pc:sldChg chg="modSp modNotes">
        <pc:chgData name="Colin Jacobs" userId="S::colinjacobs@swin.edu.au::1ae92db4-13e0-4387-a410-e0d0397dbc42" providerId="AD" clId="Web-{C1FE669F-5382-5711-E293-43B797C6BA48}" dt="2020-03-13T02:13:52.817" v="256"/>
        <pc:sldMkLst>
          <pc:docMk/>
          <pc:sldMk cId="0" sldId="262"/>
        </pc:sldMkLst>
        <pc:spChg chg="mod">
          <ac:chgData name="Colin Jacobs" userId="S::colinjacobs@swin.edu.au::1ae92db4-13e0-4387-a410-e0d0397dbc42" providerId="AD" clId="Web-{C1FE669F-5382-5711-E293-43B797C6BA48}" dt="2020-03-13T02:12:49.145" v="196" actId="20577"/>
          <ac:spMkLst>
            <pc:docMk/>
            <pc:sldMk cId="0" sldId="262"/>
            <ac:spMk id="112" creationId="{00000000-0000-0000-0000-000000000000}"/>
          </ac:spMkLst>
        </pc:spChg>
      </pc:sldChg>
      <pc:sldChg chg="modNotes">
        <pc:chgData name="Colin Jacobs" userId="S::colinjacobs@swin.edu.au::1ae92db4-13e0-4387-a410-e0d0397dbc42" providerId="AD" clId="Web-{C1FE669F-5382-5711-E293-43B797C6BA48}" dt="2020-03-13T02:16:41.427" v="335"/>
        <pc:sldMkLst>
          <pc:docMk/>
          <pc:sldMk cId="0" sldId="263"/>
        </pc:sldMkLst>
      </pc:sldChg>
      <pc:sldChg chg="modNotes">
        <pc:chgData name="Colin Jacobs" userId="S::colinjacobs@swin.edu.au::1ae92db4-13e0-4387-a410-e0d0397dbc42" providerId="AD" clId="Web-{C1FE669F-5382-5711-E293-43B797C6BA48}" dt="2020-03-13T02:19:48.099" v="437"/>
        <pc:sldMkLst>
          <pc:docMk/>
          <pc:sldMk cId="0" sldId="264"/>
        </pc:sldMkLst>
      </pc:sldChg>
      <pc:sldChg chg="modSp modNotes">
        <pc:chgData name="Colin Jacobs" userId="S::colinjacobs@swin.edu.au::1ae92db4-13e0-4387-a410-e0d0397dbc42" providerId="AD" clId="Web-{C1FE669F-5382-5711-E293-43B797C6BA48}" dt="2020-03-13T02:22:01.412" v="490"/>
        <pc:sldMkLst>
          <pc:docMk/>
          <pc:sldMk cId="0" sldId="265"/>
        </pc:sldMkLst>
        <pc:spChg chg="mod">
          <ac:chgData name="Colin Jacobs" userId="S::colinjacobs@swin.edu.au::1ae92db4-13e0-4387-a410-e0d0397dbc42" providerId="AD" clId="Web-{C1FE669F-5382-5711-E293-43B797C6BA48}" dt="2020-03-13T02:20:39.912" v="471" actId="20577"/>
          <ac:spMkLst>
            <pc:docMk/>
            <pc:sldMk cId="0" sldId="265"/>
            <ac:spMk id="124" creationId="{00000000-0000-0000-0000-000000000000}"/>
          </ac:spMkLst>
        </pc:spChg>
      </pc:sldChg>
      <pc:sldChg chg="modSp modNotes">
        <pc:chgData name="Colin Jacobs" userId="S::colinjacobs@swin.edu.au::1ae92db4-13e0-4387-a410-e0d0397dbc42" providerId="AD" clId="Web-{C1FE669F-5382-5711-E293-43B797C6BA48}" dt="2020-03-13T02:25:00.460" v="516" actId="20577"/>
        <pc:sldMkLst>
          <pc:docMk/>
          <pc:sldMk cId="0" sldId="266"/>
        </pc:sldMkLst>
        <pc:spChg chg="mod">
          <ac:chgData name="Colin Jacobs" userId="S::colinjacobs@swin.edu.au::1ae92db4-13e0-4387-a410-e0d0397dbc42" providerId="AD" clId="Web-{C1FE669F-5382-5711-E293-43B797C6BA48}" dt="2020-03-13T02:25:00.460" v="516" actId="20577"/>
          <ac:spMkLst>
            <pc:docMk/>
            <pc:sldMk cId="0" sldId="266"/>
            <ac:spMk id="128" creationId="{00000000-0000-0000-0000-000000000000}"/>
          </ac:spMkLst>
        </pc:spChg>
      </pc:sldChg>
      <pc:sldChg chg="modSp">
        <pc:chgData name="Colin Jacobs" userId="S::colinjacobs@swin.edu.au::1ae92db4-13e0-4387-a410-e0d0397dbc42" providerId="AD" clId="Web-{C1FE669F-5382-5711-E293-43B797C6BA48}" dt="2020-03-13T02:26:24.351" v="526" actId="20577"/>
        <pc:sldMkLst>
          <pc:docMk/>
          <pc:sldMk cId="0" sldId="267"/>
        </pc:sldMkLst>
        <pc:spChg chg="mod">
          <ac:chgData name="Colin Jacobs" userId="S::colinjacobs@swin.edu.au::1ae92db4-13e0-4387-a410-e0d0397dbc42" providerId="AD" clId="Web-{C1FE669F-5382-5711-E293-43B797C6BA48}" dt="2020-03-13T02:26:24.351" v="526" actId="20577"/>
          <ac:spMkLst>
            <pc:docMk/>
            <pc:sldMk cId="0" sldId="267"/>
            <ac:spMk id="132" creationId="{00000000-0000-0000-0000-000000000000}"/>
          </ac:spMkLst>
        </pc:spChg>
      </pc:sldChg>
      <pc:sldChg chg="modNotes">
        <pc:chgData name="Colin Jacobs" userId="S::colinjacobs@swin.edu.au::1ae92db4-13e0-4387-a410-e0d0397dbc42" providerId="AD" clId="Web-{C1FE669F-5382-5711-E293-43B797C6BA48}" dt="2020-03-13T02:27:10.679" v="538"/>
        <pc:sldMkLst>
          <pc:docMk/>
          <pc:sldMk cId="0" sldId="268"/>
        </pc:sldMkLst>
      </pc:sldChg>
      <pc:sldChg chg="modNotes">
        <pc:chgData name="Colin Jacobs" userId="S::colinjacobs@swin.edu.au::1ae92db4-13e0-4387-a410-e0d0397dbc42" providerId="AD" clId="Web-{C1FE669F-5382-5711-E293-43B797C6BA48}" dt="2020-03-13T02:35:04.759" v="599"/>
        <pc:sldMkLst>
          <pc:docMk/>
          <pc:sldMk cId="0" sldId="269"/>
        </pc:sldMkLst>
      </pc:sldChg>
      <pc:sldChg chg="modNotes">
        <pc:chgData name="Colin Jacobs" userId="S::colinjacobs@swin.edu.au::1ae92db4-13e0-4387-a410-e0d0397dbc42" providerId="AD" clId="Web-{C1FE669F-5382-5711-E293-43B797C6BA48}" dt="2020-03-13T02:36:57.869" v="610"/>
        <pc:sldMkLst>
          <pc:docMk/>
          <pc:sldMk cId="0" sldId="272"/>
        </pc:sldMkLst>
      </pc:sldChg>
      <pc:sldChg chg="modNotes">
        <pc:chgData name="Colin Jacobs" userId="S::colinjacobs@swin.edu.au::1ae92db4-13e0-4387-a410-e0d0397dbc42" providerId="AD" clId="Web-{C1FE669F-5382-5711-E293-43B797C6BA48}" dt="2020-03-13T02:39:53.885" v="623"/>
        <pc:sldMkLst>
          <pc:docMk/>
          <pc:sldMk cId="0" sldId="273"/>
        </pc:sldMkLst>
      </pc:sldChg>
      <pc:sldChg chg="modNotes">
        <pc:chgData name="Colin Jacobs" userId="S::colinjacobs@swin.edu.au::1ae92db4-13e0-4387-a410-e0d0397dbc42" providerId="AD" clId="Web-{C1FE669F-5382-5711-E293-43B797C6BA48}" dt="2020-03-13T02:40:14.901" v="634"/>
        <pc:sldMkLst>
          <pc:docMk/>
          <pc:sldMk cId="0" sldId="274"/>
        </pc:sldMkLst>
      </pc:sldChg>
      <pc:sldChg chg="modNotes">
        <pc:chgData name="Colin Jacobs" userId="S::colinjacobs@swin.edu.au::1ae92db4-13e0-4387-a410-e0d0397dbc42" providerId="AD" clId="Web-{C1FE669F-5382-5711-E293-43B797C6BA48}" dt="2020-03-13T02:41:19.183" v="680"/>
        <pc:sldMkLst>
          <pc:docMk/>
          <pc:sldMk cId="0" sldId="275"/>
        </pc:sldMkLst>
      </pc:sldChg>
      <pc:sldChg chg="modNotes">
        <pc:chgData name="Colin Jacobs" userId="S::colinjacobs@swin.edu.au::1ae92db4-13e0-4387-a410-e0d0397dbc42" providerId="AD" clId="Web-{C1FE669F-5382-5711-E293-43B797C6BA48}" dt="2020-03-13T02:43:19.574" v="705"/>
        <pc:sldMkLst>
          <pc:docMk/>
          <pc:sldMk cId="0" sldId="276"/>
        </pc:sldMkLst>
      </pc:sldChg>
      <pc:sldChg chg="modNotes">
        <pc:chgData name="Colin Jacobs" userId="S::colinjacobs@swin.edu.au::1ae92db4-13e0-4387-a410-e0d0397dbc42" providerId="AD" clId="Web-{C1FE669F-5382-5711-E293-43B797C6BA48}" dt="2020-03-13T02:44:15.230" v="735"/>
        <pc:sldMkLst>
          <pc:docMk/>
          <pc:sldMk cId="0" sldId="277"/>
        </pc:sldMkLst>
      </pc:sldChg>
      <pc:sldChg chg="modSp modNotes">
        <pc:chgData name="Colin Jacobs" userId="S::colinjacobs@swin.edu.au::1ae92db4-13e0-4387-a410-e0d0397dbc42" providerId="AD" clId="Web-{C1FE669F-5382-5711-E293-43B797C6BA48}" dt="2020-03-13T02:47:34.903" v="790"/>
        <pc:sldMkLst>
          <pc:docMk/>
          <pc:sldMk cId="0" sldId="278"/>
        </pc:sldMkLst>
        <pc:spChg chg="mod">
          <ac:chgData name="Colin Jacobs" userId="S::colinjacobs@swin.edu.au::1ae92db4-13e0-4387-a410-e0d0397dbc42" providerId="AD" clId="Web-{C1FE669F-5382-5711-E293-43B797C6BA48}" dt="2020-03-13T02:46:06.481" v="758" actId="20577"/>
          <ac:spMkLst>
            <pc:docMk/>
            <pc:sldMk cId="0" sldId="278"/>
            <ac:spMk id="185" creationId="{00000000-0000-0000-0000-000000000000}"/>
          </ac:spMkLst>
        </pc:spChg>
      </pc:sldChg>
      <pc:sldChg chg="modNotes">
        <pc:chgData name="Colin Jacobs" userId="S::colinjacobs@swin.edu.au::1ae92db4-13e0-4387-a410-e0d0397dbc42" providerId="AD" clId="Web-{C1FE669F-5382-5711-E293-43B797C6BA48}" dt="2020-03-13T02:50:05.622" v="818"/>
        <pc:sldMkLst>
          <pc:docMk/>
          <pc:sldMk cId="0"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552898611"/>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Still march 2020</a:t>
            </a:r>
          </a:p>
        </p:txBody>
      </p:sp>
    </p:spTree>
    <p:extLst>
      <p:ext uri="{BB962C8B-B14F-4D97-AF65-F5344CB8AC3E}">
        <p14:creationId xmlns:p14="http://schemas.microsoft.com/office/powerpoint/2010/main" val="1376980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No inner SS</a:t>
            </a:r>
          </a:p>
          <a:p>
            <a:r>
              <a:rPr lang="en-US" dirty="0" err="1">
                <a:latin typeface="Calibri"/>
                <a:cs typeface="Calibri"/>
              </a:rPr>
              <a:t>ToO</a:t>
            </a:r>
            <a:r>
              <a:rPr lang="en-US" dirty="0">
                <a:latin typeface="Calibri"/>
                <a:cs typeface="Calibri"/>
              </a:rPr>
              <a:t> == transients </a:t>
            </a:r>
          </a:p>
        </p:txBody>
      </p:sp>
    </p:spTree>
    <p:extLst>
      <p:ext uri="{BB962C8B-B14F-4D97-AF65-F5344CB8AC3E}">
        <p14:creationId xmlns:p14="http://schemas.microsoft.com/office/powerpoint/2010/main" val="3641793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Generally applicable to </a:t>
            </a:r>
            <a:r>
              <a:rPr lang="en-US" dirty="0" err="1">
                <a:latin typeface="Calibri"/>
                <a:cs typeface="Calibri"/>
              </a:rPr>
              <a:t>ToO</a:t>
            </a:r>
            <a:r>
              <a:rPr lang="en-US" dirty="0">
                <a:latin typeface="Calibri"/>
                <a:cs typeface="Calibri"/>
              </a:rPr>
              <a:t> (other circumstances?)  </a:t>
            </a:r>
            <a:endParaRPr lang="en-US">
              <a:latin typeface="Calibri"/>
              <a:cs typeface="Calibri"/>
            </a:endParaRPr>
          </a:p>
        </p:txBody>
      </p:sp>
    </p:spTree>
    <p:extLst>
      <p:ext uri="{BB962C8B-B14F-4D97-AF65-F5344CB8AC3E}">
        <p14:creationId xmlns:p14="http://schemas.microsoft.com/office/powerpoint/2010/main" val="335765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Pre imaging needed for accurate astrometry for </a:t>
            </a:r>
            <a:r>
              <a:rPr lang="en-US" dirty="0" err="1">
                <a:latin typeface="Calibri"/>
                <a:cs typeface="Calibri"/>
              </a:rPr>
              <a:t>NIRSpec</a:t>
            </a:r>
            <a:r>
              <a:rPr lang="en-US" dirty="0">
                <a:latin typeface="Calibri"/>
                <a:cs typeface="Calibri"/>
              </a:rPr>
              <a:t> Micro shutter array  5 mas</a:t>
            </a:r>
            <a:endParaRPr lang="en-US" dirty="0"/>
          </a:p>
          <a:p>
            <a:r>
              <a:rPr lang="en-US" dirty="0">
                <a:latin typeface="Calibri"/>
                <a:cs typeface="Calibri"/>
              </a:rPr>
              <a:t> Subsequent cycles will already have </a:t>
            </a:r>
            <a:r>
              <a:rPr lang="en-US" dirty="0" err="1">
                <a:latin typeface="Calibri"/>
                <a:cs typeface="Calibri"/>
              </a:rPr>
              <a:t>NIRCam</a:t>
            </a:r>
            <a:r>
              <a:rPr lang="en-US" dirty="0">
                <a:latin typeface="Calibri"/>
                <a:cs typeface="Calibri"/>
              </a:rPr>
              <a:t> images, this means came cycle</a:t>
            </a:r>
          </a:p>
          <a:p>
            <a:endParaRPr lang="en-US" dirty="0">
              <a:latin typeface="Calibri"/>
              <a:cs typeface="Calibri"/>
            </a:endParaRPr>
          </a:p>
        </p:txBody>
      </p:sp>
    </p:spTree>
    <p:extLst>
      <p:ext uri="{BB962C8B-B14F-4D97-AF65-F5344CB8AC3E}">
        <p14:creationId xmlns:p14="http://schemas.microsoft.com/office/powerpoint/2010/main" val="478913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9763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In case you have </a:t>
            </a:r>
            <a:r>
              <a:rPr lang="en-US" dirty="0" err="1">
                <a:latin typeface="Calibri"/>
                <a:cs typeface="Calibri"/>
              </a:rPr>
              <a:t>american</a:t>
            </a:r>
            <a:r>
              <a:rPr lang="en-US" dirty="0">
                <a:latin typeface="Calibri"/>
                <a:cs typeface="Calibri"/>
              </a:rPr>
              <a:t> collaborators</a:t>
            </a:r>
          </a:p>
        </p:txBody>
      </p:sp>
    </p:spTree>
    <p:extLst>
      <p:ext uri="{BB962C8B-B14F-4D97-AF65-F5344CB8AC3E}">
        <p14:creationId xmlns:p14="http://schemas.microsoft.com/office/powerpoint/2010/main" val="3556354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Theory Proposal may be submitted by a non-U.S. PI if there are one or more U.S. Co-Is who request funding."</a:t>
            </a:r>
          </a:p>
          <a:p>
            <a:r>
              <a:rPr lang="en-US" dirty="0"/>
              <a:t>Software too</a:t>
            </a:r>
          </a:p>
        </p:txBody>
      </p:sp>
    </p:spTree>
    <p:extLst>
      <p:ext uri="{BB962C8B-B14F-4D97-AF65-F5344CB8AC3E}">
        <p14:creationId xmlns:p14="http://schemas.microsoft.com/office/powerpoint/2010/main" val="4186169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ERS comes from DD pool</a:t>
            </a:r>
          </a:p>
        </p:txBody>
      </p:sp>
    </p:spTree>
    <p:extLst>
      <p:ext uri="{BB962C8B-B14F-4D97-AF65-F5344CB8AC3E}">
        <p14:creationId xmlns:p14="http://schemas.microsoft.com/office/powerpoint/2010/main" val="760866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Double blind. Be careful when writing, see "how to write a successful proposal"</a:t>
            </a:r>
          </a:p>
          <a:p>
            <a:r>
              <a:rPr lang="en-US" dirty="0">
                <a:latin typeface="Calibri"/>
                <a:cs typeface="Calibri"/>
              </a:rPr>
              <a:t>Non-compliant proposals are flagged</a:t>
            </a:r>
          </a:p>
        </p:txBody>
      </p:sp>
    </p:spTree>
    <p:extLst>
      <p:ext uri="{BB962C8B-B14F-4D97-AF65-F5344CB8AC3E}">
        <p14:creationId xmlns:p14="http://schemas.microsoft.com/office/powerpoint/2010/main" val="412253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HST phase 2 is in proposal</a:t>
            </a:r>
          </a:p>
          <a:p>
            <a:r>
              <a:rPr lang="en-US" dirty="0">
                <a:latin typeface="Calibri"/>
                <a:cs typeface="Calibri"/>
              </a:rPr>
              <a:t>Triage like </a:t>
            </a:r>
            <a:r>
              <a:rPr lang="en-US" dirty="0" err="1">
                <a:latin typeface="Calibri"/>
                <a:cs typeface="Calibri"/>
              </a:rPr>
              <a:t>hubble</a:t>
            </a:r>
          </a:p>
          <a:p>
            <a:r>
              <a:rPr lang="en-US" dirty="0">
                <a:latin typeface="Calibri"/>
                <a:cs typeface="Calibri"/>
              </a:rPr>
              <a:t>Meeting end of July "in person" (cough, cough)</a:t>
            </a:r>
          </a:p>
        </p:txBody>
      </p:sp>
    </p:spTree>
    <p:extLst>
      <p:ext uri="{BB962C8B-B14F-4D97-AF65-F5344CB8AC3E}">
        <p14:creationId xmlns:p14="http://schemas.microsoft.com/office/powerpoint/2010/main" val="2021765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Hubble tac people decline to know who the submitters are</a:t>
            </a:r>
          </a:p>
        </p:txBody>
      </p:sp>
    </p:spTree>
    <p:extLst>
      <p:ext uri="{BB962C8B-B14F-4D97-AF65-F5344CB8AC3E}">
        <p14:creationId xmlns:p14="http://schemas.microsoft.com/office/powerpoint/2010/main" val="79297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300 of 1600 proposals expected to be recommended; 6000 hours available for GO</a:t>
            </a:r>
          </a:p>
        </p:txBody>
      </p:sp>
    </p:spTree>
    <p:extLst>
      <p:ext uri="{BB962C8B-B14F-4D97-AF65-F5344CB8AC3E}">
        <p14:creationId xmlns:p14="http://schemas.microsoft.com/office/powerpoint/2010/main" val="2131044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Full program announced late August.</a:t>
            </a:r>
          </a:p>
          <a:p>
            <a:r>
              <a:rPr lang="en-US" dirty="0">
                <a:latin typeface="Calibri"/>
                <a:cs typeface="Calibri"/>
              </a:rPr>
              <a:t>All require technical review for long range plane</a:t>
            </a:r>
          </a:p>
        </p:txBody>
      </p:sp>
    </p:spTree>
    <p:extLst>
      <p:ext uri="{BB962C8B-B14F-4D97-AF65-F5344CB8AC3E}">
        <p14:creationId xmlns:p14="http://schemas.microsoft.com/office/powerpoint/2010/main" val="4236724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Users committee: open to extension of the deadline</a:t>
            </a:r>
          </a:p>
          <a:p>
            <a:r>
              <a:rPr lang="en-US" dirty="0">
                <a:latin typeface="Calibri"/>
                <a:cs typeface="Calibri"/>
              </a:rPr>
              <a:t>Depends on the slip (cough)</a:t>
            </a:r>
          </a:p>
        </p:txBody>
      </p:sp>
    </p:spTree>
    <p:extLst>
      <p:ext uri="{BB962C8B-B14F-4D97-AF65-F5344CB8AC3E}">
        <p14:creationId xmlns:p14="http://schemas.microsoft.com/office/powerpoint/2010/main" val="376217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Lots of resources available!</a:t>
            </a:r>
          </a:p>
        </p:txBody>
      </p:sp>
    </p:spTree>
    <p:extLst>
      <p:ext uri="{BB962C8B-B14F-4D97-AF65-F5344CB8AC3E}">
        <p14:creationId xmlns:p14="http://schemas.microsoft.com/office/powerpoint/2010/main" val="3028187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latin typeface="Calibri"/>
              <a:cs typeface="Calibri"/>
            </a:endParaRPr>
          </a:p>
        </p:txBody>
      </p:sp>
    </p:spTree>
    <p:extLst>
      <p:ext uri="{BB962C8B-B14F-4D97-AF65-F5344CB8AC3E}">
        <p14:creationId xmlns:p14="http://schemas.microsoft.com/office/powerpoint/2010/main" val="43118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GO (new </a:t>
            </a:r>
            <a:r>
              <a:rPr lang="en-US" dirty="0" err="1"/>
              <a:t>obs</a:t>
            </a:r>
            <a:r>
              <a:rPr lang="en-US" dirty="0"/>
              <a:t>)</a:t>
            </a:r>
          </a:p>
          <a:p>
            <a:r>
              <a:rPr lang="en-US" dirty="0"/>
              <a:t>AR (no new </a:t>
            </a:r>
            <a:r>
              <a:rPr lang="en-US" dirty="0" err="1"/>
              <a:t>obs</a:t>
            </a:r>
            <a:r>
              <a:rPr lang="en-US" dirty="0"/>
              <a:t>)</a:t>
            </a:r>
          </a:p>
          <a:p>
            <a:r>
              <a:rPr lang="en-US" dirty="0"/>
              <a:t>Why? ERS, some GTO are public. AR = </a:t>
            </a:r>
            <a:r>
              <a:rPr lang="en-US" dirty="0" err="1"/>
              <a:t>americans</a:t>
            </a:r>
          </a:p>
        </p:txBody>
      </p:sp>
    </p:spTree>
    <p:extLst>
      <p:ext uri="{BB962C8B-B14F-4D97-AF65-F5344CB8AC3E}">
        <p14:creationId xmlns:p14="http://schemas.microsoft.com/office/powerpoint/2010/main" val="185975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Long term: &gt;1 cycle</a:t>
            </a:r>
          </a:p>
          <a:p>
            <a:r>
              <a:rPr lang="en-US" dirty="0">
                <a:latin typeface="Calibri"/>
                <a:cs typeface="Calibri"/>
              </a:rPr>
              <a:t>Treasury like HST, additional products and tools for community</a:t>
            </a:r>
          </a:p>
          <a:p>
            <a:r>
              <a:rPr lang="en-US" dirty="0">
                <a:latin typeface="Calibri"/>
                <a:cs typeface="Calibri"/>
              </a:rPr>
              <a:t>We will talk about parallels</a:t>
            </a:r>
          </a:p>
          <a:p>
            <a:endParaRPr lang="en-US" dirty="0">
              <a:latin typeface="Calibri"/>
              <a:cs typeface="Calibri"/>
            </a:endParaRPr>
          </a:p>
          <a:p>
            <a:r>
              <a:rPr lang="en-AU" b="0" i="0" u="none" strike="noStrike" dirty="0">
                <a:solidFill>
                  <a:srgbClr val="172B4D"/>
                </a:solidFill>
                <a:effectLst/>
                <a:latin typeface="Lato" panose="020F0502020204030204" pitchFamily="34" charset="0"/>
              </a:rPr>
              <a:t>ALMA, Chandra, HST, NASA Keck, </a:t>
            </a:r>
            <a:r>
              <a:rPr lang="en-AU" b="0" i="0" u="none" strike="noStrike" dirty="0" err="1">
                <a:solidFill>
                  <a:srgbClr val="172B4D"/>
                </a:solidFill>
                <a:effectLst/>
                <a:latin typeface="Lato" panose="020F0502020204030204" pitchFamily="34" charset="0"/>
              </a:rPr>
              <a:t>NOIRLab</a:t>
            </a:r>
            <a:r>
              <a:rPr lang="en-AU" b="0" i="0" u="none" strike="noStrike" dirty="0">
                <a:solidFill>
                  <a:srgbClr val="172B4D"/>
                </a:solidFill>
                <a:effectLst/>
                <a:latin typeface="Lato" panose="020F0502020204030204" pitchFamily="34" charset="0"/>
              </a:rPr>
              <a:t> and/or XMM-Newton</a:t>
            </a:r>
            <a:endParaRPr lang="en-US" dirty="0">
              <a:latin typeface="Calibri"/>
              <a:cs typeface="Calibri"/>
            </a:endParaRPr>
          </a:p>
        </p:txBody>
      </p:sp>
    </p:spTree>
    <p:extLst>
      <p:ext uri="{BB962C8B-B14F-4D97-AF65-F5344CB8AC3E}">
        <p14:creationId xmlns:p14="http://schemas.microsoft.com/office/powerpoint/2010/main" val="3471626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&lt;25, &lt;75, &gt;75 hours</a:t>
            </a:r>
          </a:p>
          <a:p>
            <a:r>
              <a:rPr lang="en-US" dirty="0">
                <a:latin typeface="Calibri"/>
                <a:cs typeface="Calibri"/>
              </a:rPr>
              <a:t>3500/1400/1000 hours to be allocated</a:t>
            </a:r>
          </a:p>
          <a:p>
            <a:r>
              <a:rPr lang="en-US" dirty="0">
                <a:latin typeface="Calibri"/>
                <a:cs typeface="Calibri"/>
              </a:rPr>
              <a:t>- Small and medium both topical panels, 12 </a:t>
            </a:r>
            <a:r>
              <a:rPr lang="en-US" dirty="0" err="1">
                <a:latin typeface="Calibri"/>
                <a:cs typeface="Calibri"/>
              </a:rPr>
              <a:t>mos</a:t>
            </a:r>
            <a:r>
              <a:rPr lang="en-US" dirty="0">
                <a:latin typeface="Calibri"/>
                <a:cs typeface="Calibri"/>
              </a:rPr>
              <a:t> exclusivity </a:t>
            </a:r>
          </a:p>
          <a:p>
            <a:endParaRPr lang="en-US" dirty="0">
              <a:latin typeface="Calibri"/>
              <a:cs typeface="Calibri"/>
            </a:endParaRPr>
          </a:p>
          <a:p>
            <a:r>
              <a:rPr lang="en-US" dirty="0">
                <a:latin typeface="Calibri"/>
                <a:cs typeface="Calibri"/>
              </a:rPr>
              <a:t>Note: for large and treasure, the astronomers will be out of your field; no exclusivity</a:t>
            </a:r>
            <a:endParaRPr lang="en-US" dirty="0"/>
          </a:p>
          <a:p>
            <a:endParaRPr lang="en-US" dirty="0">
              <a:latin typeface="Calibri"/>
              <a:cs typeface="Calibri"/>
            </a:endParaRPr>
          </a:p>
        </p:txBody>
      </p:sp>
    </p:spTree>
    <p:extLst>
      <p:ext uri="{BB962C8B-B14F-4D97-AF65-F5344CB8AC3E}">
        <p14:creationId xmlns:p14="http://schemas.microsoft.com/office/powerpoint/2010/main" val="3162708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150 orbits with HST that the JWST can award, Cycle 29 (future); STSCI still working on it</a:t>
            </a:r>
          </a:p>
          <a:p>
            <a:r>
              <a:rPr lang="en-US" dirty="0">
                <a:latin typeface="Calibri"/>
                <a:cs typeface="Calibri"/>
              </a:rPr>
              <a:t>Calibration: For community to fill the gaps outside of the main modes. Any size (SML)</a:t>
            </a:r>
          </a:p>
          <a:p>
            <a:r>
              <a:rPr lang="en-US" dirty="0">
                <a:latin typeface="Calibri"/>
                <a:cs typeface="Calibri"/>
              </a:rPr>
              <a:t>Survey: Fillers, short observations that can fill gaps where they are identified, </a:t>
            </a:r>
            <a:r>
              <a:rPr lang="en-US" dirty="0" err="1">
                <a:latin typeface="Calibri"/>
                <a:cs typeface="Calibri"/>
              </a:rPr>
              <a:t>cf</a:t>
            </a:r>
            <a:r>
              <a:rPr lang="en-US" dirty="0">
                <a:latin typeface="Calibri"/>
                <a:cs typeface="Calibri"/>
              </a:rPr>
              <a:t> HST snap</a:t>
            </a:r>
          </a:p>
          <a:p>
            <a:endParaRPr lang="en-US" dirty="0">
              <a:latin typeface="Calibri"/>
              <a:cs typeface="Calibri"/>
            </a:endParaRPr>
          </a:p>
          <a:p>
            <a:r>
              <a:rPr lang="en-US" dirty="0">
                <a:latin typeface="Calibri"/>
                <a:cs typeface="Calibri"/>
              </a:rPr>
              <a:t>https://</a:t>
            </a:r>
            <a:r>
              <a:rPr lang="en-US" dirty="0" err="1">
                <a:latin typeface="Calibri"/>
                <a:cs typeface="Calibri"/>
              </a:rPr>
              <a:t>jwst-docs.stsci.edu</a:t>
            </a:r>
            <a:r>
              <a:rPr lang="en-US" dirty="0">
                <a:latin typeface="Calibri"/>
                <a:cs typeface="Calibri"/>
              </a:rPr>
              <a:t>/</a:t>
            </a:r>
            <a:r>
              <a:rPr lang="en-US" dirty="0" err="1">
                <a:latin typeface="Calibri"/>
                <a:cs typeface="Calibri"/>
              </a:rPr>
              <a:t>jwst</a:t>
            </a:r>
            <a:r>
              <a:rPr lang="en-US" dirty="0">
                <a:latin typeface="Calibri"/>
                <a:cs typeface="Calibri"/>
              </a:rPr>
              <a:t>-opportunities-and-policies/jwst-call-for-proposals-for-cycle-2/jwst-proposal-categories#JWSTProposalCategories-jointobservingprogramsJointObservingPrograms</a:t>
            </a:r>
          </a:p>
          <a:p>
            <a:endParaRPr lang="en-US" dirty="0">
              <a:latin typeface="Calibri"/>
              <a:cs typeface="Calibri"/>
            </a:endParaRPr>
          </a:p>
          <a:p>
            <a:endParaRPr lang="en-US" dirty="0">
              <a:latin typeface="Calibri"/>
              <a:cs typeface="Calibri"/>
            </a:endParaRPr>
          </a:p>
          <a:p>
            <a:endParaRPr lang="en-US" dirty="0">
              <a:latin typeface="Calibri"/>
              <a:cs typeface="Calibri"/>
            </a:endParaRPr>
          </a:p>
        </p:txBody>
      </p:sp>
    </p:spTree>
    <p:extLst>
      <p:ext uri="{BB962C8B-B14F-4D97-AF65-F5344CB8AC3E}">
        <p14:creationId xmlns:p14="http://schemas.microsoft.com/office/powerpoint/2010/main" val="1122538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cs typeface="Calibri"/>
              </a:rPr>
              <a:t>Treasury provides products beyond the pipeline, no size limit.</a:t>
            </a:r>
          </a:p>
          <a:p>
            <a:r>
              <a:rPr lang="en-US" dirty="0">
                <a:latin typeface="Calibri"/>
                <a:cs typeface="Calibri"/>
              </a:rPr>
              <a:t>Long term up to 3 cycles</a:t>
            </a:r>
          </a:p>
        </p:txBody>
      </p:sp>
    </p:spTree>
    <p:extLst>
      <p:ext uri="{BB962C8B-B14F-4D97-AF65-F5344CB8AC3E}">
        <p14:creationId xmlns:p14="http://schemas.microsoft.com/office/powerpoint/2010/main" val="39588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Your Name Here</a:t>
            </a:r>
            <a:endParaRPr dirty="0"/>
          </a:p>
        </p:txBody>
      </p:sp>
      <p:pic>
        <p:nvPicPr>
          <p:cNvPr id="23" name="master_class_workshop_logo.png" descr="master_class_workshop_logo.png"/>
          <p:cNvPicPr>
            <a:picLocks noChangeAspect="1"/>
          </p:cNvPicPr>
          <p:nvPr/>
        </p:nvPicPr>
        <p:blipFill>
          <a:blip r:embed="rId3"/>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390407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Your Workshop Here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248833" y="12868721"/>
            <a:ext cx="7639912"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pPr algn="l"/>
            <a:r>
              <a:rPr lang="en-US" dirty="0"/>
              <a:t>JWST MASTER CLASS MELBOURNE 2022</a:t>
            </a:r>
            <a:endParaRPr dirty="0"/>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6"/>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
          </p:nvPr>
        </p:nvSpPr>
        <p:spPr/>
        <p:txBody>
          <a:bodyPr>
            <a:normAutofit/>
          </a:bodyPr>
          <a:lstStyle/>
          <a:p>
            <a:r>
              <a:rPr lang="en-US" sz="3600" dirty="0"/>
              <a:t>Colin Jacobs</a:t>
            </a:r>
          </a:p>
        </p:txBody>
      </p:sp>
      <p:sp>
        <p:nvSpPr>
          <p:cNvPr id="4" name="Text Placeholder 3"/>
          <p:cNvSpPr>
            <a:spLocks noGrp="1"/>
          </p:cNvSpPr>
          <p:nvPr>
            <p:ph type="body" sz="quarter" idx="13"/>
          </p:nvPr>
        </p:nvSpPr>
        <p:spPr>
          <a:xfrm>
            <a:off x="493585" y="12640121"/>
            <a:ext cx="7639912" cy="564257"/>
          </a:xfrm>
        </p:spPr>
        <p:txBody>
          <a:bodyPr/>
          <a:lstStyle/>
          <a:p>
            <a:r>
              <a:rPr lang="en-US" dirty="0"/>
              <a:t>JWST MASTER CLASS MELBOURNE 2022</a:t>
            </a:r>
          </a:p>
        </p:txBody>
      </p:sp>
      <p:sp>
        <p:nvSpPr>
          <p:cNvPr id="5" name="Cycle 1 Timeline and policies"/>
          <p:cNvSpPr txBox="1">
            <a:spLocks noGrp="1"/>
          </p:cNvSpPr>
          <p:nvPr>
            <p:ph type="title"/>
          </p:nvPr>
        </p:nvSpPr>
        <p:spPr>
          <a:xfrm>
            <a:off x="524933" y="4922175"/>
            <a:ext cx="15620108" cy="2693592"/>
          </a:xfrm>
          <a:prstGeom prst="rect">
            <a:avLst/>
          </a:prstGeom>
        </p:spPr>
        <p:txBody>
          <a:bodyPr/>
          <a:lstStyle>
            <a:lvl1pPr defTabSz="685165">
              <a:defRPr sz="9296"/>
            </a:lvl1pPr>
          </a:lstStyle>
          <a:p>
            <a:r>
              <a:rPr dirty="0"/>
              <a:t>Cycle </a:t>
            </a:r>
            <a:r>
              <a:rPr lang="en-AU" dirty="0"/>
              <a:t>2</a:t>
            </a:r>
            <a:r>
              <a:rPr dirty="0"/>
              <a:t> Timeline and policies</a:t>
            </a:r>
          </a:p>
        </p:txBody>
      </p:sp>
    </p:spTree>
    <p:extLst>
      <p:ext uri="{BB962C8B-B14F-4D97-AF65-F5344CB8AC3E}">
        <p14:creationId xmlns:p14="http://schemas.microsoft.com/office/powerpoint/2010/main" val="186105640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124" name="The Treasury Programs are designed to create datasets of lasting value to the mission, by solving multiple scientific problems while simultaneously enabling a variety of compelling investigations. They should also provide scientific products that go beyond what will be produced by the JWST calibration pipeline. There is no  size limit— proposals can be both Large and Treasury. Treasury status programs have no exclusive access periods..…"/>
          <p:cNvSpPr>
            <a:spLocks noGrp="1"/>
          </p:cNvSpPr>
          <p:nvPr>
            <p:ph type="body" idx="1"/>
          </p:nvPr>
        </p:nvSpPr>
        <p:spPr>
          <a:xfrm>
            <a:off x="1248832" y="1756371"/>
            <a:ext cx="19309673" cy="10656194"/>
          </a:xfrm>
          <a:prstGeom prst="rect">
            <a:avLst/>
          </a:prstGeom>
        </p:spPr>
        <p:txBody>
          <a:bodyPr lIns="50800" tIns="50800" rIns="50800" bIns="50800" anchor="t">
            <a:normAutofit fontScale="77500" lnSpcReduction="20000"/>
          </a:bodyPr>
          <a:lstStyle/>
          <a:p>
            <a:pPr marL="116205" indent="-116205" defTabSz="233172">
              <a:lnSpc>
                <a:spcPts val="4300"/>
              </a:lnSpc>
              <a:spcBef>
                <a:spcPts val="0"/>
              </a:spcBef>
              <a:buClrTx/>
              <a:buSzPct val="100000"/>
              <a:defRPr sz="1903">
                <a:solidFill>
                  <a:schemeClr val="accent5">
                    <a:hueOff val="-8881752"/>
                    <a:lumOff val="-12984"/>
                  </a:schemeClr>
                </a:solidFill>
                <a:latin typeface="Avenir Light"/>
                <a:ea typeface="Avenir Light"/>
                <a:cs typeface="Avenir Light"/>
                <a:sym typeface="Avenir Light"/>
              </a:defRPr>
            </a:pPr>
            <a:endParaRPr lang="en-US" sz="3586" dirty="0">
              <a:latin typeface="+mn-lt"/>
              <a:ea typeface="+mn-ea"/>
              <a:cs typeface="+mn-cs"/>
            </a:endParaRPr>
          </a:p>
          <a:p>
            <a:pPr marL="116205" lvl="1" indent="-116205"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r>
              <a:rPr sz="3586" dirty="0">
                <a:latin typeface="+mn-lt"/>
                <a:ea typeface="+mn-ea"/>
                <a:cs typeface="+mn-cs"/>
                <a:sym typeface="Avenir Book"/>
              </a:rPr>
              <a:t> </a:t>
            </a:r>
            <a:r>
              <a:rPr sz="4300" dirty="0"/>
              <a:t>The </a:t>
            </a:r>
            <a:r>
              <a:rPr dirty="0">
                <a:solidFill>
                  <a:schemeClr val="accent2">
                    <a:lumOff val="10634"/>
                  </a:schemeClr>
                </a:solidFill>
                <a:latin typeface="Avenir Heavy"/>
                <a:ea typeface="Avenir Heavy"/>
                <a:cs typeface="Avenir Heavy"/>
                <a:sym typeface="Avenir Heavy"/>
              </a:rPr>
              <a:t>Treasury Programs</a:t>
            </a:r>
            <a:r>
              <a:rPr dirty="0">
                <a:solidFill>
                  <a:schemeClr val="accent2">
                    <a:lumOff val="10634"/>
                  </a:schemeClr>
                </a:solidFill>
              </a:rPr>
              <a:t> </a:t>
            </a:r>
            <a:r>
              <a:rPr dirty="0"/>
              <a:t>are designed to create datasets of lasting value to the mission, by solving multiple scientific problems while simultaneously enabling a variety of compelling investigations. </a:t>
            </a:r>
            <a:r>
              <a:rPr dirty="0">
                <a:solidFill>
                  <a:schemeClr val="accent2">
                    <a:lumOff val="10634"/>
                  </a:schemeClr>
                </a:solidFill>
                <a:latin typeface="Avenir Heavy"/>
                <a:ea typeface="Avenir Heavy"/>
                <a:cs typeface="Avenir Heavy"/>
                <a:sym typeface="Avenir Heavy"/>
              </a:rPr>
              <a:t>They should also provide scientific products that go beyond what will be produced by the JWST calibration pipeline.</a:t>
            </a:r>
            <a:r>
              <a:rPr dirty="0">
                <a:solidFill>
                  <a:schemeClr val="accent2">
                    <a:lumOff val="10634"/>
                  </a:schemeClr>
                </a:solidFill>
              </a:rPr>
              <a:t> </a:t>
            </a:r>
            <a:r>
              <a:rPr dirty="0"/>
              <a:t>There is no  size limit— proposals can be both Large and Treasury. Treasury status programs have no exclusive access periods</a:t>
            </a:r>
            <a:r>
              <a:rPr sz="612" dirty="0">
                <a:latin typeface="Times"/>
                <a:ea typeface="Times"/>
                <a:cs typeface="Times"/>
                <a:sym typeface="Times"/>
              </a:rPr>
              <a:t>..</a:t>
            </a:r>
            <a:endParaRPr sz="612" dirty="0">
              <a:latin typeface="Times"/>
              <a:ea typeface="Times"/>
              <a:cs typeface="Times"/>
            </a:endParaRPr>
          </a:p>
          <a:p>
            <a:pPr marL="146050" lvl="1" indent="-146050"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endParaRPr>
          </a:p>
          <a:p>
            <a:pPr marL="146050" lvl="1" indent="-146050"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endParaRPr>
          </a:p>
          <a:p>
            <a:pPr marL="144145" lvl="1" indent="-144145" defTabSz="233172">
              <a:lnSpc>
                <a:spcPts val="7400"/>
              </a:lnSpc>
              <a:spcBef>
                <a:spcPts val="0"/>
              </a:spcBef>
              <a:buClrTx/>
              <a:buSzPct val="100000"/>
              <a:buChar char="•"/>
              <a:defRPr sz="4504">
                <a:solidFill>
                  <a:schemeClr val="accent5">
                    <a:hueOff val="-8881752"/>
                    <a:lumOff val="-12984"/>
                  </a:schemeClr>
                </a:solidFill>
                <a:latin typeface="Avenir Light"/>
                <a:ea typeface="Avenir Light"/>
                <a:cs typeface="Avenir Light"/>
                <a:sym typeface="Avenir Light"/>
              </a:defRPr>
            </a:pPr>
            <a:r>
              <a:rPr sz="4450" dirty="0"/>
              <a:t>The</a:t>
            </a:r>
            <a:r>
              <a:rPr sz="4450" dirty="0">
                <a:solidFill>
                  <a:schemeClr val="accent2">
                    <a:lumOff val="10634"/>
                  </a:schemeClr>
                </a:solidFill>
                <a:latin typeface="Avenir Heavy"/>
                <a:ea typeface="Avenir Heavy"/>
                <a:cs typeface="Avenir Heavy"/>
                <a:sym typeface="Avenir Heavy"/>
              </a:rPr>
              <a:t> Long Term</a:t>
            </a:r>
            <a:r>
              <a:rPr lang="en-US" sz="4450" dirty="0">
                <a:solidFill>
                  <a:schemeClr val="accent2">
                    <a:lumOff val="10634"/>
                  </a:schemeClr>
                </a:solidFill>
                <a:latin typeface="Avenir Heavy"/>
                <a:ea typeface="Avenir Heavy"/>
                <a:cs typeface="Avenir Heavy"/>
                <a:sym typeface="Avenir Heavy"/>
              </a:rPr>
              <a:t> </a:t>
            </a:r>
            <a:r>
              <a:rPr sz="4450" dirty="0">
                <a:solidFill>
                  <a:schemeClr val="accent2">
                    <a:lumOff val="10634"/>
                  </a:schemeClr>
                </a:solidFill>
                <a:latin typeface="Avenir Heavy"/>
                <a:ea typeface="Avenir Heavy"/>
                <a:cs typeface="Avenir Heavy"/>
                <a:sym typeface="Avenir Heavy"/>
              </a:rPr>
              <a:t> Programs</a:t>
            </a:r>
            <a:r>
              <a:rPr sz="4500" dirty="0">
                <a:solidFill>
                  <a:srgbClr val="D75F00"/>
                </a:solidFill>
              </a:rPr>
              <a:t> </a:t>
            </a:r>
            <a:r>
              <a:rPr sz="4450" dirty="0"/>
              <a:t>scientifically require observing time to be split over more than one cycle to accomplish science goals. They may request up to 3 cycles— no continuation proposal. There is no size limit.</a:t>
            </a: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a:p>
            <a:pPr marL="0" indent="0" defTabSz="233172">
              <a:lnSpc>
                <a:spcPts val="4300"/>
              </a:lnSpc>
              <a:spcBef>
                <a:spcPts val="0"/>
              </a:spcBef>
              <a:buClrTx/>
              <a:buSzTx/>
              <a:buNone/>
              <a:defRPr sz="1903">
                <a:solidFill>
                  <a:schemeClr val="accent5">
                    <a:hueOff val="-8881752"/>
                    <a:lumOff val="-12984"/>
                  </a:schemeClr>
                </a:solidFill>
                <a:latin typeface="Avenir Light"/>
                <a:ea typeface="Avenir Light"/>
                <a:cs typeface="Avenir Light"/>
                <a:sym typeface="Avenir Light"/>
              </a:defRPr>
            </a:pPr>
            <a:endParaRPr sz="612" dirty="0">
              <a:latin typeface="Times"/>
              <a:ea typeface="Times"/>
              <a:cs typeface="Times"/>
              <a:sym typeface="Times"/>
            </a:endParaRPr>
          </a:p>
        </p:txBody>
      </p:sp>
      <p:sp>
        <p:nvSpPr>
          <p:cNvPr id="125" name="General Observer (GO) Opportunitie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General Observer (GO) Opportunities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sp>
        <p:nvSpPr>
          <p:cNvPr id="128" name="Observations of Solar System objects  are limited due to the limited field of regard. The Sun, Mercury, Venus, Earth, and Moon cannot be observed  due to  the orientation of the sunshade.…"/>
          <p:cNvSpPr>
            <a:spLocks noGrp="1"/>
          </p:cNvSpPr>
          <p:nvPr>
            <p:ph type="body" idx="1"/>
          </p:nvPr>
        </p:nvSpPr>
        <p:spPr>
          <a:xfrm>
            <a:off x="1248833" y="2255473"/>
            <a:ext cx="19309673" cy="10656194"/>
          </a:xfrm>
          <a:prstGeom prst="rect">
            <a:avLst/>
          </a:prstGeom>
        </p:spPr>
        <p:txBody>
          <a:bodyPr lIns="50800" tIns="50800" rIns="50800" bIns="50800" anchor="t">
            <a:normAutofit fontScale="92500"/>
          </a:bodyPr>
          <a:lstStyle/>
          <a:p>
            <a:pPr marL="118110" lvl="1" indent="-118110" defTabSz="182880">
              <a:lnSpc>
                <a:spcPts val="59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r>
              <a:rPr sz="3650" dirty="0"/>
              <a:t>Observations of </a:t>
            </a:r>
            <a:r>
              <a:rPr sz="3650" dirty="0">
                <a:solidFill>
                  <a:schemeClr val="accent2">
                    <a:lumOff val="10634"/>
                  </a:schemeClr>
                </a:solidFill>
                <a:latin typeface="Avenir Heavy"/>
                <a:ea typeface="Avenir Heavy"/>
                <a:cs typeface="Avenir Heavy"/>
                <a:sym typeface="Avenir Heavy"/>
              </a:rPr>
              <a:t>Solar System objects</a:t>
            </a:r>
            <a:r>
              <a:rPr lang="en-US" sz="3650" dirty="0"/>
              <a:t> </a:t>
            </a:r>
            <a:r>
              <a:rPr sz="3650" dirty="0"/>
              <a:t> are limited due to the limited field of regard. The Sun, Mercury, Venus, Earth, and Moon cannot be observed  due to</a:t>
            </a:r>
            <a:r>
              <a:rPr lang="en-US" sz="3650" dirty="0"/>
              <a:t> </a:t>
            </a:r>
            <a:r>
              <a:rPr sz="3650" dirty="0"/>
              <a:t> the orientation of the sunshade.</a:t>
            </a:r>
            <a:r>
              <a:rPr lang="en-US" sz="3650" dirty="0"/>
              <a:t> </a:t>
            </a:r>
            <a:endParaRPr lang="en-US"/>
          </a:p>
          <a:p>
            <a:pPr marL="114300" lvl="1" indent="-114300" defTabSz="182880">
              <a:lnSpc>
                <a:spcPts val="5900"/>
              </a:lnSpc>
              <a:spcBef>
                <a:spcPts val="0"/>
              </a:spcBef>
              <a:buClrTx/>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Target of Opportunity</a:t>
            </a:r>
            <a:r>
              <a:rPr lang="en-US" sz="3650" dirty="0">
                <a:solidFill>
                  <a:schemeClr val="accent2">
                    <a:lumOff val="10634"/>
                  </a:schemeClr>
                </a:solidFill>
              </a:rPr>
              <a:t> </a:t>
            </a:r>
            <a:r>
              <a:rPr sz="3650" dirty="0">
                <a:solidFill>
                  <a:schemeClr val="accent2">
                    <a:lumOff val="10634"/>
                  </a:schemeClr>
                </a:solidFill>
              </a:rPr>
              <a:t> </a:t>
            </a:r>
            <a:r>
              <a:rPr sz="3650" dirty="0"/>
              <a:t>(</a:t>
            </a:r>
            <a:r>
              <a:rPr sz="3650" dirty="0" err="1"/>
              <a:t>ToO</a:t>
            </a:r>
            <a:r>
              <a:rPr sz="3650" dirty="0"/>
              <a:t>)</a:t>
            </a:r>
            <a:r>
              <a:rPr sz="3650" dirty="0">
                <a:solidFill>
                  <a:schemeClr val="accent2">
                    <a:lumOff val="10634"/>
                  </a:schemeClr>
                </a:solidFill>
              </a:rPr>
              <a:t> </a:t>
            </a:r>
            <a:r>
              <a:rPr sz="3650" dirty="0"/>
              <a:t>observations are of transient phenomena that occur at unexpected times and locations. These programs are activated when alerted by the Principal Investigator (PI). Due to limits in inserting them into schedule, and effects on efficiency,</a:t>
            </a:r>
            <a:r>
              <a:rPr lang="en-US" sz="3650" dirty="0"/>
              <a:t> </a:t>
            </a:r>
            <a:r>
              <a:rPr sz="3650" dirty="0"/>
              <a:t> </a:t>
            </a:r>
            <a:r>
              <a:rPr sz="3650" dirty="0" err="1"/>
              <a:t>ToOs</a:t>
            </a:r>
            <a:r>
              <a:rPr sz="3650" dirty="0"/>
              <a:t> in Cycle 1 will be limited to 8 disruptive (w/ turnaround less than 14 days) </a:t>
            </a:r>
            <a:r>
              <a:rPr sz="3650" dirty="0" err="1"/>
              <a:t>ToO</a:t>
            </a:r>
            <a:r>
              <a:rPr sz="3650" dirty="0"/>
              <a:t> triggers. Ultra-disruptive </a:t>
            </a:r>
            <a:r>
              <a:rPr sz="3650" dirty="0" err="1"/>
              <a:t>ToOs</a:t>
            </a:r>
            <a:r>
              <a:rPr sz="3650" dirty="0"/>
              <a:t> (w/ less than 3 day turnaround) incur an additional 45 minutes of overhead per activation.</a:t>
            </a:r>
          </a:p>
          <a:p>
            <a:pPr marL="114300" lvl="1" indent="-114300" defTabSz="182880">
              <a:lnSpc>
                <a:spcPts val="5900"/>
              </a:lnSpc>
              <a:spcBef>
                <a:spcPts val="0"/>
              </a:spcBef>
              <a:buClrTx/>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Time Constrained observations</a:t>
            </a:r>
            <a:r>
              <a:rPr sz="3650" dirty="0"/>
              <a:t> require execution within a constrained time period, e.g., observations of specific phases of variable stars, exoplanet transits, and some solar system phenomena.</a:t>
            </a:r>
            <a:r>
              <a:rPr lang="en-US" sz="3650" dirty="0"/>
              <a:t> </a:t>
            </a:r>
            <a:endParaRPr sz="3650" dirty="0"/>
          </a:p>
          <a:p>
            <a:pPr marL="114300" lvl="8" indent="-114300" defTabSz="182880">
              <a:lnSpc>
                <a:spcPts val="5900"/>
              </a:lnSpc>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Time Series observations</a:t>
            </a:r>
            <a:r>
              <a:rPr sz="3650" dirty="0"/>
              <a:t> fall in this category.</a:t>
            </a:r>
          </a:p>
          <a:p>
            <a:pPr marL="114300" lvl="8" indent="-114300" defTabSz="182880">
              <a:lnSpc>
                <a:spcPts val="5900"/>
              </a:lnSpc>
              <a:buSzPct val="100000"/>
              <a:buChar char="•"/>
              <a:defRPr sz="3653">
                <a:solidFill>
                  <a:schemeClr val="accent5">
                    <a:hueOff val="-8881752"/>
                    <a:lumOff val="-12984"/>
                  </a:schemeClr>
                </a:solidFill>
                <a:latin typeface="Avenir Light"/>
                <a:ea typeface="Avenir Light"/>
                <a:cs typeface="Avenir Light"/>
                <a:sym typeface="Avenir Light"/>
              </a:defRPr>
            </a:pPr>
            <a:r>
              <a:rPr sz="3650" dirty="0">
                <a:solidFill>
                  <a:schemeClr val="accent2">
                    <a:lumOff val="10634"/>
                  </a:schemeClr>
                </a:solidFill>
                <a:latin typeface="Avenir Heavy"/>
                <a:ea typeface="Avenir Heavy"/>
                <a:cs typeface="Avenir Heavy"/>
                <a:sym typeface="Avenir Heavy"/>
              </a:rPr>
              <a:t>Time Critical observations </a:t>
            </a:r>
            <a:r>
              <a:rPr sz="3650" dirty="0"/>
              <a:t>are those that require an activation at a precise time, specified to within a window of 1 hour.  These observations carry an overhead of 60 minutes per activation.</a:t>
            </a:r>
            <a:r>
              <a:rPr lang="en-US" sz="3650" dirty="0"/>
              <a:t> </a:t>
            </a:r>
            <a:endParaRPr sz="3650" dirty="0"/>
          </a:p>
          <a:p>
            <a:pPr lvl="1" defTabSz="182880">
              <a:lnSpc>
                <a:spcPts val="3400"/>
              </a:lnSpc>
              <a:spcBef>
                <a:spcPts val="0"/>
              </a:spcBef>
              <a:buClrTx/>
              <a:buSzPct val="100000"/>
              <a:defRPr sz="1504">
                <a:solidFill>
                  <a:schemeClr val="accent5">
                    <a:hueOff val="-8881752"/>
                    <a:lumOff val="-12984"/>
                  </a:schemeClr>
                </a:solidFill>
                <a:latin typeface="Avenir Light"/>
                <a:ea typeface="Avenir Light"/>
                <a:cs typeface="Avenir Light"/>
                <a:sym typeface="Avenir Light"/>
              </a:defRPr>
            </a:pPr>
            <a:endParaRPr/>
          </a:p>
          <a:p>
            <a:pPr marL="114300" lvl="1" indent="-114300" defTabSz="182880">
              <a:lnSpc>
                <a:spcPts val="3400"/>
              </a:lnSpc>
              <a:spcBef>
                <a:spcPts val="0"/>
              </a:spcBef>
              <a:buClrTx/>
              <a:buSzPct val="100000"/>
              <a:buChar char="•"/>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a:p>
            <a:pPr marL="0" indent="0" defTabSz="182880">
              <a:lnSpc>
                <a:spcPts val="3400"/>
              </a:lnSpc>
              <a:spcBef>
                <a:spcPts val="0"/>
              </a:spcBef>
              <a:buClrTx/>
              <a:buSzTx/>
              <a:buNone/>
              <a:defRPr sz="1504">
                <a:solidFill>
                  <a:schemeClr val="accent5">
                    <a:hueOff val="-8881752"/>
                    <a:lumOff val="-12984"/>
                  </a:schemeClr>
                </a:solidFill>
                <a:latin typeface="Avenir Light"/>
                <a:ea typeface="Avenir Light"/>
                <a:cs typeface="Avenir Light"/>
                <a:sym typeface="Avenir Light"/>
              </a:defRPr>
            </a:pPr>
            <a:endParaRPr/>
          </a:p>
        </p:txBody>
      </p:sp>
      <p:sp>
        <p:nvSpPr>
          <p:cNvPr id="129" name="General Observer (GO) Special Observation Types and Restrictions"/>
          <p:cNvSpPr>
            <a:spLocks noGrp="1"/>
          </p:cNvSpPr>
          <p:nvPr>
            <p:ph type="title"/>
          </p:nvPr>
        </p:nvSpPr>
        <p:spPr>
          <a:prstGeom prst="rect">
            <a:avLst/>
          </a:prstGeom>
        </p:spPr>
        <p:txBody>
          <a:bodyPr/>
          <a:lstStyle>
            <a:lvl1pPr defTabSz="470534">
              <a:defRPr sz="4788">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General Observer (GO) Special Observation Types and Restrictions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sp>
        <p:nvSpPr>
          <p:cNvPr id="132" name="Science parallel observations involve simultaneous operation of two instruments into increase science return.…"/>
          <p:cNvSpPr>
            <a:spLocks noGrp="1"/>
          </p:cNvSpPr>
          <p:nvPr>
            <p:ph type="body" idx="1"/>
          </p:nvPr>
        </p:nvSpPr>
        <p:spPr>
          <a:xfrm>
            <a:off x="1731433" y="2569030"/>
            <a:ext cx="19309673" cy="12222238"/>
          </a:xfrm>
          <a:prstGeom prst="rect">
            <a:avLst/>
          </a:prstGeom>
        </p:spPr>
        <p:txBody>
          <a:bodyPr lIns="50800" tIns="50800" rIns="50800" bIns="50800" anchor="t">
            <a:normAutofit/>
          </a:bodyPr>
          <a:lstStyle/>
          <a:p>
            <a:pPr marL="132080" indent="-132080" defTabSz="265175">
              <a:lnSpc>
                <a:spcPts val="4900"/>
              </a:lnSpc>
              <a:spcBef>
                <a:spcPts val="0"/>
              </a:spcBef>
              <a:buClrTx/>
              <a:buSzPct val="100000"/>
              <a:defRPr sz="2165">
                <a:solidFill>
                  <a:schemeClr val="accent5">
                    <a:hueOff val="-8881752"/>
                    <a:lumOff val="-12984"/>
                  </a:schemeClr>
                </a:solidFill>
                <a:latin typeface="Avenir Light"/>
                <a:ea typeface="Avenir Light"/>
                <a:cs typeface="Avenir Light"/>
                <a:sym typeface="Avenir Light"/>
              </a:defRPr>
            </a:pPr>
            <a:endParaRPr lang="en-US" sz="4079" dirty="0">
              <a:latin typeface="+mn-lt"/>
              <a:ea typeface="+mn-ea"/>
              <a:cs typeface="+mn-cs"/>
            </a:endParaRPr>
          </a:p>
          <a:p>
            <a:pPr marL="132080" lvl="1" indent="-132080" defTabSz="265175">
              <a:lnSpc>
                <a:spcPts val="8300"/>
              </a:lnSpc>
              <a:spcBef>
                <a:spcPts val="0"/>
              </a:spcBef>
              <a:buClrTx/>
              <a:buSzPct val="100000"/>
              <a:buChar char="•"/>
              <a:defRPr sz="5123">
                <a:solidFill>
                  <a:schemeClr val="accent5">
                    <a:hueOff val="-8881752"/>
                    <a:lumOff val="-12984"/>
                  </a:schemeClr>
                </a:solidFill>
                <a:latin typeface="Avenir Light"/>
                <a:ea typeface="Avenir Light"/>
                <a:cs typeface="Avenir Light"/>
                <a:sym typeface="Avenir Light"/>
              </a:defRPr>
            </a:pPr>
            <a:r>
              <a:rPr sz="4079" dirty="0">
                <a:latin typeface="+mn-lt"/>
                <a:ea typeface="+mn-ea"/>
                <a:cs typeface="+mn-cs"/>
                <a:sym typeface="Avenir Book"/>
              </a:rPr>
              <a:t> </a:t>
            </a:r>
            <a:r>
              <a:rPr sz="5007" dirty="0">
                <a:solidFill>
                  <a:schemeClr val="accent2">
                    <a:lumOff val="10634"/>
                  </a:schemeClr>
                </a:solidFill>
                <a:latin typeface="Avenir Heavy"/>
                <a:ea typeface="Avenir Heavy"/>
                <a:cs typeface="Avenir Heavy"/>
                <a:sym typeface="Avenir Heavy"/>
              </a:rPr>
              <a:t>Science parallel observations</a:t>
            </a:r>
            <a:r>
              <a:rPr sz="5007" dirty="0"/>
              <a:t> involve simultaneous operation of two instruments into increase science return.</a:t>
            </a:r>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r>
              <a:rPr sz="5000" dirty="0">
                <a:solidFill>
                  <a:schemeClr val="accent2">
                    <a:lumOff val="10634"/>
                  </a:schemeClr>
                </a:solidFill>
                <a:latin typeface="Avenir Heavy"/>
                <a:ea typeface="Avenir Heavy"/>
                <a:cs typeface="Avenir Heavy"/>
                <a:sym typeface="Avenir Heavy"/>
              </a:rPr>
              <a:t>Coordinated parallels</a:t>
            </a:r>
            <a:r>
              <a:rPr sz="5000" dirty="0"/>
              <a:t> are from a single program, to achieve complementary observations. Coordinated parallels</a:t>
            </a:r>
            <a:r>
              <a:rPr lang="en-US" sz="5000" dirty="0"/>
              <a:t> </a:t>
            </a:r>
            <a:r>
              <a:rPr sz="5000" dirty="0"/>
              <a:t>have pre-defined APT templates.</a:t>
            </a:r>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Pure parallels</a:t>
            </a:r>
            <a:r>
              <a:rPr dirty="0"/>
              <a:t> involve separate, distinct programs, not necessarily with the complementary goals (see Section dedicated to parallels).</a:t>
            </a:r>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a:p>
            <a:pPr marL="166370" lvl="1" indent="-166370" defTabSz="265175">
              <a:lnSpc>
                <a:spcPts val="8300"/>
              </a:lnSpc>
              <a:spcBef>
                <a:spcPts val="0"/>
              </a:spcBef>
              <a:buClrTx/>
              <a:buSzPct val="100000"/>
              <a:buChar char="•"/>
              <a:defRPr sz="5007">
                <a:solidFill>
                  <a:schemeClr val="accent5">
                    <a:hueOff val="-8881752"/>
                    <a:lumOff val="-12984"/>
                  </a:schemeClr>
                </a:solidFill>
                <a:latin typeface="Avenir Light"/>
                <a:ea typeface="Avenir Light"/>
                <a:cs typeface="Avenir Light"/>
                <a:sym typeface="Avenir Light"/>
              </a:defRPr>
            </a:pPr>
            <a:endParaRPr dirty="0"/>
          </a:p>
        </p:txBody>
      </p:sp>
      <p:sp>
        <p:nvSpPr>
          <p:cNvPr id="133" name="General Observer (GO) Special Observation Types…"/>
          <p:cNvSpPr>
            <a:spLocks noGrp="1"/>
          </p:cNvSpPr>
          <p:nvPr>
            <p:ph type="title"/>
          </p:nvPr>
        </p:nvSpPr>
        <p:spPr>
          <a:xfrm>
            <a:off x="1248833" y="169333"/>
            <a:ext cx="19309673" cy="1463524"/>
          </a:xfrm>
          <a:prstGeom prst="rect">
            <a:avLst/>
          </a:prstGeom>
        </p:spPr>
        <p:txBody>
          <a:bodyPr>
            <a:normAutofit/>
          </a:bodyPr>
          <a:lstStyle/>
          <a:p>
            <a:pPr defTabSz="462280">
              <a:defRPr sz="6384">
                <a:solidFill>
                  <a:schemeClr val="accent2">
                    <a:lumOff val="10634"/>
                  </a:schemeClr>
                </a:solidFill>
                <a:latin typeface="Avenir Heavy"/>
                <a:ea typeface="Avenir Heavy"/>
                <a:cs typeface="Avenir Heavy"/>
                <a:sym typeface="Avenir Heavy"/>
              </a:defRPr>
            </a:pPr>
            <a:r>
              <a:rPr sz="5000" dirty="0">
                <a:solidFill>
                  <a:schemeClr val="accent1">
                    <a:lumMod val="75000"/>
                  </a:schemeClr>
                </a:solidFill>
                <a:latin typeface="+mn-ea"/>
              </a:rPr>
              <a:t>General Observer (GO) Special Observation Types</a:t>
            </a:r>
            <a:r>
              <a:rPr lang="en-US" sz="5000" dirty="0">
                <a:solidFill>
                  <a:schemeClr val="accent1">
                    <a:lumMod val="75000"/>
                  </a:schemeClr>
                </a:solidFill>
                <a:latin typeface="+mn-ea"/>
              </a:rPr>
              <a:t> </a:t>
            </a:r>
            <a:r>
              <a:rPr sz="5000" dirty="0">
                <a:solidFill>
                  <a:schemeClr val="accent1">
                    <a:lumMod val="75000"/>
                  </a:schemeClr>
                </a:solidFill>
                <a:latin typeface="+mn-ea"/>
              </a:rPr>
              <a:t>and Restrictions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sp>
        <p:nvSpPr>
          <p:cNvPr id="136" name="Investigators may propose for observations of targets that have not yet been discovered or identified. This applies to targets that would be impossible (or difficult) to observe in the following cycle, or would lead to diminished scientific returns. While generally applicable to ToO observation targets, there may also be other circumstances in which proposals for such targets are justified. This does not apply to targets without time criticality. Examples of targets that are not suitable for this type of proposal include color-selected galaxies, transiting exoplanets, or stars newly discovered in the course of an ongoing survey."/>
          <p:cNvSpPr>
            <a:spLocks noGrp="1"/>
          </p:cNvSpPr>
          <p:nvPr>
            <p:ph type="body" idx="1"/>
          </p:nvPr>
        </p:nvSpPr>
        <p:spPr>
          <a:xfrm>
            <a:off x="1248833" y="1371601"/>
            <a:ext cx="19309673" cy="10363200"/>
          </a:xfrm>
          <a:prstGeom prst="rect">
            <a:avLst/>
          </a:prstGeom>
        </p:spPr>
        <p:txBody>
          <a:bodyPr>
            <a:normAutofit fontScale="92500"/>
          </a:bodyPr>
          <a:lstStyle/>
          <a:p>
            <a:pPr marL="132587" indent="-132587" defTabSz="265175">
              <a:lnSpc>
                <a:spcPts val="4900"/>
              </a:lnSpc>
              <a:spcBef>
                <a:spcPts val="0"/>
              </a:spcBef>
              <a:buClrTx/>
              <a:buSzPct val="100000"/>
              <a:defRPr sz="2165">
                <a:solidFill>
                  <a:schemeClr val="accent5">
                    <a:hueOff val="-8881752"/>
                    <a:lumOff val="-12984"/>
                  </a:schemeClr>
                </a:solidFill>
                <a:latin typeface="Avenir Light"/>
                <a:ea typeface="Avenir Light"/>
                <a:cs typeface="Avenir Light"/>
                <a:sym typeface="Avenir Light"/>
              </a:defRPr>
            </a:pPr>
            <a:endParaRPr sz="4079" dirty="0">
              <a:latin typeface="+mn-lt"/>
              <a:ea typeface="+mn-ea"/>
              <a:cs typeface="+mn-cs"/>
              <a:sym typeface="Avenir Book"/>
            </a:endParaRPr>
          </a:p>
          <a:p>
            <a:pPr marL="132587" lvl="1" indent="-132587" defTabSz="265175">
              <a:lnSpc>
                <a:spcPts val="8400"/>
              </a:lnSpc>
              <a:spcBef>
                <a:spcPts val="0"/>
              </a:spcBef>
              <a:buClrTx/>
              <a:buSzPct val="100000"/>
              <a:buChar char="•"/>
              <a:defRPr sz="5123">
                <a:solidFill>
                  <a:schemeClr val="accent5">
                    <a:hueOff val="-8881752"/>
                    <a:lumOff val="-12984"/>
                  </a:schemeClr>
                </a:solidFill>
                <a:latin typeface="Avenir Light"/>
                <a:ea typeface="Avenir Light"/>
                <a:cs typeface="Avenir Light"/>
                <a:sym typeface="Avenir Light"/>
              </a:defRPr>
            </a:pPr>
            <a:r>
              <a:rPr sz="4079" dirty="0">
                <a:latin typeface="+mn-lt"/>
                <a:ea typeface="+mn-ea"/>
                <a:cs typeface="+mn-cs"/>
                <a:sym typeface="Avenir Book"/>
              </a:rPr>
              <a:t> </a:t>
            </a:r>
            <a:r>
              <a:rPr dirty="0"/>
              <a:t>Investigators may propose for observations of </a:t>
            </a:r>
            <a:r>
              <a:rPr dirty="0">
                <a:solidFill>
                  <a:schemeClr val="accent2">
                    <a:lumOff val="10634"/>
                  </a:schemeClr>
                </a:solidFill>
                <a:latin typeface="Avenir Heavy"/>
                <a:ea typeface="Avenir Heavy"/>
                <a:cs typeface="Avenir Heavy"/>
                <a:sym typeface="Avenir Heavy"/>
              </a:rPr>
              <a:t>targets that have not yet been discovered or identified</a:t>
            </a:r>
            <a:r>
              <a:rPr dirty="0"/>
              <a:t>. This applies to targets that would be impossible (or difficult) to observe in the following cycle, or would lead to diminished scientific returns. While generally applicable to ToO observation targets, there may also be other circumstances in which proposals for such targets are justified. This does not apply to targets without time criticality. Examples of targets that are not suitable for this type of proposal include color-selected galaxies, transiting exoplanets, or stars newly discovered in the course of an ongoing survey.</a:t>
            </a:r>
          </a:p>
        </p:txBody>
      </p:sp>
      <p:sp>
        <p:nvSpPr>
          <p:cNvPr id="6" name="General Observer (GO) Special Observation Types…"/>
          <p:cNvSpPr>
            <a:spLocks noGrp="1"/>
          </p:cNvSpPr>
          <p:nvPr>
            <p:ph type="title"/>
          </p:nvPr>
        </p:nvSpPr>
        <p:spPr>
          <a:prstGeom prst="rect">
            <a:avLst/>
          </a:prstGeom>
        </p:spPr>
        <p:txBody>
          <a:bodyPr>
            <a:normAutofit/>
          </a:bodyPr>
          <a:lstStyle/>
          <a:p>
            <a:pPr defTabSz="462280">
              <a:defRPr sz="6384">
                <a:solidFill>
                  <a:schemeClr val="accent2">
                    <a:lumOff val="10634"/>
                  </a:schemeClr>
                </a:solidFill>
                <a:latin typeface="Avenir Heavy"/>
                <a:ea typeface="Avenir Heavy"/>
                <a:cs typeface="Avenir Heavy"/>
                <a:sym typeface="Avenir Heavy"/>
              </a:defRPr>
            </a:pPr>
            <a:r>
              <a:rPr sz="5000" dirty="0">
                <a:solidFill>
                  <a:schemeClr val="accent1">
                    <a:lumMod val="75000"/>
                  </a:schemeClr>
                </a:solidFill>
                <a:latin typeface="+mn-ea"/>
              </a:rPr>
              <a:t>General Observer (GO) Special Observation Types</a:t>
            </a:r>
            <a:r>
              <a:rPr lang="en-US" sz="5000" dirty="0">
                <a:solidFill>
                  <a:schemeClr val="accent1">
                    <a:lumMod val="75000"/>
                  </a:schemeClr>
                </a:solidFill>
                <a:latin typeface="+mn-ea"/>
              </a:rPr>
              <a:t> </a:t>
            </a:r>
            <a:r>
              <a:rPr sz="5000" dirty="0">
                <a:solidFill>
                  <a:schemeClr val="accent1">
                    <a:lumMod val="75000"/>
                  </a:schemeClr>
                </a:solidFill>
                <a:latin typeface="+mn-ea"/>
              </a:rPr>
              <a:t>and Restrictions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140" name="Follow-up observations of JWST pre-imaging. Same-cycle follow-up spectroscopic observations of sources identified through JWST NIRCam imaging programs are permitted. For example, a proposal may request imaging with NIRCam as a means of identifying a specific type of target (e.g. high redshift galaxies) for subsequent spectroscopy with NIRSpec. The proposal must include the imaging observation defined in APT, and specify the expected number density and magnitude distribution in the anticipated discovery of new targets."/>
          <p:cNvSpPr>
            <a:spLocks noGrp="1"/>
          </p:cNvSpPr>
          <p:nvPr>
            <p:ph type="body" idx="1"/>
          </p:nvPr>
        </p:nvSpPr>
        <p:spPr>
          <a:xfrm>
            <a:off x="1248833" y="892629"/>
            <a:ext cx="19309673" cy="11733503"/>
          </a:xfrm>
          <a:prstGeom prst="rect">
            <a:avLst/>
          </a:prstGeom>
        </p:spPr>
        <p:txBody>
          <a:bodyPr>
            <a:normAutofit fontScale="92500"/>
          </a:bodyPr>
          <a:lstStyle/>
          <a:p>
            <a:pPr marL="228600" indent="-228600" defTabSz="457200">
              <a:lnSpc>
                <a:spcPts val="8400"/>
              </a:lnSpc>
              <a:spcBef>
                <a:spcPts val="0"/>
              </a:spcBef>
              <a:buClrTx/>
              <a:buSzPct val="100000"/>
              <a:defRPr sz="3733">
                <a:solidFill>
                  <a:schemeClr val="accent5">
                    <a:hueOff val="-8881752"/>
                    <a:lumOff val="-12984"/>
                  </a:schemeClr>
                </a:solidFill>
                <a:latin typeface="Avenir Heavy"/>
                <a:ea typeface="Avenir Heavy"/>
                <a:cs typeface="Avenir Heavy"/>
                <a:sym typeface="Avenir Heavy"/>
              </a:defRPr>
            </a:pPr>
            <a:endParaRPr sz="7033" dirty="0"/>
          </a:p>
          <a:p>
            <a:pPr marL="253997" indent="-253997" defTabSz="457200">
              <a:lnSpc>
                <a:spcPts val="10000"/>
              </a:lnSpc>
              <a:spcBef>
                <a:spcPts val="0"/>
              </a:spcBef>
              <a:buClr>
                <a:schemeClr val="accent5">
                  <a:hueOff val="-8881752"/>
                  <a:lumOff val="-12984"/>
                </a:schemeClr>
              </a:buClr>
              <a:buSzPct val="100000"/>
              <a:defRPr sz="5033">
                <a:solidFill>
                  <a:srgbClr val="FFFFFF"/>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Follow-up observations of JWST pre-imaging.</a:t>
            </a:r>
            <a:r>
              <a:rPr dirty="0">
                <a:solidFill>
                  <a:schemeClr val="accent5">
                    <a:hueOff val="-8881752"/>
                    <a:lumOff val="-12984"/>
                  </a:schemeClr>
                </a:solidFill>
              </a:rPr>
              <a:t> Same-cycle follow-up spectroscopic observations of sources identified through JWST NIRCam imaging programs are permitted. For example, a proposal may request imaging with NIRCam as a means of identifying a specific type of target (e.g. high redshift galaxies) for subsequent spectroscopy with NIRSpec. The proposal must include the imaging observation defined in APT, and specify the expected number density and magnitude distribution in the anticipated discovery of new targets.</a:t>
            </a:r>
          </a:p>
        </p:txBody>
      </p:sp>
      <p:sp>
        <p:nvSpPr>
          <p:cNvPr id="5" name="General Observer (GO) Special Observation Types…"/>
          <p:cNvSpPr>
            <a:spLocks noGrp="1"/>
          </p:cNvSpPr>
          <p:nvPr>
            <p:ph type="title"/>
          </p:nvPr>
        </p:nvSpPr>
        <p:spPr>
          <a:prstGeom prst="rect">
            <a:avLst/>
          </a:prstGeom>
        </p:spPr>
        <p:txBody>
          <a:bodyPr>
            <a:normAutofit/>
          </a:bodyPr>
          <a:lstStyle/>
          <a:p>
            <a:pPr defTabSz="462280">
              <a:defRPr sz="6384">
                <a:solidFill>
                  <a:schemeClr val="accent2">
                    <a:lumOff val="10634"/>
                  </a:schemeClr>
                </a:solidFill>
                <a:latin typeface="Avenir Heavy"/>
                <a:ea typeface="Avenir Heavy"/>
                <a:cs typeface="Avenir Heavy"/>
                <a:sym typeface="Avenir Heavy"/>
              </a:defRPr>
            </a:pPr>
            <a:r>
              <a:rPr sz="5000" dirty="0">
                <a:solidFill>
                  <a:schemeClr val="accent1">
                    <a:lumMod val="75000"/>
                  </a:schemeClr>
                </a:solidFill>
                <a:latin typeface="+mn-ea"/>
              </a:rPr>
              <a:t>General Observer (GO) Special Observation Types</a:t>
            </a:r>
            <a:r>
              <a:rPr lang="en-US" sz="5000" dirty="0">
                <a:solidFill>
                  <a:schemeClr val="accent1">
                    <a:lumMod val="75000"/>
                  </a:schemeClr>
                </a:solidFill>
                <a:latin typeface="+mn-ea"/>
              </a:rPr>
              <a:t> </a:t>
            </a:r>
            <a:r>
              <a:rPr sz="5000" dirty="0">
                <a:solidFill>
                  <a:schemeClr val="accent1">
                    <a:lumMod val="75000"/>
                  </a:schemeClr>
                </a:solidFill>
                <a:latin typeface="+mn-ea"/>
              </a:rPr>
              <a:t>and Restrictions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
        <p:nvSpPr>
          <p:cNvPr id="144" name="Opportunities available in Cycle 1"/>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Opportunities available in Cycle </a:t>
            </a:r>
            <a:r>
              <a:rPr lang="en-AU" dirty="0">
                <a:solidFill>
                  <a:schemeClr val="accent1">
                    <a:lumMod val="75000"/>
                  </a:schemeClr>
                </a:solidFill>
                <a:latin typeface="+mn-ea"/>
                <a:ea typeface="+mn-ea"/>
              </a:rPr>
              <a:t>2</a:t>
            </a:r>
            <a:endParaRPr dirty="0">
              <a:solidFill>
                <a:schemeClr val="accent1">
                  <a:lumMod val="75000"/>
                </a:schemeClr>
              </a:solidFill>
              <a:latin typeface="+mn-ea"/>
              <a:ea typeface="+mn-ea"/>
            </a:endParaRPr>
          </a:p>
        </p:txBody>
      </p:sp>
      <p:sp>
        <p:nvSpPr>
          <p:cNvPr id="145" name="Rectangle"/>
          <p:cNvSpPr/>
          <p:nvPr/>
        </p:nvSpPr>
        <p:spPr>
          <a:xfrm>
            <a:off x="3440988" y="4887614"/>
            <a:ext cx="5141266" cy="5617172"/>
          </a:xfrm>
          <a:prstGeom prst="rect">
            <a:avLst/>
          </a:prstGeom>
          <a:solidFill>
            <a:srgbClr val="FFFFFF"/>
          </a:solidFill>
          <a:ln w="12700">
            <a:miter lim="400000"/>
          </a:ln>
        </p:spPr>
        <p:txBody>
          <a:bodyPr lIns="0" tIns="0" rIns="0" bIns="0" anchor="ctr"/>
          <a:lstStyle/>
          <a:p>
            <a:pPr algn="ctr">
              <a:spcBef>
                <a:spcPts val="0"/>
              </a:spcBef>
              <a:defRPr sz="3200">
                <a:solidFill>
                  <a:srgbClr val="FFFFFF"/>
                </a:solidFill>
              </a:defRPr>
            </a:pPr>
            <a:endParaRPr/>
          </a:p>
        </p:txBody>
      </p:sp>
      <p:sp>
        <p:nvSpPr>
          <p:cNvPr id="146" name="Radio buttons"/>
          <p:cNvSpPr txBox="1"/>
          <p:nvPr/>
        </p:nvSpPr>
        <p:spPr>
          <a:xfrm>
            <a:off x="9213951" y="10960100"/>
            <a:ext cx="2095501"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a:lvl1pPr>
          </a:lstStyle>
          <a:p>
            <a:r>
              <a:t>Radio buttons</a:t>
            </a:r>
          </a:p>
        </p:txBody>
      </p:sp>
      <p:sp>
        <p:nvSpPr>
          <p:cNvPr id="147" name="Optional - Radio buttons"/>
          <p:cNvSpPr txBox="1"/>
          <p:nvPr/>
        </p:nvSpPr>
        <p:spPr>
          <a:xfrm>
            <a:off x="15360752" y="10960100"/>
            <a:ext cx="3623946"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500"/>
            </a:lvl1pPr>
          </a:lstStyle>
          <a:p>
            <a:r>
              <a:t>Optional - Radio buttons</a:t>
            </a:r>
          </a:p>
        </p:txBody>
      </p:sp>
      <p:sp>
        <p:nvSpPr>
          <p:cNvPr id="149" name="Archival…"/>
          <p:cNvSpPr txBox="1"/>
          <p:nvPr/>
        </p:nvSpPr>
        <p:spPr>
          <a:xfrm>
            <a:off x="3574946" y="5494635"/>
            <a:ext cx="3989529" cy="2870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Archival</a:t>
            </a:r>
          </a:p>
          <a:p>
            <a:r>
              <a:t>Research (AR)</a:t>
            </a:r>
          </a:p>
          <a:p>
            <a:r>
              <a:t>Program</a:t>
            </a:r>
          </a:p>
        </p:txBody>
      </p:sp>
      <p:sp>
        <p:nvSpPr>
          <p:cNvPr id="150" name="Calibration"/>
          <p:cNvSpPr txBox="1"/>
          <p:nvPr/>
        </p:nvSpPr>
        <p:spPr>
          <a:xfrm>
            <a:off x="15894152" y="4660899"/>
            <a:ext cx="3092806"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Calibration</a:t>
            </a:r>
          </a:p>
        </p:txBody>
      </p:sp>
      <p:sp>
        <p:nvSpPr>
          <p:cNvPr id="151" name="Theory"/>
          <p:cNvSpPr txBox="1"/>
          <p:nvPr/>
        </p:nvSpPr>
        <p:spPr>
          <a:xfrm>
            <a:off x="15894152" y="6997699"/>
            <a:ext cx="1999794"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Theory</a:t>
            </a:r>
          </a:p>
        </p:txBody>
      </p:sp>
      <p:sp>
        <p:nvSpPr>
          <p:cNvPr id="152" name="Community Data…"/>
          <p:cNvSpPr txBox="1"/>
          <p:nvPr/>
        </p:nvSpPr>
        <p:spPr>
          <a:xfrm>
            <a:off x="15894152" y="8851900"/>
            <a:ext cx="5059376" cy="19050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Community Data </a:t>
            </a:r>
          </a:p>
          <a:p>
            <a:r>
              <a:t>Science Software</a:t>
            </a:r>
          </a:p>
        </p:txBody>
      </p:sp>
      <p:pic>
        <p:nvPicPr>
          <p:cNvPr id="148" name="Image" descr="Image"/>
          <p:cNvPicPr>
            <a:picLocks noChangeAspect="1"/>
          </p:cNvPicPr>
          <p:nvPr/>
        </p:nvPicPr>
        <p:blipFill>
          <a:blip r:embed="rId3"/>
          <a:stretch>
            <a:fillRect/>
          </a:stretch>
        </p:blipFill>
        <p:spPr>
          <a:xfrm>
            <a:off x="3007518" y="2929235"/>
            <a:ext cx="18369047" cy="800100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sp>
        <p:nvSpPr>
          <p:cNvPr id="155" name="Observations that are no longer in the exclusive access periods are freely available for analysis and are retrieved through MAST.…"/>
          <p:cNvSpPr>
            <a:spLocks noGrp="1"/>
          </p:cNvSpPr>
          <p:nvPr>
            <p:ph type="body" idx="1"/>
          </p:nvPr>
        </p:nvSpPr>
        <p:spPr>
          <a:prstGeom prst="rect">
            <a:avLst/>
          </a:prstGeom>
        </p:spPr>
        <p:txBody>
          <a:bodyPr/>
          <a:lstStyle/>
          <a:p>
            <a:pPr marL="77735" indent="-77735" defTabSz="214884">
              <a:lnSpc>
                <a:spcPts val="6800"/>
              </a:lnSpc>
              <a:spcBef>
                <a:spcPts val="0"/>
              </a:spcBef>
              <a:buClrTx/>
              <a:buSzPct val="100000"/>
              <a:defRPr sz="4151">
                <a:solidFill>
                  <a:schemeClr val="accent5">
                    <a:hueOff val="-8881752"/>
                    <a:lumOff val="-12984"/>
                  </a:schemeClr>
                </a:solidFill>
                <a:latin typeface="Avenir Light"/>
                <a:ea typeface="Avenir Light"/>
                <a:cs typeface="Avenir Light"/>
                <a:sym typeface="Avenir Light"/>
              </a:defRPr>
            </a:pPr>
            <a:r>
              <a:rPr dirty="0"/>
              <a:t>Observations that are no longer in the exclusive access periods are freely available for analysis and are retrieved through MAST.</a:t>
            </a:r>
          </a:p>
          <a:p>
            <a:pPr marL="77735" indent="-77735" defTabSz="214884">
              <a:lnSpc>
                <a:spcPts val="6800"/>
              </a:lnSpc>
              <a:spcBef>
                <a:spcPts val="0"/>
              </a:spcBef>
              <a:buClrTx/>
              <a:buSzPct val="100000"/>
              <a:defRPr sz="4151">
                <a:solidFill>
                  <a:schemeClr val="accent5">
                    <a:hueOff val="-8881752"/>
                    <a:lumOff val="-12984"/>
                  </a:schemeClr>
                </a:solidFill>
                <a:latin typeface="Avenir Light"/>
                <a:ea typeface="Avenir Light"/>
                <a:cs typeface="Avenir Light"/>
                <a:sym typeface="Avenir Light"/>
              </a:defRPr>
            </a:pPr>
            <a:endParaRPr dirty="0"/>
          </a:p>
          <a:p>
            <a:pPr marL="77735" lvl="2" indent="-77735" defTabSz="214884">
              <a:lnSpc>
                <a:spcPts val="6800"/>
              </a:lnSpc>
              <a:spcBef>
                <a:spcPts val="0"/>
              </a:spcBef>
              <a:buClrTx/>
              <a:buSzPct val="100000"/>
              <a:buChar char="•"/>
              <a:defRPr sz="4151">
                <a:solidFill>
                  <a:schemeClr val="accent5">
                    <a:hueOff val="-8881752"/>
                    <a:lumOff val="-12984"/>
                  </a:schemeClr>
                </a:solidFill>
                <a:latin typeface="Avenir Light"/>
                <a:ea typeface="Avenir Light"/>
                <a:cs typeface="Avenir Light"/>
                <a:sym typeface="Avenir Light"/>
              </a:defRPr>
            </a:pPr>
            <a:r>
              <a:rPr dirty="0"/>
              <a:t>For Cycle 1 this will include DD Early Release Science (ERS) datasets, which have no exclusive access periods, and some GTO datasets that will be made public. </a:t>
            </a:r>
          </a:p>
          <a:p>
            <a:pPr marL="77735" lvl="2" indent="-77735" defTabSz="214884">
              <a:lnSpc>
                <a:spcPts val="6800"/>
              </a:lnSpc>
              <a:spcBef>
                <a:spcPts val="0"/>
              </a:spcBef>
              <a:buClrTx/>
              <a:buSzPct val="100000"/>
              <a:buChar char="•"/>
              <a:defRPr sz="4151">
                <a:solidFill>
                  <a:schemeClr val="accent5">
                    <a:hueOff val="-8881752"/>
                    <a:lumOff val="-12984"/>
                  </a:schemeClr>
                </a:solidFill>
                <a:latin typeface="Avenir Light"/>
                <a:ea typeface="Avenir Light"/>
                <a:cs typeface="Avenir Light"/>
                <a:sym typeface="Avenir Light"/>
              </a:defRPr>
            </a:pPr>
            <a:endParaRPr dirty="0"/>
          </a:p>
          <a:p>
            <a:pPr marL="77735" lvl="2" indent="-77735" defTabSz="214884">
              <a:lnSpc>
                <a:spcPts val="6800"/>
              </a:lnSpc>
              <a:spcBef>
                <a:spcPts val="0"/>
              </a:spcBef>
              <a:buClrTx/>
              <a:buSzPct val="100000"/>
              <a:buChar char="•"/>
              <a:defRPr sz="4151">
                <a:solidFill>
                  <a:schemeClr val="accent5">
                    <a:hueOff val="-8881752"/>
                    <a:lumOff val="-12984"/>
                  </a:schemeClr>
                </a:solidFill>
                <a:latin typeface="Avenir Light"/>
                <a:ea typeface="Avenir Light"/>
                <a:cs typeface="Avenir Light"/>
                <a:sym typeface="Avenir Light"/>
              </a:defRPr>
            </a:pPr>
            <a:r>
              <a:rPr dirty="0"/>
              <a:t>The JWST Archival Research (AR) Program can provide financial support for the analysis of such datasets. </a:t>
            </a: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3775" dirty="0"/>
          </a:p>
          <a:p>
            <a:pPr marL="0" indent="0" defTabSz="214884">
              <a:lnSpc>
                <a:spcPts val="6400"/>
              </a:lnSpc>
              <a:spcBef>
                <a:spcPts val="0"/>
              </a:spcBef>
              <a:buClrTx/>
              <a:buSzTx/>
              <a:buNone/>
              <a:defRPr sz="3775">
                <a:solidFill>
                  <a:schemeClr val="accent5">
                    <a:hueOff val="-8881752"/>
                    <a:lumOff val="-12984"/>
                  </a:schemeClr>
                </a:solidFill>
                <a:latin typeface="Avenir Light"/>
                <a:ea typeface="Avenir Light"/>
                <a:cs typeface="Avenir Light"/>
                <a:sym typeface="Avenir Light"/>
              </a:defRPr>
            </a:pPr>
            <a:endParaRPr sz="3775" dirty="0"/>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a:p>
            <a:pPr marL="0" indent="0" defTabSz="214884">
              <a:lnSpc>
                <a:spcPts val="3900"/>
              </a:lnSpc>
              <a:spcBef>
                <a:spcPts val="0"/>
              </a:spcBef>
              <a:buClrTx/>
              <a:buSzTx/>
              <a:buNone/>
              <a:defRPr sz="1754">
                <a:solidFill>
                  <a:schemeClr val="accent5">
                    <a:hueOff val="-8881752"/>
                    <a:lumOff val="-12984"/>
                  </a:schemeClr>
                </a:solidFill>
                <a:latin typeface="Avenir Light"/>
                <a:ea typeface="Avenir Light"/>
                <a:cs typeface="Avenir Light"/>
                <a:sym typeface="Avenir Light"/>
              </a:defRPr>
            </a:pPr>
            <a:endParaRPr sz="564" dirty="0">
              <a:latin typeface="Times"/>
              <a:ea typeface="Times"/>
              <a:cs typeface="Times"/>
              <a:sym typeface="Times"/>
            </a:endParaRPr>
          </a:p>
        </p:txBody>
      </p:sp>
      <p:sp>
        <p:nvSpPr>
          <p:cNvPr id="156" name="Archival Research (AR)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Archival Research (AR) Proposals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17</a:t>
            </a:fld>
            <a:endParaRPr/>
          </a:p>
        </p:txBody>
      </p:sp>
      <p:sp>
        <p:nvSpPr>
          <p:cNvPr id="159" name="Regular AR proposals analyze a specific subset of JWST data to address a specific science issue not addressed by the original program. Awards will be typically less than $150,000 with a median of $75,000.…"/>
          <p:cNvSpPr>
            <a:spLocks noGrp="1"/>
          </p:cNvSpPr>
          <p:nvPr>
            <p:ph type="body" idx="1"/>
          </p:nvPr>
        </p:nvSpPr>
        <p:spPr>
          <a:xfrm>
            <a:off x="1071033" y="2421003"/>
            <a:ext cx="19309673" cy="9754064"/>
          </a:xfrm>
          <a:prstGeom prst="rect">
            <a:avLst/>
          </a:prstGeom>
        </p:spPr>
        <p:txBody>
          <a:bodyPr>
            <a:normAutofit fontScale="92500"/>
          </a:bodyPr>
          <a:lstStyle/>
          <a:p>
            <a:pPr marL="101599" indent="-101599" defTabSz="182880">
              <a:lnSpc>
                <a:spcPts val="7500"/>
              </a:lnSpc>
              <a:spcBef>
                <a:spcPts val="0"/>
              </a:spcBef>
              <a:buClr>
                <a:schemeClr val="accent5">
                  <a:hueOff val="-8881752"/>
                  <a:lumOff val="-12984"/>
                </a:schemeClr>
              </a:buClr>
              <a:buSzPct val="100000"/>
              <a:defRPr sz="4973">
                <a:solidFill>
                  <a:srgbClr val="FFFFFF"/>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Regular AR proposals</a:t>
            </a:r>
            <a:r>
              <a:rPr dirty="0">
                <a:solidFill>
                  <a:schemeClr val="accent5">
                    <a:hueOff val="-8881752"/>
                    <a:lumOff val="-12984"/>
                  </a:schemeClr>
                </a:solidFill>
              </a:rPr>
              <a:t> analyze a specific subset of JWST data to address a specific science issue not addressed by the original program. Awards will be typically less than $150,000 with a median of $75,000.</a:t>
            </a:r>
          </a:p>
          <a:p>
            <a:pPr marL="101599" indent="-101599" defTabSz="182880">
              <a:lnSpc>
                <a:spcPts val="7500"/>
              </a:lnSpc>
              <a:spcBef>
                <a:spcPts val="0"/>
              </a:spcBef>
              <a:buClr>
                <a:schemeClr val="accent5">
                  <a:hueOff val="-8881752"/>
                  <a:lumOff val="-12984"/>
                </a:schemeClr>
              </a:buClr>
              <a:buSzPct val="100000"/>
              <a:defRPr sz="4973">
                <a:solidFill>
                  <a:srgbClr val="FFFFFF"/>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Legacy AR proposals</a:t>
            </a:r>
            <a:r>
              <a:rPr dirty="0">
                <a:solidFill>
                  <a:schemeClr val="accent2">
                    <a:lumOff val="10634"/>
                  </a:schemeClr>
                </a:solidFill>
              </a:rPr>
              <a:t> </a:t>
            </a:r>
            <a:r>
              <a:rPr dirty="0">
                <a:solidFill>
                  <a:schemeClr val="accent5">
                    <a:hueOff val="-8881752"/>
                    <a:lumOff val="-12984"/>
                  </a:schemeClr>
                </a:solidFill>
              </a:rPr>
              <a:t>differ in that they provide a homogeneous set of calibrated data or data products to the scientific community. Award will be a minimum of $150.000.</a:t>
            </a:r>
          </a:p>
          <a:p>
            <a:pPr marL="101599" indent="-101599" defTabSz="182880">
              <a:lnSpc>
                <a:spcPts val="7500"/>
              </a:lnSpc>
              <a:spcBef>
                <a:spcPts val="0"/>
              </a:spcBef>
              <a:buClr>
                <a:schemeClr val="accent5">
                  <a:hueOff val="-8881752"/>
                  <a:lumOff val="-12984"/>
                </a:schemeClr>
              </a:buClr>
              <a:buSzPct val="100000"/>
              <a:defRPr sz="4973">
                <a:solidFill>
                  <a:srgbClr val="FFFFFF"/>
                </a:solidFill>
                <a:latin typeface="Avenir Light"/>
                <a:ea typeface="Avenir Light"/>
                <a:cs typeface="Avenir Light"/>
                <a:sym typeface="Avenir Light"/>
              </a:defRPr>
            </a:pPr>
            <a:r>
              <a:rPr dirty="0">
                <a:solidFill>
                  <a:schemeClr val="accent2">
                    <a:lumOff val="10634"/>
                  </a:schemeClr>
                </a:solidFill>
              </a:rPr>
              <a:t>C</a:t>
            </a:r>
            <a:r>
              <a:rPr dirty="0">
                <a:solidFill>
                  <a:schemeClr val="accent2">
                    <a:lumOff val="10634"/>
                  </a:schemeClr>
                </a:solidFill>
                <a:latin typeface="Avenir Heavy"/>
                <a:ea typeface="Avenir Heavy"/>
                <a:cs typeface="Avenir Heavy"/>
                <a:sym typeface="Avenir Heavy"/>
              </a:rPr>
              <a:t>alibration AR proposals</a:t>
            </a:r>
            <a:r>
              <a:rPr dirty="0">
                <a:solidFill>
                  <a:schemeClr val="accent5">
                    <a:hueOff val="-8881752"/>
                    <a:lumOff val="-12984"/>
                  </a:schemeClr>
                </a:solidFill>
              </a:rPr>
              <a:t> may undertake a reanalysis of calibration data, or may develop a specialized software for JWST calibration. These should be consistent with Regular AR proposals in funding size.</a:t>
            </a:r>
            <a:endParaRPr sz="480" dirty="0">
              <a:solidFill>
                <a:schemeClr val="accent5">
                  <a:hueOff val="-8881752"/>
                  <a:lumOff val="-12984"/>
                </a:schemeClr>
              </a:solidFill>
            </a:endParaRPr>
          </a:p>
          <a:p>
            <a:pPr marL="66157" lvl="2" indent="-66157" defTabSz="182880">
              <a:lnSpc>
                <a:spcPts val="58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5400"/>
              </a:lnSpc>
              <a:spcBef>
                <a:spcPts val="0"/>
              </a:spcBef>
              <a:buClrTx/>
              <a:buSzTx/>
              <a:buNone/>
              <a:defRPr sz="321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p:txBody>
      </p:sp>
      <p:sp>
        <p:nvSpPr>
          <p:cNvPr id="160" name="Archival Research (AR) Proposals - US funding…"/>
          <p:cNvSpPr>
            <a:spLocks noGrp="1"/>
          </p:cNvSpPr>
          <p:nvPr>
            <p:ph type="title"/>
          </p:nvPr>
        </p:nvSpPr>
        <p:spPr>
          <a:prstGeom prst="rect">
            <a:avLst/>
          </a:prstGeom>
        </p:spPr>
        <p:txBody>
          <a:bodyPr/>
          <a:lstStyle/>
          <a:p>
            <a:pPr defTabSz="354965">
              <a:defRPr sz="4945">
                <a:solidFill>
                  <a:schemeClr val="accent2">
                    <a:lumOff val="10634"/>
                  </a:schemeClr>
                </a:solidFill>
                <a:latin typeface="Avenir Heavy"/>
                <a:ea typeface="Avenir Heavy"/>
                <a:cs typeface="Avenir Heavy"/>
                <a:sym typeface="Avenir Heavy"/>
              </a:defRPr>
            </a:pPr>
            <a:r>
              <a:rPr dirty="0">
                <a:solidFill>
                  <a:schemeClr val="accent1">
                    <a:lumMod val="75000"/>
                  </a:schemeClr>
                </a:solidFill>
                <a:latin typeface="+mn-ea"/>
              </a:rPr>
              <a:t>Archival Research (AR) Proposals - US funding</a:t>
            </a:r>
            <a:r>
              <a:rPr lang="en-AU" dirty="0">
                <a:solidFill>
                  <a:schemeClr val="accent1">
                    <a:lumMod val="75000"/>
                  </a:schemeClr>
                </a:solidFill>
                <a:latin typeface="+mn-ea"/>
              </a:rPr>
              <a:t> (from Cycle 1)</a:t>
            </a:r>
            <a:endParaRPr dirty="0">
              <a:solidFill>
                <a:schemeClr val="accent1">
                  <a:lumMod val="75000"/>
                </a:schemeClr>
              </a:solidFill>
              <a:latin typeface="+mn-ea"/>
            </a:endParaRPr>
          </a:p>
          <a:p>
            <a:pPr defTabSz="354965">
              <a:defRPr sz="3612">
                <a:solidFill>
                  <a:schemeClr val="accent2">
                    <a:lumOff val="10634"/>
                  </a:schemeClr>
                </a:solidFill>
                <a:latin typeface="Avenir Heavy"/>
                <a:ea typeface="Avenir Heavy"/>
                <a:cs typeface="Avenir Heavy"/>
                <a:sym typeface="Avenir Heavy"/>
              </a:defRPr>
            </a:pPr>
            <a:r>
              <a:rPr dirty="0">
                <a:solidFill>
                  <a:schemeClr val="accent1">
                    <a:lumMod val="75000"/>
                  </a:schemeClr>
                </a:solidFill>
                <a:latin typeface="+mn-ea"/>
              </a:rPr>
              <a:t>This is for information only, as European Astronomers do not have access to US funding</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163" name="Theory proposals provide financial support for theoretical research that has a lasting benefit for the current or future observational programs with JWST. These should be consistent with the Regular AR funding size.…"/>
          <p:cNvSpPr>
            <a:spLocks noGrp="1"/>
          </p:cNvSpPr>
          <p:nvPr>
            <p:ph type="body" idx="1"/>
          </p:nvPr>
        </p:nvSpPr>
        <p:spPr>
          <a:xfrm>
            <a:off x="1248833" y="2040466"/>
            <a:ext cx="19309673" cy="9296401"/>
          </a:xfrm>
          <a:prstGeom prst="rect">
            <a:avLst/>
          </a:prstGeom>
        </p:spPr>
        <p:txBody>
          <a:bodyPr>
            <a:normAutofit fontScale="85000" lnSpcReduction="10000"/>
          </a:bodyPr>
          <a:lstStyle/>
          <a:p>
            <a:pPr marL="101599" indent="-101599" defTabSz="182880">
              <a:lnSpc>
                <a:spcPts val="6700"/>
              </a:lnSpc>
              <a:spcBef>
                <a:spcPts val="0"/>
              </a:spcBef>
              <a:buClr>
                <a:schemeClr val="accent5">
                  <a:hueOff val="-8881752"/>
                  <a:lumOff val="-12984"/>
                </a:schemeClr>
              </a:buClr>
              <a:buSzPct val="100000"/>
              <a:defRPr sz="4293">
                <a:solidFill>
                  <a:srgbClr val="FFFFFF"/>
                </a:solidFill>
                <a:latin typeface="Avenir Light"/>
                <a:ea typeface="Avenir Light"/>
                <a:cs typeface="Avenir Light"/>
                <a:sym typeface="Avenir Light"/>
              </a:defRPr>
            </a:pPr>
            <a:r>
              <a:rPr>
                <a:solidFill>
                  <a:schemeClr val="accent2">
                    <a:lumOff val="10634"/>
                  </a:schemeClr>
                </a:solidFill>
                <a:latin typeface="Avenir Heavy"/>
                <a:ea typeface="Avenir Heavy"/>
                <a:cs typeface="Avenir Heavy"/>
                <a:sym typeface="Avenir Heavy"/>
              </a:rPr>
              <a:t>Theory proposals</a:t>
            </a:r>
            <a:r>
              <a:rPr>
                <a:solidFill>
                  <a:schemeClr val="accent5">
                    <a:hueOff val="-8881752"/>
                    <a:lumOff val="-12984"/>
                  </a:schemeClr>
                </a:solidFill>
              </a:rPr>
              <a:t> provide financial support for theoretical research that has a lasting benefit for the current or future observational programs with JWST. These should be consistent with the Regular AR funding size.</a:t>
            </a:r>
          </a:p>
          <a:p>
            <a:pPr marL="101599" indent="-101599" defTabSz="182880">
              <a:lnSpc>
                <a:spcPts val="6700"/>
              </a:lnSpc>
              <a:spcBef>
                <a:spcPts val="0"/>
              </a:spcBef>
              <a:buClr>
                <a:schemeClr val="accent5">
                  <a:hueOff val="-8881752"/>
                  <a:lumOff val="-12984"/>
                </a:schemeClr>
              </a:buClr>
              <a:buSzPct val="100000"/>
              <a:defRPr sz="4293">
                <a:solidFill>
                  <a:srgbClr val="FFFFFF"/>
                </a:solidFill>
                <a:latin typeface="Avenir Light"/>
                <a:ea typeface="Avenir Light"/>
                <a:cs typeface="Avenir Light"/>
                <a:sym typeface="Avenir Light"/>
              </a:defRPr>
            </a:pPr>
            <a:r>
              <a:rPr>
                <a:solidFill>
                  <a:schemeClr val="accent2">
                    <a:lumOff val="10634"/>
                  </a:schemeClr>
                </a:solidFill>
                <a:latin typeface="Avenir Heavy"/>
                <a:ea typeface="Avenir Heavy"/>
                <a:cs typeface="Avenir Heavy"/>
                <a:sym typeface="Avenir Heavy"/>
              </a:rPr>
              <a:t>Community Data Science Software proposals</a:t>
            </a:r>
            <a:r>
              <a:rPr>
                <a:solidFill>
                  <a:schemeClr val="accent2">
                    <a:lumOff val="10634"/>
                  </a:schemeClr>
                </a:solidFill>
              </a:rPr>
              <a:t> </a:t>
            </a:r>
            <a:r>
              <a:rPr>
                <a:solidFill>
                  <a:schemeClr val="accent5">
                    <a:hueOff val="-8881752"/>
                    <a:lumOff val="-12984"/>
                  </a:schemeClr>
                </a:solidFill>
              </a:rPr>
              <a:t>are an opportunity to obtain financial support for the development of additional data science software products that will be made available to the community for the purposes of analyzing JWST data. There are numerous possibilities for the types of products that could be developed. Examples include: scripts to mitigate artifacts from specific detectors, tools to identify and extract fluxes/magnitudes from multiple sources within a field, utility software for working with JWST data products, or codes to produce background-subtracted spectra or software to interact with JWST archive services.</a:t>
            </a:r>
          </a:p>
          <a:p>
            <a:pPr marL="30506" indent="-30506" defTabSz="182880">
              <a:lnSpc>
                <a:spcPts val="3300"/>
              </a:lnSpc>
              <a:spcBef>
                <a:spcPts val="0"/>
              </a:spcBef>
              <a:buClr>
                <a:schemeClr val="accent5">
                  <a:hueOff val="-8881752"/>
                  <a:lumOff val="-12984"/>
                </a:schemeClr>
              </a:buClr>
              <a:buSzPct val="100000"/>
              <a:defRPr sz="1493">
                <a:solidFill>
                  <a:schemeClr val="accent5">
                    <a:hueOff val="-8881752"/>
                    <a:lumOff val="-12984"/>
                  </a:schemeClr>
                </a:solidFill>
                <a:latin typeface="Avenir Light"/>
                <a:ea typeface="Avenir Light"/>
                <a:cs typeface="Avenir Light"/>
                <a:sym typeface="Avenir Light"/>
              </a:defRPr>
            </a:pPr>
            <a:endParaRPr sz="480"/>
          </a:p>
          <a:p>
            <a:pPr marL="66157" lvl="2" indent="-66157" defTabSz="182880">
              <a:lnSpc>
                <a:spcPts val="58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endParaRPr sz="48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3213"/>
          </a:p>
          <a:p>
            <a:pPr marL="0" indent="0" defTabSz="182880">
              <a:lnSpc>
                <a:spcPts val="5400"/>
              </a:lnSpc>
              <a:spcBef>
                <a:spcPts val="0"/>
              </a:spcBef>
              <a:buClrTx/>
              <a:buSzTx/>
              <a:buNone/>
              <a:defRPr sz="3213">
                <a:solidFill>
                  <a:schemeClr val="accent5">
                    <a:hueOff val="-8881752"/>
                    <a:lumOff val="-12984"/>
                  </a:schemeClr>
                </a:solidFill>
                <a:latin typeface="Avenir Light"/>
                <a:ea typeface="Avenir Light"/>
                <a:cs typeface="Avenir Light"/>
                <a:sym typeface="Avenir Light"/>
              </a:defRPr>
            </a:pPr>
            <a:endParaRPr sz="3213"/>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a:latin typeface="Times"/>
              <a:ea typeface="Times"/>
              <a:cs typeface="Times"/>
              <a:sym typeface="Times"/>
            </a:endParaRPr>
          </a:p>
        </p:txBody>
      </p:sp>
      <p:sp>
        <p:nvSpPr>
          <p:cNvPr id="164" name="Archival Research (AR)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Archival Research (AR) Proposals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19</a:t>
            </a:fld>
            <a:endParaRPr/>
          </a:p>
        </p:txBody>
      </p:sp>
      <p:sp>
        <p:nvSpPr>
          <p:cNvPr id="167" name="Nominally, up to 10% of the available JWST time in any cycle may be reserved for Director’s Discretionary (DD) time allocations. A substantial fraction has already been given to DD ERS programs.…"/>
          <p:cNvSpPr>
            <a:spLocks noGrp="1"/>
          </p:cNvSpPr>
          <p:nvPr>
            <p:ph type="body" idx="1"/>
          </p:nvPr>
        </p:nvSpPr>
        <p:spPr>
          <a:xfrm>
            <a:off x="1248833" y="2998126"/>
            <a:ext cx="19309674" cy="8262541"/>
          </a:xfrm>
          <a:prstGeom prst="rect">
            <a:avLst/>
          </a:prstGeom>
        </p:spPr>
        <p:txBody>
          <a:bodyPr/>
          <a:lstStyle/>
          <a:p>
            <a:pPr marL="101599" indent="-101599" defTabSz="182880">
              <a:lnSpc>
                <a:spcPts val="6800"/>
              </a:lnSpc>
              <a:spcBef>
                <a:spcPts val="0"/>
              </a:spcBef>
              <a:buClr>
                <a:schemeClr val="accent5">
                  <a:hueOff val="-8881752"/>
                  <a:lumOff val="-12984"/>
                </a:schemeClr>
              </a:buClr>
              <a:buSzPct val="100000"/>
              <a:defRPr sz="4413">
                <a:solidFill>
                  <a:schemeClr val="accent5">
                    <a:hueOff val="-8881752"/>
                    <a:lumOff val="-12984"/>
                  </a:schemeClr>
                </a:solidFill>
                <a:latin typeface="Avenir Light"/>
                <a:ea typeface="Avenir Light"/>
                <a:cs typeface="Avenir Light"/>
                <a:sym typeface="Avenir Light"/>
              </a:defRPr>
            </a:pPr>
            <a:r>
              <a:rPr dirty="0"/>
              <a:t>Nominally, up to 10% of the available JWST time in any cycle may be reserved for </a:t>
            </a:r>
            <a:r>
              <a:rPr dirty="0">
                <a:solidFill>
                  <a:schemeClr val="accent2">
                    <a:lumOff val="10634"/>
                  </a:schemeClr>
                </a:solidFill>
                <a:latin typeface="Avenir Heavy"/>
                <a:ea typeface="Avenir Heavy"/>
                <a:cs typeface="Avenir Heavy"/>
                <a:sym typeface="Avenir Heavy"/>
              </a:rPr>
              <a:t>Director’s Discretionary (DD</a:t>
            </a:r>
            <a:r>
              <a:rPr dirty="0">
                <a:solidFill>
                  <a:schemeClr val="accent2">
                    <a:lumOff val="10634"/>
                  </a:schemeClr>
                </a:solidFill>
              </a:rPr>
              <a:t>)</a:t>
            </a:r>
            <a:r>
              <a:rPr dirty="0"/>
              <a:t> time allocations. A substantial fraction has already been given to DD ERS programs. </a:t>
            </a:r>
          </a:p>
          <a:p>
            <a:pPr marL="101599" indent="-101599" defTabSz="182880">
              <a:lnSpc>
                <a:spcPts val="6800"/>
              </a:lnSpc>
              <a:spcBef>
                <a:spcPts val="0"/>
              </a:spcBef>
              <a:buClr>
                <a:schemeClr val="accent5">
                  <a:hueOff val="-8881752"/>
                  <a:lumOff val="-12984"/>
                </a:schemeClr>
              </a:buClr>
              <a:buSzPct val="100000"/>
              <a:defRPr sz="4413">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DD proposals</a:t>
            </a:r>
            <a:r>
              <a:rPr dirty="0">
                <a:latin typeface="Avenir Heavy"/>
                <a:ea typeface="Avenir Heavy"/>
                <a:cs typeface="Avenir Heavy"/>
                <a:sym typeface="Avenir Heavy"/>
              </a:rPr>
              <a:t> </a:t>
            </a:r>
            <a:r>
              <a:rPr dirty="0"/>
              <a:t>allow the timely follow-up of transient phenomena or other new discoveries that could not have been plausibly proposed for in response to the Cycle </a:t>
            </a:r>
            <a:r>
              <a:rPr lang="en-AU" dirty="0"/>
              <a:t>2</a:t>
            </a:r>
            <a:r>
              <a:rPr dirty="0"/>
              <a:t> call. </a:t>
            </a:r>
          </a:p>
          <a:p>
            <a:pPr marL="101599" indent="-101599" defTabSz="182880">
              <a:lnSpc>
                <a:spcPts val="6800"/>
              </a:lnSpc>
              <a:spcBef>
                <a:spcPts val="0"/>
              </a:spcBef>
              <a:buClr>
                <a:schemeClr val="accent5">
                  <a:hueOff val="-8881752"/>
                  <a:lumOff val="-12984"/>
                </a:schemeClr>
              </a:buClr>
              <a:buSzPct val="100000"/>
              <a:defRPr sz="4413">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DD proposals</a:t>
            </a:r>
            <a:r>
              <a:rPr dirty="0"/>
              <a:t> will be accepted at any time during Cycle </a:t>
            </a:r>
            <a:r>
              <a:rPr lang="en-AU" dirty="0"/>
              <a:t>2</a:t>
            </a:r>
            <a:r>
              <a:rPr dirty="0"/>
              <a:t>, post-commissioning.</a:t>
            </a:r>
            <a:endParaRPr sz="480" dirty="0"/>
          </a:p>
          <a:p>
            <a:pPr marL="101599" indent="-101599" defTabSz="182880">
              <a:lnSpc>
                <a:spcPts val="5000"/>
              </a:lnSpc>
              <a:spcBef>
                <a:spcPts val="0"/>
              </a:spcBef>
              <a:buClr>
                <a:schemeClr val="accent5">
                  <a:hueOff val="-8881752"/>
                  <a:lumOff val="-12984"/>
                </a:schemeClr>
              </a:buClr>
              <a:buSzPct val="100000"/>
              <a:defRPr sz="2893">
                <a:solidFill>
                  <a:schemeClr val="accent5">
                    <a:hueOff val="-8881752"/>
                    <a:lumOff val="-12984"/>
                  </a:schemeClr>
                </a:solidFill>
                <a:latin typeface="Avenir Light"/>
                <a:ea typeface="Avenir Light"/>
                <a:cs typeface="Avenir Light"/>
                <a:sym typeface="Avenir Light"/>
              </a:defRPr>
            </a:pPr>
            <a:endParaRPr sz="480" dirty="0"/>
          </a:p>
          <a:p>
            <a:pPr marL="30506" indent="-30506" defTabSz="182880">
              <a:lnSpc>
                <a:spcPts val="3300"/>
              </a:lnSpc>
              <a:spcBef>
                <a:spcPts val="0"/>
              </a:spcBef>
              <a:buClr>
                <a:schemeClr val="accent5">
                  <a:hueOff val="-8881752"/>
                  <a:lumOff val="-12984"/>
                </a:schemeClr>
              </a:buClr>
              <a:buSzPct val="100000"/>
              <a:defRPr sz="1493">
                <a:solidFill>
                  <a:schemeClr val="accent5">
                    <a:hueOff val="-8881752"/>
                    <a:lumOff val="-12984"/>
                  </a:schemeClr>
                </a:solidFill>
                <a:latin typeface="Avenir Light"/>
                <a:ea typeface="Avenir Light"/>
                <a:cs typeface="Avenir Light"/>
                <a:sym typeface="Avenir Light"/>
              </a:defRPr>
            </a:pPr>
            <a:endParaRPr sz="480" dirty="0"/>
          </a:p>
          <a:p>
            <a:pPr marL="66157" lvl="2" indent="-66157" defTabSz="182880">
              <a:lnSpc>
                <a:spcPts val="58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endParaRPr sz="480" dirty="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5400"/>
              </a:lnSpc>
              <a:spcBef>
                <a:spcPts val="0"/>
              </a:spcBef>
              <a:buClrTx/>
              <a:buSzTx/>
              <a:buNone/>
              <a:defRPr sz="3213">
                <a:solidFill>
                  <a:schemeClr val="accent5">
                    <a:hueOff val="-8881752"/>
                    <a:lumOff val="-12984"/>
                  </a:schemeClr>
                </a:solidFill>
                <a:latin typeface="Avenir Light"/>
                <a:ea typeface="Avenir Light"/>
                <a:cs typeface="Avenir Light"/>
                <a:sym typeface="Avenir Light"/>
              </a:defRPr>
            </a:pPr>
            <a:endParaRPr sz="3213" dirty="0"/>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p:txBody>
      </p:sp>
      <p:sp>
        <p:nvSpPr>
          <p:cNvPr id="168" name="Director Discretionary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cs typeface="+mn-cs"/>
              </a:rPr>
              <a:t>Director Discretionary Proposals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he timeline"/>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The timeline</a:t>
            </a:r>
          </a:p>
        </p:txBody>
      </p:sp>
      <p:pic>
        <p:nvPicPr>
          <p:cNvPr id="4" name="Picture 3" descr="Graphical user interface, text, application&#10;&#10;Description automatically generated">
            <a:extLst>
              <a:ext uri="{FF2B5EF4-FFF2-40B4-BE49-F238E27FC236}">
                <a16:creationId xmlns:a16="http://schemas.microsoft.com/office/drawing/2014/main" id="{9B141A6D-F79C-4280-DA4A-3CB88E140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676" y="3724507"/>
            <a:ext cx="23144236" cy="7205857"/>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171" name="Proposal Submission - dual anonymous"/>
          <p:cNvSpPr>
            <a:spLocks noGrp="1"/>
          </p:cNvSpPr>
          <p:nvPr>
            <p:ph type="title"/>
          </p:nvPr>
        </p:nvSpPr>
        <p:spPr>
          <a:prstGeom prst="rect">
            <a:avLst/>
          </a:prstGeom>
        </p:spPr>
        <p:txBody>
          <a:bodyPr/>
          <a:lstStyle>
            <a:lvl1pPr defTabSz="817244">
              <a:defRPr sz="8316">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Submission - dual anonymous</a:t>
            </a:r>
          </a:p>
        </p:txBody>
      </p:sp>
      <p:pic>
        <p:nvPicPr>
          <p:cNvPr id="172" name="Image" descr="Image"/>
          <p:cNvPicPr>
            <a:picLocks noChangeAspect="1"/>
          </p:cNvPicPr>
          <p:nvPr/>
        </p:nvPicPr>
        <p:blipFill>
          <a:blip r:embed="rId3"/>
          <a:stretch>
            <a:fillRect/>
          </a:stretch>
        </p:blipFill>
        <p:spPr>
          <a:xfrm>
            <a:off x="5115782" y="2025654"/>
            <a:ext cx="13534168" cy="5029196"/>
          </a:xfrm>
          <a:prstGeom prst="rect">
            <a:avLst/>
          </a:prstGeom>
          <a:ln w="12700">
            <a:miter lim="400000"/>
          </a:ln>
        </p:spPr>
      </p:pic>
      <p:sp>
        <p:nvSpPr>
          <p:cNvPr id="173" name="STScI uses a dual anonymous proposal review for both JWST and HST.…"/>
          <p:cNvSpPr txBox="1"/>
          <p:nvPr/>
        </p:nvSpPr>
        <p:spPr>
          <a:xfrm>
            <a:off x="2856882" y="6904193"/>
            <a:ext cx="18670236" cy="508921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93884" indent="-493884" defTabSz="457200">
              <a:lnSpc>
                <a:spcPts val="9600"/>
              </a:lnSpc>
              <a:spcBef>
                <a:spcPts val="0"/>
              </a:spcBef>
              <a:buSzPct val="125000"/>
              <a:buChar char="•"/>
              <a:defRPr sz="4733">
                <a:solidFill>
                  <a:schemeClr val="accent5">
                    <a:hueOff val="-8881752"/>
                    <a:lumOff val="-12984"/>
                  </a:schemeClr>
                </a:solidFill>
                <a:latin typeface="Avenir Light"/>
                <a:ea typeface="Avenir Light"/>
                <a:cs typeface="Avenir Light"/>
                <a:sym typeface="Avenir Light"/>
              </a:defRPr>
            </a:pPr>
            <a:r>
              <a:rPr sz="3200" dirty="0"/>
              <a:t>STScI uses a dual anonymous proposal review for both JWST and HST.</a:t>
            </a:r>
          </a:p>
          <a:p>
            <a:pPr marL="493884" indent="-493884" defTabSz="457200">
              <a:lnSpc>
                <a:spcPts val="9600"/>
              </a:lnSpc>
              <a:spcBef>
                <a:spcPts val="0"/>
              </a:spcBef>
              <a:buSzPct val="125000"/>
              <a:buChar char="•"/>
              <a:defRPr sz="4733">
                <a:solidFill>
                  <a:schemeClr val="accent5">
                    <a:hueOff val="-8881752"/>
                    <a:lumOff val="-12984"/>
                  </a:schemeClr>
                </a:solidFill>
                <a:latin typeface="Avenir Light"/>
                <a:ea typeface="Avenir Light"/>
                <a:cs typeface="Avenir Light"/>
                <a:sym typeface="Avenir Light"/>
              </a:defRPr>
            </a:pPr>
            <a:r>
              <a:rPr sz="3200" dirty="0"/>
              <a:t>The identity of proposers are not known to reviewers in the process of scientific ranking.</a:t>
            </a:r>
          </a:p>
          <a:p>
            <a:pPr marL="493884" indent="-493884" defTabSz="457200">
              <a:lnSpc>
                <a:spcPts val="10700"/>
              </a:lnSpc>
              <a:spcBef>
                <a:spcPts val="0"/>
              </a:spcBef>
              <a:buSzPct val="125000"/>
              <a:buChar char="•"/>
              <a:defRPr sz="4733">
                <a:solidFill>
                  <a:schemeClr val="accent5">
                    <a:hueOff val="-8881752"/>
                    <a:lumOff val="-12984"/>
                  </a:schemeClr>
                </a:solidFill>
                <a:latin typeface="Avenir Light"/>
                <a:ea typeface="Avenir Light"/>
                <a:cs typeface="Avenir Light"/>
                <a:sym typeface="Avenir Light"/>
              </a:defRPr>
            </a:pPr>
            <a:r>
              <a:rPr sz="3200" dirty="0"/>
              <a:t>This requires thought in crafting proposals (see presentation on “Tips on How to Write a Successful Proposal”).</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
        <p:nvSpPr>
          <p:cNvPr id="176" name="Proposal Submission &amp; Review"/>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Submission &amp; Review</a:t>
            </a:r>
          </a:p>
        </p:txBody>
      </p:sp>
      <p:sp>
        <p:nvSpPr>
          <p:cNvPr id="177" name="Proposers craft and submit their proposals with the Astronomers Proposal Tool (APT) to include the technical description of their request (instrument setups, orbit planning and scheduling constraints, etc.) and a separate Scientific Justification and Observation Description (PDF) section.…"/>
          <p:cNvSpPr txBox="1"/>
          <p:nvPr/>
        </p:nvSpPr>
        <p:spPr>
          <a:xfrm>
            <a:off x="2374282" y="2262832"/>
            <a:ext cx="18670236" cy="91903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53997" indent="-253997" defTabSz="457200">
              <a:lnSpc>
                <a:spcPts val="9000"/>
              </a:lnSpc>
              <a:spcBef>
                <a:spcPts val="0"/>
              </a:spcBef>
              <a:buClr>
                <a:schemeClr val="accent5">
                  <a:hueOff val="-8881752"/>
                  <a:lumOff val="-12984"/>
                </a:schemeClr>
              </a:buClr>
              <a:buSzPct val="100000"/>
              <a:buChar char="•"/>
              <a:defRPr sz="4233">
                <a:solidFill>
                  <a:srgbClr val="FFFFFF"/>
                </a:solidFill>
                <a:latin typeface="Avenir Light"/>
                <a:ea typeface="Avenir Light"/>
                <a:cs typeface="Avenir Light"/>
                <a:sym typeface="Avenir Light"/>
              </a:defRPr>
            </a:pPr>
            <a:r>
              <a:rPr sz="2800" dirty="0">
                <a:solidFill>
                  <a:schemeClr val="accent5">
                    <a:hueOff val="-8881752"/>
                    <a:lumOff val="-12984"/>
                  </a:schemeClr>
                </a:solidFill>
              </a:rPr>
              <a:t>Proposers craft and submit their proposals with the Astronomers Proposal Tool (APT) to include the technical description of their request (instrument setups, orbit planning and scheduling constraints, etc.) and a separate Scientific Justification and Observation Description (PDF) section.</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Proposals are distributed to reviewers a few weeks after the proposal deadline for preliminary grading.</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Results of the grading determine what proposals are carried forward to the in-person review (triage).</a:t>
            </a:r>
          </a:p>
          <a:p>
            <a:pPr marL="288015" indent="-288015" defTabSz="457200">
              <a:lnSpc>
                <a:spcPts val="9100"/>
              </a:lnSpc>
              <a:spcBef>
                <a:spcPts val="0"/>
              </a:spcBef>
              <a:buClr>
                <a:schemeClr val="accent5">
                  <a:hueOff val="-8881752"/>
                  <a:lumOff val="-12984"/>
                </a:schemeClr>
              </a:buClr>
              <a:buSzPct val="100000"/>
              <a:buChar char="•"/>
              <a:defRPr sz="3733">
                <a:solidFill>
                  <a:schemeClr val="accent5">
                    <a:hueOff val="-8881752"/>
                    <a:lumOff val="-12984"/>
                  </a:schemeClr>
                </a:solidFill>
                <a:latin typeface="Avenir Light"/>
                <a:ea typeface="Avenir Light"/>
                <a:cs typeface="Avenir Light"/>
                <a:sym typeface="Avenir Light"/>
              </a:defRPr>
            </a:pPr>
            <a:r>
              <a:rPr sz="2800" dirty="0"/>
              <a:t>In person review discusses proposals not eliminated in the triage, to arrive at a scientific ranking, recommending awards up to a nominal orbit allocation. </a:t>
            </a:r>
          </a:p>
          <a:p>
            <a:pPr marL="253997" indent="-253997" defTabSz="457200">
              <a:lnSpc>
                <a:spcPts val="9100"/>
              </a:lnSpc>
              <a:spcBef>
                <a:spcPts val="0"/>
              </a:spcBef>
              <a:buClr>
                <a:schemeClr val="accent5">
                  <a:hueOff val="-8881752"/>
                  <a:lumOff val="-12984"/>
                </a:schemeClr>
              </a:buClr>
              <a:buSzPct val="100000"/>
              <a:buChar char="•"/>
              <a:defRPr sz="4333">
                <a:solidFill>
                  <a:schemeClr val="accent5">
                    <a:hueOff val="-8881752"/>
                    <a:lumOff val="-12984"/>
                  </a:schemeClr>
                </a:solidFill>
                <a:latin typeface="Avenir Light"/>
                <a:ea typeface="Avenir Light"/>
                <a:cs typeface="Avenir Light"/>
                <a:sym typeface="Avenir Light"/>
              </a:defRPr>
            </a:pPr>
            <a:r>
              <a:rPr sz="2800" dirty="0"/>
              <a:t>The Director makes awards based on these recommendations.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
        <p:nvSpPr>
          <p:cNvPr id="180" name="Proposal Submission &amp; Review"/>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Submission &amp; Review</a:t>
            </a:r>
          </a:p>
        </p:txBody>
      </p:sp>
      <p:sp>
        <p:nvSpPr>
          <p:cNvPr id="181" name="Proposers must submit a Team Expertise and Background exposition with their Phase I submission. This section is separated from the main body of the proposal, not anonymous, and will be used in a final stage of the review after the scientific ranking is completed."/>
          <p:cNvSpPr txBox="1"/>
          <p:nvPr/>
        </p:nvSpPr>
        <p:spPr>
          <a:xfrm>
            <a:off x="2374282" y="3987800"/>
            <a:ext cx="18670236" cy="574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53997" indent="-253997" defTabSz="457200">
              <a:lnSpc>
                <a:spcPts val="10500"/>
              </a:lnSpc>
              <a:spcBef>
                <a:spcPts val="0"/>
              </a:spcBef>
              <a:buClr>
                <a:schemeClr val="accent5">
                  <a:hueOff val="-8881752"/>
                  <a:lumOff val="-12984"/>
                </a:schemeClr>
              </a:buClr>
              <a:buSzPct val="100000"/>
              <a:buChar char="•"/>
              <a:defRPr sz="5433">
                <a:solidFill>
                  <a:schemeClr val="accent5">
                    <a:hueOff val="-8881752"/>
                    <a:lumOff val="-12984"/>
                  </a:schemeClr>
                </a:solidFill>
                <a:latin typeface="Avenir Light"/>
                <a:ea typeface="Avenir Light"/>
                <a:cs typeface="Avenir Light"/>
                <a:sym typeface="Avenir Light"/>
              </a:defRPr>
            </a:pPr>
            <a:r>
              <a:t>Proposers must submit a </a:t>
            </a:r>
            <a:r>
              <a:rPr>
                <a:solidFill>
                  <a:schemeClr val="accent2">
                    <a:lumOff val="10634"/>
                  </a:schemeClr>
                </a:solidFill>
                <a:latin typeface="Avenir Heavy"/>
                <a:ea typeface="Avenir Heavy"/>
                <a:cs typeface="Avenir Heavy"/>
                <a:sym typeface="Avenir Heavy"/>
              </a:rPr>
              <a:t>Team Expertise and Background </a:t>
            </a:r>
            <a:r>
              <a:t>exposition with their Phase I submission. This section is separated from the main body of the proposal, not anonymous, and will be used in a final stage of the review after the scientific ranking is completed.</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23</a:t>
            </a:fld>
            <a:endParaRPr/>
          </a:p>
        </p:txBody>
      </p:sp>
      <p:sp>
        <p:nvSpPr>
          <p:cNvPr id="184" name="Proposal Review Proces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Review Process</a:t>
            </a:r>
          </a:p>
        </p:txBody>
      </p:sp>
      <p:sp>
        <p:nvSpPr>
          <p:cNvPr id="185" name="The Time Allocation Committee (TAC) review will span two weeks.…"/>
          <p:cNvSpPr txBox="1"/>
          <p:nvPr/>
        </p:nvSpPr>
        <p:spPr>
          <a:xfrm>
            <a:off x="2374282" y="2288158"/>
            <a:ext cx="18670236" cy="91396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53365"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The Time Allocation Committee (TAC) review will span two weeks.</a:t>
            </a:r>
            <a:endParaRPr lang="en-US" sz="2400" dirty="0">
              <a:latin typeface="Times"/>
              <a:ea typeface="Times"/>
              <a:cs typeface="Times"/>
            </a:endParaRPr>
          </a:p>
          <a:p>
            <a:pPr marL="253365" lvl="8"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Week 1: “Galactic” topics; Week 2: “Extragalactic”.</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~10 topical panels will meet each week, Monday through mid-day Wednesday, to review GO small and medium, and AR proposals.</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Panel chairs will review Large, Treasury, and AR Legacy proposals mid-Wednesday through Friday.</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Recommendations will be approved at the Director’s review, approximately 1 to 2 weeks after the Extragalactic TAC.</a:t>
            </a:r>
            <a:r>
              <a:rPr lang="en-US" sz="2400" dirty="0"/>
              <a:t> </a:t>
            </a:r>
            <a:r>
              <a:rPr sz="2400" dirty="0"/>
              <a:t> The </a:t>
            </a:r>
            <a:r>
              <a:rPr lang="en-US" sz="2400" dirty="0"/>
              <a:t>ESA Senior</a:t>
            </a:r>
            <a:r>
              <a:rPr sz="2400" dirty="0"/>
              <a:t> Representative is present at the Director’s review.</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400" dirty="0"/>
              <a:t>Full program to be announced </a:t>
            </a:r>
            <a:r>
              <a:rPr lang="en-AU" sz="2400" dirty="0"/>
              <a:t>by mid May.</a:t>
            </a:r>
            <a:endParaRPr sz="2400" dirty="0">
              <a:latin typeface="Times"/>
              <a:ea typeface="Times"/>
              <a:cs typeface="Times"/>
            </a:endParaRPr>
          </a:p>
          <a:p>
            <a:pPr marL="253365" lvl="2" indent="-253365"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lang="en-US" sz="2400" dirty="0"/>
              <a:t>All proposals </a:t>
            </a:r>
            <a:r>
              <a:rPr sz="2400" dirty="0"/>
              <a:t>will require a technical review</a:t>
            </a:r>
            <a:r>
              <a:rPr lang="en-AU" sz="2400" dirty="0"/>
              <a:t> </a:t>
            </a:r>
            <a:r>
              <a:rPr sz="2400" dirty="0"/>
              <a:t>to prepare the Cycle </a:t>
            </a:r>
            <a:r>
              <a:rPr lang="en-AU" sz="2400" dirty="0"/>
              <a:t>2</a:t>
            </a:r>
            <a:r>
              <a:rPr sz="2400" dirty="0"/>
              <a:t> Long Range Plan (LRP).</a:t>
            </a:r>
            <a:endParaRPr sz="2400" dirty="0">
              <a:latin typeface="Times"/>
              <a:ea typeface="Times"/>
              <a:cs typeface="Times"/>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24</a:t>
            </a:fld>
            <a:endParaRPr/>
          </a:p>
        </p:txBody>
      </p:sp>
      <p:sp>
        <p:nvSpPr>
          <p:cNvPr id="188" name="What happens if the launch slip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What happens if the launch slips</a:t>
            </a:r>
          </a:p>
        </p:txBody>
      </p:sp>
      <p:sp>
        <p:nvSpPr>
          <p:cNvPr id="189" name="The JWST Space Telescope Users Committee (JSTUC) recommended the following:…"/>
          <p:cNvSpPr txBox="1"/>
          <p:nvPr/>
        </p:nvSpPr>
        <p:spPr>
          <a:xfrm>
            <a:off x="2374282" y="2383378"/>
            <a:ext cx="18670236" cy="89492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3200" dirty="0"/>
              <a:t> The JWST Space Telescope Users Committee (JSTUC) recommended the following:</a:t>
            </a: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endParaRPr sz="3200" dirty="0"/>
          </a:p>
          <a:p>
            <a:pPr indent="377825" defTabSz="457200">
              <a:lnSpc>
                <a:spcPts val="8700"/>
              </a:lnSpc>
              <a:spcBef>
                <a:spcPts val="0"/>
              </a:spcBef>
              <a:defRPr sz="3733">
                <a:solidFill>
                  <a:schemeClr val="accent5">
                    <a:hueOff val="-8881752"/>
                    <a:lumOff val="-12984"/>
                  </a:schemeClr>
                </a:solidFill>
                <a:latin typeface="Avenir Light"/>
                <a:ea typeface="Avenir Light"/>
                <a:cs typeface="Avenir Light"/>
                <a:sym typeface="Avenir Light"/>
              </a:defRPr>
            </a:pPr>
            <a:r>
              <a:rPr sz="3200" dirty="0"/>
              <a:t>“With the new Cycle 1 call scheduled for in January 2020, we strongly recommend that the call not be cancelled once it is opened. Although there is no indication that any further delay in launch is expected, the potential science impact of such a slip could be mitigated by advising proposers for Cycle 1 GO time to discuss how their science would be impacted by a delay in observations. Impact could be further mitigated by allowing a mechanism for PIs to change targets in the event of a delayed observing window.”</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and when in doubt, ask the HelpDesk:…"/>
          <p:cNvSpPr>
            <a:spLocks noGrp="1"/>
          </p:cNvSpPr>
          <p:nvPr>
            <p:ph type="title"/>
          </p:nvPr>
        </p:nvSpPr>
        <p:spPr>
          <a:xfrm>
            <a:off x="2032000" y="3823824"/>
            <a:ext cx="20828000" cy="5244836"/>
          </a:xfrm>
          <a:prstGeom prst="rect">
            <a:avLst/>
          </a:prstGeom>
        </p:spPr>
        <p:txBody>
          <a:bodyPr/>
          <a:lstStyle/>
          <a:p>
            <a:pPr defTabSz="676909">
              <a:defRPr sz="9512"/>
            </a:pPr>
            <a:r>
              <a:rPr dirty="0"/>
              <a:t>and when in doubt, ask the HelpDesk:</a:t>
            </a:r>
          </a:p>
          <a:p>
            <a:pPr defTabSz="676909">
              <a:defRPr sz="9512"/>
            </a:pPr>
            <a:r>
              <a:rPr lang="en-US" dirty="0"/>
              <a:t>https://</a:t>
            </a:r>
            <a:r>
              <a:rPr lang="en-US" dirty="0" err="1"/>
              <a:t>jwsthelp.stsci.edu</a:t>
            </a:r>
            <a:r>
              <a:rPr lang="en-US" dirty="0"/>
              <a:t>/</a:t>
            </a:r>
            <a:br>
              <a:rPr lang="en-US" dirty="0"/>
            </a:br>
            <a:r>
              <a:rPr dirty="0"/>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3</a:t>
            </a:fld>
            <a:endParaRPr/>
          </a:p>
        </p:txBody>
      </p:sp>
      <p:sp>
        <p:nvSpPr>
          <p:cNvPr id="83" name="STScI anticipates receiving 1000 to 1600 proposals, and awarding approximately 300 recommended by the Time Allocation Committee (TAC) &amp; Panels.…"/>
          <p:cNvSpPr>
            <a:spLocks noGrp="1"/>
          </p:cNvSpPr>
          <p:nvPr>
            <p:ph type="body" idx="1"/>
          </p:nvPr>
        </p:nvSpPr>
        <p:spPr>
          <a:xfrm>
            <a:off x="1248833" y="3493525"/>
            <a:ext cx="19309673" cy="7767142"/>
          </a:xfrm>
          <a:prstGeom prst="rect">
            <a:avLst/>
          </a:prstGeom>
        </p:spPr>
        <p:txBody>
          <a:bodyPr>
            <a:normAutofit fontScale="85000" lnSpcReduction="10000"/>
          </a:bodyPr>
          <a:lstStyle/>
          <a:p>
            <a:pPr marL="952500" indent="-952500" defTabSz="457200">
              <a:lnSpc>
                <a:spcPts val="9500"/>
              </a:lnSpc>
              <a:spcBef>
                <a:spcPts val="0"/>
              </a:spcBef>
              <a:buClrTx/>
              <a:defRPr sz="4633">
                <a:solidFill>
                  <a:schemeClr val="accent5">
                    <a:hueOff val="-8881752"/>
                    <a:lumOff val="-12984"/>
                  </a:schemeClr>
                </a:solidFill>
                <a:latin typeface="Avenir Light"/>
                <a:ea typeface="Avenir Light"/>
                <a:cs typeface="Avenir Light"/>
                <a:sym typeface="Avenir Light"/>
              </a:defRPr>
            </a:pPr>
            <a:r>
              <a:t>STScI anticipates receiving 1000 to 1600 proposals, and awarding approximately 300 recommended by the Time Allocation Committee (TAC) &amp; Panels. </a:t>
            </a:r>
          </a:p>
          <a:p>
            <a:pPr marL="952500" indent="-952500" defTabSz="457200">
              <a:lnSpc>
                <a:spcPts val="9500"/>
              </a:lnSpc>
              <a:spcBef>
                <a:spcPts val="0"/>
              </a:spcBef>
              <a:buClrTx/>
              <a:defRPr sz="4633">
                <a:solidFill>
                  <a:schemeClr val="accent5">
                    <a:hueOff val="-8881752"/>
                    <a:lumOff val="-12984"/>
                  </a:schemeClr>
                </a:solidFill>
                <a:latin typeface="Avenir Light"/>
                <a:ea typeface="Avenir Light"/>
                <a:cs typeface="Avenir Light"/>
                <a:sym typeface="Avenir Light"/>
              </a:defRPr>
            </a:pPr>
            <a:endParaRPr/>
          </a:p>
          <a:p>
            <a:pPr marL="901700" indent="-901700" defTabSz="457200">
              <a:lnSpc>
                <a:spcPts val="9500"/>
              </a:lnSpc>
              <a:spcBef>
                <a:spcPts val="0"/>
              </a:spcBef>
              <a:buClrTx/>
              <a:defRPr sz="4633">
                <a:solidFill>
                  <a:schemeClr val="accent5">
                    <a:hueOff val="-8881752"/>
                    <a:lumOff val="-12984"/>
                  </a:schemeClr>
                </a:solidFill>
                <a:latin typeface="Avenir Light"/>
                <a:ea typeface="Avenir Light"/>
                <a:cs typeface="Avenir Light"/>
                <a:sym typeface="Avenir Light"/>
              </a:defRPr>
            </a:pPr>
            <a:r>
              <a:t>Approximately 6000 hours of observing time will be available for the Cycle 1 General Observer (GO), which include ~2000 hours in oversubscription to maximize scheduling efficiency.</a:t>
            </a:r>
            <a:endParaRPr>
              <a:latin typeface="Times"/>
              <a:ea typeface="Times"/>
              <a:cs typeface="Times"/>
              <a:sym typeface="Times"/>
            </a:endParaRPr>
          </a:p>
          <a:p>
            <a:pPr marL="0" indent="0" defTabSz="457200">
              <a:lnSpc>
                <a:spcPts val="8400"/>
              </a:lnSpc>
              <a:spcBef>
                <a:spcPts val="0"/>
              </a:spcBef>
              <a:buClrTx/>
              <a:buSzTx/>
              <a:buNone/>
              <a:defRPr sz="3733">
                <a:solidFill>
                  <a:schemeClr val="accent5">
                    <a:hueOff val="-8881752"/>
                    <a:lumOff val="-12984"/>
                  </a:schemeClr>
                </a:solidFill>
                <a:latin typeface="Avenir Light"/>
                <a:ea typeface="Avenir Light"/>
                <a:cs typeface="Avenir Light"/>
                <a:sym typeface="Avenir Light"/>
              </a:defRPr>
            </a:pPr>
            <a:endParaRPr>
              <a:latin typeface="Times"/>
              <a:ea typeface="Times"/>
              <a:cs typeface="Times"/>
              <a:sym typeface="Times"/>
            </a:endParaRPr>
          </a:p>
          <a:p>
            <a:pPr marL="0" indent="0" defTabSz="457200">
              <a:lnSpc>
                <a:spcPts val="8400"/>
              </a:lnSpc>
              <a:spcBef>
                <a:spcPts val="0"/>
              </a:spcBef>
              <a:buClrTx/>
              <a:buSzTx/>
              <a:buNone/>
              <a:defRPr sz="3733">
                <a:solidFill>
                  <a:schemeClr val="accent5">
                    <a:hueOff val="-8881752"/>
                    <a:lumOff val="-12984"/>
                  </a:schemeClr>
                </a:solidFill>
                <a:latin typeface="Avenir Light"/>
                <a:ea typeface="Avenir Light"/>
                <a:cs typeface="Avenir Light"/>
                <a:sym typeface="Avenir Light"/>
              </a:defRPr>
            </a:pPr>
            <a:endParaRPr>
              <a:latin typeface="Times"/>
              <a:ea typeface="Times"/>
              <a:cs typeface="Times"/>
              <a:sym typeface="Times"/>
            </a:endParaRPr>
          </a:p>
          <a:p>
            <a:pPr marL="0" indent="0" defTabSz="457200">
              <a:lnSpc>
                <a:spcPts val="8400"/>
              </a:lnSpc>
              <a:spcBef>
                <a:spcPts val="0"/>
              </a:spcBef>
              <a:buClrTx/>
              <a:buSzTx/>
              <a:buNone/>
              <a:defRPr sz="3733">
                <a:solidFill>
                  <a:schemeClr val="accent5">
                    <a:hueOff val="-8881752"/>
                    <a:lumOff val="-12984"/>
                  </a:schemeClr>
                </a:solidFill>
                <a:latin typeface="Avenir Light"/>
                <a:ea typeface="Avenir Light"/>
                <a:cs typeface="Avenir Light"/>
                <a:sym typeface="Avenir Light"/>
              </a:defRPr>
            </a:pPr>
            <a:endParaRPr sz="1200">
              <a:latin typeface="Times"/>
              <a:ea typeface="Times"/>
              <a:cs typeface="Times"/>
              <a:sym typeface="Times"/>
            </a:endParaRPr>
          </a:p>
        </p:txBody>
      </p:sp>
      <p:sp>
        <p:nvSpPr>
          <p:cNvPr id="84" name="What to expect"/>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What to expect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Where to find the information"/>
          <p:cNvSpPr>
            <a:spLocks noGrp="1"/>
          </p:cNvSpPr>
          <p:nvPr>
            <p:ph type="title"/>
          </p:nvPr>
        </p:nvSpPr>
        <p:spPr>
          <a:xfrm>
            <a:off x="-1676400" y="-557279"/>
            <a:ext cx="20828000" cy="2693592"/>
          </a:xfrm>
          <a:prstGeom prst="rect">
            <a:avLst/>
          </a:prstGeom>
        </p:spPr>
        <p:txBody>
          <a:bodyPr/>
          <a:lstStyle>
            <a:lvl1pPr>
              <a:defRPr sz="8400">
                <a:latin typeface="Avenir Heavy"/>
                <a:ea typeface="Avenir Heavy"/>
                <a:cs typeface="Avenir Heavy"/>
                <a:sym typeface="Avenir Heavy"/>
              </a:defRPr>
            </a:lvl1pPr>
          </a:lstStyle>
          <a:p>
            <a:r>
              <a:rPr dirty="0">
                <a:solidFill>
                  <a:schemeClr val="accent1">
                    <a:lumMod val="75000"/>
                  </a:schemeClr>
                </a:solidFill>
                <a:latin typeface="+mn-lt"/>
              </a:rPr>
              <a:t>Where to find the information</a:t>
            </a:r>
          </a:p>
        </p:txBody>
      </p:sp>
      <p:pic>
        <p:nvPicPr>
          <p:cNvPr id="87" name="Image" descr="Image"/>
          <p:cNvPicPr>
            <a:picLocks noChangeAspect="1"/>
          </p:cNvPicPr>
          <p:nvPr/>
        </p:nvPicPr>
        <p:blipFill>
          <a:blip r:embed="rId3"/>
          <a:stretch>
            <a:fillRect/>
          </a:stretch>
        </p:blipFill>
        <p:spPr>
          <a:xfrm>
            <a:off x="6671916" y="2093297"/>
            <a:ext cx="11054653" cy="8705890"/>
          </a:xfrm>
          <a:prstGeom prst="rect">
            <a:avLst/>
          </a:prstGeom>
          <a:ln w="12700">
            <a:miter lim="400000"/>
          </a:ln>
        </p:spPr>
      </p:pic>
      <p:sp>
        <p:nvSpPr>
          <p:cNvPr id="88" name="http://www.stsci.edu/jwst/science-planning"/>
          <p:cNvSpPr txBox="1"/>
          <p:nvPr/>
        </p:nvSpPr>
        <p:spPr>
          <a:xfrm>
            <a:off x="993524" y="12267160"/>
            <a:ext cx="8610397"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defTabSz="457200">
              <a:lnSpc>
                <a:spcPts val="7700"/>
              </a:lnSpc>
              <a:spcBef>
                <a:spcPts val="0"/>
              </a:spcBef>
              <a:defRPr sz="3200" b="1">
                <a:solidFill>
                  <a:srgbClr val="FFFFFF"/>
                </a:solidFill>
                <a:latin typeface="Helvetica Neue"/>
                <a:ea typeface="Helvetica Neue"/>
                <a:cs typeface="Helvetica Neue"/>
                <a:sym typeface="Helvetica Neue"/>
              </a:defRPr>
            </a:lvl1pPr>
          </a:lstStyle>
          <a:p>
            <a:r>
              <a:t>http://www.stsci.edu/jwst/science-planning</a:t>
            </a:r>
            <a:endParaRPr sz="1200" b="0">
              <a:solidFill>
                <a:schemeClr val="accent5">
                  <a:hueOff val="-8881752"/>
                  <a:lumOff val="-12984"/>
                </a:schemeClr>
              </a:solidFill>
              <a:latin typeface="Times"/>
              <a:ea typeface="Times"/>
              <a:cs typeface="Times"/>
              <a:sym typeface="Times"/>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Where to find the information"/>
          <p:cNvSpPr>
            <a:spLocks noGrp="1"/>
          </p:cNvSpPr>
          <p:nvPr>
            <p:ph type="title"/>
          </p:nvPr>
        </p:nvSpPr>
        <p:spPr>
          <a:xfrm>
            <a:off x="-1676400" y="-557279"/>
            <a:ext cx="20828000" cy="2693592"/>
          </a:xfrm>
          <a:prstGeom prst="rect">
            <a:avLst/>
          </a:prstGeom>
        </p:spPr>
        <p:txBody>
          <a:bodyPr/>
          <a:lstStyle>
            <a:lvl1pPr>
              <a:defRPr sz="8400">
                <a:latin typeface="Avenir Heavy"/>
                <a:ea typeface="Avenir Heavy"/>
                <a:cs typeface="Avenir Heavy"/>
                <a:sym typeface="Avenir Heavy"/>
              </a:defRPr>
            </a:lvl1pPr>
          </a:lstStyle>
          <a:p>
            <a:r>
              <a:rPr dirty="0">
                <a:solidFill>
                  <a:schemeClr val="accent1">
                    <a:lumMod val="75000"/>
                  </a:schemeClr>
                </a:solidFill>
                <a:latin typeface="+mn-ea"/>
                <a:ea typeface="+mn-ea"/>
              </a:rPr>
              <a:t>Where to find the information</a:t>
            </a:r>
          </a:p>
        </p:txBody>
      </p:sp>
      <p:pic>
        <p:nvPicPr>
          <p:cNvPr id="91" name="Image" descr="Image"/>
          <p:cNvPicPr>
            <a:picLocks noChangeAspect="1"/>
          </p:cNvPicPr>
          <p:nvPr/>
        </p:nvPicPr>
        <p:blipFill>
          <a:blip r:embed="rId3"/>
          <a:stretch>
            <a:fillRect/>
          </a:stretch>
        </p:blipFill>
        <p:spPr>
          <a:xfrm>
            <a:off x="3829095" y="1902350"/>
            <a:ext cx="18485777" cy="8802751"/>
          </a:xfrm>
          <a:prstGeom prst="rect">
            <a:avLst/>
          </a:prstGeom>
          <a:ln w="12700">
            <a:miter lim="400000"/>
          </a:ln>
        </p:spPr>
      </p:pic>
      <p:pic>
        <p:nvPicPr>
          <p:cNvPr id="92" name="Image" descr="Image"/>
          <p:cNvPicPr>
            <a:picLocks noChangeAspect="1"/>
          </p:cNvPicPr>
          <p:nvPr/>
        </p:nvPicPr>
        <p:blipFill>
          <a:blip r:embed="rId4"/>
          <a:stretch>
            <a:fillRect/>
          </a:stretch>
        </p:blipFill>
        <p:spPr>
          <a:xfrm>
            <a:off x="527050" y="12303579"/>
            <a:ext cx="4279900" cy="64770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6</a:t>
            </a:fld>
            <a:endParaRPr/>
          </a:p>
        </p:txBody>
      </p:sp>
      <p:sp>
        <p:nvSpPr>
          <p:cNvPr id="95" name="For the Cycle 1 GO/AR Call there will be two overall categories of proposals.…"/>
          <p:cNvSpPr>
            <a:spLocks noGrp="1"/>
          </p:cNvSpPr>
          <p:nvPr>
            <p:ph type="body" idx="1"/>
          </p:nvPr>
        </p:nvSpPr>
        <p:spPr>
          <a:xfrm>
            <a:off x="1248833" y="2937801"/>
            <a:ext cx="19309673" cy="8322866"/>
          </a:xfrm>
          <a:prstGeom prst="rect">
            <a:avLst/>
          </a:prstGeom>
        </p:spPr>
        <p:txBody>
          <a:bodyPr lIns="50800" tIns="50800" rIns="50800" bIns="50800" anchor="t">
            <a:normAutofit/>
          </a:bodyPr>
          <a:lstStyle/>
          <a:p>
            <a:pPr marL="0" indent="0" defTabSz="420623">
              <a:lnSpc>
                <a:spcPts val="9300"/>
              </a:lnSpc>
              <a:spcBef>
                <a:spcPts val="0"/>
              </a:spcBef>
              <a:buClrTx/>
              <a:buSzTx/>
              <a:buNone/>
              <a:defRPr sz="3434">
                <a:solidFill>
                  <a:schemeClr val="accent5">
                    <a:hueOff val="-8881752"/>
                    <a:lumOff val="-12984"/>
                  </a:schemeClr>
                </a:solidFill>
                <a:latin typeface="Avenir Light"/>
                <a:ea typeface="Avenir Light"/>
                <a:cs typeface="Avenir Light"/>
                <a:sym typeface="Avenir Light"/>
              </a:defRPr>
            </a:pPr>
            <a:r>
              <a:rPr lang="en-US" sz="3200" dirty="0">
                <a:solidFill>
                  <a:srgbClr val="42AAC9"/>
                </a:solidFill>
                <a:latin typeface="Times"/>
                <a:cs typeface="Times"/>
                <a:sym typeface="Times"/>
              </a:rPr>
              <a:t> </a:t>
            </a:r>
            <a:r>
              <a:rPr sz="3200" dirty="0"/>
              <a:t>For the Cycle 1 GO/AR Call there will be two overall categories of proposals.</a:t>
            </a:r>
            <a:r>
              <a:rPr lang="en-US" sz="3200" dirty="0"/>
              <a:t> </a:t>
            </a:r>
            <a:endParaRPr lang="en-US" sz="3200" dirty="0">
              <a:latin typeface="Times"/>
              <a:ea typeface="Times"/>
              <a:cs typeface="Times"/>
            </a:endParaRPr>
          </a:p>
          <a:p>
            <a:pPr marL="1795780" lvl="2" indent="-628015" defTabSz="420623">
              <a:lnSpc>
                <a:spcPts val="9300"/>
              </a:lnSpc>
              <a:spcBef>
                <a:spcPts val="0"/>
              </a:spcBef>
              <a:buClrTx/>
              <a:buChar char="•"/>
              <a:defRPr sz="4747">
                <a:solidFill>
                  <a:schemeClr val="accent5">
                    <a:hueOff val="-8881752"/>
                    <a:lumOff val="-12984"/>
                  </a:schemeClr>
                </a:solidFill>
                <a:latin typeface="Avenir Light"/>
                <a:ea typeface="Avenir Light"/>
                <a:cs typeface="Avenir Light"/>
                <a:sym typeface="Avenir Light"/>
              </a:defRPr>
            </a:pPr>
            <a:r>
              <a:rPr lang="en-US" sz="3200" dirty="0"/>
              <a:t> </a:t>
            </a:r>
            <a:r>
              <a:rPr sz="3200" dirty="0"/>
              <a:t>New observations are requested through General Observer (GO) proposals.</a:t>
            </a:r>
            <a:r>
              <a:rPr lang="en-US" sz="3200" dirty="0"/>
              <a:t> </a:t>
            </a:r>
            <a:endParaRPr sz="3200" dirty="0">
              <a:latin typeface="Times"/>
              <a:ea typeface="Times"/>
              <a:cs typeface="Times"/>
            </a:endParaRPr>
          </a:p>
          <a:p>
            <a:pPr marL="1795780" lvl="2" indent="-628015" defTabSz="420623">
              <a:lnSpc>
                <a:spcPts val="9300"/>
              </a:lnSpc>
              <a:spcBef>
                <a:spcPts val="0"/>
              </a:spcBef>
              <a:buClrTx/>
              <a:buChar char="•"/>
              <a:defRPr sz="4747">
                <a:solidFill>
                  <a:schemeClr val="accent5">
                    <a:hueOff val="-8881752"/>
                    <a:lumOff val="-12984"/>
                  </a:schemeClr>
                </a:solidFill>
                <a:latin typeface="Avenir Light"/>
                <a:ea typeface="Avenir Light"/>
                <a:cs typeface="Avenir Light"/>
                <a:sym typeface="Avenir Light"/>
              </a:defRPr>
            </a:pPr>
            <a:r>
              <a:rPr sz="3200" dirty="0"/>
              <a:t>Requests for support for JWST research that does not require new observations are made through Archival Research (AR) proposals.</a:t>
            </a:r>
            <a:endParaRPr sz="3200" dirty="0">
              <a:latin typeface="Times"/>
              <a:ea typeface="Times"/>
              <a:cs typeface="Times"/>
            </a:endParaRPr>
          </a:p>
          <a:p>
            <a:pPr marL="0" indent="0" defTabSz="420623">
              <a:lnSpc>
                <a:spcPts val="9300"/>
              </a:lnSpc>
              <a:spcBef>
                <a:spcPts val="0"/>
              </a:spcBef>
              <a:buClrTx/>
              <a:buSzTx/>
              <a:buNone/>
              <a:defRPr sz="4747">
                <a:solidFill>
                  <a:schemeClr val="accent5">
                    <a:hueOff val="-8881752"/>
                    <a:lumOff val="-12984"/>
                  </a:schemeClr>
                </a:solidFill>
                <a:latin typeface="Avenir Light"/>
                <a:ea typeface="Avenir Light"/>
                <a:cs typeface="Avenir Light"/>
                <a:sym typeface="Avenir Light"/>
              </a:defRPr>
            </a:pPr>
            <a:endParaRPr sz="3200" dirty="0">
              <a:latin typeface="Times"/>
              <a:ea typeface="Times"/>
              <a:cs typeface="Times"/>
            </a:endParaRPr>
          </a:p>
          <a:p>
            <a:pPr marL="0" indent="0" defTabSz="420623">
              <a:lnSpc>
                <a:spcPts val="9300"/>
              </a:lnSpc>
              <a:spcBef>
                <a:spcPts val="0"/>
              </a:spcBef>
              <a:buClrTx/>
              <a:buSzTx/>
              <a:buNone/>
              <a:defRPr sz="4747">
                <a:solidFill>
                  <a:schemeClr val="accent5">
                    <a:hueOff val="-8881752"/>
                    <a:lumOff val="-12984"/>
                  </a:schemeClr>
                </a:solidFill>
                <a:latin typeface="Avenir Light"/>
                <a:ea typeface="Avenir Light"/>
                <a:cs typeface="Avenir Light"/>
                <a:sym typeface="Avenir Light"/>
              </a:defRPr>
            </a:pPr>
            <a:r>
              <a:rPr sz="3200" dirty="0"/>
              <a:t>Director’s Discretionary (DD) proposals will be accepted any time</a:t>
            </a:r>
            <a:endParaRPr sz="3200" dirty="0">
              <a:latin typeface="Times"/>
              <a:ea typeface="Times"/>
              <a:cs typeface="Times"/>
            </a:endParaRPr>
          </a:p>
        </p:txBody>
      </p:sp>
      <p:sp>
        <p:nvSpPr>
          <p:cNvPr id="96" name="Opportunities available in Cycle 1"/>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Opportunities available in Cycle </a:t>
            </a:r>
            <a:r>
              <a:rPr lang="en-AU" dirty="0">
                <a:solidFill>
                  <a:schemeClr val="accent1">
                    <a:lumMod val="75000"/>
                  </a:schemeClr>
                </a:solidFill>
                <a:latin typeface="+mn-ea"/>
                <a:ea typeface="+mn-ea"/>
              </a:rPr>
              <a:t>2</a:t>
            </a:r>
            <a:endParaRPr dirty="0">
              <a:solidFill>
                <a:schemeClr val="accent1">
                  <a:lumMod val="75000"/>
                </a:schemeClr>
              </a:solidFill>
              <a:latin typeface="+mn-ea"/>
              <a:ea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7</a:t>
            </a:fld>
            <a:endParaRPr/>
          </a:p>
        </p:txBody>
      </p:sp>
      <p:sp>
        <p:nvSpPr>
          <p:cNvPr id="99" name="Opportunities available in Cycle 1"/>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Opportunities available in Cycle </a:t>
            </a:r>
            <a:r>
              <a:rPr lang="en-AU" dirty="0">
                <a:solidFill>
                  <a:schemeClr val="accent1">
                    <a:lumMod val="75000"/>
                  </a:schemeClr>
                </a:solidFill>
                <a:latin typeface="+mn-lt"/>
              </a:rPr>
              <a:t>2</a:t>
            </a:r>
            <a:endParaRPr dirty="0">
              <a:solidFill>
                <a:schemeClr val="accent1">
                  <a:lumMod val="75000"/>
                </a:schemeClr>
              </a:solidFill>
              <a:latin typeface="+mn-lt"/>
            </a:endParaRPr>
          </a:p>
        </p:txBody>
      </p:sp>
      <p:pic>
        <p:nvPicPr>
          <p:cNvPr id="100" name="Image" descr="Image"/>
          <p:cNvPicPr>
            <a:picLocks noChangeAspect="1"/>
          </p:cNvPicPr>
          <p:nvPr/>
        </p:nvPicPr>
        <p:blipFill>
          <a:blip r:embed="rId3"/>
          <a:stretch>
            <a:fillRect/>
          </a:stretch>
        </p:blipFill>
        <p:spPr>
          <a:xfrm>
            <a:off x="1446510" y="3360859"/>
            <a:ext cx="20169670" cy="8772206"/>
          </a:xfrm>
          <a:prstGeom prst="rect">
            <a:avLst/>
          </a:prstGeom>
          <a:ln w="12700">
            <a:miter lim="400000"/>
          </a:ln>
        </p:spPr>
      </p:pic>
      <p:sp>
        <p:nvSpPr>
          <p:cNvPr id="101" name="Rectangle"/>
          <p:cNvSpPr/>
          <p:nvPr/>
        </p:nvSpPr>
        <p:spPr>
          <a:xfrm>
            <a:off x="1710928" y="4989214"/>
            <a:ext cx="3757117" cy="6778229"/>
          </a:xfrm>
          <a:prstGeom prst="rect">
            <a:avLst/>
          </a:prstGeom>
          <a:solidFill>
            <a:srgbClr val="FFFFFF"/>
          </a:solidFill>
          <a:ln w="12700">
            <a:miter lim="400000"/>
          </a:ln>
        </p:spPr>
        <p:txBody>
          <a:bodyPr lIns="0" tIns="0" rIns="0" bIns="0" anchor="ctr"/>
          <a:lstStyle/>
          <a:p>
            <a:pPr algn="ctr">
              <a:spcBef>
                <a:spcPts val="0"/>
              </a:spcBef>
              <a:defRPr sz="3200">
                <a:solidFill>
                  <a:srgbClr val="FFFFFF"/>
                </a:solidFill>
              </a:defRPr>
            </a:pPr>
            <a:endParaRPr/>
          </a:p>
        </p:txBody>
      </p:sp>
      <p:sp>
        <p:nvSpPr>
          <p:cNvPr id="102" name="General…"/>
          <p:cNvSpPr txBox="1"/>
          <p:nvPr/>
        </p:nvSpPr>
        <p:spPr>
          <a:xfrm>
            <a:off x="2104348" y="5829261"/>
            <a:ext cx="2970277" cy="3835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General </a:t>
            </a:r>
          </a:p>
          <a:p>
            <a:r>
              <a:t>Observer </a:t>
            </a:r>
          </a:p>
          <a:p>
            <a:r>
              <a:t>(GO)</a:t>
            </a:r>
          </a:p>
          <a:p>
            <a:r>
              <a:t>Program</a:t>
            </a:r>
          </a:p>
        </p:txBody>
      </p:sp>
      <p:sp>
        <p:nvSpPr>
          <p:cNvPr id="103" name="Joint- HST"/>
          <p:cNvSpPr txBox="1"/>
          <p:nvPr/>
        </p:nvSpPr>
        <p:spPr>
          <a:xfrm>
            <a:off x="9848951" y="4786371"/>
            <a:ext cx="1630254" cy="84125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Joint</a:t>
            </a:r>
            <a:r>
              <a:rPr lang="en-AU" dirty="0"/>
              <a:t> </a:t>
            </a:r>
            <a:endParaRPr dirty="0"/>
          </a:p>
        </p:txBody>
      </p:sp>
      <p:sp>
        <p:nvSpPr>
          <p:cNvPr id="104" name="Calibration"/>
          <p:cNvSpPr txBox="1"/>
          <p:nvPr/>
        </p:nvSpPr>
        <p:spPr>
          <a:xfrm>
            <a:off x="9781895" y="6616699"/>
            <a:ext cx="3092806"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Calibration</a:t>
            </a:r>
          </a:p>
        </p:txBody>
      </p:sp>
      <p:sp>
        <p:nvSpPr>
          <p:cNvPr id="105" name="Survey"/>
          <p:cNvSpPr txBox="1"/>
          <p:nvPr/>
        </p:nvSpPr>
        <p:spPr>
          <a:xfrm>
            <a:off x="9984942" y="9613899"/>
            <a:ext cx="1921155"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Survey</a:t>
            </a:r>
          </a:p>
        </p:txBody>
      </p:sp>
      <p:sp>
        <p:nvSpPr>
          <p:cNvPr id="106" name="Long-term"/>
          <p:cNvSpPr txBox="1"/>
          <p:nvPr/>
        </p:nvSpPr>
        <p:spPr>
          <a:xfrm>
            <a:off x="14074342" y="5803899"/>
            <a:ext cx="2969058"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Long-term</a:t>
            </a:r>
          </a:p>
        </p:txBody>
      </p:sp>
      <p:sp>
        <p:nvSpPr>
          <p:cNvPr id="107" name="Treasury"/>
          <p:cNvSpPr txBox="1"/>
          <p:nvPr/>
        </p:nvSpPr>
        <p:spPr>
          <a:xfrm>
            <a:off x="14074342" y="9334499"/>
            <a:ext cx="2349704" cy="939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Treasury</a:t>
            </a:r>
          </a:p>
        </p:txBody>
      </p:sp>
      <p:sp>
        <p:nvSpPr>
          <p:cNvPr id="108" name="Time-constrained"/>
          <p:cNvSpPr txBox="1"/>
          <p:nvPr/>
        </p:nvSpPr>
        <p:spPr>
          <a:xfrm>
            <a:off x="17672152" y="4870450"/>
            <a:ext cx="3757117" cy="673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Time-constrained</a:t>
            </a:r>
          </a:p>
        </p:txBody>
      </p:sp>
      <p:sp>
        <p:nvSpPr>
          <p:cNvPr id="109" name="Target of Opportunity"/>
          <p:cNvSpPr txBox="1"/>
          <p:nvPr/>
        </p:nvSpPr>
        <p:spPr>
          <a:xfrm>
            <a:off x="17849952" y="5829299"/>
            <a:ext cx="3757117" cy="1244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Target of Opportunity</a:t>
            </a:r>
          </a:p>
        </p:txBody>
      </p:sp>
      <p:sp>
        <p:nvSpPr>
          <p:cNvPr id="110" name="Solar System"/>
          <p:cNvSpPr txBox="1"/>
          <p:nvPr/>
        </p:nvSpPr>
        <p:spPr>
          <a:xfrm>
            <a:off x="17849952" y="7359650"/>
            <a:ext cx="3757117" cy="673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Solar System</a:t>
            </a:r>
          </a:p>
        </p:txBody>
      </p:sp>
      <p:sp>
        <p:nvSpPr>
          <p:cNvPr id="111" name="Coordinated parallel"/>
          <p:cNvSpPr txBox="1"/>
          <p:nvPr/>
        </p:nvSpPr>
        <p:spPr>
          <a:xfrm>
            <a:off x="17849952" y="8318499"/>
            <a:ext cx="3757117" cy="1244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Coordinated parallel</a:t>
            </a:r>
          </a:p>
        </p:txBody>
      </p:sp>
      <p:sp>
        <p:nvSpPr>
          <p:cNvPr id="112" name="Pure Paralel"/>
          <p:cNvSpPr txBox="1"/>
          <p:nvPr/>
        </p:nvSpPr>
        <p:spPr>
          <a:xfrm>
            <a:off x="17849952" y="9880188"/>
            <a:ext cx="3757117" cy="6104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dirty="0"/>
              <a:t>Pure </a:t>
            </a:r>
            <a:r>
              <a:rPr lang="en-US" dirty="0"/>
              <a:t>Parallel</a:t>
            </a:r>
          </a:p>
        </p:txBody>
      </p:sp>
      <p:sp>
        <p:nvSpPr>
          <p:cNvPr id="113" name="Pre-Imaging"/>
          <p:cNvSpPr txBox="1"/>
          <p:nvPr/>
        </p:nvSpPr>
        <p:spPr>
          <a:xfrm>
            <a:off x="17849952" y="11093450"/>
            <a:ext cx="3757117" cy="673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t>Pre-Imaging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8</a:t>
            </a:fld>
            <a:endParaRPr/>
          </a:p>
        </p:txBody>
      </p:sp>
      <p:sp>
        <p:nvSpPr>
          <p:cNvPr id="116" name="Depending on size, GO proposals fall into the different categories:…"/>
          <p:cNvSpPr>
            <a:spLocks noGrp="1"/>
          </p:cNvSpPr>
          <p:nvPr>
            <p:ph type="body" idx="1"/>
          </p:nvPr>
        </p:nvSpPr>
        <p:spPr>
          <a:prstGeom prst="rect">
            <a:avLst/>
          </a:prstGeom>
        </p:spPr>
        <p:txBody>
          <a:bodyPr>
            <a:normAutofit fontScale="92500"/>
          </a:bodyPr>
          <a:lstStyle/>
          <a:p>
            <a:pPr marL="0" indent="0" defTabSz="196596">
              <a:lnSpc>
                <a:spcPts val="6200"/>
              </a:lnSpc>
              <a:spcBef>
                <a:spcPts val="0"/>
              </a:spcBef>
              <a:buClrTx/>
              <a:buSzTx/>
              <a:buNone/>
              <a:defRPr sz="1605">
                <a:solidFill>
                  <a:schemeClr val="accent5">
                    <a:hueOff val="-8881752"/>
                    <a:lumOff val="-12984"/>
                  </a:schemeClr>
                </a:solidFill>
                <a:latin typeface="Avenir Light"/>
                <a:ea typeface="Avenir Light"/>
                <a:cs typeface="Avenir Light"/>
                <a:sym typeface="Avenir Light"/>
              </a:defRPr>
            </a:pPr>
            <a:r>
              <a:rPr sz="2218" dirty="0">
                <a:solidFill>
                  <a:srgbClr val="42AAC9"/>
                </a:solidFill>
                <a:latin typeface="Times"/>
                <a:ea typeface="Times"/>
                <a:cs typeface="Times"/>
                <a:sym typeface="Times"/>
              </a:rPr>
              <a:t>  </a:t>
            </a:r>
            <a:r>
              <a:rPr sz="2723" dirty="0"/>
              <a:t> </a:t>
            </a:r>
            <a:r>
              <a:rPr sz="2852" dirty="0"/>
              <a:t> </a:t>
            </a:r>
            <a:r>
              <a:rPr sz="3755" dirty="0"/>
              <a:t>Depending on size, GO proposals fall into the different categories:</a:t>
            </a:r>
          </a:p>
          <a:p>
            <a:pPr marL="0" indent="0" defTabSz="196596">
              <a:lnSpc>
                <a:spcPts val="6200"/>
              </a:lnSpc>
              <a:spcBef>
                <a:spcPts val="0"/>
              </a:spcBef>
              <a:buClrTx/>
              <a:buSzTx/>
              <a:buNone/>
              <a:defRPr sz="3755">
                <a:solidFill>
                  <a:schemeClr val="accent5">
                    <a:hueOff val="-8881752"/>
                    <a:lumOff val="-12984"/>
                  </a:schemeClr>
                </a:solidFill>
                <a:latin typeface="Avenir Light"/>
                <a:ea typeface="Avenir Light"/>
                <a:cs typeface="Avenir Light"/>
                <a:sym typeface="Avenir Light"/>
              </a:defRPr>
            </a:pPr>
            <a:endParaRPr sz="3755" dirty="0"/>
          </a:p>
          <a:p>
            <a:pPr marL="212370" indent="-212370" defTabSz="196596">
              <a:lnSpc>
                <a:spcPts val="6600"/>
              </a:lnSpc>
              <a:spcBef>
                <a:spcPts val="0"/>
              </a:spcBef>
              <a:buClrTx/>
              <a:defRPr sz="4099">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Small Proposals</a:t>
            </a:r>
            <a:r>
              <a:rPr dirty="0">
                <a:solidFill>
                  <a:schemeClr val="accent2">
                    <a:lumOff val="10634"/>
                  </a:schemeClr>
                </a:solidFill>
              </a:rPr>
              <a:t> </a:t>
            </a:r>
            <a:r>
              <a:rPr dirty="0"/>
              <a:t>are requests of up to 25 hours. We anticipate approximately </a:t>
            </a:r>
            <a:r>
              <a:rPr lang="en-AU" dirty="0"/>
              <a:t>2900</a:t>
            </a:r>
            <a:r>
              <a:rPr dirty="0"/>
              <a:t> hours for Cycle </a:t>
            </a:r>
            <a:r>
              <a:rPr lang="en-AU" dirty="0"/>
              <a:t>2</a:t>
            </a:r>
            <a:r>
              <a:rPr dirty="0"/>
              <a:t>. These proposals are  reviewed and recommended by topical panels. Small proposals have a default of 12 months of exclusive access rights.</a:t>
            </a:r>
          </a:p>
          <a:p>
            <a:pPr marL="212370" indent="-212370" defTabSz="196596">
              <a:lnSpc>
                <a:spcPts val="6600"/>
              </a:lnSpc>
              <a:spcBef>
                <a:spcPts val="0"/>
              </a:spcBef>
              <a:buClrTx/>
              <a:defRPr sz="4099">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Medium Proposals</a:t>
            </a:r>
            <a:r>
              <a:rPr dirty="0">
                <a:latin typeface="Avenir Heavy"/>
                <a:ea typeface="Avenir Heavy"/>
                <a:cs typeface="Avenir Heavy"/>
                <a:sym typeface="Avenir Heavy"/>
              </a:rPr>
              <a:t> </a:t>
            </a:r>
            <a:r>
              <a:rPr dirty="0"/>
              <a:t>(25 to 75 hours) are expected to receive ~</a:t>
            </a:r>
            <a:r>
              <a:rPr lang="en-AU" dirty="0"/>
              <a:t>1250</a:t>
            </a:r>
            <a:r>
              <a:rPr dirty="0"/>
              <a:t> hours in Cycle 1. These proposals will also be reviewed by topical panels.  They also have a default of 12 months of exclusive access rights.</a:t>
            </a:r>
          </a:p>
          <a:p>
            <a:pPr marL="212370" indent="-212370" defTabSz="196596">
              <a:lnSpc>
                <a:spcPts val="6600"/>
              </a:lnSpc>
              <a:spcBef>
                <a:spcPts val="0"/>
              </a:spcBef>
              <a:buClrTx/>
              <a:defRPr sz="4099">
                <a:solidFill>
                  <a:schemeClr val="accent5">
                    <a:hueOff val="-8881752"/>
                    <a:lumOff val="-12984"/>
                  </a:schemeClr>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Large  Proposals</a:t>
            </a:r>
            <a:r>
              <a:rPr dirty="0">
                <a:solidFill>
                  <a:schemeClr val="accent2">
                    <a:lumOff val="10634"/>
                  </a:schemeClr>
                </a:solidFill>
              </a:rPr>
              <a:t> </a:t>
            </a:r>
            <a:r>
              <a:rPr dirty="0"/>
              <a:t>(&gt;75 hours) are expected to receive approximately </a:t>
            </a:r>
            <a:r>
              <a:rPr lang="en-AU" dirty="0"/>
              <a:t>750</a:t>
            </a:r>
            <a:r>
              <a:rPr dirty="0"/>
              <a:t> hours (shared with Treasury programs), and will be reviewed by the TAC, which is the chairs panel. They have no default exclusive access period, but may request one in the proposal.</a:t>
            </a:r>
          </a:p>
        </p:txBody>
      </p:sp>
      <p:sp>
        <p:nvSpPr>
          <p:cNvPr id="117" name="General Observer (GO) Proposal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lt"/>
              </a:rPr>
              <a:t>General Observer (GO) Proposals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9</a:t>
            </a:fld>
            <a:endParaRPr/>
          </a:p>
        </p:txBody>
      </p:sp>
      <p:sp>
        <p:nvSpPr>
          <p:cNvPr id="120" name="The Joint JWST-HST opportunity recognizes the inherent “double jeopardy” in proposing to both reviews to do multi-wavelength work. The JWST TAC review can award up to 150 orbits with HST in Cycle 29 to programs in which JWST observations comprise the primary science, and an ancillary small (&lt; 35 orbits) allocation with HST complements the JWST proposal. The prime JWST observations can be small, medium, or large in size category.…"/>
          <p:cNvSpPr>
            <a:spLocks noGrp="1"/>
          </p:cNvSpPr>
          <p:nvPr>
            <p:ph type="body" idx="1"/>
          </p:nvPr>
        </p:nvSpPr>
        <p:spPr>
          <a:xfrm>
            <a:off x="1248833" y="1645873"/>
            <a:ext cx="19309673" cy="10656194"/>
          </a:xfrm>
          <a:prstGeom prst="rect">
            <a:avLst/>
          </a:prstGeom>
        </p:spPr>
        <p:txBody>
          <a:bodyPr>
            <a:normAutofit fontScale="85000" lnSpcReduction="10000"/>
          </a:bodyPr>
          <a:lstStyle/>
          <a:p>
            <a:pPr marL="91440" indent="-91440" defTabSz="182880">
              <a:lnSpc>
                <a:spcPts val="3300"/>
              </a:lnSpc>
              <a:spcBef>
                <a:spcPts val="0"/>
              </a:spcBef>
              <a:buClrTx/>
              <a:buSzPct val="100000"/>
              <a:defRPr sz="1493">
                <a:solidFill>
                  <a:schemeClr val="accent5">
                    <a:hueOff val="-8881752"/>
                    <a:lumOff val="-12984"/>
                  </a:schemeClr>
                </a:solidFill>
                <a:latin typeface="Avenir Light"/>
                <a:ea typeface="Avenir Light"/>
                <a:cs typeface="Avenir Light"/>
                <a:sym typeface="Avenir Light"/>
              </a:defRPr>
            </a:pPr>
            <a:endParaRPr sz="2813" dirty="0">
              <a:latin typeface="+mn-lt"/>
              <a:ea typeface="+mn-ea"/>
              <a:cs typeface="+mn-cs"/>
              <a:sym typeface="Avenir Book"/>
            </a:endParaRPr>
          </a:p>
          <a:p>
            <a:pPr marL="91440" lvl="1" indent="-91440" defTabSz="182880">
              <a:lnSpc>
                <a:spcPts val="5600"/>
              </a:lnSpc>
              <a:spcBef>
                <a:spcPts val="0"/>
              </a:spcBef>
              <a:buClrTx/>
              <a:buSzPct val="100000"/>
              <a:buChar char="•"/>
              <a:defRPr sz="3533">
                <a:solidFill>
                  <a:schemeClr val="accent5">
                    <a:hueOff val="-8881752"/>
                    <a:lumOff val="-12984"/>
                  </a:schemeClr>
                </a:solidFill>
                <a:latin typeface="Avenir Light"/>
                <a:ea typeface="Avenir Light"/>
                <a:cs typeface="Avenir Light"/>
                <a:sym typeface="Avenir Light"/>
              </a:defRPr>
            </a:pPr>
            <a:r>
              <a:rPr sz="2813" dirty="0">
                <a:latin typeface="+mn-lt"/>
                <a:ea typeface="+mn-ea"/>
                <a:cs typeface="+mn-cs"/>
                <a:sym typeface="Avenir Book"/>
              </a:rPr>
              <a:t> </a:t>
            </a:r>
            <a:r>
              <a:rPr sz="3373" dirty="0"/>
              <a:t>The </a:t>
            </a:r>
            <a:r>
              <a:rPr sz="3373" dirty="0">
                <a:solidFill>
                  <a:schemeClr val="accent2">
                    <a:lumOff val="10634"/>
                  </a:schemeClr>
                </a:solidFill>
                <a:latin typeface="Avenir Heavy"/>
                <a:ea typeface="Avenir Heavy"/>
                <a:cs typeface="Avenir Heavy"/>
                <a:sym typeface="Avenir Heavy"/>
              </a:rPr>
              <a:t>Joint JWST-</a:t>
            </a:r>
            <a:r>
              <a:rPr lang="en-AU" sz="3373" dirty="0" err="1">
                <a:solidFill>
                  <a:schemeClr val="accent2">
                    <a:lumOff val="10634"/>
                  </a:schemeClr>
                </a:solidFill>
                <a:latin typeface="Avenir Heavy"/>
                <a:ea typeface="Avenir Heavy"/>
                <a:cs typeface="Avenir Heavy"/>
                <a:sym typeface="Avenir Heavy"/>
              </a:rPr>
              <a:t>ALMA,Chandra</a:t>
            </a:r>
            <a:r>
              <a:rPr lang="en-AU" sz="3373" dirty="0">
                <a:solidFill>
                  <a:schemeClr val="accent2">
                    <a:lumOff val="10634"/>
                  </a:schemeClr>
                </a:solidFill>
                <a:latin typeface="Avenir Heavy"/>
                <a:ea typeface="Avenir Heavy"/>
                <a:cs typeface="Avenir Heavy"/>
                <a:sym typeface="Avenir Heavy"/>
              </a:rPr>
              <a:t>, HST, NASA-Keck, </a:t>
            </a:r>
            <a:r>
              <a:rPr lang="en-AU" sz="3373" dirty="0" err="1">
                <a:solidFill>
                  <a:schemeClr val="accent2">
                    <a:lumOff val="10634"/>
                  </a:schemeClr>
                </a:solidFill>
                <a:latin typeface="Avenir Heavy"/>
                <a:ea typeface="Avenir Heavy"/>
                <a:cs typeface="Avenir Heavy"/>
                <a:sym typeface="Avenir Heavy"/>
              </a:rPr>
              <a:t>NOIRLab</a:t>
            </a:r>
            <a:r>
              <a:rPr lang="en-AU" sz="3373" dirty="0">
                <a:solidFill>
                  <a:schemeClr val="accent2">
                    <a:lumOff val="10634"/>
                  </a:schemeClr>
                </a:solidFill>
                <a:latin typeface="Avenir Heavy"/>
                <a:ea typeface="Avenir Heavy"/>
                <a:cs typeface="Avenir Heavy"/>
                <a:sym typeface="Avenir Heavy"/>
              </a:rPr>
              <a:t>, XMM-Newton</a:t>
            </a:r>
            <a:r>
              <a:rPr lang="en-AU" sz="3373" dirty="0"/>
              <a:t> </a:t>
            </a:r>
            <a:r>
              <a:rPr sz="3373" dirty="0"/>
              <a:t>opportunity recognizes the inherent “double jeopardy” in proposing to both reviews to do multi-wavelength work. The JWST TAC review can award </a:t>
            </a:r>
            <a:r>
              <a:rPr lang="en-AU" sz="3373" dirty="0"/>
              <a:t>time </a:t>
            </a:r>
            <a:r>
              <a:rPr sz="3373" dirty="0"/>
              <a:t>in which JWST observations comprise the primary science, and an ancillary allocation w</a:t>
            </a:r>
            <a:r>
              <a:rPr lang="en-AU" sz="3373" dirty="0" err="1"/>
              <a:t>hich</a:t>
            </a:r>
            <a:r>
              <a:rPr lang="en-AU" sz="3373" dirty="0"/>
              <a:t> </a:t>
            </a:r>
            <a:r>
              <a:rPr sz="3373" dirty="0"/>
              <a:t>complements the JWST proposal. The prime JWST observations can be small, medium, or large in size category.</a:t>
            </a:r>
          </a:p>
          <a:p>
            <a:pPr marL="0" indent="0" defTabSz="182880">
              <a:lnSpc>
                <a:spcPts val="5600"/>
              </a:lnSpc>
              <a:spcBef>
                <a:spcPts val="0"/>
              </a:spcBef>
              <a:buClrTx/>
              <a:buSzTx/>
              <a:buNone/>
              <a:defRPr sz="3373">
                <a:solidFill>
                  <a:srgbClr val="FFFFFF"/>
                </a:solidFill>
                <a:latin typeface="Avenir Light"/>
                <a:ea typeface="Avenir Light"/>
                <a:cs typeface="Avenir Light"/>
                <a:sym typeface="Avenir Light"/>
              </a:defRPr>
            </a:pPr>
            <a:endParaRPr dirty="0">
              <a:solidFill>
                <a:srgbClr val="42AAC9"/>
              </a:solidFill>
              <a:latin typeface="Times"/>
              <a:ea typeface="Times"/>
              <a:cs typeface="Times"/>
              <a:sym typeface="Times"/>
            </a:endParaRPr>
          </a:p>
          <a:p>
            <a:pPr marL="101599" indent="-101599" defTabSz="182880">
              <a:lnSpc>
                <a:spcPts val="5600"/>
              </a:lnSpc>
              <a:spcBef>
                <a:spcPts val="0"/>
              </a:spcBef>
              <a:buClr>
                <a:schemeClr val="accent5">
                  <a:hueOff val="-8881752"/>
                  <a:lumOff val="-12984"/>
                </a:schemeClr>
              </a:buClr>
              <a:buSzPct val="100000"/>
              <a:defRPr sz="3373">
                <a:solidFill>
                  <a:srgbClr val="FFFFFF"/>
                </a:solidFill>
                <a:latin typeface="Avenir Light"/>
                <a:ea typeface="Avenir Light"/>
                <a:cs typeface="Avenir Light"/>
                <a:sym typeface="Avenir Light"/>
              </a:defRPr>
            </a:pPr>
            <a:r>
              <a:rPr dirty="0">
                <a:solidFill>
                  <a:schemeClr val="accent2">
                    <a:lumOff val="10634"/>
                  </a:schemeClr>
                </a:solidFill>
                <a:latin typeface="Avenir Heavy"/>
                <a:ea typeface="Avenir Heavy"/>
                <a:cs typeface="Avenir Heavy"/>
                <a:sym typeface="Avenir Heavy"/>
              </a:rPr>
              <a:t>Calibration Proposals</a:t>
            </a:r>
            <a:r>
              <a:rPr dirty="0">
                <a:solidFill>
                  <a:schemeClr val="accent5">
                    <a:hueOff val="-8881752"/>
                    <a:lumOff val="-12984"/>
                  </a:schemeClr>
                </a:solidFill>
              </a:rPr>
              <a:t> -  </a:t>
            </a:r>
            <a:r>
              <a:rPr dirty="0" err="1">
                <a:solidFill>
                  <a:schemeClr val="accent5">
                    <a:hueOff val="-8881752"/>
                    <a:lumOff val="-12984"/>
                  </a:schemeClr>
                </a:solidFill>
              </a:rPr>
              <a:t>STScI</a:t>
            </a:r>
            <a:r>
              <a:rPr dirty="0">
                <a:solidFill>
                  <a:schemeClr val="accent5">
                    <a:hueOff val="-8881752"/>
                    <a:lumOff val="-12984"/>
                  </a:schemeClr>
                </a:solidFill>
              </a:rPr>
              <a:t> will manage calibration data and software for the most important and most used observatory modes,  but not all JWST configurations will be calibrated. Calibration Proposals allow the community to fill this gap. These should be for observations which are of benefit to the community. There is no set allocation, and proposals may be small, medium, or large in size.</a:t>
            </a:r>
            <a:endParaRPr dirty="0">
              <a:solidFill>
                <a:schemeClr val="accent5">
                  <a:hueOff val="-8881752"/>
                  <a:lumOff val="-12984"/>
                </a:schemeClr>
              </a:solidFill>
              <a:latin typeface="Times"/>
              <a:ea typeface="Times"/>
              <a:cs typeface="Times"/>
              <a:sym typeface="Times"/>
            </a:endParaRPr>
          </a:p>
          <a:p>
            <a:pPr marL="0" indent="0" defTabSz="182880">
              <a:lnSpc>
                <a:spcPts val="5600"/>
              </a:lnSpc>
              <a:spcBef>
                <a:spcPts val="0"/>
              </a:spcBef>
              <a:buClrTx/>
              <a:buSzTx/>
              <a:buNone/>
              <a:defRPr sz="3373">
                <a:solidFill>
                  <a:srgbClr val="FFFFFF"/>
                </a:solidFill>
                <a:latin typeface="Avenir Light"/>
                <a:ea typeface="Avenir Light"/>
                <a:cs typeface="Avenir Light"/>
                <a:sym typeface="Avenir Light"/>
              </a:defRPr>
            </a:pPr>
            <a:endParaRPr dirty="0">
              <a:solidFill>
                <a:schemeClr val="accent5">
                  <a:hueOff val="-8881752"/>
                  <a:lumOff val="-12984"/>
                </a:schemeClr>
              </a:solidFill>
              <a:latin typeface="Times"/>
              <a:ea typeface="Times"/>
              <a:cs typeface="Times"/>
              <a:sym typeface="Times"/>
            </a:endParaRPr>
          </a:p>
          <a:p>
            <a:pPr marL="91440" indent="-91440" defTabSz="182880">
              <a:lnSpc>
                <a:spcPts val="5600"/>
              </a:lnSpc>
              <a:spcBef>
                <a:spcPts val="0"/>
              </a:spcBef>
              <a:buClr>
                <a:schemeClr val="accent5">
                  <a:hueOff val="-8881752"/>
                  <a:lumOff val="-12984"/>
                </a:schemeClr>
              </a:buClr>
              <a:buSzPct val="100000"/>
              <a:defRPr sz="3373">
                <a:solidFill>
                  <a:schemeClr val="accent2">
                    <a:lumOff val="10634"/>
                  </a:schemeClr>
                </a:solidFill>
                <a:latin typeface="Avenir Light"/>
                <a:ea typeface="Avenir Light"/>
                <a:cs typeface="Avenir Light"/>
                <a:sym typeface="Avenir Light"/>
              </a:defRPr>
            </a:pPr>
            <a:r>
              <a:rPr dirty="0"/>
              <a:t> </a:t>
            </a:r>
            <a:r>
              <a:rPr dirty="0">
                <a:latin typeface="Avenir Heavy"/>
                <a:ea typeface="Avenir Heavy"/>
                <a:cs typeface="Avenir Heavy"/>
                <a:sym typeface="Avenir Heavy"/>
              </a:rPr>
              <a:t>Survey programs </a:t>
            </a:r>
            <a:r>
              <a:rPr dirty="0">
                <a:solidFill>
                  <a:schemeClr val="accent5">
                    <a:hueOff val="-8881752"/>
                    <a:lumOff val="-12984"/>
                  </a:schemeClr>
                </a:solidFill>
              </a:rPr>
              <a:t>improve the efficiency of JWST by providing short, schedule-filling observations when gaps are identified. Analogous to the HST-Snapshots, filling targets will be drawn from these lists with no guarantee any will be observed. We anticipate allocating up to 1200 hours of Survey Proposals, of which we expect only about 200 hours (1 in 6) will be executed.  Survey programs can be small, medium, or large in size category.</a:t>
            </a: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a:p>
            <a:pPr marL="0" indent="0" defTabSz="182880">
              <a:lnSpc>
                <a:spcPts val="3300"/>
              </a:lnSpc>
              <a:spcBef>
                <a:spcPts val="0"/>
              </a:spcBef>
              <a:buClrTx/>
              <a:buSzTx/>
              <a:buNone/>
              <a:defRPr sz="1493">
                <a:solidFill>
                  <a:schemeClr val="accent5">
                    <a:hueOff val="-8881752"/>
                    <a:lumOff val="-12984"/>
                  </a:schemeClr>
                </a:solidFill>
                <a:latin typeface="Avenir Light"/>
                <a:ea typeface="Avenir Light"/>
                <a:cs typeface="Avenir Light"/>
                <a:sym typeface="Avenir Light"/>
              </a:defRPr>
            </a:pPr>
            <a:endParaRPr sz="480" dirty="0">
              <a:latin typeface="Times"/>
              <a:ea typeface="Times"/>
              <a:cs typeface="Times"/>
              <a:sym typeface="Times"/>
            </a:endParaRPr>
          </a:p>
        </p:txBody>
      </p:sp>
      <p:sp>
        <p:nvSpPr>
          <p:cNvPr id="121" name="General Observer (GO) Opportunitie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General Observer (GO) Opportunities</a:t>
            </a:r>
          </a:p>
        </p:txBody>
      </p:sp>
    </p:spTree>
  </p:cSld>
  <p:clrMapOvr>
    <a:masterClrMapping/>
  </p:clrMapOvr>
  <p:transition spd="med"/>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MasterClassWorkshop_no_ESA.thmx</Template>
  <TotalTime>40</TotalTime>
  <Words>2527</Words>
  <Application>Microsoft Macintosh PowerPoint</Application>
  <PresentationFormat>Custom</PresentationFormat>
  <Paragraphs>229</Paragraphs>
  <Slides>25</Slides>
  <Notes>21</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Avenir Book</vt:lpstr>
      <vt:lpstr>Avenir Heavy</vt:lpstr>
      <vt:lpstr>Avenir Light</vt:lpstr>
      <vt:lpstr>Avenir Roman</vt:lpstr>
      <vt:lpstr>Calibri</vt:lpstr>
      <vt:lpstr>Franklin Gothic Medium</vt:lpstr>
      <vt:lpstr>Helvetica Neue</vt:lpstr>
      <vt:lpstr>Helvetica Neue Light</vt:lpstr>
      <vt:lpstr>Lato</vt:lpstr>
      <vt:lpstr>LucidaGrande</vt:lpstr>
      <vt:lpstr>Times</vt:lpstr>
      <vt:lpstr>MasterClassWorkshop_no_ESA</vt:lpstr>
      <vt:lpstr>Cycle 2 Timeline and policies</vt:lpstr>
      <vt:lpstr>The timeline</vt:lpstr>
      <vt:lpstr>What to expect</vt:lpstr>
      <vt:lpstr>Where to find the information</vt:lpstr>
      <vt:lpstr>Where to find the information</vt:lpstr>
      <vt:lpstr>Opportunities available in Cycle 2</vt:lpstr>
      <vt:lpstr>Opportunities available in Cycle 2</vt:lpstr>
      <vt:lpstr>General Observer (GO) Proposals</vt:lpstr>
      <vt:lpstr>General Observer (GO) Opportunities</vt:lpstr>
      <vt:lpstr>General Observer (GO) Opportunities</vt:lpstr>
      <vt:lpstr>General Observer (GO) Special Observation Types and Restrictions</vt:lpstr>
      <vt:lpstr>General Observer (GO) Special Observation Types and Restrictions</vt:lpstr>
      <vt:lpstr>General Observer (GO) Special Observation Types and Restrictions</vt:lpstr>
      <vt:lpstr>General Observer (GO) Special Observation Types and Restrictions</vt:lpstr>
      <vt:lpstr>Opportunities available in Cycle 2</vt:lpstr>
      <vt:lpstr>Archival Research (AR) Proposals</vt:lpstr>
      <vt:lpstr>Archival Research (AR) Proposals - US funding (from Cycle 1) This is for information only, as European Astronomers do not have access to US funding</vt:lpstr>
      <vt:lpstr>Archival Research (AR) Proposals</vt:lpstr>
      <vt:lpstr>Director Discretionary Proposals</vt:lpstr>
      <vt:lpstr>Proposal Submission - dual anonymous</vt:lpstr>
      <vt:lpstr>Proposal Submission &amp; Review</vt:lpstr>
      <vt:lpstr>Proposal Submission &amp; Review</vt:lpstr>
      <vt:lpstr>Proposal Review Process</vt:lpstr>
      <vt:lpstr>What happens if the launch slips</vt:lpstr>
      <vt:lpstr>and when in doubt, ask the HelpDesk: https://jwsthelp.stsci.edu/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1 Timeline and policies</dc:title>
  <cp:lastModifiedBy>Themiya Nanayakkara</cp:lastModifiedBy>
  <cp:revision>198</cp:revision>
  <dcterms:modified xsi:type="dcterms:W3CDTF">2022-11-28T11:06:58Z</dcterms:modified>
</cp:coreProperties>
</file>