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notesMasterIdLst>
    <p:notesMasterId r:id="rId14"/>
  </p:notesMasterIdLst>
  <p:handoutMasterIdLst>
    <p:handoutMasterId r:id="rId15"/>
  </p:handoutMasterIdLst>
  <p:sldIdLst>
    <p:sldId id="268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7" r:id="rId10"/>
    <p:sldId id="262" r:id="rId11"/>
    <p:sldId id="263" r:id="rId12"/>
    <p:sldId id="264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1pPr>
    <a:lvl2pPr marL="0" marR="0" indent="2286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2pPr>
    <a:lvl3pPr marL="0" marR="0" indent="4572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3pPr>
    <a:lvl4pPr marL="0" marR="0" indent="6858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4pPr>
    <a:lvl5pPr marL="0" marR="0" indent="9144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5pPr>
    <a:lvl6pPr marL="0" marR="0" indent="11430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6pPr>
    <a:lvl7pPr marL="0" marR="0" indent="13716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7pPr>
    <a:lvl8pPr marL="0" marR="0" indent="16002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8pPr>
    <a:lvl9pPr marL="0" marR="0" indent="18288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9pPr>
  </p:defaultTextStyle>
  <p:extLst>
    <p:ext uri="{EFAFB233-063F-42B5-8137-9DF3F51BA10A}">
      <p15:sldGuideLst xmlns:p15="http://schemas.microsoft.com/office/powerpoint/2012/main">
        <p15:guide id="1" orient="horz" pos="1848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AA3F"/>
    <a:srgbClr val="C4973B"/>
    <a:srgbClr val="C49732"/>
    <a:srgbClr val="274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7C85FD-D020-0A14-02FD-8A9A7331A025}" v="10" dt="2020-03-13T03:30:08.259"/>
  </p1510:revLst>
</p1510:revInfo>
</file>

<file path=ppt/tableStyles.xml><?xml version="1.0" encoding="utf-8"?>
<a:tblStyleLst xmlns:a="http://schemas.openxmlformats.org/drawingml/2006/main" def="{5940675A-B579-460E-94D1-54222C63F5DA}"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chemeClr val="accent5">
          <a:hueOff val="-8881752"/>
          <a:lumOff val="-12984"/>
        </a:schemeClr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chemeClr val="accent5">
          <a:hueOff val="-8881752"/>
          <a:lumOff val="-12984"/>
        </a:schemeClr>
      </a:tcTxStyle>
      <a:tcStyle>
        <a:tcBdr>
          <a:lef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chemeClr val="accent5">
          <a:hueOff val="-8881752"/>
          <a:lumOff val="-12984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chemeClr val="accent5">
          <a:hueOff val="-8881752"/>
          <a:lumOff val="-12984"/>
        </a:schemeClr>
      </a:tcTxStyle>
      <a:tcStyle>
        <a:tcBdr>
          <a:lef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chemeClr val="accent5">
          <a:hueOff val="-8881752"/>
          <a:lumOff val="-12984"/>
        </a:schemeClr>
      </a:tcTxStyle>
      <a:tcStyle>
        <a:tcBdr>
          <a:lef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chemeClr val="accent5">
            <a:hueOff val="-8881752"/>
            <a:lumOff val="-12984"/>
          </a:schemeClr>
        </a:fontRef>
        <a:schemeClr val="accent5">
          <a:hueOff val="-8881752"/>
          <a:lumOff val="-12984"/>
        </a:schemeClr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E9E8"/>
          </a:solidFill>
        </a:fill>
      </a:tcStyle>
    </a:wholeTbl>
    <a:band2H>
      <a:tcTxStyle/>
      <a:tcStyle>
        <a:tcBdr/>
        <a:fill>
          <a:solidFill>
            <a:srgbClr val="F4F4F4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>
              <a:hueOff val="-3600000"/>
              <a:lumOff val="-20194"/>
            </a:scheme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1C2BE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1C2B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 autoAdjust="0"/>
    <p:restoredTop sz="94558"/>
  </p:normalViewPr>
  <p:slideViewPr>
    <p:cSldViewPr snapToGrid="0" snapToObjects="1">
      <p:cViewPr varScale="1">
        <p:scale>
          <a:sx n="58" d="100"/>
          <a:sy n="58" d="100"/>
        </p:scale>
        <p:origin x="808" y="224"/>
      </p:cViewPr>
      <p:guideLst>
        <p:guide orient="horz" pos="1848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in Jacobs" userId="S::colinjacobs@swin.edu.au::1ae92db4-13e0-4387-a410-e0d0397dbc42" providerId="AD" clId="Web-{207C85FD-D020-0A14-02FD-8A9A7331A025}"/>
    <pc:docChg chg="modSld">
      <pc:chgData name="Colin Jacobs" userId="S::colinjacobs@swin.edu.au::1ae92db4-13e0-4387-a410-e0d0397dbc42" providerId="AD" clId="Web-{207C85FD-D020-0A14-02FD-8A9A7331A025}" dt="2020-03-13T05:15:37.886" v="228"/>
      <pc:docMkLst>
        <pc:docMk/>
      </pc:docMkLst>
      <pc:sldChg chg="modNotes">
        <pc:chgData name="Colin Jacobs" userId="S::colinjacobs@swin.edu.au::1ae92db4-13e0-4387-a410-e0d0397dbc42" providerId="AD" clId="Web-{207C85FD-D020-0A14-02FD-8A9A7331A025}" dt="2020-03-13T03:24:37.037" v="14"/>
        <pc:sldMkLst>
          <pc:docMk/>
          <pc:sldMk cId="0" sldId="257"/>
        </pc:sldMkLst>
      </pc:sldChg>
      <pc:sldChg chg="modSp modNotes">
        <pc:chgData name="Colin Jacobs" userId="S::colinjacobs@swin.edu.au::1ae92db4-13e0-4387-a410-e0d0397dbc42" providerId="AD" clId="Web-{207C85FD-D020-0A14-02FD-8A9A7331A025}" dt="2020-03-13T03:24:53.803" v="28" actId="20577"/>
        <pc:sldMkLst>
          <pc:docMk/>
          <pc:sldMk cId="0" sldId="258"/>
        </pc:sldMkLst>
        <pc:spChg chg="mod">
          <ac:chgData name="Colin Jacobs" userId="S::colinjacobs@swin.edu.au::1ae92db4-13e0-4387-a410-e0d0397dbc42" providerId="AD" clId="Web-{207C85FD-D020-0A14-02FD-8A9A7331A025}" dt="2020-03-13T03:24:05.756" v="2" actId="20577"/>
          <ac:spMkLst>
            <pc:docMk/>
            <pc:sldMk cId="0" sldId="258"/>
            <ac:spMk id="14" creationId="{00000000-0000-0000-0000-000000000000}"/>
          </ac:spMkLst>
        </pc:spChg>
        <pc:spChg chg="mod">
          <ac:chgData name="Colin Jacobs" userId="S::colinjacobs@swin.edu.au::1ae92db4-13e0-4387-a410-e0d0397dbc42" providerId="AD" clId="Web-{207C85FD-D020-0A14-02FD-8A9A7331A025}" dt="2020-03-13T03:24:53.803" v="28" actId="20577"/>
          <ac:spMkLst>
            <pc:docMk/>
            <pc:sldMk cId="0" sldId="258"/>
            <ac:spMk id="16" creationId="{00000000-0000-0000-0000-000000000000}"/>
          </ac:spMkLst>
        </pc:spChg>
        <pc:spChg chg="mod">
          <ac:chgData name="Colin Jacobs" userId="S::colinjacobs@swin.edu.au::1ae92db4-13e0-4387-a410-e0d0397dbc42" providerId="AD" clId="Web-{207C85FD-D020-0A14-02FD-8A9A7331A025}" dt="2020-03-13T03:23:59.412" v="0" actId="20577"/>
          <ac:spMkLst>
            <pc:docMk/>
            <pc:sldMk cId="0" sldId="258"/>
            <ac:spMk id="20" creationId="{00000000-0000-0000-0000-000000000000}"/>
          </ac:spMkLst>
        </pc:spChg>
        <pc:spChg chg="mod">
          <ac:chgData name="Colin Jacobs" userId="S::colinjacobs@swin.edu.au::1ae92db4-13e0-4387-a410-e0d0397dbc42" providerId="AD" clId="Web-{207C85FD-D020-0A14-02FD-8A9A7331A025}" dt="2020-03-13T03:24:02.537" v="1" actId="20577"/>
          <ac:spMkLst>
            <pc:docMk/>
            <pc:sldMk cId="0" sldId="258"/>
            <ac:spMk id="21" creationId="{00000000-0000-0000-0000-000000000000}"/>
          </ac:spMkLst>
        </pc:spChg>
      </pc:sldChg>
      <pc:sldChg chg="modNotes">
        <pc:chgData name="Colin Jacobs" userId="S::colinjacobs@swin.edu.au::1ae92db4-13e0-4387-a410-e0d0397dbc42" providerId="AD" clId="Web-{207C85FD-D020-0A14-02FD-8A9A7331A025}" dt="2020-03-13T03:25:22.960" v="36"/>
        <pc:sldMkLst>
          <pc:docMk/>
          <pc:sldMk cId="4261149540" sldId="259"/>
        </pc:sldMkLst>
      </pc:sldChg>
      <pc:sldChg chg="modNotes">
        <pc:chgData name="Colin Jacobs" userId="S::colinjacobs@swin.edu.au::1ae92db4-13e0-4387-a410-e0d0397dbc42" providerId="AD" clId="Web-{207C85FD-D020-0A14-02FD-8A9A7331A025}" dt="2020-03-13T03:28:42.055" v="57"/>
        <pc:sldMkLst>
          <pc:docMk/>
          <pc:sldMk cId="1674068951" sldId="260"/>
        </pc:sldMkLst>
      </pc:sldChg>
      <pc:sldChg chg="modSp">
        <pc:chgData name="Colin Jacobs" userId="S::colinjacobs@swin.edu.au::1ae92db4-13e0-4387-a410-e0d0397dbc42" providerId="AD" clId="Web-{207C85FD-D020-0A14-02FD-8A9A7331A025}" dt="2020-03-13T03:30:08.259" v="147" actId="1076"/>
        <pc:sldMkLst>
          <pc:docMk/>
          <pc:sldMk cId="106995285" sldId="261"/>
        </pc:sldMkLst>
        <pc:picChg chg="mod">
          <ac:chgData name="Colin Jacobs" userId="S::colinjacobs@swin.edu.au::1ae92db4-13e0-4387-a410-e0d0397dbc42" providerId="AD" clId="Web-{207C85FD-D020-0A14-02FD-8A9A7331A025}" dt="2020-03-13T03:30:08.259" v="147" actId="1076"/>
          <ac:picMkLst>
            <pc:docMk/>
            <pc:sldMk cId="106995285" sldId="261"/>
            <ac:picMk id="22" creationId="{00000000-0000-0000-0000-000000000000}"/>
          </ac:picMkLst>
        </pc:picChg>
      </pc:sldChg>
      <pc:sldChg chg="modNotes">
        <pc:chgData name="Colin Jacobs" userId="S::colinjacobs@swin.edu.au::1ae92db4-13e0-4387-a410-e0d0397dbc42" providerId="AD" clId="Web-{207C85FD-D020-0A14-02FD-8A9A7331A025}" dt="2020-03-13T05:14:05.964" v="195"/>
        <pc:sldMkLst>
          <pc:docMk/>
          <pc:sldMk cId="1998285214" sldId="262"/>
        </pc:sldMkLst>
      </pc:sldChg>
      <pc:sldChg chg="modNotes">
        <pc:chgData name="Colin Jacobs" userId="S::colinjacobs@swin.edu.au::1ae92db4-13e0-4387-a410-e0d0397dbc42" providerId="AD" clId="Web-{207C85FD-D020-0A14-02FD-8A9A7331A025}" dt="2020-03-13T05:15:37.886" v="228"/>
        <pc:sldMkLst>
          <pc:docMk/>
          <pc:sldMk cId="1527993332" sldId="263"/>
        </pc:sldMkLst>
      </pc:sldChg>
      <pc:sldChg chg="modNotes">
        <pc:chgData name="Colin Jacobs" userId="S::colinjacobs@swin.edu.au::1ae92db4-13e0-4387-a410-e0d0397dbc42" providerId="AD" clId="Web-{207C85FD-D020-0A14-02FD-8A9A7331A025}" dt="2020-03-13T03:25:26.335" v="39"/>
        <pc:sldMkLst>
          <pc:docMk/>
          <pc:sldMk cId="135386952" sldId="265"/>
        </pc:sldMkLst>
      </pc:sldChg>
      <pc:sldChg chg="modNotes">
        <pc:chgData name="Colin Jacobs" userId="S::colinjacobs@swin.edu.au::1ae92db4-13e0-4387-a410-e0d0397dbc42" providerId="AD" clId="Web-{207C85FD-D020-0A14-02FD-8A9A7331A025}" dt="2020-03-13T03:29:50.884" v="144"/>
        <pc:sldMkLst>
          <pc:docMk/>
          <pc:sldMk cId="3464263482" sldId="266"/>
        </pc:sldMkLst>
      </pc:sldChg>
      <pc:sldChg chg="modNotes">
        <pc:chgData name="Colin Jacobs" userId="S::colinjacobs@swin.edu.au::1ae92db4-13e0-4387-a410-e0d0397dbc42" providerId="AD" clId="Web-{207C85FD-D020-0A14-02FD-8A9A7331A025}" dt="2020-03-13T05:12:45.635" v="180"/>
        <pc:sldMkLst>
          <pc:docMk/>
          <pc:sldMk cId="4072135183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C70E4-FE88-8443-91A7-759B143A7F80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92316-3177-1947-BE9C-F33571979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80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413815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Go through in detail. It's overwhelming, new telescope</a:t>
            </a:r>
          </a:p>
        </p:txBody>
      </p:sp>
    </p:spTree>
    <p:extLst>
      <p:ext uri="{BB962C8B-B14F-4D97-AF65-F5344CB8AC3E}">
        <p14:creationId xmlns:p14="http://schemas.microsoft.com/office/powerpoint/2010/main" val="4164907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Lots of acronyms. Help to navigate</a:t>
            </a:r>
          </a:p>
        </p:txBody>
      </p:sp>
    </p:spTree>
    <p:extLst>
      <p:ext uri="{BB962C8B-B14F-4D97-AF65-F5344CB8AC3E}">
        <p14:creationId xmlns:p14="http://schemas.microsoft.com/office/powerpoint/2010/main" val="4066057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Most important thing</a:t>
            </a:r>
          </a:p>
        </p:txBody>
      </p:sp>
    </p:spTree>
    <p:extLst>
      <p:ext uri="{BB962C8B-B14F-4D97-AF65-F5344CB8AC3E}">
        <p14:creationId xmlns:p14="http://schemas.microsoft.com/office/powerpoint/2010/main" val="4067400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Where to start</a:t>
            </a:r>
          </a:p>
        </p:txBody>
      </p:sp>
    </p:spTree>
    <p:extLst>
      <p:ext uri="{BB962C8B-B14F-4D97-AF65-F5344CB8AC3E}">
        <p14:creationId xmlns:p14="http://schemas.microsoft.com/office/powerpoint/2010/main" val="127058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Best place to start is the </a:t>
            </a:r>
            <a:r>
              <a:rPr lang="en-US" dirty="0" err="1">
                <a:latin typeface="Calibri"/>
                <a:cs typeface="Calibri"/>
              </a:rPr>
              <a:t>documentattion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wikl</a:t>
            </a:r>
          </a:p>
          <a:p>
            <a:r>
              <a:rPr lang="en-US" dirty="0">
                <a:latin typeface="Calibri"/>
                <a:cs typeface="Calibri"/>
              </a:rPr>
              <a:t>Left has some good starting resources</a:t>
            </a:r>
          </a:p>
        </p:txBody>
      </p:sp>
    </p:spTree>
    <p:extLst>
      <p:ext uri="{BB962C8B-B14F-4D97-AF65-F5344CB8AC3E}">
        <p14:creationId xmlns:p14="http://schemas.microsoft.com/office/powerpoint/2010/main" val="3810118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Downselect</a:t>
            </a:r>
            <a:r>
              <a:rPr lang="en-US" dirty="0">
                <a:latin typeface="Calibri"/>
                <a:cs typeface="Calibri"/>
              </a:rPr>
              <a:t>: then go into the instrument mode and changeable parameters</a:t>
            </a:r>
          </a:p>
          <a:p>
            <a:r>
              <a:rPr lang="en-US" dirty="0">
                <a:latin typeface="Calibri"/>
                <a:cs typeface="Calibri"/>
              </a:rPr>
              <a:t>How to observe in space (vs ground), e.g. target acquisition </a:t>
            </a:r>
            <a:r>
              <a:rPr lang="en-US" dirty="0" err="1">
                <a:latin typeface="Calibri"/>
                <a:cs typeface="Calibri"/>
              </a:rPr>
              <a:t>etc</a:t>
            </a:r>
          </a:p>
          <a:p>
            <a:r>
              <a:rPr lang="en-US" dirty="0">
                <a:latin typeface="Calibri"/>
                <a:cs typeface="Calibri"/>
              </a:rPr>
              <a:t>Example science programs and recommended observing strategies</a:t>
            </a:r>
          </a:p>
        </p:txBody>
      </p:sp>
    </p:spTree>
    <p:extLst>
      <p:ext uri="{BB962C8B-B14F-4D97-AF65-F5344CB8AC3E}">
        <p14:creationId xmlns:p14="http://schemas.microsoft.com/office/powerpoint/2010/main" val="3421800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Is it visible? Do I need a short or long proposal? JIST very handy starting point</a:t>
            </a:r>
          </a:p>
          <a:p>
            <a:r>
              <a:rPr lang="en-US">
                <a:latin typeface="Calibri"/>
                <a:cs typeface="Calibri"/>
              </a:rPr>
              <a:t>Background variability and limits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0109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OK, it's new and can be done</a:t>
            </a:r>
          </a:p>
          <a:p>
            <a:r>
              <a:rPr lang="en-US">
                <a:latin typeface="Calibri"/>
                <a:cs typeface="Calibri"/>
              </a:rPr>
              <a:t>Dive deep in the main tools (proposal tools)</a:t>
            </a:r>
          </a:p>
          <a:p>
            <a:r>
              <a:rPr lang="en-US">
                <a:latin typeface="Calibri"/>
                <a:cs typeface="Calibri"/>
              </a:rPr>
              <a:t>No phase 2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0913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Seveal simulators available to do further checks or want to get a head start on data analysis</a:t>
            </a:r>
          </a:p>
          <a:p>
            <a:r>
              <a:rPr lang="en-US">
                <a:latin typeface="Calibri"/>
                <a:cs typeface="Calibri"/>
              </a:rPr>
              <a:t>Use help desk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904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"/>
          <p:cNvSpPr/>
          <p:nvPr/>
        </p:nvSpPr>
        <p:spPr>
          <a:xfrm>
            <a:off x="23380700" y="1473200"/>
            <a:ext cx="1270000" cy="9996885"/>
          </a:xfrm>
          <a:prstGeom prst="rect">
            <a:avLst/>
          </a:prstGeom>
          <a:solidFill>
            <a:srgbClr val="DDDEE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" name="jwst_20170515.jpg" descr="jwst_201705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8000" y="-1625599"/>
            <a:ext cx="24396067" cy="1827265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Rectangle"/>
          <p:cNvSpPr/>
          <p:nvPr/>
        </p:nvSpPr>
        <p:spPr>
          <a:xfrm>
            <a:off x="-8467" y="889000"/>
            <a:ext cx="24400934" cy="13716000"/>
          </a:xfrm>
          <a:prstGeom prst="rect">
            <a:avLst/>
          </a:prstGeom>
          <a:solidFill>
            <a:srgbClr val="C49732">
              <a:alpha val="9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524933" y="4922175"/>
            <a:ext cx="15620108" cy="269359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4">
                    <a:lumOff val="22769"/>
                  </a:schemeClr>
                </a:solidFill>
              </a:defRPr>
            </a:lvl1pPr>
            <a:lvl2pPr>
              <a:defRPr>
                <a:solidFill>
                  <a:schemeClr val="accent4">
                    <a:lumOff val="22769"/>
                  </a:schemeClr>
                </a:solidFill>
              </a:defRPr>
            </a:lvl2pPr>
            <a:lvl3pPr>
              <a:defRPr>
                <a:solidFill>
                  <a:schemeClr val="accent4">
                    <a:lumOff val="22769"/>
                  </a:schemeClr>
                </a:solidFill>
              </a:defRPr>
            </a:lvl3pPr>
            <a:lvl4pPr>
              <a:defRPr>
                <a:solidFill>
                  <a:schemeClr val="accent4">
                    <a:lumOff val="22769"/>
                  </a:schemeClr>
                </a:solidFill>
              </a:defRPr>
            </a:lvl4pPr>
            <a:lvl5pPr>
              <a:defRPr>
                <a:solidFill>
                  <a:schemeClr val="accent4">
                    <a:lumOff val="22769"/>
                  </a:schemeClr>
                </a:solidFill>
              </a:defRPr>
            </a:lvl5pPr>
          </a:lstStyle>
          <a:p>
            <a:pPr lvl="0"/>
            <a:r>
              <a:rPr lang="en-US"/>
              <a:t>Your Name Here</a:t>
            </a:r>
            <a:endParaRPr dirty="0"/>
          </a:p>
        </p:txBody>
      </p:sp>
      <p:pic>
        <p:nvPicPr>
          <p:cNvPr id="23" name="master_class_workshop_logo.png" descr="master_class_workshop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9557" y="3278716"/>
            <a:ext cx="6539310" cy="653931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Rectangle"/>
          <p:cNvSpPr/>
          <p:nvPr/>
        </p:nvSpPr>
        <p:spPr>
          <a:xfrm>
            <a:off x="-8467" y="11309217"/>
            <a:ext cx="24400934" cy="2406783"/>
          </a:xfrm>
          <a:prstGeom prst="rect">
            <a:avLst/>
          </a:prstGeom>
          <a:solidFill>
            <a:schemeClr val="accent4">
              <a:hueOff val="-3600000"/>
              <a:lumOff val="-2019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Rectangle"/>
          <p:cNvSpPr/>
          <p:nvPr/>
        </p:nvSpPr>
        <p:spPr>
          <a:xfrm>
            <a:off x="-8467" y="11855846"/>
            <a:ext cx="24400934" cy="1860154"/>
          </a:xfrm>
          <a:prstGeom prst="rect">
            <a:avLst/>
          </a:prstGeom>
          <a:solidFill>
            <a:srgbClr val="9C37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Rectangle"/>
          <p:cNvSpPr/>
          <p:nvPr/>
        </p:nvSpPr>
        <p:spPr>
          <a:xfrm>
            <a:off x="-8467" y="12128500"/>
            <a:ext cx="24400934" cy="1587500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Rectangle"/>
          <p:cNvSpPr/>
          <p:nvPr/>
        </p:nvSpPr>
        <p:spPr>
          <a:xfrm>
            <a:off x="-8467" y="-4234"/>
            <a:ext cx="24400934" cy="1587501"/>
          </a:xfrm>
          <a:prstGeom prst="rect">
            <a:avLst/>
          </a:prstGeom>
          <a:solidFill>
            <a:schemeClr val="accent4">
              <a:hueOff val="-3600000"/>
              <a:lumOff val="-2019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ESA JWST Master Class"/>
          <p:cNvSpPr txBox="1"/>
          <p:nvPr/>
        </p:nvSpPr>
        <p:spPr>
          <a:xfrm>
            <a:off x="535214" y="3299956"/>
            <a:ext cx="12956015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7200">
                <a:solidFill>
                  <a:schemeClr val="accent1">
                    <a:lumOff val="-1259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dirty="0"/>
              <a:t>JWST Master Class Workshop</a:t>
            </a:r>
            <a:endParaRPr dirty="0">
              <a:solidFill>
                <a:srgbClr val="323232"/>
              </a:solidFill>
            </a:endParaRPr>
          </a:p>
        </p:txBody>
      </p:sp>
      <p:sp>
        <p:nvSpPr>
          <p:cNvPr id="29" name="ESA JWST Master Class, ESAC, Madrid Spain, 3-5 February 2020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493585" y="12640121"/>
            <a:ext cx="3904072" cy="564257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>
              <a:defRPr sz="3000" baseline="0">
                <a:solidFill>
                  <a:schemeClr val="accent4">
                    <a:lumOff val="22769"/>
                  </a:schemeClr>
                </a:solidFill>
              </a:defRPr>
            </a:lvl1pPr>
          </a:lstStyle>
          <a:p>
            <a:pPr lvl="0"/>
            <a:r>
              <a:rPr lang="en-US" dirty="0"/>
              <a:t>Your Workshop Here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master_class_workshop_logo.png" descr="master_class_workshop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2031" y="256116"/>
            <a:ext cx="2910236" cy="291023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" name="Group"/>
          <p:cNvGrpSpPr/>
          <p:nvPr/>
        </p:nvGrpSpPr>
        <p:grpSpPr>
          <a:xfrm>
            <a:off x="-8467" y="-4234"/>
            <a:ext cx="773775" cy="13720235"/>
            <a:chOff x="0" y="0"/>
            <a:chExt cx="773774" cy="13720233"/>
          </a:xfrm>
        </p:grpSpPr>
        <p:sp>
          <p:nvSpPr>
            <p:cNvPr id="46" name="Rectangle"/>
            <p:cNvSpPr/>
            <p:nvPr/>
          </p:nvSpPr>
          <p:spPr>
            <a:xfrm>
              <a:off x="0" y="4233"/>
              <a:ext cx="773775" cy="13716001"/>
            </a:xfrm>
            <a:prstGeom prst="rect">
              <a:avLst/>
            </a:prstGeom>
            <a:solidFill>
              <a:srgbClr val="C4973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" name="Rectangle"/>
            <p:cNvSpPr/>
            <p:nvPr/>
          </p:nvSpPr>
          <p:spPr>
            <a:xfrm>
              <a:off x="-1" y="11313451"/>
              <a:ext cx="773776" cy="2406783"/>
            </a:xfrm>
            <a:prstGeom prst="rect">
              <a:avLst/>
            </a:prstGeom>
            <a:solidFill>
              <a:schemeClr val="accent4">
                <a:hueOff val="-3600000"/>
                <a:lumOff val="-201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" name="Rectangle"/>
            <p:cNvSpPr/>
            <p:nvPr/>
          </p:nvSpPr>
          <p:spPr>
            <a:xfrm>
              <a:off x="0" y="11860080"/>
              <a:ext cx="773775" cy="1860154"/>
            </a:xfrm>
            <a:prstGeom prst="rect">
              <a:avLst/>
            </a:prstGeom>
            <a:solidFill>
              <a:srgbClr val="9C374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Rectangle"/>
            <p:cNvSpPr/>
            <p:nvPr/>
          </p:nvSpPr>
          <p:spPr>
            <a:xfrm>
              <a:off x="0" y="12132733"/>
              <a:ext cx="773775" cy="1587501"/>
            </a:xfrm>
            <a:prstGeom prst="rect">
              <a:avLst/>
            </a:prstGeom>
            <a:solidFill>
              <a:srgbClr val="3333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" name="Rectangle"/>
            <p:cNvSpPr/>
            <p:nvPr/>
          </p:nvSpPr>
          <p:spPr>
            <a:xfrm>
              <a:off x="0" y="0"/>
              <a:ext cx="773775" cy="1587501"/>
            </a:xfrm>
            <a:prstGeom prst="rect">
              <a:avLst/>
            </a:prstGeom>
            <a:solidFill>
              <a:schemeClr val="accent4">
                <a:hueOff val="-3600000"/>
                <a:lumOff val="-201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2" name="ESA JWST Master Class, ESAC, Madrid Spain, 3-5 February 2020"/>
          <p:cNvSpPr txBox="1"/>
          <p:nvPr/>
        </p:nvSpPr>
        <p:spPr>
          <a:xfrm>
            <a:off x="1248833" y="12868721"/>
            <a:ext cx="7639912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300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 algn="l"/>
            <a:r>
              <a:rPr lang="en-US" dirty="0"/>
              <a:t>JWST MASTER CLASS </a:t>
            </a:r>
            <a:r>
              <a:rPr lang="en-US"/>
              <a:t>MELBOURNE 2022</a:t>
            </a:r>
            <a:endParaRPr dirty="0"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231348" y="12839700"/>
            <a:ext cx="565405" cy="6223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54" name="Body Level One…"/>
          <p:cNvSpPr txBox="1">
            <a:spLocks noGrp="1"/>
          </p:cNvSpPr>
          <p:nvPr>
            <p:ph type="body" idx="1"/>
          </p:nvPr>
        </p:nvSpPr>
        <p:spPr>
          <a:xfrm>
            <a:off x="1248833" y="1964266"/>
            <a:ext cx="19309673" cy="9296401"/>
          </a:xfrm>
          <a:prstGeom prst="rect">
            <a:avLst/>
          </a:prstGeom>
        </p:spPr>
        <p:txBody>
          <a:bodyPr/>
          <a:lstStyle>
            <a:lvl1pPr marL="635000" indent="-635000">
              <a:spcBef>
                <a:spcPts val="1000"/>
              </a:spcBef>
              <a:buClr>
                <a:schemeClr val="accent1">
                  <a:lumOff val="-12591"/>
                </a:schemeClr>
              </a:buClr>
              <a:buSzPct val="125000"/>
              <a:buChar char="•"/>
              <a:defRPr sz="48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1270000" indent="-635000">
              <a:spcBef>
                <a:spcPts val="1000"/>
              </a:spcBef>
              <a:buClr>
                <a:schemeClr val="accent1">
                  <a:lumOff val="-12591"/>
                </a:schemeClr>
              </a:buClr>
              <a:buSzPct val="125000"/>
              <a:buChar char="‣"/>
              <a:defRPr sz="48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1905000" indent="-635000">
              <a:spcBef>
                <a:spcPts val="1000"/>
              </a:spcBef>
              <a:buClr>
                <a:schemeClr val="accent1">
                  <a:lumOff val="-12591"/>
                </a:schemeClr>
              </a:buClr>
              <a:buSzPct val="125000"/>
              <a:buChar char="-"/>
              <a:defRPr sz="48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2540000" indent="-635000">
              <a:spcBef>
                <a:spcPts val="1000"/>
              </a:spcBef>
              <a:buClr>
                <a:schemeClr val="accent1">
                  <a:lumOff val="-12591"/>
                </a:schemeClr>
              </a:buClr>
              <a:buSzPct val="74000"/>
              <a:buChar char="★"/>
              <a:defRPr sz="48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3175000" indent="-635000">
              <a:spcBef>
                <a:spcPts val="1000"/>
              </a:spcBef>
              <a:buClr>
                <a:schemeClr val="accent1">
                  <a:lumOff val="-12591"/>
                </a:schemeClr>
              </a:buClr>
              <a:buSzPct val="93000"/>
              <a:buChar char="❖"/>
              <a:defRPr sz="48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1248833" y="169333"/>
            <a:ext cx="19309673" cy="1587038"/>
          </a:xfrm>
          <a:prstGeom prst="rect">
            <a:avLst/>
          </a:prstGeom>
        </p:spPr>
        <p:txBody>
          <a:bodyPr/>
          <a:lstStyle>
            <a:lvl1pPr algn="l">
              <a:defRPr sz="8400">
                <a:solidFill>
                  <a:schemeClr val="accent1">
                    <a:lumOff val="-12591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JWS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2183492" y="1995160"/>
            <a:ext cx="21017884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304288" y="1170433"/>
            <a:ext cx="20897088" cy="1250946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spc="300" dirty="0">
                <a:solidFill>
                  <a:srgbClr val="002060"/>
                </a:solidFill>
                <a:latin typeface="Franklin Gothic Medium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Content Placeholder 1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679" y="541920"/>
            <a:ext cx="2435918" cy="2139696"/>
          </a:xfrm>
          <a:prstGeom prst="rect">
            <a:avLst/>
          </a:prstGeom>
        </p:spPr>
      </p:pic>
      <p:sp>
        <p:nvSpPr>
          <p:cNvPr id="10" name="Content Placeholder 4"/>
          <p:cNvSpPr>
            <a:spLocks noGrp="1"/>
          </p:cNvSpPr>
          <p:nvPr>
            <p:ph sz="quarter" idx="10"/>
          </p:nvPr>
        </p:nvSpPr>
        <p:spPr>
          <a:xfrm>
            <a:off x="2011679" y="2809274"/>
            <a:ext cx="21191222" cy="993835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tabLst>
                <a:tab pos="450850" algn="l"/>
              </a:tabLst>
              <a:defRPr sz="4800">
                <a:solidFill>
                  <a:srgbClr val="002061"/>
                </a:solidFill>
                <a:latin typeface="+mj-lt"/>
              </a:defRPr>
            </a:lvl1pPr>
            <a:lvl2pPr marL="1371600" indent="-457200">
              <a:buFont typeface="Arial" charset="0"/>
              <a:buChar char="•"/>
              <a:defRPr sz="4000">
                <a:solidFill>
                  <a:srgbClr val="002061"/>
                </a:solidFill>
                <a:latin typeface="+mj-lt"/>
              </a:defRPr>
            </a:lvl2pPr>
            <a:lvl3pPr marL="2286000" indent="-457200">
              <a:buFont typeface="LucidaGrande" charset="0"/>
              <a:buChar char="-"/>
              <a:defRPr sz="3600">
                <a:solidFill>
                  <a:srgbClr val="002061"/>
                </a:solidFill>
                <a:latin typeface="+mj-lt"/>
              </a:defRPr>
            </a:lvl3pPr>
            <a:lvl4pPr marL="3200400" indent="-457200">
              <a:buSzPct val="90000"/>
              <a:buFont typeface="LucidaGrande" charset="0"/>
              <a:buChar char="▸"/>
              <a:defRPr sz="3200">
                <a:solidFill>
                  <a:srgbClr val="002061"/>
                </a:solidFill>
                <a:latin typeface="+mj-lt"/>
              </a:defRPr>
            </a:lvl4pPr>
            <a:lvl5pPr marL="4114800" indent="-457200">
              <a:buSzPct val="80000"/>
              <a:buFont typeface="LucidaGrande" charset="0"/>
              <a:buChar char="◆"/>
              <a:defRPr sz="3200">
                <a:solidFill>
                  <a:srgbClr val="00206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46768" y="13241891"/>
            <a:ext cx="1965960" cy="26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7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6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23380700" y="1473200"/>
            <a:ext cx="1270000" cy="9996885"/>
          </a:xfrm>
          <a:prstGeom prst="rect">
            <a:avLst/>
          </a:prstGeom>
          <a:solidFill>
            <a:srgbClr val="DDDEE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jwst_20170515.jpg" descr="jwst_2017051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78000" y="-1625599"/>
            <a:ext cx="24396067" cy="1827265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"/>
          <p:cNvSpPr/>
          <p:nvPr/>
        </p:nvSpPr>
        <p:spPr>
          <a:xfrm>
            <a:off x="-1224" y="652726"/>
            <a:ext cx="24386448" cy="13716001"/>
          </a:xfrm>
          <a:prstGeom prst="rect">
            <a:avLst/>
          </a:prstGeom>
          <a:solidFill>
            <a:srgbClr val="333333">
              <a:alpha val="8345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1778000" y="4888309"/>
            <a:ext cx="20828000" cy="2693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Rectangle"/>
          <p:cNvSpPr/>
          <p:nvPr/>
        </p:nvSpPr>
        <p:spPr>
          <a:xfrm>
            <a:off x="-8467" y="11309217"/>
            <a:ext cx="24400934" cy="2406783"/>
          </a:xfrm>
          <a:prstGeom prst="rect">
            <a:avLst/>
          </a:prstGeom>
          <a:solidFill>
            <a:srgbClr val="9B364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Rectangle"/>
          <p:cNvSpPr/>
          <p:nvPr/>
        </p:nvSpPr>
        <p:spPr>
          <a:xfrm>
            <a:off x="-8467" y="11855846"/>
            <a:ext cx="24400934" cy="1860154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Rectangle"/>
          <p:cNvSpPr/>
          <p:nvPr/>
        </p:nvSpPr>
        <p:spPr>
          <a:xfrm>
            <a:off x="-8467" y="12128500"/>
            <a:ext cx="24400934" cy="1587500"/>
          </a:xfrm>
          <a:prstGeom prst="rect">
            <a:avLst/>
          </a:prstGeom>
          <a:solidFill>
            <a:schemeClr val="accent2">
              <a:lumOff val="1063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Rectangle"/>
          <p:cNvSpPr/>
          <p:nvPr/>
        </p:nvSpPr>
        <p:spPr>
          <a:xfrm>
            <a:off x="-8467" y="-4234"/>
            <a:ext cx="24400934" cy="15875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Body Level One…"/>
          <p:cNvSpPr txBox="1">
            <a:spLocks noGrp="1"/>
          </p:cNvSpPr>
          <p:nvPr>
            <p:ph type="body" idx="1"/>
          </p:nvPr>
        </p:nvSpPr>
        <p:spPr>
          <a:xfrm>
            <a:off x="524933" y="7959592"/>
            <a:ext cx="20636013" cy="2810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>
                <a:solidFill>
                  <a:schemeClr val="accent5">
                    <a:hueOff val="-8881752"/>
                    <a:lumOff val="-12984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ransition spd="med"/>
  <p:txStyles>
    <p:titleStyle>
      <a:lvl1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1pPr>
      <a:lvl2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2pPr>
      <a:lvl3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3pPr>
      <a:lvl4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4pPr>
      <a:lvl5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5pPr>
      <a:lvl6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6pPr>
      <a:lvl7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7pPr>
      <a:lvl8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8pPr>
      <a:lvl9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9pPr>
    </p:titleStyle>
    <p:bodyStyle>
      <a:lvl1pPr marL="0" marR="0" indent="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1pPr>
      <a:lvl2pPr marL="0" marR="0" indent="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2pPr>
      <a:lvl3pPr marL="0" marR="0" indent="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3pPr>
      <a:lvl4pPr marL="0" marR="0" indent="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4pPr>
      <a:lvl5pPr marL="0" marR="0" indent="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5pPr>
      <a:lvl6pPr marL="0" marR="0" indent="35560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6pPr>
      <a:lvl7pPr marL="0" marR="0" indent="71120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7pPr>
      <a:lvl8pPr marL="0" marR="0" indent="106680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8pPr>
      <a:lvl9pPr marL="0" marR="0" indent="142240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9pPr>
    </p:bodyStyle>
    <p:otherStyle>
      <a:lvl1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wst.etc.stsci.edu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stsci.edu/scientific-community/software/astronomers-proposal-tool-ap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sci.edu/jwst/science-planning/proposal-planning-toolbox/simulated-dat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tsci.service-now.com/jwst" TargetMode="External"/><Relationship Id="rId4" Type="http://schemas.openxmlformats.org/officeDocument/2006/relationships/hyperlink" Target="https://jwst-docs.stsci.edu/jwst-other-tool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wst-docs.stsci.edu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wst-docs.stsci.edu/methods-and-roadmap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ky.esa.int" TargetMode="External"/><Relationship Id="rId2" Type="http://schemas.openxmlformats.org/officeDocument/2006/relationships/hyperlink" Target="https://mast.stsci.edu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st.stsci.edu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 txBox="1">
            <a:spLocks noGrp="1"/>
          </p:cNvSpPr>
          <p:nvPr>
            <p:ph type="title"/>
          </p:nvPr>
        </p:nvSpPr>
        <p:spPr>
          <a:xfrm>
            <a:off x="524932" y="4922175"/>
            <a:ext cx="16781985" cy="269359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Proposal preparation roadmap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Themiya Nanayakkara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3585" y="12640121"/>
            <a:ext cx="7639912" cy="564257"/>
          </a:xfrm>
        </p:spPr>
        <p:txBody>
          <a:bodyPr/>
          <a:lstStyle/>
          <a:p>
            <a:r>
              <a:rPr lang="en-US" dirty="0"/>
              <a:t>JWST MASTER CLASS MELBOURNE 2022</a:t>
            </a:r>
          </a:p>
        </p:txBody>
      </p:sp>
    </p:spTree>
    <p:extLst>
      <p:ext uri="{BB962C8B-B14F-4D97-AF65-F5344CB8AC3E}">
        <p14:creationId xmlns:p14="http://schemas.microsoft.com/office/powerpoint/2010/main" val="88567361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t>10</a:t>
            </a:fld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Exposure Time Calculator (ETC)</a:t>
            </a:r>
          </a:p>
          <a:p>
            <a:pPr lvl="1"/>
            <a:r>
              <a:rPr lang="en-US" dirty="0">
                <a:hlinkClick r:id="rId3"/>
              </a:rPr>
              <a:t>https://jwst.etc.stsci.edu/</a:t>
            </a:r>
            <a:endParaRPr lang="en-US" dirty="0"/>
          </a:p>
          <a:p>
            <a:pPr lvl="1"/>
            <a:r>
              <a:rPr lang="en-US" dirty="0"/>
              <a:t>The ETC should be used to determine the exposure parameters needed to achieve the signal-to-noise for the science target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Astronomer’s Proposal Tool (APT)</a:t>
            </a:r>
          </a:p>
          <a:p>
            <a:pPr lvl="1"/>
            <a:r>
              <a:rPr lang="en-US" dirty="0"/>
              <a:t>The APT is where you will set up your program and submit your proposal</a:t>
            </a:r>
          </a:p>
          <a:p>
            <a:pPr lvl="1"/>
            <a:r>
              <a:rPr lang="en-US" dirty="0">
                <a:hlinkClick r:id="rId4"/>
              </a:rPr>
              <a:t>http://www.stsci.edu/scientific-community/software/astronomers-proposal-tool-apt/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48833" y="169333"/>
            <a:ext cx="20361890" cy="1587038"/>
          </a:xfrm>
        </p:spPr>
        <p:txBody>
          <a:bodyPr>
            <a:normAutofit fontScale="90000"/>
          </a:bodyPr>
          <a:lstStyle/>
          <a:p>
            <a:r>
              <a:rPr lang="en-US" dirty="0"/>
              <a:t>Just do it: which tools do I need to propose?</a:t>
            </a:r>
          </a:p>
        </p:txBody>
      </p:sp>
    </p:spTree>
    <p:extLst>
      <p:ext uri="{BB962C8B-B14F-4D97-AF65-F5344CB8AC3E}">
        <p14:creationId xmlns:p14="http://schemas.microsoft.com/office/powerpoint/2010/main" val="19982852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rPr/>
              <a:t>11</a:t>
            </a:fld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48832" y="1964266"/>
            <a:ext cx="21215207" cy="9296401"/>
          </a:xfrm>
        </p:spPr>
        <p:txBody>
          <a:bodyPr>
            <a:normAutofit/>
          </a:bodyPr>
          <a:lstStyle/>
          <a:p>
            <a:r>
              <a:rPr lang="en-US" dirty="0"/>
              <a:t>You may want to use other available tools to better understand JWST capabilities, improve your proposal, or get ready for the data</a:t>
            </a:r>
          </a:p>
          <a:p>
            <a:pPr lvl="1"/>
            <a:r>
              <a:rPr lang="en-US" strike="sngStrike" dirty="0"/>
              <a:t>Simulated data:</a:t>
            </a:r>
          </a:p>
          <a:p>
            <a:pPr lvl="2"/>
            <a:r>
              <a:rPr lang="en-US" strike="sngStrike" dirty="0">
                <a:hlinkClick r:id="rId3"/>
              </a:rPr>
              <a:t>http://www.stsci.edu/jwst/science-planning/proposal-planning-toolbox/simulated-data</a:t>
            </a:r>
            <a:endParaRPr lang="en-US" dirty="0"/>
          </a:p>
          <a:p>
            <a:pPr lvl="1"/>
            <a:r>
              <a:rPr lang="en-US" dirty="0"/>
              <a:t>Real data on MAST: ERS/Treasury (several GO) programs</a:t>
            </a:r>
          </a:p>
          <a:p>
            <a:pPr lvl="1"/>
            <a:r>
              <a:rPr lang="en-US" dirty="0"/>
              <a:t>Simulators: </a:t>
            </a:r>
            <a:r>
              <a:rPr lang="en-US" dirty="0" err="1"/>
              <a:t>WebbPSF</a:t>
            </a:r>
            <a:r>
              <a:rPr lang="en-US" dirty="0"/>
              <a:t>, Mirage, </a:t>
            </a:r>
            <a:r>
              <a:rPr lang="en-US" dirty="0" err="1"/>
              <a:t>Awesimsoss</a:t>
            </a:r>
            <a:r>
              <a:rPr lang="en-US" dirty="0"/>
              <a:t>, MIRISIM, </a:t>
            </a:r>
            <a:r>
              <a:rPr lang="en-US" dirty="0" err="1"/>
              <a:t>ExoCTK</a:t>
            </a:r>
            <a:r>
              <a:rPr lang="en-US" dirty="0"/>
              <a:t>, </a:t>
            </a:r>
            <a:r>
              <a:rPr lang="en-US" dirty="0" err="1"/>
              <a:t>Pandexo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https://jwst-docs.stsci.edu/jwst-other-tools</a:t>
            </a:r>
            <a:endParaRPr lang="en-US" dirty="0"/>
          </a:p>
          <a:p>
            <a:r>
              <a:rPr lang="en-US" dirty="0"/>
              <a:t>Run into an issue? Remember, there is help!</a:t>
            </a:r>
          </a:p>
          <a:p>
            <a:pPr lvl="1"/>
            <a:r>
              <a:rPr lang="en-US" dirty="0">
                <a:hlinkClick r:id="rId5"/>
              </a:rPr>
              <a:t>https://stsci.service-now.com/jwst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step further: what else is available?</a:t>
            </a:r>
          </a:p>
        </p:txBody>
      </p:sp>
    </p:spTree>
    <p:extLst>
      <p:ext uri="{BB962C8B-B14F-4D97-AF65-F5344CB8AC3E}">
        <p14:creationId xmlns:p14="http://schemas.microsoft.com/office/powerpoint/2010/main" val="152799333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 of a roadmap to submission</a:t>
            </a:r>
          </a:p>
        </p:txBody>
      </p:sp>
      <p:grpSp>
        <p:nvGrpSpPr>
          <p:cNvPr id="10" name="Group 9"/>
          <p:cNvGrpSpPr/>
          <p:nvPr/>
        </p:nvGrpSpPr>
        <p:grpSpPr>
          <a:xfrm rot="21273235">
            <a:off x="-228510" y="3281524"/>
            <a:ext cx="26618973" cy="12149889"/>
            <a:chOff x="-1024590" y="2395430"/>
            <a:chExt cx="26618973" cy="12149889"/>
          </a:xfrm>
        </p:grpSpPr>
        <p:sp>
          <p:nvSpPr>
            <p:cNvPr id="4" name="Trapezoid 3"/>
            <p:cNvSpPr/>
            <p:nvPr/>
          </p:nvSpPr>
          <p:spPr>
            <a:xfrm rot="17859455">
              <a:off x="10232600" y="-4942251"/>
              <a:ext cx="4104594" cy="26618973"/>
            </a:xfrm>
            <a:prstGeom prst="trapezoid">
              <a:avLst>
                <a:gd name="adj" fmla="val 50000"/>
              </a:avLst>
            </a:prstGeom>
            <a:solidFill>
              <a:schemeClr val="accent1">
                <a:lumOff val="-12591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endParaRPr>
            </a:p>
          </p:txBody>
        </p:sp>
        <p:cxnSp>
          <p:nvCxnSpPr>
            <p:cNvPr id="6" name="Straight Connector 5"/>
            <p:cNvCxnSpPr>
              <a:endCxn id="4" idx="2"/>
            </p:cNvCxnSpPr>
            <p:nvPr/>
          </p:nvCxnSpPr>
          <p:spPr>
            <a:xfrm>
              <a:off x="865960" y="2395430"/>
              <a:ext cx="23207648" cy="12149889"/>
            </a:xfrm>
            <a:prstGeom prst="line">
              <a:avLst/>
            </a:prstGeom>
            <a:noFill/>
            <a:ln w="76200" cap="flat">
              <a:solidFill>
                <a:schemeClr val="bg1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Oval 12"/>
          <p:cNvSpPr>
            <a:spLocks noChangeAspect="1"/>
          </p:cNvSpPr>
          <p:nvPr/>
        </p:nvSpPr>
        <p:spPr>
          <a:xfrm>
            <a:off x="2776192" y="2145039"/>
            <a:ext cx="2462460" cy="2462460"/>
          </a:xfrm>
          <a:prstGeom prst="ellipse">
            <a:avLst/>
          </a:prstGeom>
          <a:noFill/>
          <a:ln w="127000" cap="flat" cmpd="tri">
            <a:solidFill>
              <a:srgbClr val="C49732"/>
            </a:solidFill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1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rgbClr val="2746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JDox</a:t>
            </a:r>
            <a:endParaRPr kumimoji="0" lang="en-US" sz="4400" b="0" i="0" u="none" strike="noStrike" cap="none" spc="0" normalizeH="0" baseline="0" dirty="0">
              <a:ln>
                <a:noFill/>
              </a:ln>
              <a:solidFill>
                <a:srgbClr val="274655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6452334" y="3376269"/>
            <a:ext cx="2462460" cy="2462460"/>
          </a:xfrm>
          <a:prstGeom prst="ellipse">
            <a:avLst/>
          </a:prstGeom>
          <a:noFill/>
          <a:ln w="127000" cap="flat" cmpd="tri">
            <a:solidFill>
              <a:srgbClr val="C49732"/>
            </a:solidFill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1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>
                <a:solidFill>
                  <a:srgbClr val="274655"/>
                </a:solidFill>
              </a:rPr>
              <a:t>MAST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2746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ESASky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274655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10148813" y="4607499"/>
            <a:ext cx="2462460" cy="2462460"/>
          </a:xfrm>
          <a:prstGeom prst="ellipse">
            <a:avLst/>
          </a:prstGeom>
          <a:noFill/>
          <a:ln w="127000" cap="flat" cmpd="tri">
            <a:solidFill>
              <a:srgbClr val="C49732"/>
            </a:solidFill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1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>
                <a:solidFill>
                  <a:srgbClr val="274655"/>
                </a:solidFill>
              </a:rPr>
              <a:t>TVT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2746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JIST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>
                <a:solidFill>
                  <a:srgbClr val="274655"/>
                </a:solidFill>
              </a:rPr>
              <a:t>JBT</a:t>
            </a:r>
            <a:endParaRPr kumimoji="0" lang="en-US" sz="4400" b="0" i="0" u="none" strike="noStrike" cap="none" spc="0" normalizeH="0" baseline="0" dirty="0">
              <a:ln>
                <a:noFill/>
              </a:ln>
              <a:solidFill>
                <a:srgbClr val="274655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3845293" y="5838729"/>
            <a:ext cx="2462460" cy="2462460"/>
          </a:xfrm>
          <a:prstGeom prst="ellipse">
            <a:avLst/>
          </a:prstGeom>
          <a:noFill/>
          <a:ln w="127000" cap="flat" cmpd="tri">
            <a:solidFill>
              <a:srgbClr val="C49732"/>
            </a:solidFill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1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>
                <a:solidFill>
                  <a:srgbClr val="274655"/>
                </a:solidFill>
              </a:rPr>
              <a:t>ETC</a:t>
            </a:r>
            <a:endParaRPr kumimoji="0" lang="en-US" sz="4400" b="0" i="0" u="none" strike="noStrike" cap="none" spc="0" normalizeH="0" baseline="0" dirty="0">
              <a:ln>
                <a:noFill/>
              </a:ln>
              <a:solidFill>
                <a:srgbClr val="274655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17573769" y="6951815"/>
            <a:ext cx="2462460" cy="2462460"/>
          </a:xfrm>
          <a:prstGeom prst="ellipse">
            <a:avLst/>
          </a:prstGeom>
          <a:noFill/>
          <a:ln w="127000" cap="flat" cmpd="tri">
            <a:solidFill>
              <a:srgbClr val="C49732"/>
            </a:solidFill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1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>
                <a:solidFill>
                  <a:srgbClr val="274655"/>
                </a:solidFill>
              </a:rPr>
              <a:t>APT</a:t>
            </a:r>
            <a:endParaRPr kumimoji="0" lang="en-US" sz="4400" b="0" i="0" u="none" strike="noStrike" cap="none" spc="0" normalizeH="0" baseline="0" dirty="0">
              <a:ln>
                <a:noFill/>
              </a:ln>
              <a:solidFill>
                <a:srgbClr val="274655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  <p:sp>
        <p:nvSpPr>
          <p:cNvPr id="19" name="Hexagon 18"/>
          <p:cNvSpPr>
            <a:spLocks noChangeAspect="1"/>
          </p:cNvSpPr>
          <p:nvPr/>
        </p:nvSpPr>
        <p:spPr>
          <a:xfrm>
            <a:off x="21308514" y="5803390"/>
            <a:ext cx="3075486" cy="2651281"/>
          </a:xfrm>
          <a:prstGeom prst="hexagon">
            <a:avLst/>
          </a:prstGeom>
          <a:solidFill>
            <a:srgbClr val="FF0000"/>
          </a:solidFill>
          <a:ln w="76200" cap="flat" cmpd="sng">
            <a:solidFill>
              <a:schemeClr val="bg1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SUBMIT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22871296" y="8387482"/>
            <a:ext cx="0" cy="2968765"/>
          </a:xfrm>
          <a:prstGeom prst="line">
            <a:avLst/>
          </a:prstGeom>
          <a:noFill/>
          <a:ln w="127000" cap="flat">
            <a:solidFill>
              <a:schemeClr val="accent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/>
          <p:cNvCxnSpPr>
            <a:stCxn id="18" idx="4"/>
          </p:cNvCxnSpPr>
          <p:nvPr/>
        </p:nvCxnSpPr>
        <p:spPr>
          <a:xfrm>
            <a:off x="18804999" y="9414275"/>
            <a:ext cx="37686" cy="2045879"/>
          </a:xfrm>
          <a:prstGeom prst="line">
            <a:avLst/>
          </a:prstGeom>
          <a:noFill/>
          <a:ln w="76200" cap="flat">
            <a:solidFill>
              <a:srgbClr val="C4973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/>
          <p:cNvCxnSpPr/>
          <p:nvPr/>
        </p:nvCxnSpPr>
        <p:spPr>
          <a:xfrm>
            <a:off x="15058913" y="8301189"/>
            <a:ext cx="37686" cy="1711676"/>
          </a:xfrm>
          <a:prstGeom prst="line">
            <a:avLst/>
          </a:prstGeom>
          <a:noFill/>
          <a:ln w="76200" cap="flat">
            <a:solidFill>
              <a:srgbClr val="C4973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/>
          <p:cNvCxnSpPr/>
          <p:nvPr/>
        </p:nvCxnSpPr>
        <p:spPr>
          <a:xfrm>
            <a:off x="11371894" y="7069959"/>
            <a:ext cx="0" cy="1384712"/>
          </a:xfrm>
          <a:prstGeom prst="line">
            <a:avLst/>
          </a:prstGeom>
          <a:noFill/>
          <a:ln w="76200" cap="flat">
            <a:solidFill>
              <a:srgbClr val="C4973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/>
          <p:cNvCxnSpPr/>
          <p:nvPr/>
        </p:nvCxnSpPr>
        <p:spPr>
          <a:xfrm>
            <a:off x="7709679" y="5803390"/>
            <a:ext cx="37686" cy="1148425"/>
          </a:xfrm>
          <a:prstGeom prst="line">
            <a:avLst/>
          </a:prstGeom>
          <a:noFill/>
          <a:ln w="76200" cap="flat">
            <a:solidFill>
              <a:srgbClr val="C4973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Connector 33"/>
          <p:cNvCxnSpPr/>
          <p:nvPr/>
        </p:nvCxnSpPr>
        <p:spPr>
          <a:xfrm>
            <a:off x="3988397" y="4607499"/>
            <a:ext cx="0" cy="915822"/>
          </a:xfrm>
          <a:prstGeom prst="line">
            <a:avLst/>
          </a:prstGeom>
          <a:noFill/>
          <a:ln w="76200" cap="flat">
            <a:solidFill>
              <a:srgbClr val="C4973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229381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2">
                    <a:hueOff val="117482"/>
                    <a:satOff val="19585"/>
                    <a:lumOff val="29146"/>
                  </a:schemeClr>
                </a:solidFill>
              </a:defRPr>
            </a:pPr>
            <a:r>
              <a:rPr lang="en-US" dirty="0"/>
              <a:t>Introduction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"/>
          <p:cNvSpPr>
            <a:spLocks noGrp="1"/>
          </p:cNvSpPr>
          <p:nvPr>
            <p:ph type="sldNum" sz="quarter" idx="2"/>
          </p:nvPr>
        </p:nvSpPr>
        <p:spPr>
          <a:xfrm>
            <a:off x="23344124" y="12839700"/>
            <a:ext cx="339853" cy="622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 dirty="0"/>
          </a:p>
        </p:txBody>
      </p:sp>
      <p:sp>
        <p:nvSpPr>
          <p:cNvPr id="30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JWST proposal toolbox has a large number of resources, some of them specific to certain observing modes or science cases</a:t>
            </a:r>
          </a:p>
          <a:p>
            <a:r>
              <a:rPr lang="en-US" dirty="0"/>
              <a:t>This presentation provides suggestions on how to navigate it</a:t>
            </a:r>
          </a:p>
        </p:txBody>
      </p:sp>
      <p:sp>
        <p:nvSpPr>
          <p:cNvPr id="73" name="Title"/>
          <p:cNvSpPr>
            <a:spLocks noGrp="1"/>
          </p:cNvSpPr>
          <p:nvPr>
            <p:ph type="title"/>
          </p:nvPr>
        </p:nvSpPr>
        <p:spPr>
          <a:xfrm>
            <a:off x="1248833" y="169333"/>
            <a:ext cx="20222377" cy="15870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Preparing a JWST proposal: where do I start?!</a:t>
            </a:r>
            <a:endParaRPr dirty="0"/>
          </a:p>
        </p:txBody>
      </p:sp>
      <p:sp>
        <p:nvSpPr>
          <p:cNvPr id="11" name="Hexagon 10"/>
          <p:cNvSpPr>
            <a:spLocks noChangeAspect="1"/>
          </p:cNvSpPr>
          <p:nvPr/>
        </p:nvSpPr>
        <p:spPr>
          <a:xfrm>
            <a:off x="15162425" y="10151266"/>
            <a:ext cx="2433574" cy="2124000"/>
          </a:xfrm>
          <a:prstGeom prst="hexagon">
            <a:avLst/>
          </a:prstGeom>
          <a:noFill/>
          <a:ln w="76200" cap="flat" cmpd="sng">
            <a:solidFill>
              <a:srgbClr val="27465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solidFill>
                    <a:srgbClr val="274655"/>
                  </a:solidFill>
                </a:ln>
                <a:solidFill>
                  <a:srgbClr val="2746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ETC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72930" y="6934768"/>
            <a:ext cx="10259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chemeClr val="accent4">
                  <a:hueOff val="-3600000"/>
                  <a:lumOff val="-20194"/>
                </a:schemeClr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  <p:sp>
        <p:nvSpPr>
          <p:cNvPr id="14" name="Hexagon 13"/>
          <p:cNvSpPr>
            <a:spLocks noChangeAspect="1"/>
          </p:cNvSpPr>
          <p:nvPr/>
        </p:nvSpPr>
        <p:spPr>
          <a:xfrm>
            <a:off x="7851420" y="8881028"/>
            <a:ext cx="2433574" cy="2124000"/>
          </a:xfrm>
          <a:prstGeom prst="hexagon">
            <a:avLst/>
          </a:prstGeom>
          <a:noFill/>
          <a:ln w="76200" cap="flat" cmpd="sng">
            <a:solidFill>
              <a:srgbClr val="27465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ln>
                  <a:solidFill>
                    <a:srgbClr val="274655"/>
                  </a:solidFill>
                </a:ln>
                <a:solidFill>
                  <a:srgbClr val="274655"/>
                </a:solidFill>
              </a:rPr>
              <a:t>MIRISim</a:t>
            </a:r>
            <a:endParaRPr kumimoji="0" lang="en-US" sz="3600" b="0" i="0" u="none" strike="noStrike" cap="none" spc="0" normalizeH="0" baseline="0" dirty="0">
              <a:ln>
                <a:solidFill>
                  <a:srgbClr val="274655"/>
                </a:solidFill>
              </a:ln>
              <a:solidFill>
                <a:srgbClr val="274655"/>
              </a:solidFill>
              <a:effectLst/>
              <a:uFillTx/>
              <a:sym typeface="Avenir Book"/>
            </a:endParaRPr>
          </a:p>
        </p:txBody>
      </p:sp>
      <p:sp>
        <p:nvSpPr>
          <p:cNvPr id="15" name="Hexagon 14"/>
          <p:cNvSpPr>
            <a:spLocks noChangeAspect="1"/>
          </p:cNvSpPr>
          <p:nvPr/>
        </p:nvSpPr>
        <p:spPr>
          <a:xfrm>
            <a:off x="15162425" y="7421658"/>
            <a:ext cx="2433574" cy="2124000"/>
          </a:xfrm>
          <a:prstGeom prst="hexagon">
            <a:avLst/>
          </a:prstGeom>
          <a:noFill/>
          <a:ln w="76200" cap="flat" cmpd="sng">
            <a:solidFill>
              <a:srgbClr val="27465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400" b="0" i="0" u="none" strike="noStrike" cap="none" spc="0" normalizeH="0" baseline="0" dirty="0">
                <a:ln>
                  <a:solidFill>
                    <a:srgbClr val="274655"/>
                  </a:solidFill>
                </a:ln>
                <a:solidFill>
                  <a:srgbClr val="2746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MIRAGE</a:t>
            </a:r>
          </a:p>
        </p:txBody>
      </p:sp>
      <p:sp>
        <p:nvSpPr>
          <p:cNvPr id="16" name="Hexagon 15"/>
          <p:cNvSpPr>
            <a:spLocks noChangeAspect="1"/>
          </p:cNvSpPr>
          <p:nvPr/>
        </p:nvSpPr>
        <p:spPr>
          <a:xfrm>
            <a:off x="5428129" y="10151266"/>
            <a:ext cx="2433574" cy="2124000"/>
          </a:xfrm>
          <a:prstGeom prst="hexagon">
            <a:avLst/>
          </a:prstGeom>
          <a:noFill/>
          <a:ln w="76200" cap="flat" cmpd="sng">
            <a:solidFill>
              <a:srgbClr val="27465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solidFill>
                    <a:srgbClr val="274655"/>
                  </a:solidFill>
                </a:ln>
                <a:solidFill>
                  <a:srgbClr val="2746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ESAsky</a:t>
            </a:r>
          </a:p>
        </p:txBody>
      </p:sp>
      <p:sp>
        <p:nvSpPr>
          <p:cNvPr id="17" name="Hexagon 16"/>
          <p:cNvSpPr>
            <a:spLocks noChangeAspect="1"/>
          </p:cNvSpPr>
          <p:nvPr/>
        </p:nvSpPr>
        <p:spPr>
          <a:xfrm>
            <a:off x="5428129" y="7711916"/>
            <a:ext cx="2433574" cy="2124000"/>
          </a:xfrm>
          <a:prstGeom prst="hexagon">
            <a:avLst/>
          </a:prstGeom>
          <a:noFill/>
          <a:ln w="76200" cap="flat" cmpd="sng">
            <a:solidFill>
              <a:srgbClr val="27465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solidFill>
                    <a:srgbClr val="274655"/>
                  </a:solidFill>
                </a:ln>
                <a:solidFill>
                  <a:srgbClr val="2746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JIST</a:t>
            </a:r>
          </a:p>
        </p:txBody>
      </p:sp>
      <p:sp>
        <p:nvSpPr>
          <p:cNvPr id="18" name="Hexagon 17"/>
          <p:cNvSpPr>
            <a:spLocks noChangeAspect="1"/>
          </p:cNvSpPr>
          <p:nvPr/>
        </p:nvSpPr>
        <p:spPr>
          <a:xfrm>
            <a:off x="12728851" y="6173433"/>
            <a:ext cx="2433574" cy="2124000"/>
          </a:xfrm>
          <a:prstGeom prst="hexagon">
            <a:avLst/>
          </a:prstGeom>
          <a:noFill/>
          <a:ln w="76200" cap="flat" cmpd="sng">
            <a:solidFill>
              <a:srgbClr val="27465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solidFill>
                    <a:srgbClr val="274655"/>
                  </a:solidFill>
                </a:ln>
                <a:solidFill>
                  <a:srgbClr val="2746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GTVT</a:t>
            </a:r>
          </a:p>
        </p:txBody>
      </p:sp>
      <p:sp>
        <p:nvSpPr>
          <p:cNvPr id="19" name="Hexagon 18"/>
          <p:cNvSpPr>
            <a:spLocks noChangeAspect="1"/>
          </p:cNvSpPr>
          <p:nvPr/>
        </p:nvSpPr>
        <p:spPr>
          <a:xfrm>
            <a:off x="10295277" y="10121399"/>
            <a:ext cx="2433574" cy="2124000"/>
          </a:xfrm>
          <a:prstGeom prst="hexagon">
            <a:avLst/>
          </a:prstGeom>
          <a:noFill/>
          <a:ln w="76200" cap="flat" cmpd="sng">
            <a:solidFill>
              <a:srgbClr val="27465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solidFill>
                    <a:srgbClr val="274655"/>
                  </a:solidFill>
                </a:ln>
                <a:solidFill>
                  <a:srgbClr val="2746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APT</a:t>
            </a:r>
          </a:p>
        </p:txBody>
      </p:sp>
      <p:sp>
        <p:nvSpPr>
          <p:cNvPr id="20" name="Hexagon 19"/>
          <p:cNvSpPr>
            <a:spLocks noChangeAspect="1"/>
          </p:cNvSpPr>
          <p:nvPr/>
        </p:nvSpPr>
        <p:spPr>
          <a:xfrm>
            <a:off x="10295277" y="4979052"/>
            <a:ext cx="2433574" cy="2124000"/>
          </a:xfrm>
          <a:prstGeom prst="hexagon">
            <a:avLst/>
          </a:prstGeom>
          <a:noFill/>
          <a:ln w="76200" cap="flat" cmpd="sng">
            <a:solidFill>
              <a:srgbClr val="27465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solidFill>
                    <a:srgbClr val="274655"/>
                  </a:solidFill>
                </a:ln>
                <a:solidFill>
                  <a:srgbClr val="2746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JDox</a:t>
            </a:r>
          </a:p>
        </p:txBody>
      </p:sp>
      <p:sp>
        <p:nvSpPr>
          <p:cNvPr id="21" name="Hexagon 20"/>
          <p:cNvSpPr>
            <a:spLocks noChangeAspect="1"/>
          </p:cNvSpPr>
          <p:nvPr/>
        </p:nvSpPr>
        <p:spPr>
          <a:xfrm>
            <a:off x="17410946" y="6347511"/>
            <a:ext cx="2433574" cy="2124000"/>
          </a:xfrm>
          <a:prstGeom prst="hexagon">
            <a:avLst/>
          </a:prstGeom>
          <a:noFill/>
          <a:ln w="76200" cap="flat" cmpd="sng">
            <a:solidFill>
              <a:srgbClr val="27465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solidFill>
                    <a:srgbClr val="274655"/>
                  </a:solidFill>
                </a:ln>
                <a:solidFill>
                  <a:srgbClr val="2746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WebbPSF</a:t>
            </a:r>
          </a:p>
        </p:txBody>
      </p:sp>
      <p:sp>
        <p:nvSpPr>
          <p:cNvPr id="22" name="Hexagon 21"/>
          <p:cNvSpPr>
            <a:spLocks noChangeAspect="1"/>
          </p:cNvSpPr>
          <p:nvPr/>
        </p:nvSpPr>
        <p:spPr>
          <a:xfrm>
            <a:off x="15297972" y="4979052"/>
            <a:ext cx="2433574" cy="2124000"/>
          </a:xfrm>
          <a:prstGeom prst="hexagon">
            <a:avLst/>
          </a:prstGeom>
          <a:noFill/>
          <a:ln w="76200" cap="flat" cmpd="sng">
            <a:solidFill>
              <a:srgbClr val="27465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solidFill>
                    <a:srgbClr val="274655"/>
                  </a:solidFill>
                </a:ln>
                <a:solidFill>
                  <a:srgbClr val="2746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CTVT</a:t>
            </a:r>
          </a:p>
        </p:txBody>
      </p:sp>
      <p:sp>
        <p:nvSpPr>
          <p:cNvPr id="23" name="Hexagon 22"/>
          <p:cNvSpPr>
            <a:spLocks noChangeAspect="1"/>
          </p:cNvSpPr>
          <p:nvPr/>
        </p:nvSpPr>
        <p:spPr>
          <a:xfrm>
            <a:off x="7861703" y="6359658"/>
            <a:ext cx="2433574" cy="2124000"/>
          </a:xfrm>
          <a:prstGeom prst="hexagon">
            <a:avLst/>
          </a:prstGeom>
          <a:noFill/>
          <a:ln w="76200" cap="flat" cmpd="sng">
            <a:solidFill>
              <a:srgbClr val="27465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solidFill>
                    <a:srgbClr val="274655"/>
                  </a:solidFill>
                </a:ln>
                <a:solidFill>
                  <a:srgbClr val="2746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JBT</a:t>
            </a:r>
          </a:p>
        </p:txBody>
      </p:sp>
      <p:sp>
        <p:nvSpPr>
          <p:cNvPr id="24" name="Hexagon 23"/>
          <p:cNvSpPr>
            <a:spLocks noChangeAspect="1"/>
          </p:cNvSpPr>
          <p:nvPr/>
        </p:nvSpPr>
        <p:spPr>
          <a:xfrm>
            <a:off x="12728851" y="8773916"/>
            <a:ext cx="2433574" cy="2124000"/>
          </a:xfrm>
          <a:prstGeom prst="hexagon">
            <a:avLst/>
          </a:prstGeom>
          <a:noFill/>
          <a:ln w="76200" cap="flat" cmpd="sng">
            <a:solidFill>
              <a:srgbClr val="27465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n>
                  <a:solidFill>
                    <a:srgbClr val="274655"/>
                  </a:solidFill>
                </a:ln>
                <a:solidFill>
                  <a:srgbClr val="274655"/>
                </a:solidFill>
              </a:rPr>
              <a:t>M</a:t>
            </a:r>
            <a:r>
              <a:rPr kumimoji="0" lang="en-US" sz="4000" b="0" i="0" u="none" strike="noStrike" cap="none" spc="0" normalizeH="0" baseline="0" dirty="0">
                <a:ln>
                  <a:solidFill>
                    <a:srgbClr val="274655"/>
                  </a:solidFill>
                </a:ln>
                <a:solidFill>
                  <a:srgbClr val="2746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PT</a:t>
            </a:r>
          </a:p>
        </p:txBody>
      </p:sp>
      <p:sp>
        <p:nvSpPr>
          <p:cNvPr id="28" name="Hexagon 27"/>
          <p:cNvSpPr>
            <a:spLocks noChangeAspect="1"/>
          </p:cNvSpPr>
          <p:nvPr/>
        </p:nvSpPr>
        <p:spPr>
          <a:xfrm>
            <a:off x="10295277" y="7421658"/>
            <a:ext cx="2433574" cy="2124000"/>
          </a:xfrm>
          <a:prstGeom prst="hexagon">
            <a:avLst/>
          </a:prstGeom>
          <a:solidFill>
            <a:srgbClr val="C4973B"/>
          </a:solidFill>
          <a:ln w="76200" cap="flat" cmpd="sng">
            <a:solidFill>
              <a:srgbClr val="27465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n>
                  <a:solidFill>
                    <a:srgbClr val="274655"/>
                  </a:solidFill>
                </a:ln>
                <a:solidFill>
                  <a:srgbClr val="274655"/>
                </a:solidFill>
              </a:rPr>
              <a:t>???</a:t>
            </a:r>
            <a:endParaRPr kumimoji="0" lang="en-US" sz="4000" b="0" i="0" u="none" strike="noStrike" cap="none" spc="0" normalizeH="0" baseline="0" dirty="0">
              <a:ln>
                <a:solidFill>
                  <a:srgbClr val="274655"/>
                </a:solidFill>
              </a:ln>
              <a:solidFill>
                <a:srgbClr val="274655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rPr/>
              <a:t>4</a:t>
            </a:fld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48833" y="1964266"/>
            <a:ext cx="20440687" cy="9296401"/>
          </a:xfrm>
        </p:spPr>
        <p:txBody>
          <a:bodyPr/>
          <a:lstStyle/>
          <a:p>
            <a:r>
              <a:rPr lang="en-US" dirty="0"/>
              <a:t>Deadline for proposal submission for Cycle 1 programs is </a:t>
            </a:r>
          </a:p>
          <a:p>
            <a:pPr marL="0" indent="0" algn="ctr">
              <a:buNone/>
            </a:pPr>
            <a:r>
              <a:rPr lang="en-US" sz="6600" dirty="0"/>
              <a:t>27</a:t>
            </a:r>
            <a:r>
              <a:rPr lang="en-US" sz="6600" baseline="30000" dirty="0"/>
              <a:t>th</a:t>
            </a:r>
            <a:r>
              <a:rPr lang="en-US" sz="6600" dirty="0"/>
              <a:t> Jan 2023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5"/>
            <a:r>
              <a:rPr lang="en-US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Deadlines</a:t>
            </a:r>
          </a:p>
        </p:txBody>
      </p:sp>
    </p:spTree>
    <p:extLst>
      <p:ext uri="{BB962C8B-B14F-4D97-AF65-F5344CB8AC3E}">
        <p14:creationId xmlns:p14="http://schemas.microsoft.com/office/powerpoint/2010/main" val="42611495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2">
                    <a:hueOff val="117482"/>
                    <a:satOff val="19585"/>
                    <a:lumOff val="29146"/>
                  </a:schemeClr>
                </a:solidFill>
              </a:defRPr>
            </a:pPr>
            <a:r>
              <a:rPr lang="en-US" dirty="0"/>
              <a:t>Suggestions for a roadmap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3869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t>6</a:t>
            </a:fld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48833" y="1964266"/>
            <a:ext cx="19309673" cy="10360141"/>
          </a:xfrm>
        </p:spPr>
        <p:txBody>
          <a:bodyPr/>
          <a:lstStyle/>
          <a:p>
            <a:r>
              <a:rPr lang="en-US" dirty="0"/>
              <a:t>Become familiar with </a:t>
            </a:r>
            <a:r>
              <a:rPr lang="en-US" dirty="0" err="1"/>
              <a:t>JDox</a:t>
            </a:r>
            <a:r>
              <a:rPr lang="en-US" dirty="0"/>
              <a:t>, the JWST documentation:</a:t>
            </a:r>
          </a:p>
          <a:p>
            <a:pPr lvl="1"/>
            <a:r>
              <a:rPr lang="en-US" u="sng" dirty="0">
                <a:hlinkClick r:id="rId3"/>
              </a:rPr>
              <a:t>https://jwst-docs.stsci.edu/</a:t>
            </a:r>
            <a:endParaRPr lang="en-US" u="sng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menu on the left points to </a:t>
            </a:r>
          </a:p>
          <a:p>
            <a:pPr marL="635000" lvl="1" indent="0">
              <a:buNone/>
            </a:pPr>
            <a:r>
              <a:rPr lang="en-US" dirty="0"/>
              <a:t>useful pages to start with: </a:t>
            </a:r>
          </a:p>
          <a:p>
            <a:pPr lvl="2"/>
            <a:r>
              <a:rPr lang="en-US" sz="3400" dirty="0"/>
              <a:t>Starting guide</a:t>
            </a:r>
          </a:p>
          <a:p>
            <a:pPr lvl="2"/>
            <a:r>
              <a:rPr lang="en-US" sz="3400" dirty="0"/>
              <a:t>Observatory and instruments capabilities</a:t>
            </a:r>
          </a:p>
          <a:p>
            <a:pPr lvl="2"/>
            <a:r>
              <a:rPr lang="en-US" sz="3400" dirty="0"/>
              <a:t>Examples of roadmaps for science programs</a:t>
            </a:r>
          </a:p>
          <a:p>
            <a:pPr lvl="2"/>
            <a:r>
              <a:rPr lang="en-US" sz="3400" dirty="0"/>
              <a:t>Available tools</a:t>
            </a:r>
          </a:p>
          <a:p>
            <a:pPr lvl="2"/>
            <a:endParaRPr lang="en-US" dirty="0"/>
          </a:p>
          <a:p>
            <a:pPr marL="6350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impressions: what can JWST do?</a:t>
            </a:r>
          </a:p>
        </p:txBody>
      </p:sp>
      <p:pic>
        <p:nvPicPr>
          <p:cNvPr id="4" name="Picture 3" descr="Screen Shot 2020-01-15 at 11.11.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042" y="3527979"/>
            <a:ext cx="11590039" cy="892396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227792" y="9845438"/>
            <a:ext cx="4844659" cy="15679"/>
          </a:xfrm>
          <a:prstGeom prst="straightConnector1">
            <a:avLst/>
          </a:prstGeom>
          <a:noFill/>
          <a:ln w="76200" cap="flat">
            <a:solidFill>
              <a:schemeClr val="accent5">
                <a:lumOff val="13067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740689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t>7</a:t>
            </a:fld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Identify the instruments and observing modes you need to address your science goals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JDox</a:t>
            </a:r>
            <a:r>
              <a:rPr lang="en-US" dirty="0"/>
              <a:t> to get familiar with the documentation for that instrument:</a:t>
            </a:r>
          </a:p>
          <a:p>
            <a:pPr lvl="1"/>
            <a:r>
              <a:rPr lang="en-US" sz="4000" dirty="0"/>
              <a:t>Do operations involve dithering? Target acquisition? Mosaicking?</a:t>
            </a:r>
          </a:p>
          <a:p>
            <a:pPr lvl="1"/>
            <a:r>
              <a:rPr lang="en-US" sz="4000" dirty="0"/>
              <a:t>What are the detector readouts? Wavelength ranges? Sampling?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Browse some example science programs and recommended observing strategies for that instrument/mode:</a:t>
            </a:r>
          </a:p>
          <a:p>
            <a:pPr lvl="1"/>
            <a:r>
              <a:rPr lang="en-US" dirty="0">
                <a:hlinkClick r:id="rId3"/>
              </a:rPr>
              <a:t>https://jwst-docs.stsci.edu/methods-and-roadmaps</a:t>
            </a:r>
            <a:endParaRPr lang="en-US" dirty="0"/>
          </a:p>
          <a:p>
            <a:pPr marL="6350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Downselect</a:t>
            </a:r>
            <a:r>
              <a:rPr lang="en-US" dirty="0"/>
              <a:t>: pick the instrument(s)/mode(s)</a:t>
            </a:r>
          </a:p>
        </p:txBody>
      </p:sp>
    </p:spTree>
    <p:extLst>
      <p:ext uri="{BB962C8B-B14F-4D97-AF65-F5344CB8AC3E}">
        <p14:creationId xmlns:p14="http://schemas.microsoft.com/office/powerpoint/2010/main" val="346426348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rPr/>
              <a:t>8</a:t>
            </a:fld>
            <a:endParaRPr dirty="0"/>
          </a:p>
        </p:txBody>
      </p:sp>
      <p:sp>
        <p:nvSpPr>
          <p:cNvPr id="20" name="Text Placeholder 1"/>
          <p:cNvSpPr>
            <a:spLocks noGrp="1"/>
          </p:cNvSpPr>
          <p:nvPr>
            <p:ph type="body" idx="1"/>
          </p:nvPr>
        </p:nvSpPr>
        <p:spPr>
          <a:xfrm>
            <a:off x="971010" y="2957923"/>
            <a:ext cx="11848573" cy="5357548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MAST: check for duplications in JWST ERS/GO/GTO</a:t>
            </a:r>
          </a:p>
          <a:p>
            <a:pPr lvl="1"/>
            <a:r>
              <a:rPr lang="en-US" sz="4000" dirty="0">
                <a:hlinkClick r:id="rId2"/>
              </a:rPr>
              <a:t>https://mast.stsci.edu/</a:t>
            </a:r>
            <a:endParaRPr lang="en-US" sz="4000" dirty="0"/>
          </a:p>
          <a:p>
            <a:pPr lvl="1"/>
            <a:endParaRPr lang="en-US" sz="4000" dirty="0"/>
          </a:p>
          <a:p>
            <a:r>
              <a:rPr lang="en-US" sz="4000" dirty="0" err="1"/>
              <a:t>ESASky</a:t>
            </a:r>
            <a:r>
              <a:rPr lang="en-US" sz="4000" dirty="0"/>
              <a:t>: check existing observations/publications with other space missions</a:t>
            </a:r>
          </a:p>
          <a:p>
            <a:pPr lvl="1"/>
            <a:r>
              <a:rPr lang="en-US" sz="4000" dirty="0">
                <a:hlinkClick r:id="rId3"/>
              </a:rPr>
              <a:t>https://sky.esa.int</a:t>
            </a:r>
            <a:endParaRPr lang="en-US" sz="4000" dirty="0"/>
          </a:p>
          <a:p>
            <a:pPr marL="6350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48833" y="169333"/>
            <a:ext cx="20123755" cy="1587038"/>
          </a:xfrm>
        </p:spPr>
        <p:txBody>
          <a:bodyPr>
            <a:normAutofit/>
          </a:bodyPr>
          <a:lstStyle/>
          <a:p>
            <a:r>
              <a:rPr lang="en-US" dirty="0"/>
              <a:t>Feasibility: did I select the right target? </a:t>
            </a:r>
            <a:r>
              <a:rPr lang="en-US" sz="7000" dirty="0"/>
              <a:t>(1)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2819584" y="2341396"/>
            <a:ext cx="0" cy="10440000"/>
          </a:xfrm>
          <a:prstGeom prst="line">
            <a:avLst/>
          </a:prstGeom>
          <a:noFill/>
          <a:ln w="76200" cap="flat">
            <a:solidFill>
              <a:schemeClr val="accent5">
                <a:lumOff val="13067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/>
          <p:cNvSpPr txBox="1"/>
          <p:nvPr/>
        </p:nvSpPr>
        <p:spPr>
          <a:xfrm>
            <a:off x="5040880" y="2017578"/>
            <a:ext cx="307626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i="0" u="none" strike="noStrike" cap="none" spc="0" normalizeH="0" baseline="0" dirty="0">
                <a:ln>
                  <a:noFill/>
                </a:ln>
                <a:solidFill>
                  <a:schemeClr val="accent4">
                    <a:hueOff val="-3600000"/>
                    <a:lumOff val="-20194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Availability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281216" y="2017578"/>
            <a:ext cx="235669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i="0" u="none" strike="noStrike" cap="none" spc="0" normalizeH="0" baseline="0" dirty="0">
                <a:ln>
                  <a:noFill/>
                </a:ln>
                <a:solidFill>
                  <a:schemeClr val="accent4">
                    <a:hueOff val="-3600000"/>
                    <a:lumOff val="-20194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Visibility</a:t>
            </a:r>
          </a:p>
        </p:txBody>
      </p:sp>
      <p:pic>
        <p:nvPicPr>
          <p:cNvPr id="22" name="Picture 21" descr="Screen Shot 2020-01-15 at 12.09.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780" y="8675521"/>
            <a:ext cx="7957667" cy="5309322"/>
          </a:xfrm>
          <a:prstGeom prst="rect">
            <a:avLst/>
          </a:prstGeom>
        </p:spPr>
      </p:pic>
      <p:pic>
        <p:nvPicPr>
          <p:cNvPr id="23" name="Picture 22" descr="ex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192" y="6299906"/>
            <a:ext cx="7706403" cy="6481490"/>
          </a:xfrm>
          <a:prstGeom prst="rect">
            <a:avLst/>
          </a:prstGeom>
        </p:spPr>
      </p:pic>
      <p:sp>
        <p:nvSpPr>
          <p:cNvPr id="24" name="Text Placeholder 1"/>
          <p:cNvSpPr txBox="1">
            <a:spLocks/>
          </p:cNvSpPr>
          <p:nvPr/>
        </p:nvSpPr>
        <p:spPr>
          <a:xfrm>
            <a:off x="13208524" y="3115748"/>
            <a:ext cx="11175476" cy="2497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63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Off val="-12591"/>
                </a:schemeClr>
              </a:buClr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chemeClr val="accent4">
                    <a:hueOff val="-3600000"/>
                    <a:lumOff val="-20194"/>
                  </a:schemeClr>
                </a:solidFill>
                <a:uFillTx/>
                <a:latin typeface="+mn-lt"/>
                <a:ea typeface="+mn-ea"/>
                <a:cs typeface="+mn-cs"/>
                <a:sym typeface="Avenir Book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Off val="-12591"/>
                </a:schemeClr>
              </a:buClr>
              <a:buSzPct val="125000"/>
              <a:buFontTx/>
              <a:buChar char="‣"/>
              <a:tabLst/>
              <a:defRPr sz="4800" b="0" i="0" u="none" strike="noStrike" cap="none" spc="0" baseline="0">
                <a:solidFill>
                  <a:schemeClr val="accent4">
                    <a:hueOff val="-3600000"/>
                    <a:lumOff val="-20194"/>
                  </a:schemeClr>
                </a:solidFill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Off val="-12591"/>
                </a:schemeClr>
              </a:buClr>
              <a:buSzPct val="125000"/>
              <a:buFontTx/>
              <a:buChar char="-"/>
              <a:tabLst/>
              <a:defRPr sz="4800" b="0" i="0" u="none" strike="noStrike" cap="none" spc="0" baseline="0">
                <a:solidFill>
                  <a:schemeClr val="accent4">
                    <a:hueOff val="-3600000"/>
                    <a:lumOff val="-20194"/>
                  </a:schemeClr>
                </a:solidFill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Off val="-12591"/>
                </a:schemeClr>
              </a:buClr>
              <a:buSzPct val="74000"/>
              <a:buFontTx/>
              <a:buChar char="★"/>
              <a:tabLst/>
              <a:defRPr sz="4800" b="0" i="0" u="none" strike="noStrike" cap="none" spc="0" baseline="0">
                <a:solidFill>
                  <a:schemeClr val="accent4">
                    <a:hueOff val="-3600000"/>
                    <a:lumOff val="-20194"/>
                  </a:schemeClr>
                </a:solidFill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Off val="-12591"/>
                </a:schemeClr>
              </a:buClr>
              <a:buSzPct val="93000"/>
              <a:buFontTx/>
              <a:buChar char="❖"/>
              <a:tabLst/>
              <a:defRPr sz="4800" b="0" i="0" u="none" strike="noStrike" cap="none" spc="0" baseline="0">
                <a:solidFill>
                  <a:schemeClr val="accent4">
                    <a:hueOff val="-3600000"/>
                    <a:lumOff val="-20194"/>
                  </a:schemeClr>
                </a:solidFill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355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00" b="0" i="0" u="none" strike="noStrike" cap="none" spc="0" baseline="0">
                <a:solidFill>
                  <a:srgbClr val="D5D5D5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6pPr>
            <a:lvl7pPr marL="0" marR="0" indent="711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00" b="0" i="0" u="none" strike="noStrike" cap="none" spc="0" baseline="0">
                <a:solidFill>
                  <a:srgbClr val="D5D5D5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7pPr>
            <a:lvl8pPr marL="0" marR="0" indent="1066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00" b="0" i="0" u="none" strike="noStrike" cap="none" spc="0" baseline="0">
                <a:solidFill>
                  <a:srgbClr val="D5D5D5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8pPr>
            <a:lvl9pPr marL="0" marR="0" indent="1422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00" b="0" i="0" u="none" strike="noStrike" cap="none" spc="0" baseline="0">
                <a:solidFill>
                  <a:srgbClr val="D5D5D5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9pPr>
          </a:lstStyle>
          <a:p>
            <a:r>
              <a:rPr lang="en-US" sz="4000" dirty="0"/>
              <a:t>Use the Target visibility tools (TVT) to check the targets visibility</a:t>
            </a:r>
          </a:p>
          <a:p>
            <a:pPr lvl="1"/>
            <a:r>
              <a:rPr lang="en-US" sz="4000" dirty="0"/>
              <a:t>General target (GTVT)</a:t>
            </a:r>
          </a:p>
          <a:p>
            <a:pPr lvl="1"/>
            <a:r>
              <a:rPr lang="en-US" sz="4000" dirty="0" err="1"/>
              <a:t>Coronagraphic</a:t>
            </a:r>
            <a:r>
              <a:rPr lang="en-US" sz="4000" dirty="0"/>
              <a:t> (CVT)</a:t>
            </a:r>
          </a:p>
        </p:txBody>
      </p:sp>
    </p:spTree>
    <p:extLst>
      <p:ext uri="{BB962C8B-B14F-4D97-AF65-F5344CB8AC3E}">
        <p14:creationId xmlns:p14="http://schemas.microsoft.com/office/powerpoint/2010/main" val="10699528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t>9</a:t>
            </a:fld>
            <a:endParaRPr dirty="0"/>
          </a:p>
        </p:txBody>
      </p:sp>
      <p:sp>
        <p:nvSpPr>
          <p:cNvPr id="20" name="Text Placeholder 1"/>
          <p:cNvSpPr>
            <a:spLocks noGrp="1"/>
          </p:cNvSpPr>
          <p:nvPr>
            <p:ph type="body" idx="1"/>
          </p:nvPr>
        </p:nvSpPr>
        <p:spPr>
          <a:xfrm>
            <a:off x="1050388" y="2951484"/>
            <a:ext cx="11193704" cy="4489284"/>
          </a:xfrm>
        </p:spPr>
        <p:txBody>
          <a:bodyPr/>
          <a:lstStyle/>
          <a:p>
            <a:r>
              <a:rPr lang="en-US" sz="4000" dirty="0"/>
              <a:t>JIST: JWST Interactive Sensitivity Tool works as a quick-look tool to explore the feasibility of observations for any mode</a:t>
            </a:r>
          </a:p>
          <a:p>
            <a:pPr lvl="1"/>
            <a:r>
              <a:rPr lang="en-US" sz="4000" dirty="0">
                <a:hlinkClick r:id="rId3"/>
              </a:rPr>
              <a:t>https://jist.stsci.edu/</a:t>
            </a:r>
            <a:endParaRPr lang="en-US" sz="4000" dirty="0"/>
          </a:p>
          <a:p>
            <a:pPr marL="635000" lvl="1" indent="0">
              <a:buNone/>
            </a:pPr>
            <a:endParaRPr lang="en-US" sz="4000" dirty="0"/>
          </a:p>
          <a:p>
            <a:pPr marL="635000" lvl="1" indent="0">
              <a:buNone/>
            </a:pPr>
            <a:endParaRPr lang="en-US" sz="4000" dirty="0"/>
          </a:p>
          <a:p>
            <a:pPr marL="6350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48833" y="169333"/>
            <a:ext cx="21453341" cy="1587038"/>
          </a:xfrm>
        </p:spPr>
        <p:txBody>
          <a:bodyPr>
            <a:normAutofit/>
          </a:bodyPr>
          <a:lstStyle/>
          <a:p>
            <a:r>
              <a:rPr lang="en-US" dirty="0"/>
              <a:t>Feasibility: did I select the right target? </a:t>
            </a:r>
            <a:r>
              <a:rPr lang="en-US" sz="7000" dirty="0"/>
              <a:t>(2)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40880" y="2108659"/>
            <a:ext cx="283683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dirty="0"/>
              <a:t>Sensitivity</a:t>
            </a:r>
            <a:endParaRPr kumimoji="0" lang="en-US" sz="4800" i="0" u="none" strike="noStrike" cap="none" spc="0" normalizeH="0" baseline="0" dirty="0">
              <a:ln>
                <a:noFill/>
              </a:ln>
              <a:solidFill>
                <a:schemeClr val="accent4">
                  <a:hueOff val="-3600000"/>
                  <a:lumOff val="-20194"/>
                </a:schemeClr>
              </a:solidFill>
              <a:effectLst/>
              <a:uFillTx/>
              <a:sym typeface="Avenir Boo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281216" y="2092444"/>
            <a:ext cx="340930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dirty="0"/>
              <a:t>Background</a:t>
            </a:r>
            <a:endParaRPr kumimoji="0" lang="en-US" sz="4800" i="0" u="none" strike="noStrike" cap="none" spc="0" normalizeH="0" baseline="0" dirty="0">
              <a:ln>
                <a:noFill/>
              </a:ln>
              <a:solidFill>
                <a:schemeClr val="accent4">
                  <a:hueOff val="-3600000"/>
                  <a:lumOff val="-20194"/>
                </a:schemeClr>
              </a:solidFill>
              <a:effectLst/>
              <a:uFillTx/>
              <a:sym typeface="Avenir Book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2819584" y="2341396"/>
            <a:ext cx="0" cy="10440000"/>
          </a:xfrm>
          <a:prstGeom prst="line">
            <a:avLst/>
          </a:prstGeom>
          <a:noFill/>
          <a:ln w="76200" cap="flat">
            <a:solidFill>
              <a:schemeClr val="accent5">
                <a:lumOff val="13067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 Placeholder 1"/>
          <p:cNvSpPr txBox="1">
            <a:spLocks/>
          </p:cNvSpPr>
          <p:nvPr/>
        </p:nvSpPr>
        <p:spPr>
          <a:xfrm>
            <a:off x="13125164" y="2982590"/>
            <a:ext cx="11193704" cy="535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Off val="-12591"/>
                </a:schemeClr>
              </a:buClr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chemeClr val="accent4">
                    <a:hueOff val="-3600000"/>
                    <a:lumOff val="-20194"/>
                  </a:schemeClr>
                </a:solidFill>
                <a:uFillTx/>
                <a:latin typeface="+mn-lt"/>
                <a:ea typeface="+mn-ea"/>
                <a:cs typeface="+mn-cs"/>
                <a:sym typeface="Avenir Book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Off val="-12591"/>
                </a:schemeClr>
              </a:buClr>
              <a:buSzPct val="125000"/>
              <a:buFontTx/>
              <a:buChar char="‣"/>
              <a:tabLst/>
              <a:defRPr sz="4800" b="0" i="0" u="none" strike="noStrike" cap="none" spc="0" baseline="0">
                <a:solidFill>
                  <a:schemeClr val="accent4">
                    <a:hueOff val="-3600000"/>
                    <a:lumOff val="-20194"/>
                  </a:schemeClr>
                </a:solidFill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Off val="-12591"/>
                </a:schemeClr>
              </a:buClr>
              <a:buSzPct val="125000"/>
              <a:buFontTx/>
              <a:buChar char="-"/>
              <a:tabLst/>
              <a:defRPr sz="4800" b="0" i="0" u="none" strike="noStrike" cap="none" spc="0" baseline="0">
                <a:solidFill>
                  <a:schemeClr val="accent4">
                    <a:hueOff val="-3600000"/>
                    <a:lumOff val="-20194"/>
                  </a:schemeClr>
                </a:solidFill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Off val="-12591"/>
                </a:schemeClr>
              </a:buClr>
              <a:buSzPct val="74000"/>
              <a:buFontTx/>
              <a:buChar char="★"/>
              <a:tabLst/>
              <a:defRPr sz="4800" b="0" i="0" u="none" strike="noStrike" cap="none" spc="0" baseline="0">
                <a:solidFill>
                  <a:schemeClr val="accent4">
                    <a:hueOff val="-3600000"/>
                    <a:lumOff val="-20194"/>
                  </a:schemeClr>
                </a:solidFill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Off val="-12591"/>
                </a:schemeClr>
              </a:buClr>
              <a:buSzPct val="93000"/>
              <a:buFontTx/>
              <a:buChar char="❖"/>
              <a:tabLst/>
              <a:defRPr sz="4800" b="0" i="0" u="none" strike="noStrike" cap="none" spc="0" baseline="0">
                <a:solidFill>
                  <a:schemeClr val="accent4">
                    <a:hueOff val="-3600000"/>
                    <a:lumOff val="-20194"/>
                  </a:schemeClr>
                </a:solidFill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355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00" b="0" i="0" u="none" strike="noStrike" cap="none" spc="0" baseline="0">
                <a:solidFill>
                  <a:srgbClr val="D5D5D5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6pPr>
            <a:lvl7pPr marL="0" marR="0" indent="711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00" b="0" i="0" u="none" strike="noStrike" cap="none" spc="0" baseline="0">
                <a:solidFill>
                  <a:srgbClr val="D5D5D5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7pPr>
            <a:lvl8pPr marL="0" marR="0" indent="1066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00" b="0" i="0" u="none" strike="noStrike" cap="none" spc="0" baseline="0">
                <a:solidFill>
                  <a:srgbClr val="D5D5D5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8pPr>
            <a:lvl9pPr marL="0" marR="0" indent="1422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00" b="0" i="0" u="none" strike="noStrike" cap="none" spc="0" baseline="0">
                <a:solidFill>
                  <a:srgbClr val="D5D5D5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9pPr>
          </a:lstStyle>
          <a:p>
            <a:r>
              <a:rPr lang="en-US" sz="4000" dirty="0"/>
              <a:t>JBT: JWST Backgrounds Tool can be used to estimate the impact of the background on the </a:t>
            </a:r>
            <a:r>
              <a:rPr lang="en-US" sz="4000" dirty="0" err="1"/>
              <a:t>schedulability</a:t>
            </a:r>
            <a:r>
              <a:rPr lang="en-US" sz="4000" dirty="0"/>
              <a:t> of observations </a:t>
            </a:r>
          </a:p>
          <a:p>
            <a:pPr lvl="1"/>
            <a:r>
              <a:rPr lang="en-US" sz="4000" dirty="0"/>
              <a:t>Available through pip or </a:t>
            </a:r>
            <a:r>
              <a:rPr lang="en-US" sz="4000" dirty="0" err="1"/>
              <a:t>github</a:t>
            </a: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2" name="Picture 1" descr="jist_screenshot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9" b="30628"/>
          <a:stretch/>
        </p:blipFill>
        <p:spPr>
          <a:xfrm>
            <a:off x="1248833" y="6153842"/>
            <a:ext cx="11050400" cy="5877228"/>
          </a:xfrm>
          <a:prstGeom prst="rect">
            <a:avLst/>
          </a:prstGeom>
        </p:spPr>
      </p:pic>
      <p:pic>
        <p:nvPicPr>
          <p:cNvPr id="4" name="Picture 3" descr="Screen+Shot+2017-11-12+at+3.32.27+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262" y="6153842"/>
            <a:ext cx="7554660" cy="587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3518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asterClassWorkshop_no_ESA">
  <a:themeElements>
    <a:clrScheme name="White">
      <a:dk1>
        <a:srgbClr val="5E5E5E"/>
      </a:dk1>
      <a:lt1>
        <a:srgbClr val="FFFFFF"/>
      </a:lt1>
      <a:dk2>
        <a:srgbClr val="FFFFFF"/>
      </a:dk2>
      <a:lt2>
        <a:srgbClr val="E9C674"/>
      </a:lt2>
      <a:accent1>
        <a:srgbClr val="3D6A80"/>
      </a:accent1>
      <a:accent2>
        <a:srgbClr val="9A762F"/>
      </a:accent2>
      <a:accent3>
        <a:srgbClr val="CA7872"/>
      </a:accent3>
      <a:accent4>
        <a:srgbClr val="929292"/>
      </a:accent4>
      <a:accent5>
        <a:srgbClr val="212121"/>
      </a:accent5>
      <a:accent6>
        <a:srgbClr val="929000"/>
      </a:accent6>
      <a:hlink>
        <a:srgbClr val="0000FF"/>
      </a:hlink>
      <a:folHlink>
        <a:srgbClr val="FF00FF"/>
      </a:folHlink>
    </a:clrScheme>
    <a:fontScheme name="White">
      <a:majorFont>
        <a:latin typeface="Avenir Roman"/>
        <a:ea typeface="Avenir Roman"/>
        <a:cs typeface="Avenir Roman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-12591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5">
              <a:lumOff val="1306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chemeClr val="accent4">
                <a:hueOff val="-3600000"/>
                <a:lumOff val="-20194"/>
              </a:schemeClr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FFFFFF"/>
      </a:dk2>
      <a:lt2>
        <a:srgbClr val="E9C674"/>
      </a:lt2>
      <a:accent1>
        <a:srgbClr val="3D6A80"/>
      </a:accent1>
      <a:accent2>
        <a:srgbClr val="9A762F"/>
      </a:accent2>
      <a:accent3>
        <a:srgbClr val="CA7872"/>
      </a:accent3>
      <a:accent4>
        <a:srgbClr val="929292"/>
      </a:accent4>
      <a:accent5>
        <a:srgbClr val="212121"/>
      </a:accent5>
      <a:accent6>
        <a:srgbClr val="929000"/>
      </a:accent6>
      <a:hlink>
        <a:srgbClr val="0000FF"/>
      </a:hlink>
      <a:folHlink>
        <a:srgbClr val="FF00FF"/>
      </a:folHlink>
    </a:clrScheme>
    <a:fontScheme name="White">
      <a:majorFont>
        <a:latin typeface="Avenir Roman"/>
        <a:ea typeface="Avenir Roman"/>
        <a:cs typeface="Avenir Roman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-12591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5">
              <a:lumOff val="1306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chemeClr val="accent4">
                <a:hueOff val="-3600000"/>
                <a:lumOff val="-20194"/>
              </a:schemeClr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MasterClassWorkshop_no_ESA.thmx</Template>
  <TotalTime>1216</TotalTime>
  <Words>702</Words>
  <Application>Microsoft Macintosh PowerPoint</Application>
  <PresentationFormat>Custom</PresentationFormat>
  <Paragraphs>123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Avenir Book</vt:lpstr>
      <vt:lpstr>Avenir Heavy</vt:lpstr>
      <vt:lpstr>Avenir Roman</vt:lpstr>
      <vt:lpstr>Calibri</vt:lpstr>
      <vt:lpstr>Franklin Gothic Medium</vt:lpstr>
      <vt:lpstr>Helvetica Neue</vt:lpstr>
      <vt:lpstr>Helvetica Neue Light</vt:lpstr>
      <vt:lpstr>LucidaGrande</vt:lpstr>
      <vt:lpstr>MasterClassWorkshop_no_ESA</vt:lpstr>
      <vt:lpstr>Proposal preparation roadmap</vt:lpstr>
      <vt:lpstr>Introduction</vt:lpstr>
      <vt:lpstr>Preparing a JWST proposal: where do I start?!</vt:lpstr>
      <vt:lpstr>Deadlines</vt:lpstr>
      <vt:lpstr>Suggestions for a roadmap</vt:lpstr>
      <vt:lpstr>First impressions: what can JWST do?</vt:lpstr>
      <vt:lpstr>Downselect: pick the instrument(s)/mode(s)</vt:lpstr>
      <vt:lpstr>Feasibility: did I select the right target? (1)</vt:lpstr>
      <vt:lpstr>Feasibility: did I select the right target? (2)</vt:lpstr>
      <vt:lpstr>Just do it: which tools do I need to propose?</vt:lpstr>
      <vt:lpstr>A step further: what else is available?</vt:lpstr>
      <vt:lpstr>Suggestion of a roadmap to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Themiya Nanayakkara</cp:lastModifiedBy>
  <cp:revision>199</cp:revision>
  <dcterms:modified xsi:type="dcterms:W3CDTF">2022-11-28T09:35:27Z</dcterms:modified>
</cp:coreProperties>
</file>