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5">
            <a:hueOff val="-8881752"/>
            <a:lumOff val="-12984"/>
          </a:schemeClr>
        </a:fontRef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9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>
              <a:hueOff val="-3600000"/>
              <a:lumOff val="-20194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1C2BE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1C2B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58" d="100"/>
          <a:sy n="58" d="100"/>
        </p:scale>
        <p:origin x="920" y="23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49307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/>
          <p:cNvSpPr/>
          <p:nvPr/>
        </p:nvSpPr>
        <p:spPr>
          <a:xfrm>
            <a:off x="23380700" y="1473200"/>
            <a:ext cx="1270000" cy="9996885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jwst_20170515.jpg" descr="jwst_201705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8000" y="-1625599"/>
            <a:ext cx="24396067" cy="1827265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ectangle"/>
          <p:cNvSpPr/>
          <p:nvPr/>
        </p:nvSpPr>
        <p:spPr>
          <a:xfrm>
            <a:off x="-8467" y="889000"/>
            <a:ext cx="24400934" cy="13716000"/>
          </a:xfrm>
          <a:prstGeom prst="rect">
            <a:avLst/>
          </a:prstGeom>
          <a:solidFill>
            <a:srgbClr val="C49732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524933" y="4922175"/>
            <a:ext cx="15620108" cy="269359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4">
                    <a:lumOff val="22769"/>
                  </a:schemeClr>
                </a:solidFill>
              </a:defRPr>
            </a:lvl1pPr>
            <a:lvl2pPr>
              <a:defRPr>
                <a:solidFill>
                  <a:schemeClr val="accent4">
                    <a:lumOff val="22769"/>
                  </a:schemeClr>
                </a:solidFill>
              </a:defRPr>
            </a:lvl2pPr>
            <a:lvl3pPr>
              <a:defRPr>
                <a:solidFill>
                  <a:schemeClr val="accent4">
                    <a:lumOff val="22769"/>
                  </a:schemeClr>
                </a:solidFill>
              </a:defRPr>
            </a:lvl3pPr>
            <a:lvl4pPr>
              <a:defRPr>
                <a:solidFill>
                  <a:schemeClr val="accent4">
                    <a:lumOff val="22769"/>
                  </a:schemeClr>
                </a:solidFill>
              </a:defRPr>
            </a:lvl4pPr>
            <a:lvl5pPr>
              <a:defRPr>
                <a:solidFill>
                  <a:schemeClr val="accent4">
                    <a:lumOff val="22769"/>
                  </a:schemeClr>
                </a:solidFill>
              </a:defRPr>
            </a:lvl5pPr>
          </a:lstStyle>
          <a:p>
            <a:pPr lvl="0"/>
            <a:r>
              <a:rPr lang="en-US"/>
              <a:t>Your Name Here</a:t>
            </a:r>
            <a:endParaRPr dirty="0"/>
          </a:p>
        </p:txBody>
      </p:sp>
      <p:pic>
        <p:nvPicPr>
          <p:cNvPr id="23" name="master_class_workshop_logo.png" descr="master_class_workshop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9557" y="3278716"/>
            <a:ext cx="6539310" cy="653931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Rectangle"/>
          <p:cNvSpPr/>
          <p:nvPr/>
        </p:nvSpPr>
        <p:spPr>
          <a:xfrm>
            <a:off x="-8467" y="11309217"/>
            <a:ext cx="24400934" cy="2406783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Rectangle"/>
          <p:cNvSpPr/>
          <p:nvPr/>
        </p:nvSpPr>
        <p:spPr>
          <a:xfrm>
            <a:off x="-8467" y="11855846"/>
            <a:ext cx="24400934" cy="1860154"/>
          </a:xfrm>
          <a:prstGeom prst="rect">
            <a:avLst/>
          </a:prstGeom>
          <a:solidFill>
            <a:srgbClr val="9C37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"/>
          <p:cNvSpPr/>
          <p:nvPr/>
        </p:nvSpPr>
        <p:spPr>
          <a:xfrm>
            <a:off x="-8467" y="12128500"/>
            <a:ext cx="24400934" cy="1587500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Rectangle"/>
          <p:cNvSpPr/>
          <p:nvPr/>
        </p:nvSpPr>
        <p:spPr>
          <a:xfrm>
            <a:off x="-8467" y="-4234"/>
            <a:ext cx="24400934" cy="1587501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ESA JWST Master Class"/>
          <p:cNvSpPr txBox="1"/>
          <p:nvPr/>
        </p:nvSpPr>
        <p:spPr>
          <a:xfrm>
            <a:off x="535214" y="3299956"/>
            <a:ext cx="1295601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7200">
                <a:solidFill>
                  <a:schemeClr val="accent1">
                    <a:lumOff val="-1259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JWST Master Class Workshop</a:t>
            </a:r>
            <a:endParaRPr dirty="0">
              <a:solidFill>
                <a:srgbClr val="323232"/>
              </a:solidFill>
            </a:endParaRPr>
          </a:p>
        </p:txBody>
      </p:sp>
      <p:sp>
        <p:nvSpPr>
          <p:cNvPr id="29" name="ESA JWST Master Class, ESAC, Madrid Spain, 3-5 February 202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93585" y="12640121"/>
            <a:ext cx="3904072" cy="564257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defRPr sz="3000" baseline="0">
                <a:solidFill>
                  <a:schemeClr val="accent4">
                    <a:lumOff val="22769"/>
                  </a:schemeClr>
                </a:solidFill>
              </a:defRPr>
            </a:lvl1pPr>
          </a:lstStyle>
          <a:p>
            <a:pPr lvl="0"/>
            <a:r>
              <a:rPr lang="en-US" dirty="0"/>
              <a:t>Your Workshop Here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master_class_workshop_logo.png" descr="master_class_workshop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031" y="256116"/>
            <a:ext cx="2910236" cy="29102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" name="Group"/>
          <p:cNvGrpSpPr/>
          <p:nvPr/>
        </p:nvGrpSpPr>
        <p:grpSpPr>
          <a:xfrm>
            <a:off x="-8467" y="-4234"/>
            <a:ext cx="773775" cy="13720235"/>
            <a:chOff x="0" y="0"/>
            <a:chExt cx="773774" cy="13720233"/>
          </a:xfrm>
        </p:grpSpPr>
        <p:sp>
          <p:nvSpPr>
            <p:cNvPr id="46" name="Rectangle"/>
            <p:cNvSpPr/>
            <p:nvPr/>
          </p:nvSpPr>
          <p:spPr>
            <a:xfrm>
              <a:off x="0" y="4233"/>
              <a:ext cx="773775" cy="13716001"/>
            </a:xfrm>
            <a:prstGeom prst="rect">
              <a:avLst/>
            </a:prstGeom>
            <a:solidFill>
              <a:srgbClr val="C4973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Rectangle"/>
            <p:cNvSpPr/>
            <p:nvPr/>
          </p:nvSpPr>
          <p:spPr>
            <a:xfrm>
              <a:off x="-1" y="11313451"/>
              <a:ext cx="773776" cy="2406783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Rectangle"/>
            <p:cNvSpPr/>
            <p:nvPr/>
          </p:nvSpPr>
          <p:spPr>
            <a:xfrm>
              <a:off x="0" y="11860080"/>
              <a:ext cx="773775" cy="1860154"/>
            </a:xfrm>
            <a:prstGeom prst="rect">
              <a:avLst/>
            </a:prstGeom>
            <a:solidFill>
              <a:srgbClr val="9C37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Rectangle"/>
            <p:cNvSpPr/>
            <p:nvPr/>
          </p:nvSpPr>
          <p:spPr>
            <a:xfrm>
              <a:off x="0" y="12132733"/>
              <a:ext cx="773775" cy="1587501"/>
            </a:xfrm>
            <a:prstGeom prst="rect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Rectangle"/>
            <p:cNvSpPr/>
            <p:nvPr/>
          </p:nvSpPr>
          <p:spPr>
            <a:xfrm>
              <a:off x="0" y="0"/>
              <a:ext cx="773775" cy="1587501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2" name="ESA JWST Master Class, ESAC, Madrid Spain, 3-5 February 2020"/>
          <p:cNvSpPr txBox="1"/>
          <p:nvPr/>
        </p:nvSpPr>
        <p:spPr>
          <a:xfrm>
            <a:off x="1248833" y="12868721"/>
            <a:ext cx="763991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algn="l"/>
            <a:r>
              <a:rPr lang="en-US" dirty="0"/>
              <a:t>JWST MASTER CLASS MELBOURNE 2022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31348" y="12839700"/>
            <a:ext cx="565405" cy="6223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xfrm>
            <a:off x="1248833" y="1964266"/>
            <a:ext cx="19309673" cy="9296401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•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270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‣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190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-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2540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74000"/>
              <a:buChar char="★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317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93000"/>
              <a:buChar char="❖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1248833" y="169333"/>
            <a:ext cx="19309673" cy="1587038"/>
          </a:xfrm>
          <a:prstGeom prst="rect">
            <a:avLst/>
          </a:prstGeom>
        </p:spPr>
        <p:txBody>
          <a:bodyPr/>
          <a:lstStyle>
            <a:lvl1pPr algn="l">
              <a:defRPr sz="8400">
                <a:solidFill>
                  <a:schemeClr val="accent1">
                    <a:lumOff val="-12591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WS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183492" y="1995160"/>
            <a:ext cx="21017884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304288" y="1170433"/>
            <a:ext cx="20897088" cy="1250946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spc="30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Content Placeholder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79" y="541920"/>
            <a:ext cx="2435918" cy="2139696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2011679" y="2809274"/>
            <a:ext cx="21191222" cy="99383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450850" algn="l"/>
              </a:tabLst>
              <a:defRPr sz="4800">
                <a:solidFill>
                  <a:srgbClr val="002061"/>
                </a:solidFill>
                <a:latin typeface="+mj-lt"/>
              </a:defRPr>
            </a:lvl1pPr>
            <a:lvl2pPr marL="1371600" indent="-457200">
              <a:buFont typeface="Arial" charset="0"/>
              <a:buChar char="•"/>
              <a:defRPr sz="4000">
                <a:solidFill>
                  <a:srgbClr val="002061"/>
                </a:solidFill>
                <a:latin typeface="+mj-lt"/>
              </a:defRPr>
            </a:lvl2pPr>
            <a:lvl3pPr marL="2286000" indent="-457200">
              <a:buFont typeface="LucidaGrande" charset="0"/>
              <a:buChar char="-"/>
              <a:defRPr sz="3600">
                <a:solidFill>
                  <a:srgbClr val="002061"/>
                </a:solidFill>
                <a:latin typeface="+mj-lt"/>
              </a:defRPr>
            </a:lvl3pPr>
            <a:lvl4pPr marL="3200400" indent="-457200">
              <a:buSzPct val="90000"/>
              <a:buFont typeface="LucidaGrande" charset="0"/>
              <a:buChar char="▸"/>
              <a:defRPr sz="3200">
                <a:solidFill>
                  <a:srgbClr val="002061"/>
                </a:solidFill>
                <a:latin typeface="+mj-lt"/>
              </a:defRPr>
            </a:lvl4pPr>
            <a:lvl5pPr marL="4114800" indent="-457200">
              <a:buSzPct val="80000"/>
              <a:buFont typeface="LucidaGrande" charset="0"/>
              <a:buChar char="◆"/>
              <a:defRPr sz="32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6768" y="13241891"/>
            <a:ext cx="1965960" cy="2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23380700" y="1473200"/>
            <a:ext cx="1270000" cy="9996885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jwst_20170515.jpg" descr="jwst_2017051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8000" y="-1625599"/>
            <a:ext cx="24396067" cy="1827265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/>
          <p:cNvSpPr/>
          <p:nvPr/>
        </p:nvSpPr>
        <p:spPr>
          <a:xfrm>
            <a:off x="-1224" y="652726"/>
            <a:ext cx="24386448" cy="13716001"/>
          </a:xfrm>
          <a:prstGeom prst="rect">
            <a:avLst/>
          </a:prstGeom>
          <a:solidFill>
            <a:srgbClr val="333333">
              <a:alpha val="8345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778000" y="4888309"/>
            <a:ext cx="20828000" cy="2693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Rectangle"/>
          <p:cNvSpPr/>
          <p:nvPr/>
        </p:nvSpPr>
        <p:spPr>
          <a:xfrm>
            <a:off x="-8467" y="11309217"/>
            <a:ext cx="24400934" cy="2406783"/>
          </a:xfrm>
          <a:prstGeom prst="rect">
            <a:avLst/>
          </a:prstGeom>
          <a:solidFill>
            <a:srgbClr val="9B364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8467" y="11855846"/>
            <a:ext cx="24400934" cy="1860154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Rectangle"/>
          <p:cNvSpPr/>
          <p:nvPr/>
        </p:nvSpPr>
        <p:spPr>
          <a:xfrm>
            <a:off x="-8467" y="12128500"/>
            <a:ext cx="24400934" cy="1587500"/>
          </a:xfrm>
          <a:prstGeom prst="rect">
            <a:avLst/>
          </a:prstGeom>
          <a:solidFill>
            <a:schemeClr val="accent2">
              <a:lumOff val="1063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angle"/>
          <p:cNvSpPr/>
          <p:nvPr/>
        </p:nvSpPr>
        <p:spPr>
          <a:xfrm>
            <a:off x="-8467" y="-4234"/>
            <a:ext cx="24400934" cy="15875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524933" y="7959592"/>
            <a:ext cx="20636013" cy="281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solidFill>
                  <a:schemeClr val="accent5">
                    <a:hueOff val="-8881752"/>
                    <a:lumOff val="-12984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ransition spd="med"/>
  <p:txStyles>
    <p:title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1pPr>
      <a:lvl2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2pPr>
      <a:lvl3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3pPr>
      <a:lvl4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4pPr>
      <a:lvl5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5pPr>
      <a:lvl6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6pPr>
      <a:lvl7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7pPr>
      <a:lvl8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8pPr>
      <a:lvl9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9pPr>
    </p:titleStyle>
    <p:bodyStyle>
      <a:lvl1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3556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7112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10668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14224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9pPr>
    </p:bodyStyle>
    <p:other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vailable proposal too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Available proposal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Themiya Nanayakkara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3585" y="12640121"/>
            <a:ext cx="7639912" cy="564257"/>
          </a:xfrm>
        </p:spPr>
        <p:txBody>
          <a:bodyPr/>
          <a:lstStyle/>
          <a:p>
            <a:r>
              <a:rPr lang="en-US" dirty="0"/>
              <a:t>JWST MASTER CLASS MELBOURNE 2022</a:t>
            </a:r>
          </a:p>
        </p:txBody>
      </p:sp>
    </p:spTree>
    <p:extLst>
      <p:ext uri="{BB962C8B-B14F-4D97-AF65-F5344CB8AC3E}">
        <p14:creationId xmlns:p14="http://schemas.microsoft.com/office/powerpoint/2010/main" val="25171900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troduc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17482"/>
                    <a:satOff val="19585"/>
                    <a:lumOff val="29146"/>
                  </a:schemeClr>
                </a:solidFill>
              </a:defRPr>
            </a:lvl1pPr>
          </a:lstStyle>
          <a:p>
            <a:r>
              <a:t>Introduction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>
            <a:spLocks noGrp="1"/>
          </p:cNvSpPr>
          <p:nvPr>
            <p:ph type="sldNum" sz="quarter" idx="2"/>
          </p:nvPr>
        </p:nvSpPr>
        <p:spPr>
          <a:xfrm>
            <a:off x="23344124" y="12839700"/>
            <a:ext cx="339853" cy="622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2" name="Discussed in this session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900"/>
              </a:spcBef>
              <a:defRPr sz="4608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Discussed in this session</a:t>
            </a:r>
          </a:p>
          <a:p>
            <a:pPr marL="1219200" lvl="1" indent="-609600" defTabSz="792479">
              <a:spcBef>
                <a:spcPts val="900"/>
              </a:spcBef>
              <a:defRPr sz="4608"/>
            </a:pPr>
            <a:r>
              <a:rPr dirty="0">
                <a:solidFill>
                  <a:schemeClr val="accent1"/>
                </a:solidFill>
              </a:rPr>
              <a:t>Astronomer’s Proposal Tool (APT)</a:t>
            </a:r>
            <a:r>
              <a:rPr dirty="0"/>
              <a:t>  →  </a:t>
            </a:r>
            <a:r>
              <a:rPr dirty="0">
                <a:latin typeface="Avenir Book Oblique"/>
                <a:ea typeface="Avenir Book Oblique"/>
                <a:cs typeface="Avenir Book Oblique"/>
                <a:sym typeface="Avenir Book Oblique"/>
              </a:rPr>
              <a:t>see also APT hands-on session</a:t>
            </a:r>
          </a:p>
          <a:p>
            <a:pPr marL="1219200" lvl="1" indent="-609600" defTabSz="792479">
              <a:spcBef>
                <a:spcPts val="900"/>
              </a:spcBef>
              <a:defRPr sz="4608"/>
            </a:pPr>
            <a:r>
              <a:rPr dirty="0">
                <a:solidFill>
                  <a:schemeClr val="accent1"/>
                </a:solidFill>
              </a:rPr>
              <a:t>MSA Planning Tool (MPT)</a:t>
            </a:r>
            <a:r>
              <a:rPr dirty="0"/>
              <a:t>  →  </a:t>
            </a:r>
            <a:r>
              <a:rPr dirty="0">
                <a:latin typeface="Avenir Book Oblique"/>
                <a:ea typeface="Avenir Book Oblique"/>
                <a:cs typeface="Avenir Book Oblique"/>
                <a:sym typeface="Avenir Book Oblique"/>
              </a:rPr>
              <a:t>see also MOS hands-on session</a:t>
            </a:r>
          </a:p>
          <a:p>
            <a:pPr marL="1219200" lvl="1" indent="-609600" defTabSz="792479">
              <a:spcBef>
                <a:spcPts val="900"/>
              </a:spcBef>
              <a:defRPr sz="4608"/>
            </a:pPr>
            <a:r>
              <a:rPr dirty="0">
                <a:solidFill>
                  <a:schemeClr val="accent1"/>
                </a:solidFill>
              </a:rPr>
              <a:t>Exposure Time Calculator (ETC)</a:t>
            </a:r>
            <a:r>
              <a:rPr dirty="0"/>
              <a:t>  →  </a:t>
            </a:r>
            <a:r>
              <a:rPr dirty="0">
                <a:latin typeface="Avenir Book Oblique"/>
                <a:ea typeface="Avenir Book Oblique"/>
                <a:cs typeface="Avenir Book Oblique"/>
                <a:sym typeface="Avenir Book Oblique"/>
              </a:rPr>
              <a:t>see also ETC hands-on session</a:t>
            </a:r>
          </a:p>
          <a:p>
            <a:pPr marL="1219200" lvl="1" indent="-609600" defTabSz="792479">
              <a:spcBef>
                <a:spcPts val="900"/>
              </a:spcBef>
              <a:defRPr sz="4608">
                <a:solidFill>
                  <a:schemeClr val="accent1"/>
                </a:solidFill>
              </a:defRPr>
            </a:pPr>
            <a:r>
              <a:t>JWST Interactive Sensitivity Tool (JIST)</a:t>
            </a:r>
          </a:p>
          <a:p>
            <a:pPr marL="1219200" lvl="1" indent="-609600" defTabSz="792479">
              <a:spcBef>
                <a:spcPts val="900"/>
              </a:spcBef>
              <a:defRPr sz="4608"/>
            </a:pPr>
            <a:endParaRPr dirty="0"/>
          </a:p>
          <a:p>
            <a:pPr marL="609600" indent="-609600" defTabSz="792479">
              <a:spcBef>
                <a:spcPts val="900"/>
              </a:spcBef>
              <a:defRPr sz="4608"/>
            </a:pPr>
            <a:endParaRPr dirty="0"/>
          </a:p>
          <a:p>
            <a:pPr marL="1219200" lvl="1" indent="-609600" defTabSz="792479">
              <a:spcBef>
                <a:spcPts val="900"/>
              </a:spcBef>
              <a:defRPr sz="4608"/>
            </a:pPr>
            <a:endParaRPr dirty="0"/>
          </a:p>
          <a:p>
            <a:pPr marL="1219200" lvl="1" indent="-609600" defTabSz="792479">
              <a:spcBef>
                <a:spcPts val="900"/>
              </a:spcBef>
              <a:defRPr sz="4608"/>
            </a:pPr>
            <a:endParaRPr dirty="0"/>
          </a:p>
        </p:txBody>
      </p:sp>
      <p:sp>
        <p:nvSpPr>
          <p:cNvPr id="73" name="Available proposal tool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Available proposal tools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xfrm>
            <a:off x="23344124" y="12839700"/>
            <a:ext cx="339853" cy="622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6" name="Discussed in this session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900"/>
              </a:spcBef>
              <a:defRPr sz="4608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Discussed in this session</a:t>
            </a:r>
          </a:p>
          <a:p>
            <a:pPr marL="1219200" lvl="1" indent="-609600" defTabSz="792479">
              <a:spcBef>
                <a:spcPts val="900"/>
              </a:spcBef>
              <a:defRPr sz="4608"/>
            </a:pPr>
            <a:r>
              <a:rPr>
                <a:solidFill>
                  <a:schemeClr val="accent1"/>
                </a:solidFill>
              </a:rPr>
              <a:t>Astronomer’s Proposal Tool (APT)</a:t>
            </a:r>
            <a:r>
              <a:t>  → 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see also APT hands-on session</a:t>
            </a:r>
          </a:p>
          <a:p>
            <a:pPr marL="1219200" lvl="1" indent="-609600" defTabSz="792479">
              <a:spcBef>
                <a:spcPts val="900"/>
              </a:spcBef>
              <a:defRPr sz="4608"/>
            </a:pPr>
            <a:r>
              <a:rPr>
                <a:solidFill>
                  <a:schemeClr val="accent1"/>
                </a:solidFill>
              </a:rPr>
              <a:t>MSA Planning Tool (MPT)</a:t>
            </a:r>
            <a:r>
              <a:t>  → 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see also MOS hands-on session</a:t>
            </a:r>
          </a:p>
          <a:p>
            <a:pPr marL="1219200" lvl="1" indent="-609600" defTabSz="792479">
              <a:spcBef>
                <a:spcPts val="900"/>
              </a:spcBef>
              <a:defRPr sz="4608"/>
            </a:pPr>
            <a:r>
              <a:rPr>
                <a:solidFill>
                  <a:schemeClr val="accent1"/>
                </a:solidFill>
              </a:rPr>
              <a:t>Exposure Time Calculator (ETC)</a:t>
            </a:r>
            <a:r>
              <a:t>  → 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see also ETC hands-on session</a:t>
            </a:r>
          </a:p>
          <a:p>
            <a:pPr marL="1219200" lvl="1" indent="-609600" defTabSz="792479">
              <a:spcBef>
                <a:spcPts val="900"/>
              </a:spcBef>
              <a:defRPr sz="4608">
                <a:solidFill>
                  <a:schemeClr val="accent1"/>
                </a:solidFill>
              </a:defRPr>
            </a:pPr>
            <a:r>
              <a:t>JWST Interactive Sensitivity Tool (JIST)</a:t>
            </a:r>
          </a:p>
          <a:p>
            <a:pPr marL="1219200" lvl="1" indent="-609600" defTabSz="792479">
              <a:spcBef>
                <a:spcPts val="900"/>
              </a:spcBef>
              <a:defRPr sz="4608"/>
            </a:pPr>
            <a:endParaRPr/>
          </a:p>
          <a:p>
            <a:pPr marL="609600" indent="-609600" defTabSz="792479">
              <a:spcBef>
                <a:spcPts val="900"/>
              </a:spcBef>
              <a:defRPr sz="4608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Not</a:t>
            </a:r>
            <a:r>
              <a:t> in this session</a:t>
            </a:r>
          </a:p>
          <a:p>
            <a:pPr marL="1219200" lvl="1" indent="-609600" defTabSz="792479">
              <a:spcBef>
                <a:spcPts val="900"/>
              </a:spcBef>
              <a:defRPr sz="4608"/>
            </a:pPr>
            <a:r>
              <a:t>Background tools  → 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see Hands-on tools session I</a:t>
            </a:r>
          </a:p>
          <a:p>
            <a:pPr marL="1219200" lvl="1" indent="-609600" defTabSz="792479">
              <a:spcBef>
                <a:spcPts val="900"/>
              </a:spcBef>
              <a:defRPr sz="4608"/>
            </a:pPr>
            <a:r>
              <a:t>Visibility tool →  see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Hands-on tools session I</a:t>
            </a:r>
          </a:p>
          <a:p>
            <a:pPr marL="1219200" lvl="1" indent="-609600" defTabSz="792479">
              <a:spcBef>
                <a:spcPts val="900"/>
              </a:spcBef>
              <a:defRPr sz="4608"/>
            </a:pPr>
            <a:r>
              <a:t>TSO / coronagraphy tools → 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see individual hands-on sessions</a:t>
            </a:r>
          </a:p>
        </p:txBody>
      </p:sp>
      <p:sp>
        <p:nvSpPr>
          <p:cNvPr id="77" name="Available proposal tool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Available proposal tools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sterClassWorkshop_no_ESA">
  <a:themeElements>
    <a:clrScheme name="White">
      <a:dk1>
        <a:srgbClr val="5E5E5E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MasterClassWorkshop_no_ESA.thmx</Template>
  <TotalTime>1</TotalTime>
  <Words>142</Words>
  <Application>Microsoft Macintosh PowerPoint</Application>
  <PresentationFormat>Custom</PresentationFormat>
  <Paragraphs>25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Book</vt:lpstr>
      <vt:lpstr>Avenir Book Oblique</vt:lpstr>
      <vt:lpstr>Avenir Heavy</vt:lpstr>
      <vt:lpstr>Avenir Roman</vt:lpstr>
      <vt:lpstr>Franklin Gothic Medium</vt:lpstr>
      <vt:lpstr>Helvetica Neue</vt:lpstr>
      <vt:lpstr>Helvetica Neue Light</vt:lpstr>
      <vt:lpstr>LucidaGrande</vt:lpstr>
      <vt:lpstr>MasterClassWorkshop_no_ESA</vt:lpstr>
      <vt:lpstr>Available proposal tools</vt:lpstr>
      <vt:lpstr>Introduction</vt:lpstr>
      <vt:lpstr>Available proposal tools</vt:lpstr>
      <vt:lpstr>Available proposal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Available proposal tools</dc:title>
  <cp:lastModifiedBy>Themiya Nanayakkara</cp:lastModifiedBy>
  <cp:revision>7</cp:revision>
  <dcterms:modified xsi:type="dcterms:W3CDTF">2022-11-28T09:36:24Z</dcterms:modified>
</cp:coreProperties>
</file>