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sldIdLst>
    <p:sldId id="294" r:id="rId2"/>
    <p:sldId id="288" r:id="rId3"/>
    <p:sldId id="289" r:id="rId4"/>
    <p:sldId id="290" r:id="rId5"/>
    <p:sldId id="291" r:id="rId6"/>
    <p:sldId id="292" r:id="rId7"/>
    <p:sldId id="293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5">
            <a:hueOff val="-8881752"/>
            <a:lumOff val="-12984"/>
          </a:schemeClr>
        </a:fontRef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9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hueOff val="-3600000"/>
              <a:lumOff val="-20194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3741"/>
  </p:normalViewPr>
  <p:slideViewPr>
    <p:cSldViewPr snapToGrid="0" snapToObjects="1">
      <p:cViewPr varScale="1">
        <p:scale>
          <a:sx n="57" d="100"/>
          <a:sy n="57" d="100"/>
        </p:scale>
        <p:origin x="1344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7610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8467" y="889000"/>
            <a:ext cx="24400934" cy="13716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524933" y="4922175"/>
            <a:ext cx="15620108" cy="269359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557" y="3278716"/>
            <a:ext cx="6539310" cy="6539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535214" y="3299956"/>
            <a:ext cx="1295601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Workshop</a:t>
            </a:r>
            <a:endParaRPr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93585" y="12640121"/>
            <a:ext cx="3904072" cy="56425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30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Your Workshop Here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31" y="256116"/>
            <a:ext cx="2910236" cy="2910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8467" y="-4234"/>
            <a:ext cx="773775" cy="13720235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1248833" y="12868721"/>
            <a:ext cx="7639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l"/>
            <a:r>
              <a:rPr lang="en-US" dirty="0"/>
              <a:t>JWST MASTER CLASS MELBOURNE 2022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31348" y="12839700"/>
            <a:ext cx="565405" cy="6223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48833" y="1964266"/>
            <a:ext cx="19309673" cy="9296401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27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190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254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317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48833" y="169333"/>
            <a:ext cx="19309673" cy="1587038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83492" y="1995160"/>
            <a:ext cx="21017884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04288" y="1170433"/>
            <a:ext cx="20897088" cy="125094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30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79" y="541920"/>
            <a:ext cx="2435918" cy="213969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2011679" y="2809274"/>
            <a:ext cx="21191222" cy="993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450850" algn="l"/>
              </a:tabLst>
              <a:defRPr sz="4800">
                <a:solidFill>
                  <a:srgbClr val="002061"/>
                </a:solidFill>
                <a:latin typeface="+mj-lt"/>
              </a:defRPr>
            </a:lvl1pPr>
            <a:lvl2pPr marL="1371600" indent="-457200">
              <a:buFont typeface="Arial" charset="0"/>
              <a:buChar char="•"/>
              <a:defRPr sz="4000">
                <a:solidFill>
                  <a:srgbClr val="002061"/>
                </a:solidFill>
                <a:latin typeface="+mj-lt"/>
              </a:defRPr>
            </a:lvl2pPr>
            <a:lvl3pPr marL="2286000" indent="-457200">
              <a:buFont typeface="LucidaGrande" charset="0"/>
              <a:buChar char="-"/>
              <a:defRPr sz="3600">
                <a:solidFill>
                  <a:srgbClr val="002061"/>
                </a:solidFill>
                <a:latin typeface="+mj-lt"/>
              </a:defRPr>
            </a:lvl3pPr>
            <a:lvl4pPr marL="3200400" indent="-457200">
              <a:buSzPct val="90000"/>
              <a:buFont typeface="LucidaGrande" charset="0"/>
              <a:buChar char="▸"/>
              <a:defRPr sz="3200">
                <a:solidFill>
                  <a:srgbClr val="002061"/>
                </a:solidFill>
                <a:latin typeface="+mj-lt"/>
              </a:defRPr>
            </a:lvl4pPr>
            <a:lvl5pPr marL="4114800" indent="-457200">
              <a:buSzPct val="80000"/>
              <a:buFont typeface="LucidaGrande" charset="0"/>
              <a:buChar char="◆"/>
              <a:defRPr sz="32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6768" y="13241891"/>
            <a:ext cx="1965960" cy="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1224" y="652726"/>
            <a:ext cx="24386448" cy="13716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778000" y="4888309"/>
            <a:ext cx="20828000" cy="26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524933" y="7959592"/>
            <a:ext cx="20636013" cy="28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 spd="med"/>
  <p:txStyles>
    <p:title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3556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7112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10668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14224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-docs.stsci.edu/jwst-other-tools/jwst-interactive-sensitivity-tool" TargetMode="External"/><Relationship Id="rId2" Type="http://schemas.openxmlformats.org/officeDocument/2006/relationships/hyperlink" Target="http://jist.stsci.edu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wst.etc.stsci.edu" TargetMode="External"/><Relationship Id="rId2" Type="http://schemas.openxmlformats.org/officeDocument/2006/relationships/hyperlink" Target="http://apt.stsci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ist.stsc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ailable proposal tools: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3084">
              <a:defRPr sz="7504"/>
            </a:pPr>
            <a:r>
              <a:rPr dirty="0"/>
              <a:t>Available proposal tools:</a:t>
            </a:r>
          </a:p>
          <a:p>
            <a:pPr defTabSz="553084">
              <a:defRPr sz="7504"/>
            </a:pPr>
            <a:r>
              <a:rPr dirty="0"/>
              <a:t>     JIST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Monserrat Martinez Marin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585" y="12640121"/>
            <a:ext cx="7639912" cy="564257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</p:txBody>
      </p:sp>
    </p:spTree>
    <p:extLst>
      <p:ext uri="{BB962C8B-B14F-4D97-AF65-F5344CB8AC3E}">
        <p14:creationId xmlns:p14="http://schemas.microsoft.com/office/powerpoint/2010/main" val="4574346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JWST Interactive Sensitivity Tool (JIST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>
                <a:solidFill>
                  <a:schemeClr val="accent2">
                    <a:hueOff val="117482"/>
                    <a:satOff val="19585"/>
                    <a:lumOff val="29146"/>
                  </a:schemeClr>
                </a:solidFill>
              </a:defRPr>
            </a:lvl1pPr>
          </a:lstStyle>
          <a:p>
            <a:r>
              <a:t>JWST Interactive Sensitivity Tool (JIST)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44" name="Quick-look observation feasibility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Quick-look observation feasibility</a:t>
            </a:r>
          </a:p>
          <a:p>
            <a:r>
              <a:rPr dirty="0"/>
              <a:t>Runs directly in a browser window</a:t>
            </a:r>
          </a:p>
          <a:p>
            <a:endParaRPr dirty="0"/>
          </a:p>
          <a:p>
            <a:pPr lvl="1"/>
            <a:r>
              <a:rPr dirty="0"/>
              <a:t>Online tool:    </a:t>
            </a:r>
            <a:r>
              <a:rPr u="sng" dirty="0">
                <a:hlinkClick r:id="rId2"/>
              </a:rPr>
              <a:t>jist.stsci.edu</a:t>
            </a:r>
          </a:p>
          <a:p>
            <a:pPr lvl="1"/>
            <a:r>
              <a:rPr dirty="0" err="1"/>
              <a:t>JDox</a:t>
            </a:r>
            <a:r>
              <a:rPr dirty="0"/>
              <a:t>:              </a:t>
            </a:r>
            <a:r>
              <a:rPr u="sng" dirty="0">
                <a:hlinkClick r:id="rId3"/>
              </a:rPr>
              <a:t>JIST</a:t>
            </a:r>
          </a:p>
          <a:p>
            <a:pPr lvl="1"/>
            <a:endParaRPr u="sng" dirty="0">
              <a:hlinkClick r:id="rId3"/>
            </a:endParaRPr>
          </a:p>
          <a:p>
            <a:r>
              <a:rPr dirty="0"/>
              <a:t>For all basic observing modes, explore S/N values by adjusting source flux or telescope exposure parameters</a:t>
            </a:r>
          </a:p>
        </p:txBody>
      </p:sp>
      <p:sp>
        <p:nvSpPr>
          <p:cNvPr id="245" name="JWST Interactive Sensitivity Tool (JIST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JWST Interactive Sensitivity Tool (JIST)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48" name="Example view of the interfac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view of the interface</a:t>
            </a:r>
          </a:p>
        </p:txBody>
      </p:sp>
      <p:sp>
        <p:nvSpPr>
          <p:cNvPr id="249" name="JWST Interactive Sensitivity Tool (JIST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JWST Interactive Sensitivity Tool (JIST)</a:t>
            </a:r>
          </a:p>
        </p:txBody>
      </p:sp>
      <p:pic>
        <p:nvPicPr>
          <p:cNvPr id="250" name="jist_screenshot.png" descr="jist_screenshot.png"/>
          <p:cNvPicPr>
            <a:picLocks noChangeAspect="1"/>
          </p:cNvPicPr>
          <p:nvPr/>
        </p:nvPicPr>
        <p:blipFill>
          <a:blip r:embed="rId2"/>
          <a:srcRect l="1009" t="20497" r="4830" b="30688"/>
          <a:stretch>
            <a:fillRect/>
          </a:stretch>
        </p:blipFill>
        <p:spPr>
          <a:xfrm>
            <a:off x="1156096" y="3336131"/>
            <a:ext cx="22071611" cy="8321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53" name="Beware of the simplifying assumptions…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900"/>
              </a:spcBef>
              <a:defRPr sz="4416"/>
            </a:pPr>
            <a:r>
              <a:t>Beware of the simplifying assumptions…</a:t>
            </a:r>
          </a:p>
          <a:p>
            <a:pPr marL="1168400" lvl="1" indent="-584200" defTabSz="759459">
              <a:spcBef>
                <a:spcPts val="900"/>
              </a:spcBef>
              <a:defRPr sz="4416"/>
            </a:pPr>
            <a:r>
              <a:t>All calculations based on a point source:</a:t>
            </a:r>
          </a:p>
          <a:p>
            <a:pPr marL="1752600" lvl="2" indent="-584200" defTabSz="759459">
              <a:spcBef>
                <a:spcPts val="900"/>
              </a:spcBef>
              <a:defRPr sz="4416"/>
            </a:pPr>
            <a:r>
              <a:t>Flat SED</a:t>
            </a:r>
          </a:p>
          <a:p>
            <a:pPr marL="1752600" lvl="2" indent="-584200" defTabSz="759459">
              <a:spcBef>
                <a:spcPts val="900"/>
              </a:spcBef>
              <a:defRPr sz="4416"/>
            </a:pPr>
            <a:r>
              <a:t>Background spectrum set to 120% of minimum zodiacal background at a reference point (see usage notes for more detail)</a:t>
            </a:r>
          </a:p>
          <a:p>
            <a:pPr marL="1168400" lvl="1" indent="-584200" defTabSz="759459">
              <a:spcBef>
                <a:spcPts val="900"/>
              </a:spcBef>
              <a:defRPr sz="4416"/>
            </a:pPr>
            <a:r>
              <a:t>Single integrations are considered. For multiple integrations (or dithers), SNR can be scaled by SQRT(N</a:t>
            </a:r>
            <a:r>
              <a:rPr baseline="-5999"/>
              <a:t>INTS</a:t>
            </a:r>
            <a:r>
              <a:t>)</a:t>
            </a:r>
          </a:p>
          <a:p>
            <a:pPr marL="1168400" lvl="1" indent="-584200" defTabSz="759459">
              <a:spcBef>
                <a:spcPts val="900"/>
              </a:spcBef>
              <a:defRPr sz="4416"/>
            </a:pPr>
            <a:r>
              <a:t>Saturation simply handled by setting SNR=0 (JIST is not recommended for saturated data)</a:t>
            </a:r>
          </a:p>
          <a:p>
            <a:pPr marL="1168400" lvl="1" indent="-584200" defTabSz="759459">
              <a:spcBef>
                <a:spcPts val="900"/>
              </a:spcBef>
              <a:defRPr sz="4416"/>
            </a:pPr>
            <a:r>
              <a:t>For WFSS modes, only R Grism values presented (C Grism assumed identical)</a:t>
            </a:r>
          </a:p>
        </p:txBody>
      </p:sp>
      <p:sp>
        <p:nvSpPr>
          <p:cNvPr id="254" name="JWST Interactive Sensitivity Tool (JIST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JWST Interactive Sensitivity Tool (JIST)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ccessing the tool - reminder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17482"/>
                    <a:satOff val="19585"/>
                    <a:lumOff val="29146"/>
                  </a:schemeClr>
                </a:solidFill>
              </a:defRPr>
            </a:lvl1pPr>
          </a:lstStyle>
          <a:p>
            <a:r>
              <a:t>Accessing the tool - reminder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59" name="Astronomer’s Proposal Tool (APT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>
                <a:solidFill>
                  <a:schemeClr val="accent1"/>
                </a:solidFill>
              </a:rPr>
              <a:t>Astronomer’s Proposal Tool (APT)</a:t>
            </a:r>
            <a:r>
              <a:rPr dirty="0"/>
              <a:t> </a:t>
            </a: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lvl="1"/>
            <a:r>
              <a:rPr dirty="0">
                <a:solidFill>
                  <a:schemeClr val="accent1"/>
                </a:solidFill>
              </a:rPr>
              <a:t>MSA Planning Tool (MPT)</a:t>
            </a:r>
            <a:r>
              <a:rPr dirty="0"/>
              <a:t> </a:t>
            </a:r>
          </a:p>
          <a:p>
            <a:pPr marL="0" lvl="1" indent="635000" algn="ctr">
              <a:buSzTx/>
              <a:buNone/>
            </a:pPr>
            <a:r>
              <a:rPr dirty="0"/>
              <a:t>→  </a:t>
            </a:r>
            <a:r>
              <a:rPr u="sng" dirty="0">
                <a:hlinkClick r:id="rId2"/>
              </a:rPr>
              <a:t>apt.stsci.edu</a:t>
            </a: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marL="0" lvl="1" indent="635000">
              <a:buSzTx/>
              <a:buNone/>
            </a:pP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lvl="1"/>
            <a:r>
              <a:rPr dirty="0">
                <a:solidFill>
                  <a:schemeClr val="accent1"/>
                </a:solidFill>
              </a:rPr>
              <a:t>Exposure Time Calculator (ETC)</a:t>
            </a:r>
          </a:p>
          <a:p>
            <a:pPr marL="0" lvl="1" indent="635000" algn="ctr">
              <a:buSzTx/>
              <a:buNone/>
            </a:pPr>
            <a:r>
              <a:rPr dirty="0"/>
              <a:t>→ </a:t>
            </a:r>
            <a:r>
              <a:rPr u="sng" dirty="0">
                <a:hlinkClick r:id="rId3"/>
              </a:rPr>
              <a:t>jwst.etc.stsci.edu</a:t>
            </a: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lvl="1"/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lvl="1">
              <a:defRPr>
                <a:solidFill>
                  <a:schemeClr val="accent1"/>
                </a:solidFill>
              </a:defRPr>
            </a:pPr>
            <a:r>
              <a:rPr dirty="0"/>
              <a:t>JWST Interactive Sensitivity Tool (JIST)</a:t>
            </a:r>
          </a:p>
          <a:p>
            <a:pPr marL="0" lvl="1" indent="635000" algn="ctr">
              <a:buSzTx/>
              <a:buNone/>
            </a:pPr>
            <a:r>
              <a:rPr dirty="0"/>
              <a:t>→ </a:t>
            </a:r>
            <a:r>
              <a:rPr u="sng" dirty="0">
                <a:hlinkClick r:id="rId4"/>
              </a:rPr>
              <a:t>jist.stsci.edu</a:t>
            </a:r>
          </a:p>
        </p:txBody>
      </p:sp>
      <p:sp>
        <p:nvSpPr>
          <p:cNvPr id="260" name="Accessing the tool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Accessing the tools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MasterClassWorkshop_no_ESA.thmx</Template>
  <TotalTime>226</TotalTime>
  <Words>234</Words>
  <Application>Microsoft Macintosh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Avenir Book Oblique</vt:lpstr>
      <vt:lpstr>Avenir Heavy</vt:lpstr>
      <vt:lpstr>Avenir Roman</vt:lpstr>
      <vt:lpstr>Franklin Gothic Medium</vt:lpstr>
      <vt:lpstr>Helvetica Neue</vt:lpstr>
      <vt:lpstr>Helvetica Neue Light</vt:lpstr>
      <vt:lpstr>LucidaGrande</vt:lpstr>
      <vt:lpstr>MasterClassWorkshop_no_ESA</vt:lpstr>
      <vt:lpstr>Available proposal tools:      JIST</vt:lpstr>
      <vt:lpstr>JWST Interactive Sensitivity Tool (JIST)</vt:lpstr>
      <vt:lpstr>JWST Interactive Sensitivity Tool (JIST)</vt:lpstr>
      <vt:lpstr>JWST Interactive Sensitivity Tool (JIST)</vt:lpstr>
      <vt:lpstr>JWST Interactive Sensitivity Tool (JIST)</vt:lpstr>
      <vt:lpstr>Accessing the tool - reminder</vt:lpstr>
      <vt:lpstr>Accessing the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Available proposal tools:      MPT, ETC &amp; JIST</dc:title>
  <cp:lastModifiedBy>Themiya Nanayakkara</cp:lastModifiedBy>
  <cp:revision>17</cp:revision>
  <dcterms:modified xsi:type="dcterms:W3CDTF">2022-11-28T09:51:58Z</dcterms:modified>
</cp:coreProperties>
</file>