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2" r:id="rId1"/>
  </p:sldMasterIdLst>
  <p:notesMasterIdLst>
    <p:notesMasterId r:id="rId12"/>
  </p:notesMasterIdLst>
  <p:sldIdLst>
    <p:sldId id="266" r:id="rId2"/>
    <p:sldId id="257" r:id="rId3"/>
    <p:sldId id="259" r:id="rId4"/>
    <p:sldId id="267" r:id="rId5"/>
    <p:sldId id="264" r:id="rId6"/>
    <p:sldId id="265" r:id="rId7"/>
    <p:sldId id="263" r:id="rId8"/>
    <p:sldId id="268" r:id="rId9"/>
    <p:sldId id="261" r:id="rId10"/>
    <p:sldId id="262" r:id="rId1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1pPr>
    <a:lvl2pPr marL="0" marR="0" indent="2286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2pPr>
    <a:lvl3pPr marL="0" marR="0" indent="4572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3pPr>
    <a:lvl4pPr marL="0" marR="0" indent="6858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4pPr>
    <a:lvl5pPr marL="0" marR="0" indent="9144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5pPr>
    <a:lvl6pPr marL="0" marR="0" indent="11430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6pPr>
    <a:lvl7pPr marL="0" marR="0" indent="13716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7pPr>
    <a:lvl8pPr marL="0" marR="0" indent="16002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8pPr>
    <a:lvl9pPr marL="0" marR="0" indent="18288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F8C"/>
    <a:srgbClr val="FFFD00"/>
    <a:srgbClr val="FFFE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33BA23B1-9221-436E-865A-0063620EA4FD}" styleName="">
    <a:tblBg/>
    <a:wholeTbl>
      <a:tcTxStyle b="off" i="off">
        <a:font>
          <a:latin typeface="Helvetica Neue"/>
          <a:ea typeface="Helvetica Neue"/>
          <a:cs typeface="Helvetica Neue"/>
        </a:font>
        <a:schemeClr val="accent5">
          <a:hueOff val="-8881752"/>
          <a:lumOff val="-12984"/>
        </a:schemeClr>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chemeClr val="accent5">
          <a:hueOff val="-8881752"/>
          <a:lumOff val="-12984"/>
        </a:schemeClr>
      </a:tcTxStyle>
      <a:tcStyle>
        <a:tcBdr>
          <a:left>
            <a:ln w="12700" cap="flat">
              <a:solidFill>
                <a:schemeClr val="accent5">
                  <a:hueOff val="-8881752"/>
                  <a:lumOff val="-12984"/>
                </a:schemeClr>
              </a:solidFill>
              <a:custDash>
                <a:ds d="200000" sp="200000"/>
              </a:custDash>
              <a:miter lim="400000"/>
            </a:ln>
          </a:left>
          <a:right>
            <a:ln w="12700" cap="flat">
              <a:solidFill>
                <a:schemeClr val="accent5">
                  <a:hueOff val="-8881752"/>
                  <a:lumOff val="-12984"/>
                </a:schemeClr>
              </a:solidFill>
              <a:custDash>
                <a:ds d="200000" sp="200000"/>
              </a:custDash>
              <a:miter lim="400000"/>
            </a:ln>
          </a:right>
          <a:top>
            <a:ln w="12700" cap="flat">
              <a:solidFill>
                <a:schemeClr val="accent5">
                  <a:hueOff val="-8881752"/>
                  <a:lumOff val="-12984"/>
                </a:schemeClr>
              </a:solidFill>
              <a:custDash>
                <a:ds d="200000" sp="200000"/>
              </a:custDash>
              <a:miter lim="400000"/>
            </a:ln>
          </a:top>
          <a:bottom>
            <a:ln w="12700" cap="flat">
              <a:solidFill>
                <a:schemeClr val="accent5">
                  <a:hueOff val="-8881752"/>
                  <a:lumOff val="-12984"/>
                </a:schemeClr>
              </a:solidFill>
              <a:custDash>
                <a:ds d="200000" sp="200000"/>
              </a:custDash>
              <a:miter lim="400000"/>
            </a:ln>
          </a:bottom>
          <a:insideH>
            <a:ln w="12700" cap="flat">
              <a:solidFill>
                <a:schemeClr val="accent5">
                  <a:hueOff val="-8881752"/>
                  <a:lumOff val="-12984"/>
                </a:schemeClr>
              </a:solidFill>
              <a:custDash>
                <a:ds d="200000" sp="200000"/>
              </a:custDash>
              <a:miter lim="400000"/>
            </a:ln>
          </a:insideH>
          <a:insideV>
            <a:ln w="12700" cap="flat">
              <a:solidFill>
                <a:schemeClr val="accent5">
                  <a:hueOff val="-8881752"/>
                  <a:lumOff val="-12984"/>
                </a:schemeClr>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chemeClr val="accent5">
          <a:hueOff val="-8881752"/>
          <a:lumOff val="-12984"/>
        </a:schemeClr>
      </a:tcTxStyle>
      <a:tcStyle>
        <a:tcBdr>
          <a:left>
            <a:ln w="12700" cap="flat">
              <a:noFill/>
              <a:miter lim="400000"/>
            </a:ln>
          </a:left>
          <a:right>
            <a:ln w="12700" cap="flat">
              <a:solidFill>
                <a:schemeClr val="accent5">
                  <a:hueOff val="-8881752"/>
                  <a:lumOff val="-12984"/>
                </a:schemeClr>
              </a:solidFill>
              <a:prstDash val="solid"/>
              <a:miter lim="400000"/>
            </a:ln>
          </a:right>
          <a:top>
            <a:ln w="12700" cap="flat">
              <a:solidFill>
                <a:schemeClr val="accent5">
                  <a:hueOff val="-8881752"/>
                  <a:lumOff val="-12984"/>
                </a:schemeClr>
              </a:solidFill>
              <a:custDash>
                <a:ds d="200000" sp="200000"/>
              </a:custDash>
              <a:miter lim="400000"/>
            </a:ln>
          </a:top>
          <a:bottom>
            <a:ln w="12700" cap="flat">
              <a:solidFill>
                <a:schemeClr val="accent5">
                  <a:hueOff val="-8881752"/>
                  <a:lumOff val="-12984"/>
                </a:schemeClr>
              </a:solidFill>
              <a:custDash>
                <a:ds d="200000" sp="200000"/>
              </a:custDash>
              <a:miter lim="400000"/>
            </a:ln>
          </a:bottom>
          <a:insideH>
            <a:ln w="12700" cap="flat">
              <a:solidFill>
                <a:schemeClr val="accent5">
                  <a:hueOff val="-8881752"/>
                  <a:lumOff val="-12984"/>
                </a:schemeClr>
              </a:solidFill>
              <a:custDash>
                <a:ds d="200000" sp="200000"/>
              </a:custDash>
              <a:miter lim="400000"/>
            </a:ln>
          </a:insideH>
          <a:insideV>
            <a:ln w="12700" cap="flat">
              <a:solidFill>
                <a:schemeClr val="accent5">
                  <a:hueOff val="-8881752"/>
                  <a:lumOff val="-12984"/>
                </a:schemeClr>
              </a:solidFill>
              <a:custDash>
                <a:ds d="200000" sp="200000"/>
              </a:custDash>
              <a:miter lim="400000"/>
            </a:ln>
          </a:insideV>
        </a:tcBdr>
        <a:fill>
          <a:noFill/>
        </a:fill>
      </a:tcStyle>
    </a:firstCol>
    <a:lastRow>
      <a:tcTxStyle b="on" i="off">
        <a:font>
          <a:latin typeface="Helvetica Neue"/>
          <a:ea typeface="Helvetica Neue"/>
          <a:cs typeface="Helvetica Neue"/>
        </a:font>
        <a:schemeClr val="accent5">
          <a:hueOff val="-8881752"/>
          <a:lumOff val="-12984"/>
        </a:schemeClr>
      </a:tcTxStyle>
      <a:tcStyle>
        <a:tcBdr>
          <a:left>
            <a:ln w="12700" cap="flat">
              <a:solidFill>
                <a:schemeClr val="accent5">
                  <a:hueOff val="-8881752"/>
                  <a:lumOff val="-12984"/>
                </a:schemeClr>
              </a:solidFill>
              <a:custDash>
                <a:ds d="200000" sp="200000"/>
              </a:custDash>
              <a:miter lim="400000"/>
            </a:ln>
          </a:left>
          <a:right>
            <a:ln w="12700" cap="flat">
              <a:solidFill>
                <a:schemeClr val="accent5">
                  <a:hueOff val="-8881752"/>
                  <a:lumOff val="-12984"/>
                </a:schemeClr>
              </a:solidFill>
              <a:custDash>
                <a:ds d="200000" sp="200000"/>
              </a:custDash>
              <a:miter lim="400000"/>
            </a:ln>
          </a:right>
          <a:top>
            <a:ln w="12700" cap="flat">
              <a:solidFill>
                <a:schemeClr val="accent5">
                  <a:hueOff val="-8881752"/>
                  <a:lumOff val="-12984"/>
                </a:schemeClr>
              </a:solidFill>
              <a:prstDash val="solid"/>
              <a:miter lim="400000"/>
            </a:ln>
          </a:top>
          <a:bottom>
            <a:ln w="12700" cap="flat">
              <a:noFill/>
              <a:miter lim="400000"/>
            </a:ln>
          </a:bottom>
          <a:insideH>
            <a:ln w="12700" cap="flat">
              <a:solidFill>
                <a:schemeClr val="accent5">
                  <a:hueOff val="-8881752"/>
                  <a:lumOff val="-12984"/>
                </a:schemeClr>
              </a:solidFill>
              <a:custDash>
                <a:ds d="200000" sp="200000"/>
              </a:custDash>
              <a:miter lim="400000"/>
            </a:ln>
          </a:insideH>
          <a:insideV>
            <a:ln w="12700" cap="flat">
              <a:solidFill>
                <a:schemeClr val="accent5">
                  <a:hueOff val="-8881752"/>
                  <a:lumOff val="-12984"/>
                </a:schemeClr>
              </a:solidFill>
              <a:custDash>
                <a:ds d="200000" sp="200000"/>
              </a:custDash>
              <a:miter lim="400000"/>
            </a:ln>
          </a:insideV>
        </a:tcBdr>
        <a:fill>
          <a:noFill/>
        </a:fill>
      </a:tcStyle>
    </a:lastRow>
    <a:firstRow>
      <a:tcTxStyle b="on" i="off">
        <a:font>
          <a:latin typeface="Helvetica Neue"/>
          <a:ea typeface="Helvetica Neue"/>
          <a:cs typeface="Helvetica Neue"/>
        </a:font>
        <a:schemeClr val="accent5">
          <a:hueOff val="-8881752"/>
          <a:lumOff val="-12984"/>
        </a:schemeClr>
      </a:tcTxStyle>
      <a:tcStyle>
        <a:tcBdr>
          <a:left>
            <a:ln w="12700" cap="flat">
              <a:solidFill>
                <a:schemeClr val="accent5">
                  <a:hueOff val="-8881752"/>
                  <a:lumOff val="-12984"/>
                </a:schemeClr>
              </a:solidFill>
              <a:custDash>
                <a:ds d="200000" sp="200000"/>
              </a:custDash>
              <a:miter lim="400000"/>
            </a:ln>
          </a:left>
          <a:right>
            <a:ln w="12700" cap="flat">
              <a:solidFill>
                <a:schemeClr val="accent5">
                  <a:hueOff val="-8881752"/>
                  <a:lumOff val="-12984"/>
                </a:schemeClr>
              </a:solidFill>
              <a:custDash>
                <a:ds d="200000" sp="200000"/>
              </a:custDash>
              <a:miter lim="400000"/>
            </a:ln>
          </a:right>
          <a:top>
            <a:ln w="12700" cap="flat">
              <a:noFill/>
              <a:miter lim="400000"/>
            </a:ln>
          </a:top>
          <a:bottom>
            <a:ln w="12700" cap="flat">
              <a:solidFill>
                <a:schemeClr val="accent5">
                  <a:hueOff val="-8881752"/>
                  <a:lumOff val="-12984"/>
                </a:schemeClr>
              </a:solidFill>
              <a:prstDash val="solid"/>
              <a:miter lim="400000"/>
            </a:ln>
          </a:bottom>
          <a:insideH>
            <a:ln w="12700" cap="flat">
              <a:solidFill>
                <a:schemeClr val="accent5">
                  <a:hueOff val="-8881752"/>
                  <a:lumOff val="-12984"/>
                </a:schemeClr>
              </a:solidFill>
              <a:custDash>
                <a:ds d="200000" sp="200000"/>
              </a:custDash>
              <a:miter lim="400000"/>
            </a:ln>
          </a:insideH>
          <a:insideV>
            <a:ln w="12700" cap="flat">
              <a:solidFill>
                <a:schemeClr val="accent5">
                  <a:hueOff val="-8881752"/>
                  <a:lumOff val="-12984"/>
                </a:schemeClr>
              </a:solidFill>
              <a:custDash>
                <a:ds d="200000" sp="200000"/>
              </a:custDash>
              <a:miter lim="400000"/>
            </a:ln>
          </a:insideV>
        </a:tcBdr>
        <a:fill>
          <a:noFill/>
        </a:fill>
      </a:tcStyle>
    </a:firstRow>
  </a:tblStyle>
  <a:tblStyle styleId="{8F44A2F1-9E1F-4B54-A3A2-5F16C0AD49E2}" styleName="">
    <a:tblBg/>
    <a:wholeTbl>
      <a:tcTxStyle b="off" i="off">
        <a:fontRef idx="minor">
          <a:schemeClr val="accent5">
            <a:hueOff val="-8881752"/>
            <a:lumOff val="-12984"/>
          </a:schemeClr>
        </a:fontRef>
        <a:schemeClr val="accent5">
          <a:hueOff val="-8881752"/>
          <a:lumOff val="-12984"/>
        </a:schemeClr>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E9E8"/>
          </a:solidFill>
        </a:fill>
      </a:tcStyle>
    </a:wholeTbl>
    <a:band2H>
      <a:tcTxStyle/>
      <a:tcStyle>
        <a:tcBdr/>
        <a:fill>
          <a:solidFill>
            <a:srgbClr val="F4F4F4"/>
          </a:solidFill>
        </a:fill>
      </a:tcStyle>
    </a:band2H>
    <a:firstCo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hueOff val="-3600000"/>
              <a:lumOff val="-20194"/>
            </a:schemeClr>
          </a:solidFill>
        </a:fill>
      </a:tcStyle>
    </a:firstCol>
    <a:la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1C2BE"/>
          </a:solidFill>
        </a:fill>
      </a:tcStyle>
    </a:lastRow>
    <a:fir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1C2BE"/>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06"/>
    <p:restoredTop sz="91429"/>
  </p:normalViewPr>
  <p:slideViewPr>
    <p:cSldViewPr snapToGrid="0" snapToObjects="1">
      <p:cViewPr>
        <p:scale>
          <a:sx n="55" d="100"/>
          <a:sy n="55" d="100"/>
        </p:scale>
        <p:origin x="1488" y="256"/>
      </p:cViewPr>
      <p:guideLst>
        <p:guide orient="horz" pos="4320"/>
        <p:guide pos="76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3" name="Shape 63"/>
          <p:cNvSpPr>
            <a:spLocks noGrp="1" noRot="1" noChangeAspect="1"/>
          </p:cNvSpPr>
          <p:nvPr>
            <p:ph type="sldImg"/>
          </p:nvPr>
        </p:nvSpPr>
        <p:spPr>
          <a:xfrm>
            <a:off x="1143000" y="685800"/>
            <a:ext cx="4572000" cy="3429000"/>
          </a:xfrm>
          <a:prstGeom prst="rect">
            <a:avLst/>
          </a:prstGeom>
        </p:spPr>
        <p:txBody>
          <a:bodyPr/>
          <a:lstStyle/>
          <a:p>
            <a:endParaRPr/>
          </a:p>
        </p:txBody>
      </p:sp>
      <p:sp>
        <p:nvSpPr>
          <p:cNvPr id="64" name="Shape 64"/>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365509782"/>
      </p:ext>
    </p:extLst>
  </p:cSld>
  <p:clrMap bg1="lt1" tx1="dk1" bg2="lt2" tx2="dk2" accent1="accent1" accent2="accent2" accent3="accent3" accent4="accent4" accent5="accent5" accent6="accent6" hlink="hlink" folHlink="folHlink"/>
  <p:notesStyle>
    <a:lvl1pPr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1pPr>
    <a:lvl2pPr indent="2286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2pPr>
    <a:lvl3pPr indent="4572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3pPr>
    <a:lvl4pPr indent="6858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4pPr>
    <a:lvl5pPr indent="9144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5pPr>
    <a:lvl6pPr indent="11430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6pPr>
    <a:lvl7pPr indent="13716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7pPr>
    <a:lvl8pPr indent="16002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8pPr>
    <a:lvl9pPr indent="18288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his removes the </a:t>
            </a:r>
            <a:r>
              <a:rPr lang="en-US" i="1" dirty="0"/>
              <a:t>Targets</a:t>
            </a:r>
            <a:r>
              <a:rPr lang="en-US" dirty="0"/>
              <a:t> section of the APT file, and a value of "Parallel" is entered automatically into your example observations templates.  The proposer should fill out one or more observing templates in APT (one typical example for each observing mode being requested) to indicate the relevant parameters of the exposures being requested. </a:t>
            </a:r>
          </a:p>
          <a:p>
            <a:endParaRPr lang="en-US" dirty="0"/>
          </a:p>
          <a:p>
            <a:endParaRPr lang="en-US" dirty="0"/>
          </a:p>
        </p:txBody>
      </p:sp>
    </p:spTree>
    <p:extLst>
      <p:ext uri="{BB962C8B-B14F-4D97-AF65-F5344CB8AC3E}">
        <p14:creationId xmlns:p14="http://schemas.microsoft.com/office/powerpoint/2010/main" val="2037573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8" name="Rectangle"/>
          <p:cNvSpPr/>
          <p:nvPr/>
        </p:nvSpPr>
        <p:spPr>
          <a:xfrm>
            <a:off x="23380700" y="1473200"/>
            <a:ext cx="1270000" cy="9996885"/>
          </a:xfrm>
          <a:prstGeom prst="rect">
            <a:avLst/>
          </a:prstGeom>
          <a:solidFill>
            <a:srgbClr val="DDDEE2"/>
          </a:solidFill>
          <a:ln w="12700">
            <a:miter lim="400000"/>
          </a:ln>
        </p:spPr>
        <p:txBody>
          <a:bodyPr lIns="0" tIns="0" rIns="0" bIns="0" anchor="ctr"/>
          <a:lstStyle/>
          <a:p>
            <a:pPr algn="ctr">
              <a:spcBef>
                <a:spcPts val="0"/>
              </a:spcBef>
              <a:defRPr sz="3200">
                <a:solidFill>
                  <a:srgbClr val="FFFFFF"/>
                </a:solidFill>
              </a:defRPr>
            </a:pPr>
            <a:endParaRPr/>
          </a:p>
        </p:txBody>
      </p:sp>
      <p:pic>
        <p:nvPicPr>
          <p:cNvPr id="19" name="jwst_20170515.jpg" descr="jwst_20170515.jpg"/>
          <p:cNvPicPr>
            <a:picLocks noChangeAspect="1"/>
          </p:cNvPicPr>
          <p:nvPr/>
        </p:nvPicPr>
        <p:blipFill>
          <a:blip r:embed="rId2"/>
          <a:stretch>
            <a:fillRect/>
          </a:stretch>
        </p:blipFill>
        <p:spPr>
          <a:xfrm>
            <a:off x="-978000" y="-1625599"/>
            <a:ext cx="24396067" cy="18272652"/>
          </a:xfrm>
          <a:prstGeom prst="rect">
            <a:avLst/>
          </a:prstGeom>
          <a:ln w="12700">
            <a:miter lim="400000"/>
          </a:ln>
        </p:spPr>
      </p:pic>
      <p:sp>
        <p:nvSpPr>
          <p:cNvPr id="20" name="Rectangle"/>
          <p:cNvSpPr/>
          <p:nvPr/>
        </p:nvSpPr>
        <p:spPr>
          <a:xfrm>
            <a:off x="-8467" y="889000"/>
            <a:ext cx="24400934" cy="13716000"/>
          </a:xfrm>
          <a:prstGeom prst="rect">
            <a:avLst/>
          </a:prstGeom>
          <a:solidFill>
            <a:srgbClr val="C49732">
              <a:alpha val="90000"/>
            </a:srgbClr>
          </a:solidFill>
          <a:ln w="12700">
            <a:miter lim="400000"/>
          </a:ln>
        </p:spPr>
        <p:txBody>
          <a:bodyPr lIns="0" tIns="0" rIns="0" bIns="0" anchor="ctr"/>
          <a:lstStyle/>
          <a:p>
            <a:pPr algn="ctr">
              <a:spcBef>
                <a:spcPts val="0"/>
              </a:spcBef>
              <a:defRPr sz="3200">
                <a:solidFill>
                  <a:srgbClr val="FFFFFF"/>
                </a:solidFill>
              </a:defRPr>
            </a:pPr>
            <a:endParaRPr/>
          </a:p>
        </p:txBody>
      </p:sp>
      <p:sp>
        <p:nvSpPr>
          <p:cNvPr id="21" name="Title Text"/>
          <p:cNvSpPr txBox="1">
            <a:spLocks noGrp="1"/>
          </p:cNvSpPr>
          <p:nvPr>
            <p:ph type="title"/>
          </p:nvPr>
        </p:nvSpPr>
        <p:spPr>
          <a:xfrm>
            <a:off x="524933" y="4922175"/>
            <a:ext cx="15620108" cy="2693592"/>
          </a:xfrm>
          <a:prstGeom prst="rect">
            <a:avLst/>
          </a:prstGeom>
        </p:spPr>
        <p:txBody>
          <a:bodyPr/>
          <a:lstStyle>
            <a:lvl1pPr algn="l">
              <a:defRPr>
                <a:solidFill>
                  <a:srgbClr val="FFFFFF"/>
                </a:solidFill>
              </a:defRPr>
            </a:lvl1pPr>
          </a:lstStyle>
          <a:p>
            <a:r>
              <a:rPr lang="en-US"/>
              <a:t>Click to edit Master title style</a:t>
            </a:r>
            <a:endParaRPr dirty="0"/>
          </a:p>
        </p:txBody>
      </p:sp>
      <p:sp>
        <p:nvSpPr>
          <p:cNvPr id="22" name="Body Level One…"/>
          <p:cNvSpPr txBox="1">
            <a:spLocks noGrp="1"/>
          </p:cNvSpPr>
          <p:nvPr>
            <p:ph type="body" sz="quarter" idx="1" hasCustomPrompt="1"/>
          </p:nvPr>
        </p:nvSpPr>
        <p:spPr>
          <a:prstGeom prst="rect">
            <a:avLst/>
          </a:prstGeom>
        </p:spPr>
        <p:txBody>
          <a:bodyPr/>
          <a:lstStyle>
            <a:lvl1pPr>
              <a:defRPr baseline="0">
                <a:solidFill>
                  <a:schemeClr val="accent4">
                    <a:lumOff val="22769"/>
                  </a:schemeClr>
                </a:solidFill>
              </a:defRPr>
            </a:lvl1pPr>
            <a:lvl2pPr>
              <a:defRPr>
                <a:solidFill>
                  <a:schemeClr val="accent4">
                    <a:lumOff val="22769"/>
                  </a:schemeClr>
                </a:solidFill>
              </a:defRPr>
            </a:lvl2pPr>
            <a:lvl3pPr>
              <a:defRPr>
                <a:solidFill>
                  <a:schemeClr val="accent4">
                    <a:lumOff val="22769"/>
                  </a:schemeClr>
                </a:solidFill>
              </a:defRPr>
            </a:lvl3pPr>
            <a:lvl4pPr>
              <a:defRPr>
                <a:solidFill>
                  <a:schemeClr val="accent4">
                    <a:lumOff val="22769"/>
                  </a:schemeClr>
                </a:solidFill>
              </a:defRPr>
            </a:lvl4pPr>
            <a:lvl5pPr>
              <a:defRPr>
                <a:solidFill>
                  <a:schemeClr val="accent4">
                    <a:lumOff val="22769"/>
                  </a:schemeClr>
                </a:solidFill>
              </a:defRPr>
            </a:lvl5pPr>
          </a:lstStyle>
          <a:p>
            <a:pPr lvl="0"/>
            <a:r>
              <a:rPr lang="en-US" dirty="0"/>
              <a:t>Juan Espejo</a:t>
            </a:r>
          </a:p>
          <a:p>
            <a:pPr lvl="0"/>
            <a:endParaRPr dirty="0"/>
          </a:p>
        </p:txBody>
      </p:sp>
      <p:pic>
        <p:nvPicPr>
          <p:cNvPr id="23" name="master_class_workshop_logo.png" descr="master_class_workshop_logo.png"/>
          <p:cNvPicPr>
            <a:picLocks noChangeAspect="1"/>
          </p:cNvPicPr>
          <p:nvPr/>
        </p:nvPicPr>
        <p:blipFill>
          <a:blip r:embed="rId3"/>
          <a:stretch>
            <a:fillRect/>
          </a:stretch>
        </p:blipFill>
        <p:spPr>
          <a:xfrm>
            <a:off x="16879557" y="3278716"/>
            <a:ext cx="6539310" cy="6539310"/>
          </a:xfrm>
          <a:prstGeom prst="rect">
            <a:avLst/>
          </a:prstGeom>
          <a:ln w="12700">
            <a:miter lim="400000"/>
          </a:ln>
        </p:spPr>
      </p:pic>
      <p:sp>
        <p:nvSpPr>
          <p:cNvPr id="24" name="Rectangle"/>
          <p:cNvSpPr/>
          <p:nvPr/>
        </p:nvSpPr>
        <p:spPr>
          <a:xfrm>
            <a:off x="-8467" y="11309217"/>
            <a:ext cx="24400934" cy="2406783"/>
          </a:xfrm>
          <a:prstGeom prst="rect">
            <a:avLst/>
          </a:prstGeom>
          <a:solidFill>
            <a:schemeClr val="accent4">
              <a:hueOff val="-3600000"/>
              <a:lumOff val="-20194"/>
            </a:schemeClr>
          </a:solidFill>
          <a:ln w="12700">
            <a:miter lim="400000"/>
          </a:ln>
        </p:spPr>
        <p:txBody>
          <a:bodyPr lIns="0" tIns="0" rIns="0" bIns="0" anchor="ctr"/>
          <a:lstStyle/>
          <a:p>
            <a:pPr algn="ctr">
              <a:spcBef>
                <a:spcPts val="0"/>
              </a:spcBef>
              <a:defRPr sz="3200">
                <a:solidFill>
                  <a:srgbClr val="FFFFFF"/>
                </a:solidFill>
              </a:defRPr>
            </a:pPr>
            <a:endParaRPr/>
          </a:p>
        </p:txBody>
      </p:sp>
      <p:sp>
        <p:nvSpPr>
          <p:cNvPr id="25" name="Rectangle"/>
          <p:cNvSpPr/>
          <p:nvPr/>
        </p:nvSpPr>
        <p:spPr>
          <a:xfrm>
            <a:off x="-8467" y="11855846"/>
            <a:ext cx="24400934" cy="1860154"/>
          </a:xfrm>
          <a:prstGeom prst="rect">
            <a:avLst/>
          </a:prstGeom>
          <a:solidFill>
            <a:srgbClr val="9C3742"/>
          </a:solidFill>
          <a:ln w="12700">
            <a:miter lim="400000"/>
          </a:ln>
        </p:spPr>
        <p:txBody>
          <a:bodyPr lIns="0" tIns="0" rIns="0" bIns="0" anchor="ctr"/>
          <a:lstStyle/>
          <a:p>
            <a:pPr algn="ctr">
              <a:spcBef>
                <a:spcPts val="0"/>
              </a:spcBef>
              <a:defRPr sz="3200">
                <a:solidFill>
                  <a:srgbClr val="FFFFFF"/>
                </a:solidFill>
              </a:defRPr>
            </a:pPr>
            <a:endParaRPr/>
          </a:p>
        </p:txBody>
      </p:sp>
      <p:sp>
        <p:nvSpPr>
          <p:cNvPr id="26" name="Rectangle"/>
          <p:cNvSpPr/>
          <p:nvPr/>
        </p:nvSpPr>
        <p:spPr>
          <a:xfrm>
            <a:off x="-8467" y="12128500"/>
            <a:ext cx="24400934" cy="1587500"/>
          </a:xfrm>
          <a:prstGeom prst="rect">
            <a:avLst/>
          </a:prstGeom>
          <a:solidFill>
            <a:srgbClr val="333333"/>
          </a:solidFill>
          <a:ln w="12700">
            <a:miter lim="400000"/>
          </a:ln>
        </p:spPr>
        <p:txBody>
          <a:bodyPr lIns="0" tIns="0" rIns="0" bIns="0" anchor="ctr"/>
          <a:lstStyle/>
          <a:p>
            <a:pPr algn="ctr">
              <a:spcBef>
                <a:spcPts val="0"/>
              </a:spcBef>
              <a:defRPr sz="3200">
                <a:solidFill>
                  <a:srgbClr val="FFFFFF"/>
                </a:solidFill>
              </a:defRPr>
            </a:pPr>
            <a:endParaRPr/>
          </a:p>
        </p:txBody>
      </p:sp>
      <p:sp>
        <p:nvSpPr>
          <p:cNvPr id="27" name="Rectangle"/>
          <p:cNvSpPr/>
          <p:nvPr/>
        </p:nvSpPr>
        <p:spPr>
          <a:xfrm>
            <a:off x="-8467" y="-4234"/>
            <a:ext cx="24400934" cy="1587501"/>
          </a:xfrm>
          <a:prstGeom prst="rect">
            <a:avLst/>
          </a:prstGeom>
          <a:solidFill>
            <a:schemeClr val="accent4">
              <a:hueOff val="-3600000"/>
              <a:lumOff val="-20194"/>
            </a:schemeClr>
          </a:solidFill>
          <a:ln w="12700">
            <a:miter lim="400000"/>
          </a:ln>
        </p:spPr>
        <p:txBody>
          <a:bodyPr lIns="0" tIns="0" rIns="0" bIns="0" anchor="ctr"/>
          <a:lstStyle/>
          <a:p>
            <a:pPr algn="ctr">
              <a:spcBef>
                <a:spcPts val="0"/>
              </a:spcBef>
              <a:defRPr sz="3200">
                <a:solidFill>
                  <a:srgbClr val="FFFFFF"/>
                </a:solidFill>
              </a:defRPr>
            </a:pPr>
            <a:endParaRPr/>
          </a:p>
        </p:txBody>
      </p:sp>
      <p:sp>
        <p:nvSpPr>
          <p:cNvPr id="28" name="ESA JWST Master Class"/>
          <p:cNvSpPr txBox="1"/>
          <p:nvPr/>
        </p:nvSpPr>
        <p:spPr>
          <a:xfrm>
            <a:off x="535214" y="3299956"/>
            <a:ext cx="12956015" cy="121058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ctr">
              <a:spcBef>
                <a:spcPts val="0"/>
              </a:spcBef>
              <a:defRPr sz="7200">
                <a:solidFill>
                  <a:schemeClr val="accent1">
                    <a:lumOff val="-12591"/>
                  </a:schemeClr>
                </a:solidFill>
                <a:latin typeface="Avenir Heavy"/>
                <a:ea typeface="Avenir Heavy"/>
                <a:cs typeface="Avenir Heavy"/>
                <a:sym typeface="Avenir Heavy"/>
              </a:defRPr>
            </a:lvl1pPr>
          </a:lstStyle>
          <a:p>
            <a:r>
              <a:rPr lang="en-US" dirty="0"/>
              <a:t>JWST Master Class Workshop</a:t>
            </a:r>
            <a:endParaRPr dirty="0">
              <a:solidFill>
                <a:srgbClr val="323232"/>
              </a:solidFill>
            </a:endParaRPr>
          </a:p>
        </p:txBody>
      </p:sp>
      <p:sp>
        <p:nvSpPr>
          <p:cNvPr id="29" name="ESA JWST Master Class, ESAC, Madrid Spain, 3-5 February 2020"/>
          <p:cNvSpPr txBox="1">
            <a:spLocks noGrp="1"/>
          </p:cNvSpPr>
          <p:nvPr>
            <p:ph type="body" sz="quarter" idx="13" hasCustomPrompt="1"/>
          </p:nvPr>
        </p:nvSpPr>
        <p:spPr>
          <a:xfrm>
            <a:off x="493585" y="12640121"/>
            <a:ext cx="7639912" cy="564257"/>
          </a:xfrm>
          <a:prstGeom prst="rect">
            <a:avLst/>
          </a:prstGeom>
        </p:spPr>
        <p:txBody>
          <a:bodyPr wrap="none" anchor="ctr">
            <a:spAutoFit/>
          </a:bodyPr>
          <a:lstStyle>
            <a:lvl1pPr>
              <a:defRPr sz="3000" baseline="0">
                <a:solidFill>
                  <a:schemeClr val="accent4">
                    <a:lumOff val="22769"/>
                  </a:schemeClr>
                </a:solidFill>
              </a:defRPr>
            </a:lvl1pPr>
          </a:lstStyle>
          <a:p>
            <a:pPr lvl="0"/>
            <a:r>
              <a:rPr lang="en-US" dirty="0"/>
              <a:t>JWST MASTER CLASS MELBOURNE 2022</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rPr lang="uk-UA" smtClean="0"/>
              <a:t>‹#›</a:t>
            </a:fld>
            <a:endParaRPr lang="uk-UA"/>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ubtitle">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rPr lang="en-US"/>
              <a:t>Click to edit Master title style</a:t>
            </a:r>
            <a:endParaRPr/>
          </a:p>
        </p:txBody>
      </p:sp>
      <p:sp>
        <p:nvSpPr>
          <p:cNvPr id="38" name="Slide Number"/>
          <p:cNvSpPr txBox="1">
            <a:spLocks noGrp="1"/>
          </p:cNvSpPr>
          <p:nvPr>
            <p:ph type="sldNum" sz="quarter" idx="2"/>
          </p:nvPr>
        </p:nvSpPr>
        <p:spPr>
          <a:prstGeom prst="rect">
            <a:avLst/>
          </a:prstGeom>
        </p:spPr>
        <p:txBody>
          <a:bodyPr/>
          <a:lstStyle/>
          <a:p>
            <a:fld id="{86CB4B4D-7CA3-9044-876B-883B54F8677D}" type="slidenum">
              <a:rPr lang="uk-UA" smtClean="0"/>
              <a:t>‹#›</a:t>
            </a:fld>
            <a:endParaRPr lang="uk-UA"/>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45" name="master_class_workshop_logo.png" descr="master_class_workshop_logo.png"/>
          <p:cNvPicPr>
            <a:picLocks noChangeAspect="1"/>
          </p:cNvPicPr>
          <p:nvPr/>
        </p:nvPicPr>
        <p:blipFill>
          <a:blip r:embed="rId2"/>
          <a:stretch>
            <a:fillRect/>
          </a:stretch>
        </p:blipFill>
        <p:spPr>
          <a:xfrm>
            <a:off x="21042031" y="256116"/>
            <a:ext cx="2910236" cy="2910236"/>
          </a:xfrm>
          <a:prstGeom prst="rect">
            <a:avLst/>
          </a:prstGeom>
          <a:ln w="12700">
            <a:miter lim="400000"/>
          </a:ln>
        </p:spPr>
      </p:pic>
      <p:grpSp>
        <p:nvGrpSpPr>
          <p:cNvPr id="51" name="Group"/>
          <p:cNvGrpSpPr/>
          <p:nvPr/>
        </p:nvGrpSpPr>
        <p:grpSpPr>
          <a:xfrm>
            <a:off x="-8467" y="-4234"/>
            <a:ext cx="773775" cy="13720235"/>
            <a:chOff x="0" y="0"/>
            <a:chExt cx="773774" cy="13720233"/>
          </a:xfrm>
        </p:grpSpPr>
        <p:sp>
          <p:nvSpPr>
            <p:cNvPr id="46" name="Rectangle"/>
            <p:cNvSpPr/>
            <p:nvPr/>
          </p:nvSpPr>
          <p:spPr>
            <a:xfrm>
              <a:off x="0" y="4233"/>
              <a:ext cx="773775" cy="13716001"/>
            </a:xfrm>
            <a:prstGeom prst="rect">
              <a:avLst/>
            </a:prstGeom>
            <a:solidFill>
              <a:srgbClr val="C49732"/>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47" name="Rectangle"/>
            <p:cNvSpPr/>
            <p:nvPr/>
          </p:nvSpPr>
          <p:spPr>
            <a:xfrm>
              <a:off x="-1" y="11313451"/>
              <a:ext cx="773776" cy="2406783"/>
            </a:xfrm>
            <a:prstGeom prst="rect">
              <a:avLst/>
            </a:prstGeom>
            <a:solidFill>
              <a:schemeClr val="accent4">
                <a:hueOff val="-3600000"/>
                <a:lumOff val="-20194"/>
              </a:schemeClr>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48" name="Rectangle"/>
            <p:cNvSpPr/>
            <p:nvPr/>
          </p:nvSpPr>
          <p:spPr>
            <a:xfrm>
              <a:off x="0" y="11860080"/>
              <a:ext cx="773775" cy="1860154"/>
            </a:xfrm>
            <a:prstGeom prst="rect">
              <a:avLst/>
            </a:prstGeom>
            <a:solidFill>
              <a:srgbClr val="9C3742"/>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49" name="Rectangle"/>
            <p:cNvSpPr/>
            <p:nvPr/>
          </p:nvSpPr>
          <p:spPr>
            <a:xfrm>
              <a:off x="0" y="12132733"/>
              <a:ext cx="773775" cy="1587501"/>
            </a:xfrm>
            <a:prstGeom prst="rect">
              <a:avLst/>
            </a:prstGeom>
            <a:solidFill>
              <a:srgbClr val="333333"/>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50" name="Rectangle"/>
            <p:cNvSpPr/>
            <p:nvPr/>
          </p:nvSpPr>
          <p:spPr>
            <a:xfrm>
              <a:off x="0" y="0"/>
              <a:ext cx="773775" cy="1587501"/>
            </a:xfrm>
            <a:prstGeom prst="rect">
              <a:avLst/>
            </a:prstGeom>
            <a:solidFill>
              <a:schemeClr val="accent4">
                <a:hueOff val="-3600000"/>
                <a:lumOff val="-20194"/>
              </a:schemeClr>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grpSp>
      <p:sp>
        <p:nvSpPr>
          <p:cNvPr id="52" name="ESA JWST Master Class, ESAC, Madrid Spain, 3-5 February 2020"/>
          <p:cNvSpPr txBox="1"/>
          <p:nvPr/>
        </p:nvSpPr>
        <p:spPr>
          <a:xfrm>
            <a:off x="1248833" y="12868721"/>
            <a:ext cx="7639912"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ctr">
              <a:spcBef>
                <a:spcPts val="0"/>
              </a:spcBef>
              <a:defRPr sz="3000">
                <a:solidFill>
                  <a:schemeClr val="accent4"/>
                </a:solidFill>
                <a:latin typeface="Avenir Heavy"/>
                <a:ea typeface="Avenir Heavy"/>
                <a:cs typeface="Avenir Heavy"/>
                <a:sym typeface="Avenir Heavy"/>
              </a:defRPr>
            </a:lvl1pPr>
          </a:lstStyle>
          <a:p>
            <a:pPr algn="l"/>
            <a:r>
              <a:rPr lang="en-US" dirty="0"/>
              <a:t>JWST MASTER CLASS MELBOURNE 2022</a:t>
            </a:r>
            <a:endParaRPr dirty="0"/>
          </a:p>
        </p:txBody>
      </p:sp>
      <p:sp>
        <p:nvSpPr>
          <p:cNvPr id="53" name="Slide Number"/>
          <p:cNvSpPr txBox="1">
            <a:spLocks noGrp="1"/>
          </p:cNvSpPr>
          <p:nvPr>
            <p:ph type="sldNum" sz="quarter" idx="2"/>
          </p:nvPr>
        </p:nvSpPr>
        <p:spPr>
          <a:xfrm>
            <a:off x="23231348" y="12839700"/>
            <a:ext cx="565405" cy="622300"/>
          </a:xfrm>
          <a:prstGeom prst="rect">
            <a:avLst/>
          </a:prstGeom>
        </p:spPr>
        <p:txBody>
          <a:bodyPr/>
          <a:lstStyle>
            <a:lvl1pPr>
              <a:defRPr sz="3000">
                <a:solidFill>
                  <a:schemeClr val="accent4"/>
                </a:solidFill>
                <a:latin typeface="Avenir Heavy"/>
                <a:ea typeface="Avenir Heavy"/>
                <a:cs typeface="Avenir Heavy"/>
                <a:sym typeface="Avenir Heavy"/>
              </a:defRPr>
            </a:lvl1pPr>
          </a:lstStyle>
          <a:p>
            <a:fld id="{86CB4B4D-7CA3-9044-876B-883B54F8677D}" type="slidenum">
              <a:rPr lang="uk-UA" smtClean="0"/>
              <a:t>‹#›</a:t>
            </a:fld>
            <a:endParaRPr lang="uk-UA"/>
          </a:p>
        </p:txBody>
      </p:sp>
      <p:sp>
        <p:nvSpPr>
          <p:cNvPr id="54" name="Body Level One…"/>
          <p:cNvSpPr txBox="1">
            <a:spLocks noGrp="1"/>
          </p:cNvSpPr>
          <p:nvPr>
            <p:ph type="body" idx="1"/>
          </p:nvPr>
        </p:nvSpPr>
        <p:spPr>
          <a:xfrm>
            <a:off x="1248833" y="1964266"/>
            <a:ext cx="19309673" cy="9296401"/>
          </a:xfrm>
          <a:prstGeom prst="rect">
            <a:avLst/>
          </a:prstGeom>
        </p:spPr>
        <p:txBody>
          <a:bodyPr/>
          <a:lstStyle>
            <a:lvl1pPr marL="635000" indent="-635000">
              <a:spcBef>
                <a:spcPts val="1000"/>
              </a:spcBef>
              <a:buClr>
                <a:schemeClr val="accent1">
                  <a:lumOff val="-12591"/>
                </a:schemeClr>
              </a:buClr>
              <a:buSzPct val="125000"/>
              <a:buChar char="•"/>
              <a:defRPr sz="4800">
                <a:solidFill>
                  <a:schemeClr val="accent4">
                    <a:hueOff val="-3600000"/>
                    <a:lumOff val="-20194"/>
                  </a:schemeClr>
                </a:solidFill>
                <a:latin typeface="+mn-lt"/>
                <a:ea typeface="+mn-ea"/>
                <a:cs typeface="+mn-cs"/>
                <a:sym typeface="Avenir Book"/>
              </a:defRPr>
            </a:lvl1pPr>
            <a:lvl2pPr marL="1270000" indent="-635000">
              <a:spcBef>
                <a:spcPts val="1000"/>
              </a:spcBef>
              <a:buClr>
                <a:schemeClr val="accent1">
                  <a:lumOff val="-12591"/>
                </a:schemeClr>
              </a:buClr>
              <a:buSzPct val="125000"/>
              <a:buChar char="‣"/>
              <a:defRPr sz="4800">
                <a:solidFill>
                  <a:schemeClr val="accent4">
                    <a:hueOff val="-3600000"/>
                    <a:lumOff val="-20194"/>
                  </a:schemeClr>
                </a:solidFill>
                <a:latin typeface="+mn-lt"/>
                <a:ea typeface="+mn-ea"/>
                <a:cs typeface="+mn-cs"/>
                <a:sym typeface="Avenir Book"/>
              </a:defRPr>
            </a:lvl2pPr>
            <a:lvl3pPr marL="1905000" indent="-635000">
              <a:spcBef>
                <a:spcPts val="1000"/>
              </a:spcBef>
              <a:buClr>
                <a:schemeClr val="accent1">
                  <a:lumOff val="-12591"/>
                </a:schemeClr>
              </a:buClr>
              <a:buSzPct val="125000"/>
              <a:buChar char="-"/>
              <a:defRPr sz="4800">
                <a:solidFill>
                  <a:schemeClr val="accent4">
                    <a:hueOff val="-3600000"/>
                    <a:lumOff val="-20194"/>
                  </a:schemeClr>
                </a:solidFill>
                <a:latin typeface="+mn-lt"/>
                <a:ea typeface="+mn-ea"/>
                <a:cs typeface="+mn-cs"/>
                <a:sym typeface="Avenir Book"/>
              </a:defRPr>
            </a:lvl3pPr>
            <a:lvl4pPr marL="2540000" indent="-635000">
              <a:spcBef>
                <a:spcPts val="1000"/>
              </a:spcBef>
              <a:buClr>
                <a:schemeClr val="accent1">
                  <a:lumOff val="-12591"/>
                </a:schemeClr>
              </a:buClr>
              <a:buSzPct val="74000"/>
              <a:buChar char="★"/>
              <a:defRPr sz="4800">
                <a:solidFill>
                  <a:schemeClr val="accent4">
                    <a:hueOff val="-3600000"/>
                    <a:lumOff val="-20194"/>
                  </a:schemeClr>
                </a:solidFill>
                <a:latin typeface="+mn-lt"/>
                <a:ea typeface="+mn-ea"/>
                <a:cs typeface="+mn-cs"/>
                <a:sym typeface="Avenir Book"/>
              </a:defRPr>
            </a:lvl4pPr>
            <a:lvl5pPr marL="3175000" indent="-635000">
              <a:spcBef>
                <a:spcPts val="1000"/>
              </a:spcBef>
              <a:buClr>
                <a:schemeClr val="accent1">
                  <a:lumOff val="-12591"/>
                </a:schemeClr>
              </a:buClr>
              <a:buSzPct val="93000"/>
              <a:buChar char="❖"/>
              <a:defRPr sz="4800">
                <a:solidFill>
                  <a:schemeClr val="accent4">
                    <a:hueOff val="-3600000"/>
                    <a:lumOff val="-20194"/>
                  </a:schemeClr>
                </a:solidFill>
                <a:latin typeface="+mn-lt"/>
                <a:ea typeface="+mn-ea"/>
                <a:cs typeface="+mn-cs"/>
                <a:sym typeface="Avenir Book"/>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5" name="Title Text"/>
          <p:cNvSpPr txBox="1">
            <a:spLocks noGrp="1"/>
          </p:cNvSpPr>
          <p:nvPr>
            <p:ph type="title"/>
          </p:nvPr>
        </p:nvSpPr>
        <p:spPr>
          <a:xfrm>
            <a:off x="1248833" y="169333"/>
            <a:ext cx="19309673" cy="1587038"/>
          </a:xfrm>
          <a:prstGeom prst="rect">
            <a:avLst/>
          </a:prstGeom>
        </p:spPr>
        <p:txBody>
          <a:bodyPr/>
          <a:lstStyle>
            <a:lvl1pPr algn="l">
              <a:defRPr sz="8400">
                <a:solidFill>
                  <a:schemeClr val="accent1">
                    <a:lumOff val="-12591"/>
                  </a:schemeClr>
                </a:solidFill>
                <a:latin typeface="+mn-lt"/>
                <a:ea typeface="+mn-ea"/>
                <a:cs typeface="+mn-cs"/>
                <a:sym typeface="Avenir Book"/>
              </a:defRPr>
            </a:lvl1pPr>
          </a:lstStyle>
          <a:p>
            <a:r>
              <a:rPr lang="en-US"/>
              <a:t>Click to edit Master title style</a:t>
            </a:r>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cSld name="JWST Content Slide">
    <p:spTree>
      <p:nvGrpSpPr>
        <p:cNvPr id="1" name=""/>
        <p:cNvGrpSpPr/>
        <p:nvPr/>
      </p:nvGrpSpPr>
      <p:grpSpPr>
        <a:xfrm>
          <a:off x="0" y="0"/>
          <a:ext cx="0" cy="0"/>
          <a:chOff x="0" y="0"/>
          <a:chExt cx="0" cy="0"/>
        </a:xfrm>
      </p:grpSpPr>
      <p:cxnSp>
        <p:nvCxnSpPr>
          <p:cNvPr id="9" name="Straight Connector 8"/>
          <p:cNvCxnSpPr/>
          <p:nvPr/>
        </p:nvCxnSpPr>
        <p:spPr>
          <a:xfrm>
            <a:off x="2183492" y="1995160"/>
            <a:ext cx="21017884" cy="0"/>
          </a:xfrm>
          <a:prstGeom prst="line">
            <a:avLst/>
          </a:prstGeom>
          <a:ln w="63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title"/>
          </p:nvPr>
        </p:nvSpPr>
        <p:spPr>
          <a:xfrm>
            <a:off x="2304288" y="1170433"/>
            <a:ext cx="20897088" cy="1250946"/>
          </a:xfrm>
          <a:prstGeom prst="rect">
            <a:avLst/>
          </a:prstGeom>
        </p:spPr>
        <p:txBody>
          <a:bodyPr>
            <a:normAutofit/>
          </a:bodyPr>
          <a:lstStyle>
            <a:lvl1pPr marL="0" algn="l" defTabSz="1828800" rtl="0" eaLnBrk="1" latinLnBrk="0" hangingPunct="1">
              <a:lnSpc>
                <a:spcPct val="90000"/>
              </a:lnSpc>
              <a:spcBef>
                <a:spcPct val="0"/>
              </a:spcBef>
              <a:buNone/>
              <a:defRPr lang="en-US" sz="4800" kern="1200" spc="300" dirty="0">
                <a:solidFill>
                  <a:srgbClr val="002060"/>
                </a:solidFill>
                <a:latin typeface="Franklin Gothic Medium" panose="020B0603020102020204" pitchFamily="34" charset="0"/>
                <a:ea typeface="+mj-ea"/>
                <a:cs typeface="+mj-cs"/>
              </a:defRPr>
            </a:lvl1pPr>
          </a:lstStyle>
          <a:p>
            <a:r>
              <a:rPr lang="en-US"/>
              <a:t>Click to edit Master title style</a:t>
            </a:r>
            <a:endParaRPr lang="en-US" dirty="0"/>
          </a:p>
        </p:txBody>
      </p:sp>
      <p:pic>
        <p:nvPicPr>
          <p:cNvPr id="21" name="Content Placeholder 1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10679" y="541920"/>
            <a:ext cx="2435918" cy="2139696"/>
          </a:xfrm>
          <a:prstGeom prst="rect">
            <a:avLst/>
          </a:prstGeom>
        </p:spPr>
      </p:pic>
      <p:sp>
        <p:nvSpPr>
          <p:cNvPr id="10" name="Content Placeholder 4"/>
          <p:cNvSpPr>
            <a:spLocks noGrp="1"/>
          </p:cNvSpPr>
          <p:nvPr>
            <p:ph sz="quarter" idx="10"/>
          </p:nvPr>
        </p:nvSpPr>
        <p:spPr>
          <a:xfrm>
            <a:off x="2011679" y="2809274"/>
            <a:ext cx="21191222" cy="9938352"/>
          </a:xfrm>
          <a:prstGeom prst="rect">
            <a:avLst/>
          </a:prstGeom>
        </p:spPr>
        <p:txBody>
          <a:bodyPr/>
          <a:lstStyle>
            <a:lvl1pPr marL="0" indent="0">
              <a:buFontTx/>
              <a:buNone/>
              <a:tabLst>
                <a:tab pos="450850" algn="l"/>
              </a:tabLst>
              <a:defRPr sz="4800">
                <a:solidFill>
                  <a:srgbClr val="002061"/>
                </a:solidFill>
                <a:latin typeface="+mj-lt"/>
              </a:defRPr>
            </a:lvl1pPr>
            <a:lvl2pPr marL="1371600" indent="-457200">
              <a:buFont typeface="Arial" charset="0"/>
              <a:buChar char="•"/>
              <a:defRPr sz="4000">
                <a:solidFill>
                  <a:srgbClr val="002061"/>
                </a:solidFill>
                <a:latin typeface="+mj-lt"/>
              </a:defRPr>
            </a:lvl2pPr>
            <a:lvl3pPr marL="2286000" indent="-457200">
              <a:buFont typeface="LucidaGrande" charset="0"/>
              <a:buChar char="-"/>
              <a:defRPr sz="3600">
                <a:solidFill>
                  <a:srgbClr val="002061"/>
                </a:solidFill>
                <a:latin typeface="+mj-lt"/>
              </a:defRPr>
            </a:lvl3pPr>
            <a:lvl4pPr marL="3200400" indent="-457200">
              <a:buSzPct val="90000"/>
              <a:buFont typeface="LucidaGrande" charset="0"/>
              <a:buChar char="▸"/>
              <a:defRPr sz="3200">
                <a:solidFill>
                  <a:srgbClr val="002061"/>
                </a:solidFill>
                <a:latin typeface="+mj-lt"/>
              </a:defRPr>
            </a:lvl4pPr>
            <a:lvl5pPr marL="4114800" indent="-457200">
              <a:buSzPct val="80000"/>
              <a:buFont typeface="LucidaGrande" charset="0"/>
              <a:buChar char="◆"/>
              <a:defRPr sz="3200">
                <a:solidFill>
                  <a:srgbClr val="00206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0"/>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22146768" y="13241891"/>
            <a:ext cx="1965960" cy="269502"/>
          </a:xfrm>
          <a:prstGeom prst="rect">
            <a:avLst/>
          </a:prstGeom>
        </p:spPr>
      </p:pic>
    </p:spTree>
    <p:extLst>
      <p:ext uri="{BB962C8B-B14F-4D97-AF65-F5344CB8AC3E}">
        <p14:creationId xmlns:p14="http://schemas.microsoft.com/office/powerpoint/2010/main" val="1621475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552">
          <p15:clr>
            <a:srgbClr val="FBAE40"/>
          </p15:clr>
        </p15:guide>
        <p15:guide id="2" pos="67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1_Blank">
    <p:spTree>
      <p:nvGrpSpPr>
        <p:cNvPr id="1" name=""/>
        <p:cNvGrpSpPr/>
        <p:nvPr/>
      </p:nvGrpSpPr>
      <p:grpSpPr>
        <a:xfrm>
          <a:off x="0" y="0"/>
          <a:ext cx="0" cy="0"/>
          <a:chOff x="0" y="0"/>
          <a:chExt cx="0" cy="0"/>
        </a:xfrm>
      </p:grpSpPr>
      <p:pic>
        <p:nvPicPr>
          <p:cNvPr id="46" name="master_class_logo_final.png" descr="master_class_logo_final.png"/>
          <p:cNvPicPr>
            <a:picLocks noChangeAspect="1"/>
          </p:cNvPicPr>
          <p:nvPr/>
        </p:nvPicPr>
        <p:blipFill>
          <a:blip r:embed="rId2"/>
          <a:stretch>
            <a:fillRect/>
          </a:stretch>
        </p:blipFill>
        <p:spPr>
          <a:xfrm>
            <a:off x="21042032" y="256116"/>
            <a:ext cx="2910236" cy="2910236"/>
          </a:xfrm>
          <a:prstGeom prst="rect">
            <a:avLst/>
          </a:prstGeom>
          <a:ln w="12700">
            <a:miter lim="400000"/>
          </a:ln>
        </p:spPr>
      </p:pic>
      <p:grpSp>
        <p:nvGrpSpPr>
          <p:cNvPr id="52" name="Group"/>
          <p:cNvGrpSpPr/>
          <p:nvPr/>
        </p:nvGrpSpPr>
        <p:grpSpPr>
          <a:xfrm>
            <a:off x="-8468" y="-4234"/>
            <a:ext cx="773776" cy="13720236"/>
            <a:chOff x="0" y="0"/>
            <a:chExt cx="773774" cy="13720233"/>
          </a:xfrm>
        </p:grpSpPr>
        <p:sp>
          <p:nvSpPr>
            <p:cNvPr id="47" name="Rectangle"/>
            <p:cNvSpPr/>
            <p:nvPr/>
          </p:nvSpPr>
          <p:spPr>
            <a:xfrm>
              <a:off x="0" y="4233"/>
              <a:ext cx="773775" cy="13716001"/>
            </a:xfrm>
            <a:prstGeom prst="rect">
              <a:avLst/>
            </a:prstGeom>
            <a:solidFill>
              <a:srgbClr val="C49732"/>
            </a:solidFill>
            <a:ln w="12700" cap="flat">
              <a:noFill/>
              <a:miter lim="400000"/>
            </a:ln>
            <a:effectLst/>
          </p:spPr>
          <p:txBody>
            <a:bodyPr wrap="square" lIns="0" tIns="0" rIns="0" bIns="0" numCol="1" anchor="ctr">
              <a:noAutofit/>
            </a:bodyPr>
            <a:lstStyle/>
            <a:p>
              <a:pPr algn="ctr" defTabSz="825500" hangingPunct="0">
                <a:defRPr sz="3200">
                  <a:solidFill>
                    <a:srgbClr val="FFFFFF"/>
                  </a:solidFill>
                </a:defRPr>
              </a:pPr>
              <a:endParaRPr sz="3200" kern="0">
                <a:solidFill>
                  <a:srgbClr val="FFFFFF"/>
                </a:solidFill>
                <a:sym typeface="Avenir Book"/>
              </a:endParaRPr>
            </a:p>
          </p:txBody>
        </p:sp>
        <p:sp>
          <p:nvSpPr>
            <p:cNvPr id="48" name="Rectangle"/>
            <p:cNvSpPr/>
            <p:nvPr/>
          </p:nvSpPr>
          <p:spPr>
            <a:xfrm>
              <a:off x="-1" y="11313451"/>
              <a:ext cx="773776" cy="2406783"/>
            </a:xfrm>
            <a:prstGeom prst="rect">
              <a:avLst/>
            </a:prstGeom>
            <a:solidFill>
              <a:schemeClr val="accent4">
                <a:hueOff val="-3600000"/>
                <a:lumOff val="-20194"/>
              </a:schemeClr>
            </a:solidFill>
            <a:ln w="12700" cap="flat">
              <a:noFill/>
              <a:miter lim="400000"/>
            </a:ln>
            <a:effectLst/>
          </p:spPr>
          <p:txBody>
            <a:bodyPr wrap="square" lIns="0" tIns="0" rIns="0" bIns="0" numCol="1" anchor="ctr">
              <a:noAutofit/>
            </a:bodyPr>
            <a:lstStyle/>
            <a:p>
              <a:pPr algn="ctr" defTabSz="825500" hangingPunct="0">
                <a:defRPr sz="3200">
                  <a:solidFill>
                    <a:srgbClr val="FFFFFF"/>
                  </a:solidFill>
                </a:defRPr>
              </a:pPr>
              <a:endParaRPr sz="3200" kern="0">
                <a:solidFill>
                  <a:srgbClr val="FFFFFF"/>
                </a:solidFill>
                <a:sym typeface="Avenir Book"/>
              </a:endParaRPr>
            </a:p>
          </p:txBody>
        </p:sp>
        <p:sp>
          <p:nvSpPr>
            <p:cNvPr id="49" name="Rectangle"/>
            <p:cNvSpPr/>
            <p:nvPr/>
          </p:nvSpPr>
          <p:spPr>
            <a:xfrm>
              <a:off x="0" y="11860080"/>
              <a:ext cx="773775" cy="1860154"/>
            </a:xfrm>
            <a:prstGeom prst="rect">
              <a:avLst/>
            </a:prstGeom>
            <a:solidFill>
              <a:srgbClr val="919294"/>
            </a:solidFill>
            <a:ln w="12700" cap="flat">
              <a:noFill/>
              <a:miter lim="400000"/>
            </a:ln>
            <a:effectLst/>
          </p:spPr>
          <p:txBody>
            <a:bodyPr wrap="square" lIns="0" tIns="0" rIns="0" bIns="0" numCol="1" anchor="ctr">
              <a:noAutofit/>
            </a:bodyPr>
            <a:lstStyle/>
            <a:p>
              <a:pPr algn="ctr" defTabSz="825500" hangingPunct="0">
                <a:defRPr sz="3200">
                  <a:solidFill>
                    <a:srgbClr val="FFFFFF"/>
                  </a:solidFill>
                </a:defRPr>
              </a:pPr>
              <a:endParaRPr sz="3200" kern="0">
                <a:solidFill>
                  <a:srgbClr val="FFFFFF"/>
                </a:solidFill>
                <a:sym typeface="Avenir Book"/>
              </a:endParaRPr>
            </a:p>
          </p:txBody>
        </p:sp>
        <p:sp>
          <p:nvSpPr>
            <p:cNvPr id="50" name="Rectangle"/>
            <p:cNvSpPr/>
            <p:nvPr/>
          </p:nvSpPr>
          <p:spPr>
            <a:xfrm>
              <a:off x="0" y="12132733"/>
              <a:ext cx="773775" cy="1587501"/>
            </a:xfrm>
            <a:prstGeom prst="rect">
              <a:avLst/>
            </a:prstGeom>
            <a:solidFill>
              <a:srgbClr val="274655"/>
            </a:solidFill>
            <a:ln w="12700" cap="flat">
              <a:noFill/>
              <a:miter lim="400000"/>
            </a:ln>
            <a:effectLst/>
          </p:spPr>
          <p:txBody>
            <a:bodyPr wrap="square" lIns="0" tIns="0" rIns="0" bIns="0" numCol="1" anchor="ctr">
              <a:noAutofit/>
            </a:bodyPr>
            <a:lstStyle/>
            <a:p>
              <a:pPr algn="ctr" defTabSz="825500" hangingPunct="0">
                <a:defRPr sz="3200">
                  <a:solidFill>
                    <a:srgbClr val="FFFFFF"/>
                  </a:solidFill>
                </a:defRPr>
              </a:pPr>
              <a:endParaRPr sz="3200" kern="0">
                <a:solidFill>
                  <a:srgbClr val="FFFFFF"/>
                </a:solidFill>
                <a:sym typeface="Avenir Book"/>
              </a:endParaRPr>
            </a:p>
          </p:txBody>
        </p:sp>
        <p:sp>
          <p:nvSpPr>
            <p:cNvPr id="51" name="Rectangle"/>
            <p:cNvSpPr/>
            <p:nvPr/>
          </p:nvSpPr>
          <p:spPr>
            <a:xfrm>
              <a:off x="0" y="0"/>
              <a:ext cx="773775" cy="1587501"/>
            </a:xfrm>
            <a:prstGeom prst="rect">
              <a:avLst/>
            </a:prstGeom>
            <a:solidFill>
              <a:schemeClr val="accent4">
                <a:hueOff val="-3600000"/>
                <a:lumOff val="-20194"/>
              </a:schemeClr>
            </a:solidFill>
            <a:ln w="12700" cap="flat">
              <a:noFill/>
              <a:miter lim="400000"/>
            </a:ln>
            <a:effectLst/>
          </p:spPr>
          <p:txBody>
            <a:bodyPr wrap="square" lIns="0" tIns="0" rIns="0" bIns="0" numCol="1" anchor="ctr">
              <a:noAutofit/>
            </a:bodyPr>
            <a:lstStyle/>
            <a:p>
              <a:pPr algn="ctr" defTabSz="825500" hangingPunct="0">
                <a:defRPr sz="3200">
                  <a:solidFill>
                    <a:srgbClr val="FFFFFF"/>
                  </a:solidFill>
                </a:defRPr>
              </a:pPr>
              <a:endParaRPr sz="3200" kern="0">
                <a:solidFill>
                  <a:srgbClr val="FFFFFF"/>
                </a:solidFill>
                <a:sym typeface="Avenir Book"/>
              </a:endParaRPr>
            </a:p>
          </p:txBody>
        </p:sp>
      </p:grpSp>
      <p:sp>
        <p:nvSpPr>
          <p:cNvPr id="53" name="ESA JWST Master Class, ESAC, Madrid Spain, 3-5 February 2020"/>
          <p:cNvSpPr txBox="1"/>
          <p:nvPr/>
        </p:nvSpPr>
        <p:spPr>
          <a:xfrm>
            <a:off x="1560409" y="12690078"/>
            <a:ext cx="7639912" cy="102592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ctr">
              <a:spcBef>
                <a:spcPts val="0"/>
              </a:spcBef>
              <a:defRPr sz="3000">
                <a:solidFill>
                  <a:schemeClr val="accent4"/>
                </a:solidFill>
                <a:latin typeface="Avenir Heavy"/>
                <a:ea typeface="Avenir Heavy"/>
                <a:cs typeface="Avenir Heavy"/>
                <a:sym typeface="Avenir Heavy"/>
              </a:defRPr>
            </a:lvl1pPr>
          </a:lstStyle>
          <a:p>
            <a:pPr marL="0" marR="0" lvl="0" indent="0" algn="ctr" defTabSz="825500" rtl="0" eaLnBrk="1" fontAlgn="auto" latinLnBrk="0" hangingPunct="0">
              <a:lnSpc>
                <a:spcPct val="100000"/>
              </a:lnSpc>
              <a:spcBef>
                <a:spcPts val="0"/>
              </a:spcBef>
              <a:spcAft>
                <a:spcPts val="0"/>
              </a:spcAft>
              <a:buClrTx/>
              <a:buSzTx/>
              <a:buFontTx/>
              <a:buNone/>
              <a:tabLst/>
              <a:defRPr/>
            </a:pPr>
            <a:r>
              <a:rPr lang="en-US" dirty="0"/>
              <a:t>JWST MASTER CLASS MELBOURNE 2020</a:t>
            </a:r>
          </a:p>
          <a:p>
            <a:pPr defTabSz="825500" hangingPunct="0"/>
            <a:endParaRPr sz="3000" kern="0" dirty="0">
              <a:solidFill>
                <a:srgbClr val="929292"/>
              </a:solidFill>
            </a:endParaRPr>
          </a:p>
        </p:txBody>
      </p:sp>
      <p:sp>
        <p:nvSpPr>
          <p:cNvPr id="54" name="Slide Number"/>
          <p:cNvSpPr txBox="1">
            <a:spLocks noGrp="1"/>
          </p:cNvSpPr>
          <p:nvPr>
            <p:ph type="sldNum" sz="quarter" idx="2"/>
          </p:nvPr>
        </p:nvSpPr>
        <p:spPr>
          <a:xfrm>
            <a:off x="23235006" y="12839703"/>
            <a:ext cx="558092" cy="564258"/>
          </a:xfrm>
          <a:prstGeom prst="rect">
            <a:avLst/>
          </a:prstGeom>
        </p:spPr>
        <p:txBody>
          <a:bodyPr/>
          <a:lstStyle>
            <a:lvl1pPr>
              <a:defRPr sz="3000">
                <a:solidFill>
                  <a:schemeClr val="accent4"/>
                </a:solidFill>
                <a:latin typeface="Avenir Heavy"/>
                <a:ea typeface="Avenir Heavy"/>
                <a:cs typeface="Avenir Heavy"/>
                <a:sym typeface="Avenir Heavy"/>
              </a:defRPr>
            </a:lvl1pPr>
          </a:lstStyle>
          <a:p>
            <a:fld id="{86CB4B4D-7CA3-9044-876B-883B54F8677D}" type="slidenum">
              <a:rPr>
                <a:solidFill>
                  <a:srgbClr val="929292"/>
                </a:solidFill>
              </a:rPr>
              <a:pPr/>
              <a:t>‹#›</a:t>
            </a:fld>
            <a:endParaRPr>
              <a:solidFill>
                <a:srgbClr val="929292"/>
              </a:solidFill>
            </a:endParaRPr>
          </a:p>
        </p:txBody>
      </p:sp>
      <p:sp>
        <p:nvSpPr>
          <p:cNvPr id="56" name="Title Text"/>
          <p:cNvSpPr txBox="1">
            <a:spLocks noGrp="1"/>
          </p:cNvSpPr>
          <p:nvPr>
            <p:ph type="title"/>
          </p:nvPr>
        </p:nvSpPr>
        <p:spPr>
          <a:xfrm>
            <a:off x="1248837" y="169337"/>
            <a:ext cx="19309674" cy="1587038"/>
          </a:xfrm>
          <a:prstGeom prst="rect">
            <a:avLst/>
          </a:prstGeom>
        </p:spPr>
        <p:txBody>
          <a:bodyPr/>
          <a:lstStyle>
            <a:lvl1pPr algn="l">
              <a:defRPr sz="8400">
                <a:solidFill>
                  <a:schemeClr val="accent1">
                    <a:lumOff val="-12591"/>
                  </a:schemeClr>
                </a:solidFill>
                <a:latin typeface="+mn-lt"/>
                <a:ea typeface="+mn-ea"/>
                <a:cs typeface="+mn-cs"/>
                <a:sym typeface="Avenir Book"/>
              </a:defRPr>
            </a:lvl1pPr>
          </a:lstStyle>
          <a:p>
            <a:r>
              <a:t>Title Text</a:t>
            </a:r>
          </a:p>
        </p:txBody>
      </p:sp>
      <p:pic>
        <p:nvPicPr>
          <p:cNvPr id="57" name="esa_dark_grey.png" descr="esa_dark_grey.png"/>
          <p:cNvPicPr>
            <a:picLocks noChangeAspect="1"/>
          </p:cNvPicPr>
          <p:nvPr/>
        </p:nvPicPr>
        <p:blipFill>
          <a:blip r:embed="rId3"/>
          <a:stretch>
            <a:fillRect/>
          </a:stretch>
        </p:blipFill>
        <p:spPr>
          <a:xfrm>
            <a:off x="21214633" y="12859969"/>
            <a:ext cx="1608958" cy="581770"/>
          </a:xfrm>
          <a:prstGeom prst="rect">
            <a:avLst/>
          </a:prstGeom>
          <a:ln w="12700">
            <a:miter lim="400000"/>
          </a:ln>
        </p:spPr>
      </p:pic>
    </p:spTree>
    <p:extLst>
      <p:ext uri="{BB962C8B-B14F-4D97-AF65-F5344CB8AC3E}">
        <p14:creationId xmlns:p14="http://schemas.microsoft.com/office/powerpoint/2010/main" val="1834256363"/>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p:cNvSpPr/>
          <p:nvPr/>
        </p:nvSpPr>
        <p:spPr>
          <a:xfrm>
            <a:off x="23380700" y="1473200"/>
            <a:ext cx="1270000" cy="9996885"/>
          </a:xfrm>
          <a:prstGeom prst="rect">
            <a:avLst/>
          </a:prstGeom>
          <a:solidFill>
            <a:srgbClr val="DDDEE2"/>
          </a:solidFill>
          <a:ln w="12700">
            <a:miter lim="400000"/>
          </a:ln>
        </p:spPr>
        <p:txBody>
          <a:bodyPr lIns="0" tIns="0" rIns="0" bIns="0" anchor="ctr"/>
          <a:lstStyle/>
          <a:p>
            <a:pPr algn="ctr">
              <a:spcBef>
                <a:spcPts val="0"/>
              </a:spcBef>
              <a:defRPr sz="3200">
                <a:solidFill>
                  <a:srgbClr val="FFFFFF"/>
                </a:solidFill>
              </a:defRPr>
            </a:pPr>
            <a:endParaRPr/>
          </a:p>
        </p:txBody>
      </p:sp>
      <p:pic>
        <p:nvPicPr>
          <p:cNvPr id="3" name="jwst_20170515.jpg" descr="jwst_20170515.jpg"/>
          <p:cNvPicPr>
            <a:picLocks noChangeAspect="1"/>
          </p:cNvPicPr>
          <p:nvPr/>
        </p:nvPicPr>
        <p:blipFill>
          <a:blip r:embed="rId7"/>
          <a:stretch>
            <a:fillRect/>
          </a:stretch>
        </p:blipFill>
        <p:spPr>
          <a:xfrm>
            <a:off x="-978000" y="-1625599"/>
            <a:ext cx="24396067" cy="18272652"/>
          </a:xfrm>
          <a:prstGeom prst="rect">
            <a:avLst/>
          </a:prstGeom>
          <a:ln w="12700">
            <a:miter lim="400000"/>
          </a:ln>
        </p:spPr>
      </p:pic>
      <p:sp>
        <p:nvSpPr>
          <p:cNvPr id="4" name="Rectangle"/>
          <p:cNvSpPr/>
          <p:nvPr/>
        </p:nvSpPr>
        <p:spPr>
          <a:xfrm>
            <a:off x="-1224" y="652726"/>
            <a:ext cx="24386448" cy="13716001"/>
          </a:xfrm>
          <a:prstGeom prst="rect">
            <a:avLst/>
          </a:prstGeom>
          <a:solidFill>
            <a:srgbClr val="333333">
              <a:alpha val="83450"/>
            </a:srgbClr>
          </a:solidFill>
          <a:ln w="12700">
            <a:miter lim="400000"/>
          </a:ln>
        </p:spPr>
        <p:txBody>
          <a:bodyPr lIns="0" tIns="0" rIns="0" bIns="0" anchor="ctr"/>
          <a:lstStyle/>
          <a:p>
            <a:pPr algn="ctr">
              <a:spcBef>
                <a:spcPts val="0"/>
              </a:spcBef>
              <a:defRPr sz="3200">
                <a:solidFill>
                  <a:srgbClr val="FFFFFF"/>
                </a:solidFill>
              </a:defRPr>
            </a:pPr>
            <a:endParaRPr/>
          </a:p>
        </p:txBody>
      </p:sp>
      <p:sp>
        <p:nvSpPr>
          <p:cNvPr id="5" name="Title Text"/>
          <p:cNvSpPr txBox="1">
            <a:spLocks noGrp="1"/>
          </p:cNvSpPr>
          <p:nvPr>
            <p:ph type="title"/>
          </p:nvPr>
        </p:nvSpPr>
        <p:spPr>
          <a:xfrm>
            <a:off x="1778000" y="4888309"/>
            <a:ext cx="20828000" cy="269359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6" name="Rectangle"/>
          <p:cNvSpPr/>
          <p:nvPr/>
        </p:nvSpPr>
        <p:spPr>
          <a:xfrm>
            <a:off x="-8467" y="11309217"/>
            <a:ext cx="24400934" cy="2406783"/>
          </a:xfrm>
          <a:prstGeom prst="rect">
            <a:avLst/>
          </a:prstGeom>
          <a:solidFill>
            <a:srgbClr val="9B3641"/>
          </a:solidFill>
          <a:ln w="12700">
            <a:miter lim="400000"/>
          </a:ln>
        </p:spPr>
        <p:txBody>
          <a:bodyPr lIns="0" tIns="0" rIns="0" bIns="0" anchor="ctr"/>
          <a:lstStyle/>
          <a:p>
            <a:pPr algn="ctr">
              <a:spcBef>
                <a:spcPts val="0"/>
              </a:spcBef>
              <a:defRPr sz="3200">
                <a:solidFill>
                  <a:srgbClr val="FFFFFF"/>
                </a:solidFill>
              </a:defRPr>
            </a:pPr>
            <a:endParaRPr/>
          </a:p>
        </p:txBody>
      </p:sp>
      <p:sp>
        <p:nvSpPr>
          <p:cNvPr id="7" name="Rectangle"/>
          <p:cNvSpPr/>
          <p:nvPr/>
        </p:nvSpPr>
        <p:spPr>
          <a:xfrm>
            <a:off x="-8467" y="11855846"/>
            <a:ext cx="24400934" cy="1860154"/>
          </a:xfrm>
          <a:prstGeom prst="rect">
            <a:avLst/>
          </a:prstGeom>
          <a:solidFill>
            <a:srgbClr val="333333"/>
          </a:solidFill>
          <a:ln w="12700">
            <a:miter lim="400000"/>
          </a:ln>
        </p:spPr>
        <p:txBody>
          <a:bodyPr lIns="0" tIns="0" rIns="0" bIns="0" anchor="ctr"/>
          <a:lstStyle/>
          <a:p>
            <a:pPr algn="ctr">
              <a:spcBef>
                <a:spcPts val="0"/>
              </a:spcBef>
              <a:defRPr sz="3200">
                <a:solidFill>
                  <a:srgbClr val="FFFFFF"/>
                </a:solidFill>
              </a:defRPr>
            </a:pPr>
            <a:endParaRPr/>
          </a:p>
        </p:txBody>
      </p:sp>
      <p:sp>
        <p:nvSpPr>
          <p:cNvPr id="8" name="Rectangle"/>
          <p:cNvSpPr/>
          <p:nvPr/>
        </p:nvSpPr>
        <p:spPr>
          <a:xfrm>
            <a:off x="-8467" y="12128500"/>
            <a:ext cx="24400934" cy="1587500"/>
          </a:xfrm>
          <a:prstGeom prst="rect">
            <a:avLst/>
          </a:prstGeom>
          <a:solidFill>
            <a:schemeClr val="accent2">
              <a:lumOff val="10634"/>
            </a:schemeClr>
          </a:solidFill>
          <a:ln w="12700">
            <a:miter lim="400000"/>
          </a:ln>
        </p:spPr>
        <p:txBody>
          <a:bodyPr lIns="0" tIns="0" rIns="0" bIns="0" anchor="ctr"/>
          <a:lstStyle/>
          <a:p>
            <a:pPr algn="ctr">
              <a:spcBef>
                <a:spcPts val="0"/>
              </a:spcBef>
              <a:defRPr sz="3200">
                <a:solidFill>
                  <a:srgbClr val="FFFFFF"/>
                </a:solidFill>
              </a:defRPr>
            </a:pPr>
            <a:endParaRPr/>
          </a:p>
        </p:txBody>
      </p:sp>
      <p:sp>
        <p:nvSpPr>
          <p:cNvPr id="9" name="Rectangle"/>
          <p:cNvSpPr/>
          <p:nvPr/>
        </p:nvSpPr>
        <p:spPr>
          <a:xfrm>
            <a:off x="-8467" y="-4234"/>
            <a:ext cx="24400934" cy="1587501"/>
          </a:xfrm>
          <a:prstGeom prst="rect">
            <a:avLst/>
          </a:prstGeom>
          <a:solidFill>
            <a:schemeClr val="accent2"/>
          </a:solidFill>
          <a:ln w="12700">
            <a:miter lim="400000"/>
          </a:ln>
        </p:spPr>
        <p:txBody>
          <a:bodyPr lIns="0" tIns="0" rIns="0" bIns="0" anchor="ctr"/>
          <a:lstStyle/>
          <a:p>
            <a:pPr algn="ctr">
              <a:spcBef>
                <a:spcPts val="0"/>
              </a:spcBef>
              <a:defRPr sz="3200">
                <a:solidFill>
                  <a:srgbClr val="FFFFFF"/>
                </a:solidFill>
              </a:defRPr>
            </a:pPr>
            <a:endParaRPr/>
          </a:p>
        </p:txBody>
      </p:sp>
      <p:sp>
        <p:nvSpPr>
          <p:cNvPr id="10" name="Body Level One…"/>
          <p:cNvSpPr txBox="1">
            <a:spLocks noGrp="1"/>
          </p:cNvSpPr>
          <p:nvPr>
            <p:ph type="body" idx="1"/>
          </p:nvPr>
        </p:nvSpPr>
        <p:spPr>
          <a:xfrm>
            <a:off x="524933" y="7959592"/>
            <a:ext cx="20636013" cy="281014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11"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lgn="ctr">
              <a:spcBef>
                <a:spcPts val="0"/>
              </a:spcBef>
              <a:defRPr sz="2400">
                <a:solidFill>
                  <a:schemeClr val="accent5">
                    <a:hueOff val="-8881752"/>
                    <a:lumOff val="-12984"/>
                  </a:schemeClr>
                </a:solidFill>
                <a:latin typeface="Helvetica Neue Light"/>
                <a:ea typeface="Helvetica Neue Light"/>
                <a:cs typeface="Helvetica Neue Light"/>
                <a:sym typeface="Helvetica Neue Light"/>
              </a:defRPr>
            </a:lvl1pPr>
          </a:lstStyle>
          <a:p>
            <a:fld id="{86CB4B4D-7CA3-9044-876B-883B54F8677D}" type="slidenum">
              <a:rPr lang="uk-UA" smtClean="0"/>
              <a:t>‹#›</a:t>
            </a:fld>
            <a:endParaRPr lang="uk-UA"/>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Lst>
  <p:transition spd="med"/>
  <p:txStyles>
    <p:titleStyle>
      <a:lvl1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1pPr>
      <a:lvl2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2pPr>
      <a:lvl3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3pPr>
      <a:lvl4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4pPr>
      <a:lvl5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5pPr>
      <a:lvl6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6pPr>
      <a:lvl7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7pPr>
      <a:lvl8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8pPr>
      <a:lvl9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9pPr>
    </p:titleStyle>
    <p:bodyStyle>
      <a:lvl1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1pPr>
      <a:lvl2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2pPr>
      <a:lvl3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3pPr>
      <a:lvl4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4pPr>
      <a:lvl5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5pPr>
      <a:lvl6pPr marL="0" marR="0" indent="35560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6pPr>
      <a:lvl7pPr marL="0" marR="0" indent="71120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7pPr>
      <a:lvl8pPr marL="0" marR="0" indent="106680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8pPr>
      <a:lvl9pPr marL="0" marR="0" indent="142240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9pPr>
    </p:bodyStyle>
    <p:otherStyle>
      <a:lvl1pPr marL="0" marR="0" indent="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2286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4572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6858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9144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11430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13716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16002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18288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jwst-docs.stsci.edu/jwst-astronomers-proposal-tool-overview/additional-apt-functionality/jwst-apt-pure-parallel-observations" TargetMode="External"/><Relationship Id="rId5" Type="http://schemas.openxmlformats.org/officeDocument/2006/relationships/hyperlink" Target="https://jwst-docs.stsci.edu/methods-and-roadmaps/jwst-parallel-observations%23JWSTParallelObservations-Pure_par" TargetMode="Externa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Parallels</a:t>
            </a:r>
            <a:endParaRPr lang="en-US" dirty="0"/>
          </a:p>
        </p:txBody>
      </p:sp>
      <p:sp>
        <p:nvSpPr>
          <p:cNvPr id="3" name="Text Placeholder 2"/>
          <p:cNvSpPr>
            <a:spLocks noGrp="1"/>
          </p:cNvSpPr>
          <p:nvPr>
            <p:ph type="body" sz="quarter" idx="1"/>
          </p:nvPr>
        </p:nvSpPr>
        <p:spPr/>
        <p:txBody>
          <a:bodyPr>
            <a:normAutofit/>
          </a:bodyPr>
          <a:lstStyle/>
          <a:p>
            <a:r>
              <a:rPr lang="en-US" sz="3600" dirty="0"/>
              <a:t>Colin Jacobs</a:t>
            </a:r>
          </a:p>
        </p:txBody>
      </p:sp>
      <p:sp>
        <p:nvSpPr>
          <p:cNvPr id="4" name="Text Placeholder 3"/>
          <p:cNvSpPr>
            <a:spLocks noGrp="1"/>
          </p:cNvSpPr>
          <p:nvPr>
            <p:ph type="body" sz="quarter" idx="13"/>
          </p:nvPr>
        </p:nvSpPr>
        <p:spPr>
          <a:xfrm>
            <a:off x="493585" y="12640121"/>
            <a:ext cx="102657" cy="564257"/>
          </a:xfrm>
        </p:spPr>
        <p:txBody>
          <a:bodyPr/>
          <a:lstStyle/>
          <a:p>
            <a:endParaRPr lang="en-US" dirty="0"/>
          </a:p>
        </p:txBody>
      </p:sp>
    </p:spTree>
    <p:extLst>
      <p:ext uri="{BB962C8B-B14F-4D97-AF65-F5344CB8AC3E}">
        <p14:creationId xmlns:p14="http://schemas.microsoft.com/office/powerpoint/2010/main" val="2695442788"/>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3361816-D08D-DE46-8527-0E5BDC4E02DF}"/>
              </a:ext>
            </a:extLst>
          </p:cNvPr>
          <p:cNvSpPr>
            <a:spLocks noGrp="1"/>
          </p:cNvSpPr>
          <p:nvPr>
            <p:ph type="body" idx="1"/>
          </p:nvPr>
        </p:nvSpPr>
        <p:spPr>
          <a:xfrm>
            <a:off x="1248834" y="1964266"/>
            <a:ext cx="8178946" cy="10003616"/>
          </a:xfrm>
        </p:spPr>
        <p:txBody>
          <a:bodyPr>
            <a:normAutofit fontScale="92500" lnSpcReduction="10000"/>
          </a:bodyPr>
          <a:lstStyle/>
          <a:p>
            <a:r>
              <a:rPr lang="en-US" dirty="0">
                <a:solidFill>
                  <a:schemeClr val="tx1"/>
                </a:solidFill>
              </a:rPr>
              <a:t>Select an Observation, then select which </a:t>
            </a:r>
            <a:r>
              <a:rPr lang="en-US" i="1" dirty="0">
                <a:solidFill>
                  <a:schemeClr val="tx1"/>
                </a:solidFill>
              </a:rPr>
              <a:t>Parallel Slot Group </a:t>
            </a:r>
            <a:r>
              <a:rPr lang="en-US" dirty="0">
                <a:solidFill>
                  <a:schemeClr val="tx1"/>
                </a:solidFill>
              </a:rPr>
              <a:t>to attach</a:t>
            </a:r>
            <a:r>
              <a:rPr lang="en-US" i="1" dirty="0">
                <a:solidFill>
                  <a:schemeClr val="tx1"/>
                </a:solidFill>
              </a:rPr>
              <a:t>.</a:t>
            </a:r>
          </a:p>
          <a:p>
            <a:r>
              <a:rPr lang="en-US" dirty="0">
                <a:solidFill>
                  <a:schemeClr val="tx1"/>
                </a:solidFill>
              </a:rPr>
              <a:t>Update your exposure time to fit within the </a:t>
            </a:r>
            <a:r>
              <a:rPr lang="en-US" i="1" dirty="0">
                <a:solidFill>
                  <a:schemeClr val="tx1"/>
                </a:solidFill>
              </a:rPr>
              <a:t>Pure Parallel Slot Group</a:t>
            </a:r>
          </a:p>
          <a:p>
            <a:r>
              <a:rPr lang="en-US" dirty="0">
                <a:solidFill>
                  <a:schemeClr val="tx1"/>
                </a:solidFill>
              </a:rPr>
              <a:t>Open up the </a:t>
            </a:r>
            <a:r>
              <a:rPr lang="en-US" b="1" i="1" dirty="0">
                <a:solidFill>
                  <a:schemeClr val="tx1"/>
                </a:solidFill>
              </a:rPr>
              <a:t>Timeline Tool </a:t>
            </a:r>
            <a:r>
              <a:rPr lang="en-US" dirty="0">
                <a:solidFill>
                  <a:schemeClr val="tx1"/>
                </a:solidFill>
              </a:rPr>
              <a:t>to see how well your parallel observation fits into the attached prime observation</a:t>
            </a:r>
          </a:p>
          <a:p>
            <a:r>
              <a:rPr lang="en-US" dirty="0">
                <a:solidFill>
                  <a:schemeClr val="tx1"/>
                </a:solidFill>
              </a:rPr>
              <a:t>Note: Calibration Pure Parallels (i.e., darks) will get access to the parallel slots before science pure parallels do</a:t>
            </a:r>
          </a:p>
          <a:p>
            <a:endParaRPr lang="en-US" dirty="0"/>
          </a:p>
        </p:txBody>
      </p:sp>
      <p:sp>
        <p:nvSpPr>
          <p:cNvPr id="3" name="Title 2">
            <a:extLst>
              <a:ext uri="{FF2B5EF4-FFF2-40B4-BE49-F238E27FC236}">
                <a16:creationId xmlns:a16="http://schemas.microsoft.com/office/drawing/2014/main" id="{2671A377-EF0B-BA47-A166-176894715957}"/>
              </a:ext>
            </a:extLst>
          </p:cNvPr>
          <p:cNvSpPr>
            <a:spLocks noGrp="1"/>
          </p:cNvSpPr>
          <p:nvPr>
            <p:ph type="title"/>
          </p:nvPr>
        </p:nvSpPr>
        <p:spPr/>
        <p:txBody>
          <a:bodyPr/>
          <a:lstStyle/>
          <a:p>
            <a:r>
              <a:rPr lang="en-US" dirty="0"/>
              <a:t>JWST Science Parallels: Phase II</a:t>
            </a:r>
          </a:p>
        </p:txBody>
      </p:sp>
      <p:pic>
        <p:nvPicPr>
          <p:cNvPr id="5" name="Picture 4">
            <a:extLst>
              <a:ext uri="{FF2B5EF4-FFF2-40B4-BE49-F238E27FC236}">
                <a16:creationId xmlns:a16="http://schemas.microsoft.com/office/drawing/2014/main" id="{963FC970-2431-6E4D-B303-BA7836A6A6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8453" y="4997729"/>
            <a:ext cx="14465300" cy="3213100"/>
          </a:xfrm>
          <a:prstGeom prst="rect">
            <a:avLst/>
          </a:prstGeom>
          <a:ln>
            <a:solidFill>
              <a:schemeClr val="accent5"/>
            </a:solidFill>
          </a:ln>
        </p:spPr>
      </p:pic>
      <p:pic>
        <p:nvPicPr>
          <p:cNvPr id="7" name="Picture 6">
            <a:extLst>
              <a:ext uri="{FF2B5EF4-FFF2-40B4-BE49-F238E27FC236}">
                <a16:creationId xmlns:a16="http://schemas.microsoft.com/office/drawing/2014/main" id="{209C3771-7921-7748-912E-7866B9EFF2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0609" y="3682014"/>
            <a:ext cx="14283161" cy="6351971"/>
          </a:xfrm>
          <a:prstGeom prst="rect">
            <a:avLst/>
          </a:prstGeom>
          <a:ln>
            <a:solidFill>
              <a:schemeClr val="accent5"/>
            </a:solidFill>
          </a:ln>
        </p:spPr>
      </p:pic>
      <p:sp>
        <p:nvSpPr>
          <p:cNvPr id="8" name="Rectangle 7">
            <a:extLst>
              <a:ext uri="{FF2B5EF4-FFF2-40B4-BE49-F238E27FC236}">
                <a16:creationId xmlns:a16="http://schemas.microsoft.com/office/drawing/2014/main" id="{B6441457-B4AC-9F45-8D47-8F4C0367F9B7}"/>
              </a:ext>
            </a:extLst>
          </p:cNvPr>
          <p:cNvSpPr/>
          <p:nvPr/>
        </p:nvSpPr>
        <p:spPr>
          <a:xfrm>
            <a:off x="13684468" y="8013784"/>
            <a:ext cx="10267753" cy="1587938"/>
          </a:xfrm>
          <a:prstGeom prst="rect">
            <a:avLst/>
          </a:prstGeom>
          <a:solidFill>
            <a:srgbClr val="F3FF8C">
              <a:alpha val="29804"/>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Avenir Book"/>
            </a:endParaRPr>
          </a:p>
        </p:txBody>
      </p:sp>
      <p:cxnSp>
        <p:nvCxnSpPr>
          <p:cNvPr id="9" name="Straight Arrow Connector 8">
            <a:extLst>
              <a:ext uri="{FF2B5EF4-FFF2-40B4-BE49-F238E27FC236}">
                <a16:creationId xmlns:a16="http://schemas.microsoft.com/office/drawing/2014/main" id="{D75ED1D4-C27B-2E4B-A8E3-BFE0E1E83F6A}"/>
              </a:ext>
            </a:extLst>
          </p:cNvPr>
          <p:cNvCxnSpPr>
            <a:cxnSpLocks/>
          </p:cNvCxnSpPr>
          <p:nvPr/>
        </p:nvCxnSpPr>
        <p:spPr>
          <a:xfrm>
            <a:off x="9049407" y="5328745"/>
            <a:ext cx="4603530" cy="3058510"/>
          </a:xfrm>
          <a:prstGeom prst="straightConnector1">
            <a:avLst/>
          </a:prstGeom>
          <a:noFill/>
          <a:ln w="76200" cap="flat">
            <a:solidFill>
              <a:schemeClr val="accent5">
                <a:lumOff val="13067"/>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2" name="Straight Arrow Connector 11">
            <a:extLst>
              <a:ext uri="{FF2B5EF4-FFF2-40B4-BE49-F238E27FC236}">
                <a16:creationId xmlns:a16="http://schemas.microsoft.com/office/drawing/2014/main" id="{DE35C379-2C71-7A4C-81E5-93C32F0AF999}"/>
              </a:ext>
            </a:extLst>
          </p:cNvPr>
          <p:cNvCxnSpPr>
            <a:cxnSpLocks/>
          </p:cNvCxnSpPr>
          <p:nvPr/>
        </p:nvCxnSpPr>
        <p:spPr>
          <a:xfrm>
            <a:off x="8601904" y="2183507"/>
            <a:ext cx="1973331" cy="2814222"/>
          </a:xfrm>
          <a:prstGeom prst="straightConnector1">
            <a:avLst/>
          </a:prstGeom>
          <a:noFill/>
          <a:ln w="76200" cap="flat">
            <a:solidFill>
              <a:schemeClr val="accent5">
                <a:lumOff val="13067"/>
              </a:schemeClr>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16924039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92500" lnSpcReduction="10000"/>
          </a:bodyPr>
          <a:lstStyle/>
          <a:p>
            <a:r>
              <a:rPr lang="en-GB" dirty="0"/>
              <a:t>Parallel observations allow two (or more) instruments being used simultaneously (e.g., ACS, WFC3 on HST);</a:t>
            </a:r>
          </a:p>
          <a:p>
            <a:r>
              <a:rPr lang="en-GB" dirty="0"/>
              <a:t>JWST will have two types of parallel observations:</a:t>
            </a:r>
          </a:p>
          <a:p>
            <a:pPr lvl="1"/>
            <a:r>
              <a:rPr lang="en-GB" dirty="0"/>
              <a:t>Pure parallels when GO programmes can observe with an instrument not being used by the proposer, for a completely unrelated science case;</a:t>
            </a:r>
          </a:p>
          <a:p>
            <a:pPr lvl="1"/>
            <a:r>
              <a:rPr lang="en-GB" dirty="0"/>
              <a:t>Coordinated parallels when observations with two different instruments are carried out, addressing a single science case which must be justified when making the proposal.</a:t>
            </a:r>
          </a:p>
          <a:p>
            <a:r>
              <a:rPr lang="en-GB" dirty="0"/>
              <a:t>The use of parallels has increased the expected efficiency of JWST by 16—26%</a:t>
            </a:r>
          </a:p>
          <a:p>
            <a:r>
              <a:rPr lang="en-GB" dirty="0"/>
              <a:t>One should note that some instrument calibrations will be taken in parallel mode and these observations take precedence over pure parallels.</a:t>
            </a:r>
          </a:p>
        </p:txBody>
      </p:sp>
      <p:sp>
        <p:nvSpPr>
          <p:cNvPr id="3" name="Title 2"/>
          <p:cNvSpPr>
            <a:spLocks noGrp="1"/>
          </p:cNvSpPr>
          <p:nvPr>
            <p:ph type="title"/>
          </p:nvPr>
        </p:nvSpPr>
        <p:spPr/>
        <p:txBody>
          <a:bodyPr/>
          <a:lstStyle/>
          <a:p>
            <a:r>
              <a:rPr lang="en-GB" dirty="0"/>
              <a:t>Parallels</a:t>
            </a:r>
          </a:p>
        </p:txBody>
      </p:sp>
    </p:spTree>
    <p:extLst>
      <p:ext uri="{BB962C8B-B14F-4D97-AF65-F5344CB8AC3E}">
        <p14:creationId xmlns:p14="http://schemas.microsoft.com/office/powerpoint/2010/main" val="301028113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a:t>Cordinated</a:t>
            </a:r>
            <a:r>
              <a:rPr lang="en-GB" dirty="0"/>
              <a:t> and Pure compared</a:t>
            </a:r>
          </a:p>
        </p:txBody>
      </p:sp>
      <p:graphicFrame>
        <p:nvGraphicFramePr>
          <p:cNvPr id="7" name="Table 6">
            <a:extLst>
              <a:ext uri="{FF2B5EF4-FFF2-40B4-BE49-F238E27FC236}">
                <a16:creationId xmlns:a16="http://schemas.microsoft.com/office/drawing/2014/main" id="{3E8712C8-E6CD-104F-A2CF-AAE2803D5A35}"/>
              </a:ext>
            </a:extLst>
          </p:cNvPr>
          <p:cNvGraphicFramePr>
            <a:graphicFrameLocks noGrp="1"/>
          </p:cNvGraphicFramePr>
          <p:nvPr>
            <p:extLst>
              <p:ext uri="{D42A27DB-BD31-4B8C-83A1-F6EECF244321}">
                <p14:modId xmlns:p14="http://schemas.microsoft.com/office/powerpoint/2010/main" val="557861722"/>
              </p:ext>
            </p:extLst>
          </p:nvPr>
        </p:nvGraphicFramePr>
        <p:xfrm>
          <a:off x="1248837" y="2178405"/>
          <a:ext cx="19838494" cy="10341841"/>
        </p:xfrm>
        <a:graphic>
          <a:graphicData uri="http://schemas.openxmlformats.org/drawingml/2006/table">
            <a:tbl>
              <a:tblPr firstRow="1" bandRow="1">
                <a:tableStyleId>{5C22544A-7EE6-4342-B048-85BDC9FD1C3A}</a:tableStyleId>
              </a:tblPr>
              <a:tblGrid>
                <a:gridCol w="10063278">
                  <a:extLst>
                    <a:ext uri="{9D8B030D-6E8A-4147-A177-3AD203B41FA5}">
                      <a16:colId xmlns:a16="http://schemas.microsoft.com/office/drawing/2014/main" val="99356778"/>
                    </a:ext>
                  </a:extLst>
                </a:gridCol>
                <a:gridCol w="9775216">
                  <a:extLst>
                    <a:ext uri="{9D8B030D-6E8A-4147-A177-3AD203B41FA5}">
                      <a16:colId xmlns:a16="http://schemas.microsoft.com/office/drawing/2014/main" val="1029744469"/>
                    </a:ext>
                  </a:extLst>
                </a:gridCol>
              </a:tblGrid>
              <a:tr h="669757">
                <a:tc>
                  <a:txBody>
                    <a:bodyPr/>
                    <a:lstStyle/>
                    <a:p>
                      <a:pPr algn="ctr"/>
                      <a:r>
                        <a:rPr lang="en-US" sz="3200" dirty="0"/>
                        <a:t>Coordinated Parallels</a:t>
                      </a:r>
                      <a:endParaRPr lang="en-US" sz="3200" dirty="0">
                        <a:solidFill>
                          <a:schemeClr val="bg1"/>
                        </a:solidFill>
                      </a:endParaRPr>
                    </a:p>
                  </a:txBody>
                  <a:tcPr anchor="ctr"/>
                </a:tc>
                <a:tc>
                  <a:txBody>
                    <a:bodyPr/>
                    <a:lstStyle/>
                    <a:p>
                      <a:pPr algn="ctr"/>
                      <a:r>
                        <a:rPr lang="en-US" sz="3200" dirty="0"/>
                        <a:t>Pure Parallels</a:t>
                      </a:r>
                      <a:endParaRPr lang="en-US" sz="3200" dirty="0">
                        <a:solidFill>
                          <a:schemeClr val="bg1"/>
                        </a:solidFill>
                      </a:endParaRPr>
                    </a:p>
                  </a:txBody>
                  <a:tcPr anchor="ctr"/>
                </a:tc>
                <a:extLst>
                  <a:ext uri="{0D108BD9-81ED-4DB2-BD59-A6C34878D82A}">
                    <a16:rowId xmlns:a16="http://schemas.microsoft.com/office/drawing/2014/main" val="3760993284"/>
                  </a:ext>
                </a:extLst>
              </a:tr>
              <a:tr h="16442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dirty="0"/>
                        <a:t>Science case in proposal needs to </a:t>
                      </a:r>
                      <a:r>
                        <a:rPr lang="en-US" sz="3200" b="1" dirty="0"/>
                        <a:t>justify parallel as well as prime observations</a:t>
                      </a:r>
                      <a:r>
                        <a:rPr lang="en-US" sz="3200" dirty="0"/>
                        <a:t>. Science goals need to call for both.</a:t>
                      </a:r>
                    </a:p>
                  </a:txBody>
                  <a:tcPr/>
                </a:tc>
                <a:tc>
                  <a:txBody>
                    <a:bodyPr/>
                    <a:lstStyle/>
                    <a:p>
                      <a:pPr algn="l"/>
                      <a:r>
                        <a:rPr lang="en-US" sz="3200" dirty="0"/>
                        <a:t>Distinct proposal type, </a:t>
                      </a:r>
                      <a:r>
                        <a:rPr lang="en-US" sz="3200" b="1" dirty="0"/>
                        <a:t>using parallel slots derived from separate (primary) programs</a:t>
                      </a:r>
                      <a:r>
                        <a:rPr lang="en-US" sz="3200" dirty="0"/>
                        <a:t>.</a:t>
                      </a:r>
                    </a:p>
                  </a:txBody>
                  <a:tcPr/>
                </a:tc>
                <a:extLst>
                  <a:ext uri="{0D108BD9-81ED-4DB2-BD59-A6C34878D82A}">
                    <a16:rowId xmlns:a16="http://schemas.microsoft.com/office/drawing/2014/main" val="3372863511"/>
                  </a:ext>
                </a:extLst>
              </a:tr>
              <a:tr h="21600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dirty="0"/>
                        <a:t>Proposer can craft exposure times, number of exposure specifications, dithers, etc. </a:t>
                      </a:r>
                      <a:r>
                        <a:rPr lang="en-US" sz="3200" dirty="0"/>
                        <a:t>to make things work for their science with the prime </a:t>
                      </a:r>
                      <a:r>
                        <a:rPr lang="en-US" sz="3200" b="1" i="1" dirty="0"/>
                        <a:t>and</a:t>
                      </a:r>
                      <a:r>
                        <a:rPr lang="en-US" sz="3200" dirty="0"/>
                        <a:t> parallel observations.</a:t>
                      </a:r>
                    </a:p>
                  </a:txBody>
                  <a:tcPr/>
                </a:tc>
                <a:tc>
                  <a:txBody>
                    <a:bodyPr/>
                    <a:lstStyle/>
                    <a:p>
                      <a:pPr algn="l"/>
                      <a:r>
                        <a:rPr lang="en-US" sz="3200" dirty="0"/>
                        <a:t>Pure parallel observations </a:t>
                      </a:r>
                      <a:r>
                        <a:rPr lang="en-US" sz="3200" b="1" dirty="0"/>
                        <a:t>cannot change the properties of primary observations </a:t>
                      </a:r>
                      <a:r>
                        <a:rPr lang="en-US" sz="3200" dirty="0"/>
                        <a:t>to which the proposed parallel ones will be attached. </a:t>
                      </a:r>
                    </a:p>
                  </a:txBody>
                  <a:tcPr/>
                </a:tc>
                <a:extLst>
                  <a:ext uri="{0D108BD9-81ED-4DB2-BD59-A6C34878D82A}">
                    <a16:rowId xmlns:a16="http://schemas.microsoft.com/office/drawing/2014/main" val="2147900315"/>
                  </a:ext>
                </a:extLst>
              </a:tr>
              <a:tr h="4223477">
                <a:tc>
                  <a:txBody>
                    <a:bodyPr/>
                    <a:lstStyle/>
                    <a:p>
                      <a:pPr algn="l"/>
                      <a:r>
                        <a:rPr lang="en-US" sz="3200" dirty="0"/>
                        <a:t>Coordinated parallel proposal specifies </a:t>
                      </a:r>
                      <a:r>
                        <a:rPr lang="en-US" sz="3200" b="1" i="1" dirty="0"/>
                        <a:t>all parallel exposures</a:t>
                      </a:r>
                      <a:r>
                        <a:rPr lang="en-US" sz="3200" dirty="0"/>
                        <a:t> in detail.</a:t>
                      </a:r>
                    </a:p>
                  </a:txBody>
                  <a:tcPr/>
                </a:tc>
                <a:tc>
                  <a:txBody>
                    <a:bodyPr/>
                    <a:lstStyle/>
                    <a:p>
                      <a:pPr marL="285750" indent="-285750" algn="l">
                        <a:buFont typeface="Arial" panose="020B0604020202020204" pitchFamily="34" charset="0"/>
                        <a:buChar char="•"/>
                      </a:pPr>
                      <a:r>
                        <a:rPr lang="en-US" sz="3200" dirty="0"/>
                        <a:t>Proposal specifies </a:t>
                      </a:r>
                      <a:r>
                        <a:rPr lang="en-US" sz="3200" b="1" dirty="0"/>
                        <a:t>one Observation per type of proposed exposure</a:t>
                      </a:r>
                      <a:r>
                        <a:rPr lang="en-US" sz="3200" dirty="0"/>
                        <a:t> (e.g., different filters or </a:t>
                      </a:r>
                      <a:r>
                        <a:rPr lang="en-US" sz="3200" dirty="0" err="1"/>
                        <a:t>grisms</a:t>
                      </a:r>
                      <a:r>
                        <a:rPr lang="en-US" sz="3200" dirty="0"/>
                        <a:t>). </a:t>
                      </a:r>
                    </a:p>
                    <a:p>
                      <a:pPr marL="285750" indent="-285750" algn="l">
                        <a:buFont typeface="Arial" panose="020B0604020202020204" pitchFamily="34" charset="0"/>
                        <a:buChar char="•"/>
                      </a:pPr>
                      <a:r>
                        <a:rPr lang="en-US" sz="3200" b="1" dirty="0"/>
                        <a:t>Exposure times need to specify the minimum allowable lengths </a:t>
                      </a:r>
                      <a:r>
                        <a:rPr lang="en-US" sz="3200" dirty="0"/>
                        <a:t>for the proposed science.</a:t>
                      </a:r>
                    </a:p>
                    <a:p>
                      <a:pPr marL="285750" indent="-285750" algn="l">
                        <a:buFont typeface="Arial" panose="020B0604020202020204" pitchFamily="34" charset="0"/>
                        <a:buChar char="•"/>
                      </a:pPr>
                      <a:r>
                        <a:rPr lang="en-US" sz="3200" dirty="0"/>
                        <a:t>Scientific Justification needs to </a:t>
                      </a:r>
                      <a:r>
                        <a:rPr lang="en-US" sz="3200" b="1" dirty="0"/>
                        <a:t>specify minimum number of distinct primary targets per observation</a:t>
                      </a:r>
                      <a:r>
                        <a:rPr lang="en-US" sz="3200" dirty="0"/>
                        <a:t> to fulfill science goals.</a:t>
                      </a:r>
                    </a:p>
                  </a:txBody>
                  <a:tcPr/>
                </a:tc>
                <a:extLst>
                  <a:ext uri="{0D108BD9-81ED-4DB2-BD59-A6C34878D82A}">
                    <a16:rowId xmlns:a16="http://schemas.microsoft.com/office/drawing/2014/main" val="1554590469"/>
                  </a:ext>
                </a:extLst>
              </a:tr>
              <a:tr h="1644254">
                <a:tc>
                  <a:txBody>
                    <a:bodyPr/>
                    <a:lstStyle/>
                    <a:p>
                      <a:pPr algn="l"/>
                      <a:r>
                        <a:rPr lang="en-US" sz="3200" dirty="0"/>
                        <a:t>APT templates for coordinated parallels are </a:t>
                      </a:r>
                      <a:r>
                        <a:rPr lang="en-US" sz="3200" b="1" dirty="0"/>
                        <a:t>based on the “normal” templates</a:t>
                      </a:r>
                      <a:r>
                        <a:rPr lang="en-US" sz="3200" dirty="0"/>
                        <a:t> of the prime observing modes.</a:t>
                      </a:r>
                    </a:p>
                  </a:txBody>
                  <a:tcPr/>
                </a:tc>
                <a:tc>
                  <a:txBody>
                    <a:bodyPr/>
                    <a:lstStyle/>
                    <a:p>
                      <a:pPr algn="l"/>
                      <a:r>
                        <a:rPr lang="en-US" sz="3200" dirty="0"/>
                        <a:t>APT templates for pure parallels are </a:t>
                      </a:r>
                      <a:r>
                        <a:rPr lang="en-US" sz="3200" b="1" dirty="0"/>
                        <a:t>distinct from the “normal” observing templates</a:t>
                      </a:r>
                      <a:r>
                        <a:rPr lang="en-US" sz="3200" dirty="0"/>
                        <a:t>, selected in Proposal Information section of APT.</a:t>
                      </a:r>
                    </a:p>
                  </a:txBody>
                  <a:tcPr/>
                </a:tc>
                <a:extLst>
                  <a:ext uri="{0D108BD9-81ED-4DB2-BD59-A6C34878D82A}">
                    <a16:rowId xmlns:a16="http://schemas.microsoft.com/office/drawing/2014/main" val="330375931"/>
                  </a:ext>
                </a:extLst>
              </a:tr>
            </a:tbl>
          </a:graphicData>
        </a:graphic>
      </p:graphicFrame>
    </p:spTree>
    <p:extLst>
      <p:ext uri="{BB962C8B-B14F-4D97-AF65-F5344CB8AC3E}">
        <p14:creationId xmlns:p14="http://schemas.microsoft.com/office/powerpoint/2010/main" val="81939958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Coordinated Parallels</a:t>
            </a:r>
          </a:p>
        </p:txBody>
      </p:sp>
      <p:sp>
        <p:nvSpPr>
          <p:cNvPr id="3" name="Text Placeholder 2"/>
          <p:cNvSpPr>
            <a:spLocks noGrp="1"/>
          </p:cNvSpPr>
          <p:nvPr>
            <p:ph type="body" sz="quarter" idx="1"/>
          </p:nvPr>
        </p:nvSpPr>
        <p:spPr/>
        <p:txBody>
          <a:bodyPr>
            <a:normAutofit/>
          </a:bodyPr>
          <a:lstStyle/>
          <a:p>
            <a:r>
              <a:rPr lang="en-US" sz="3600" dirty="0"/>
              <a:t>Colin Jacobs</a:t>
            </a:r>
          </a:p>
        </p:txBody>
      </p:sp>
      <p:sp>
        <p:nvSpPr>
          <p:cNvPr id="4" name="Text Placeholder 3"/>
          <p:cNvSpPr>
            <a:spLocks noGrp="1"/>
          </p:cNvSpPr>
          <p:nvPr>
            <p:ph type="body" sz="quarter" idx="13"/>
          </p:nvPr>
        </p:nvSpPr>
        <p:spPr>
          <a:xfrm>
            <a:off x="493585" y="12640121"/>
            <a:ext cx="102657" cy="564257"/>
          </a:xfrm>
        </p:spPr>
        <p:txBody>
          <a:bodyPr/>
          <a:lstStyle/>
          <a:p>
            <a:endParaRPr lang="en-US" dirty="0"/>
          </a:p>
        </p:txBody>
      </p:sp>
    </p:spTree>
    <p:extLst>
      <p:ext uri="{BB962C8B-B14F-4D97-AF65-F5344CB8AC3E}">
        <p14:creationId xmlns:p14="http://schemas.microsoft.com/office/powerpoint/2010/main" val="162933995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Coordinated parallels for Cycle1</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7476" y="7875518"/>
            <a:ext cx="13639800" cy="30988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9456" y="2182894"/>
            <a:ext cx="13639800" cy="5816600"/>
          </a:xfrm>
          <a:prstGeom prst="rect">
            <a:avLst/>
          </a:prstGeom>
        </p:spPr>
      </p:pic>
    </p:spTree>
    <p:extLst>
      <p:ext uri="{BB962C8B-B14F-4D97-AF65-F5344CB8AC3E}">
        <p14:creationId xmlns:p14="http://schemas.microsoft.com/office/powerpoint/2010/main" val="231950445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GB" dirty="0"/>
              <a:t>Are designed to optimise the Point Spread Function (PSF) sampling of both instruments in use.</a:t>
            </a:r>
          </a:p>
          <a:p>
            <a:r>
              <a:rPr lang="en-GB" dirty="0"/>
              <a:t>There are certain limitations: </a:t>
            </a:r>
          </a:p>
          <a:p>
            <a:pPr lvl="1"/>
            <a:r>
              <a:rPr lang="en-GB" dirty="0"/>
              <a:t>No mechanisms should be moved or calibration sources turned on while either instrument is acquiring data;</a:t>
            </a:r>
          </a:p>
          <a:p>
            <a:pPr lvl="1"/>
            <a:r>
              <a:rPr lang="en-GB" dirty="0"/>
              <a:t>The exposure duration of a parallel instrument cannot be longer than the primary’s ;</a:t>
            </a:r>
          </a:p>
          <a:p>
            <a:pPr lvl="1"/>
            <a:r>
              <a:rPr lang="en-GB" dirty="0"/>
              <a:t>Data volume is a parameter that requires careful consideration (particularly when all </a:t>
            </a:r>
            <a:r>
              <a:rPr lang="en-GB" dirty="0" err="1"/>
              <a:t>NIRCam</a:t>
            </a:r>
            <a:r>
              <a:rPr lang="en-GB" dirty="0"/>
              <a:t> detectors are being used).</a:t>
            </a:r>
          </a:p>
          <a:p>
            <a:pPr lvl="1"/>
            <a:endParaRPr lang="en-GB" dirty="0"/>
          </a:p>
        </p:txBody>
      </p:sp>
      <p:sp>
        <p:nvSpPr>
          <p:cNvPr id="3" name="Title 2"/>
          <p:cNvSpPr>
            <a:spLocks noGrp="1"/>
          </p:cNvSpPr>
          <p:nvPr>
            <p:ph type="title"/>
          </p:nvPr>
        </p:nvSpPr>
        <p:spPr/>
        <p:txBody>
          <a:bodyPr/>
          <a:lstStyle/>
          <a:p>
            <a:r>
              <a:rPr lang="en-GB" dirty="0"/>
              <a:t>Coordinated Parallels</a:t>
            </a:r>
          </a:p>
        </p:txBody>
      </p:sp>
    </p:spTree>
    <p:extLst>
      <p:ext uri="{BB962C8B-B14F-4D97-AF65-F5344CB8AC3E}">
        <p14:creationId xmlns:p14="http://schemas.microsoft.com/office/powerpoint/2010/main" val="347371354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Pure Parallels</a:t>
            </a:r>
          </a:p>
        </p:txBody>
      </p:sp>
      <p:sp>
        <p:nvSpPr>
          <p:cNvPr id="3" name="Text Placeholder 2"/>
          <p:cNvSpPr>
            <a:spLocks noGrp="1"/>
          </p:cNvSpPr>
          <p:nvPr>
            <p:ph type="body" sz="quarter" idx="1"/>
          </p:nvPr>
        </p:nvSpPr>
        <p:spPr/>
        <p:txBody>
          <a:bodyPr>
            <a:normAutofit/>
          </a:bodyPr>
          <a:lstStyle/>
          <a:p>
            <a:r>
              <a:rPr lang="en-US" sz="3600" dirty="0"/>
              <a:t>Juan </a:t>
            </a:r>
            <a:r>
              <a:rPr lang="en-US" sz="3600" dirty="0" err="1"/>
              <a:t>Espejo</a:t>
            </a:r>
            <a:endParaRPr lang="en-US" sz="3600" dirty="0"/>
          </a:p>
        </p:txBody>
      </p:sp>
      <p:sp>
        <p:nvSpPr>
          <p:cNvPr id="4" name="Text Placeholder 3"/>
          <p:cNvSpPr>
            <a:spLocks noGrp="1"/>
          </p:cNvSpPr>
          <p:nvPr>
            <p:ph type="body" sz="quarter" idx="13"/>
          </p:nvPr>
        </p:nvSpPr>
        <p:spPr>
          <a:xfrm>
            <a:off x="493585" y="12640121"/>
            <a:ext cx="102657" cy="564257"/>
          </a:xfrm>
        </p:spPr>
        <p:txBody>
          <a:bodyPr/>
          <a:lstStyle/>
          <a:p>
            <a:endParaRPr lang="en-US" dirty="0"/>
          </a:p>
        </p:txBody>
      </p:sp>
    </p:spTree>
    <p:extLst>
      <p:ext uri="{BB962C8B-B14F-4D97-AF65-F5344CB8AC3E}">
        <p14:creationId xmlns:p14="http://schemas.microsoft.com/office/powerpoint/2010/main" val="310334228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3DCB56-A9AF-484F-80C3-F4065BA3A95A}"/>
              </a:ext>
            </a:extLst>
          </p:cNvPr>
          <p:cNvSpPr>
            <a:spLocks noGrp="1"/>
          </p:cNvSpPr>
          <p:nvPr>
            <p:ph type="title"/>
          </p:nvPr>
        </p:nvSpPr>
        <p:spPr/>
        <p:txBody>
          <a:bodyPr>
            <a:noAutofit/>
          </a:bodyPr>
          <a:lstStyle/>
          <a:p>
            <a:r>
              <a:rPr lang="en-US" sz="5400" dirty="0"/>
              <a:t>JWST Science Parallels: Proposing a Pure Parallel Program</a:t>
            </a:r>
          </a:p>
        </p:txBody>
      </p:sp>
      <p:grpSp>
        <p:nvGrpSpPr>
          <p:cNvPr id="7" name="Group 6">
            <a:extLst>
              <a:ext uri="{FF2B5EF4-FFF2-40B4-BE49-F238E27FC236}">
                <a16:creationId xmlns:a16="http://schemas.microsoft.com/office/drawing/2014/main" id="{BED40581-F799-A944-83A4-A9BC44BCFC09}"/>
              </a:ext>
            </a:extLst>
          </p:cNvPr>
          <p:cNvGrpSpPr/>
          <p:nvPr/>
        </p:nvGrpSpPr>
        <p:grpSpPr>
          <a:xfrm>
            <a:off x="2173327" y="2017627"/>
            <a:ext cx="17460683" cy="4354285"/>
            <a:chOff x="3097823" y="1952313"/>
            <a:chExt cx="17460683" cy="4354285"/>
          </a:xfrm>
        </p:grpSpPr>
        <p:pic>
          <p:nvPicPr>
            <p:cNvPr id="5" name="Picture 4">
              <a:extLst>
                <a:ext uri="{FF2B5EF4-FFF2-40B4-BE49-F238E27FC236}">
                  <a16:creationId xmlns:a16="http://schemas.microsoft.com/office/drawing/2014/main" id="{03617CCA-091F-4141-9367-51BE0C8754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7823" y="1952313"/>
              <a:ext cx="17460683" cy="4354285"/>
            </a:xfrm>
            <a:prstGeom prst="rect">
              <a:avLst/>
            </a:prstGeom>
            <a:ln>
              <a:solidFill>
                <a:schemeClr val="accent5"/>
              </a:solidFill>
            </a:ln>
          </p:spPr>
        </p:pic>
        <p:sp>
          <p:nvSpPr>
            <p:cNvPr id="6" name="Rectangle 5">
              <a:extLst>
                <a:ext uri="{FF2B5EF4-FFF2-40B4-BE49-F238E27FC236}">
                  <a16:creationId xmlns:a16="http://schemas.microsoft.com/office/drawing/2014/main" id="{7FF68E4B-A49B-4D42-A395-9D9C15FD1D96}"/>
                </a:ext>
              </a:extLst>
            </p:cNvPr>
            <p:cNvSpPr/>
            <p:nvPr/>
          </p:nvSpPr>
          <p:spPr>
            <a:xfrm>
              <a:off x="8160469" y="5784083"/>
              <a:ext cx="2743200" cy="522515"/>
            </a:xfrm>
            <a:prstGeom prst="rect">
              <a:avLst/>
            </a:prstGeom>
            <a:solidFill>
              <a:srgbClr val="FFFD00">
                <a:alpha val="45098"/>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Avenir Book"/>
              </a:endParaRPr>
            </a:p>
          </p:txBody>
        </p:sp>
      </p:grpSp>
      <p:grpSp>
        <p:nvGrpSpPr>
          <p:cNvPr id="11" name="Group 10">
            <a:extLst>
              <a:ext uri="{FF2B5EF4-FFF2-40B4-BE49-F238E27FC236}">
                <a16:creationId xmlns:a16="http://schemas.microsoft.com/office/drawing/2014/main" id="{E396F897-ED43-7B4B-AB7D-DFD70CF23639}"/>
              </a:ext>
            </a:extLst>
          </p:cNvPr>
          <p:cNvGrpSpPr/>
          <p:nvPr/>
        </p:nvGrpSpPr>
        <p:grpSpPr>
          <a:xfrm>
            <a:off x="1982038" y="1756371"/>
            <a:ext cx="18576468" cy="9499139"/>
            <a:chOff x="2173327" y="2108430"/>
            <a:chExt cx="18576468" cy="9499139"/>
          </a:xfrm>
        </p:grpSpPr>
        <p:pic>
          <p:nvPicPr>
            <p:cNvPr id="9" name="Picture 8">
              <a:extLst>
                <a:ext uri="{FF2B5EF4-FFF2-40B4-BE49-F238E27FC236}">
                  <a16:creationId xmlns:a16="http://schemas.microsoft.com/office/drawing/2014/main" id="{E069E17F-E3A4-7B4C-A6D9-C7A95F9B9B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3327" y="2108430"/>
              <a:ext cx="18576468" cy="9499139"/>
            </a:xfrm>
            <a:prstGeom prst="rect">
              <a:avLst/>
            </a:prstGeom>
            <a:ln>
              <a:solidFill>
                <a:schemeClr val="accent5"/>
              </a:solidFill>
            </a:ln>
          </p:spPr>
        </p:pic>
        <p:sp>
          <p:nvSpPr>
            <p:cNvPr id="10" name="Rectangle 9">
              <a:extLst>
                <a:ext uri="{FF2B5EF4-FFF2-40B4-BE49-F238E27FC236}">
                  <a16:creationId xmlns:a16="http://schemas.microsoft.com/office/drawing/2014/main" id="{F039C372-CDCA-A247-B132-05F4FC207846}"/>
                </a:ext>
              </a:extLst>
            </p:cNvPr>
            <p:cNvSpPr/>
            <p:nvPr/>
          </p:nvSpPr>
          <p:spPr>
            <a:xfrm>
              <a:off x="8160467" y="5542738"/>
              <a:ext cx="9017189" cy="522515"/>
            </a:xfrm>
            <a:prstGeom prst="rect">
              <a:avLst/>
            </a:prstGeom>
            <a:solidFill>
              <a:srgbClr val="FFFD00">
                <a:alpha val="45098"/>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Avenir Book"/>
              </a:endParaRPr>
            </a:p>
          </p:txBody>
        </p:sp>
      </p:grpSp>
      <p:sp>
        <p:nvSpPr>
          <p:cNvPr id="12" name="TextBox 11">
            <a:extLst>
              <a:ext uri="{FF2B5EF4-FFF2-40B4-BE49-F238E27FC236}">
                <a16:creationId xmlns:a16="http://schemas.microsoft.com/office/drawing/2014/main" id="{6E6AC3ED-C40C-8C4E-8D1C-F842E429E744}"/>
              </a:ext>
            </a:extLst>
          </p:cNvPr>
          <p:cNvSpPr txBox="1"/>
          <p:nvPr/>
        </p:nvSpPr>
        <p:spPr>
          <a:xfrm>
            <a:off x="13327254" y="11672476"/>
            <a:ext cx="7318226" cy="15953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2400" dirty="0"/>
              <a:t>Additional Resource: </a:t>
            </a:r>
          </a:p>
          <a:p>
            <a:pPr marL="342900" indent="-342900">
              <a:buFont typeface="Arial" panose="020B0604020202020204" pitchFamily="34" charset="0"/>
              <a:buChar char="•"/>
            </a:pPr>
            <a:r>
              <a:rPr lang="en-US" sz="2400" dirty="0">
                <a:solidFill>
                  <a:srgbClr val="0000FF"/>
                </a:solidFill>
                <a:hlinkClick r:id="rId5"/>
              </a:rPr>
              <a:t>JDox Article: JWST Parallel Observations </a:t>
            </a:r>
            <a:r>
              <a:rPr lang="en-US" sz="2400" dirty="0">
                <a:solidFill>
                  <a:srgbClr val="0000FF"/>
                </a:solidFill>
                <a:hlinkClick r:id="rId6"/>
              </a:rPr>
              <a:t>JWST</a:t>
            </a:r>
          </a:p>
          <a:p>
            <a:pPr marL="342900" indent="-342900">
              <a:buFont typeface="Arial" panose="020B0604020202020204" pitchFamily="34" charset="0"/>
              <a:buChar char="•"/>
            </a:pPr>
            <a:r>
              <a:rPr lang="en-US" sz="2400" dirty="0">
                <a:solidFill>
                  <a:srgbClr val="0000FF"/>
                </a:solidFill>
                <a:hlinkClick r:id="rId6"/>
              </a:rPr>
              <a:t> JDox Article: APT Pure Parallel Observations</a:t>
            </a:r>
            <a:endParaRPr lang="en-US" sz="2400" dirty="0">
              <a:solidFill>
                <a:srgbClr val="0000FF"/>
              </a:solidFill>
            </a:endParaRPr>
          </a:p>
        </p:txBody>
      </p:sp>
    </p:spTree>
    <p:extLst>
      <p:ext uri="{BB962C8B-B14F-4D97-AF65-F5344CB8AC3E}">
        <p14:creationId xmlns:p14="http://schemas.microsoft.com/office/powerpoint/2010/main" val="191191540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24EDE3-EE0F-AB41-B508-BA1EF4077A26}"/>
              </a:ext>
            </a:extLst>
          </p:cNvPr>
          <p:cNvSpPr>
            <a:spLocks noGrp="1"/>
          </p:cNvSpPr>
          <p:nvPr>
            <p:ph type="title"/>
          </p:nvPr>
        </p:nvSpPr>
        <p:spPr/>
        <p:txBody>
          <a:bodyPr/>
          <a:lstStyle/>
          <a:p>
            <a:r>
              <a:rPr lang="en-US" dirty="0"/>
              <a:t>JWST Science Parallels: Phase II</a:t>
            </a:r>
          </a:p>
        </p:txBody>
      </p:sp>
      <p:pic>
        <p:nvPicPr>
          <p:cNvPr id="7" name="Picture 6">
            <a:extLst>
              <a:ext uri="{FF2B5EF4-FFF2-40B4-BE49-F238E27FC236}">
                <a16:creationId xmlns:a16="http://schemas.microsoft.com/office/drawing/2014/main" id="{08519C95-D545-C340-A264-765EA9440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5400" y="3289300"/>
            <a:ext cx="16366482" cy="9372600"/>
          </a:xfrm>
          <a:prstGeom prst="rect">
            <a:avLst/>
          </a:prstGeom>
          <a:ln>
            <a:solidFill>
              <a:schemeClr val="accent5"/>
            </a:solidFill>
          </a:ln>
        </p:spPr>
      </p:pic>
      <p:sp>
        <p:nvSpPr>
          <p:cNvPr id="8" name="Rectangle 7">
            <a:extLst>
              <a:ext uri="{FF2B5EF4-FFF2-40B4-BE49-F238E27FC236}">
                <a16:creationId xmlns:a16="http://schemas.microsoft.com/office/drawing/2014/main" id="{ACB2081B-E62A-B741-B058-40E851391BF2}"/>
              </a:ext>
            </a:extLst>
          </p:cNvPr>
          <p:cNvSpPr/>
          <p:nvPr/>
        </p:nvSpPr>
        <p:spPr>
          <a:xfrm>
            <a:off x="1248832" y="1845271"/>
            <a:ext cx="6117167" cy="11074827"/>
          </a:xfrm>
          <a:prstGeom prst="rect">
            <a:avLst/>
          </a:prstGeom>
        </p:spPr>
        <p:txBody>
          <a:bodyPr wrap="square">
            <a:spAutoFit/>
          </a:bodyPr>
          <a:lstStyle/>
          <a:p>
            <a:pPr marL="342900" indent="-342900">
              <a:buFont typeface="Arial" panose="020B0604020202020204" pitchFamily="34" charset="0"/>
              <a:buChar char="•"/>
            </a:pPr>
            <a:r>
              <a:rPr lang="en-US" sz="3200" b="1" dirty="0">
                <a:solidFill>
                  <a:schemeClr val="accent4">
                    <a:lumMod val="75000"/>
                  </a:schemeClr>
                </a:solidFill>
              </a:rPr>
              <a:t>After acceptance by the TAC, and when the available parallel slots are known, successful proposers will develop a “Phase II” APT proposal.</a:t>
            </a:r>
          </a:p>
          <a:p>
            <a:pPr marL="977900" lvl="1" indent="-342900">
              <a:buFont typeface="Arial" panose="020B0604020202020204" pitchFamily="34" charset="0"/>
              <a:buChar char="•"/>
            </a:pPr>
            <a:r>
              <a:rPr lang="en-US" sz="3200" dirty="0">
                <a:solidFill>
                  <a:schemeClr val="tx1"/>
                </a:solidFill>
              </a:rPr>
              <a:t>APT will show the available observing </a:t>
            </a:r>
            <a:r>
              <a:rPr lang="en-US" sz="3200" i="1" dirty="0">
                <a:solidFill>
                  <a:schemeClr val="tx1"/>
                </a:solidFill>
              </a:rPr>
              <a:t>slots</a:t>
            </a:r>
            <a:r>
              <a:rPr lang="en-US" sz="3200" dirty="0">
                <a:solidFill>
                  <a:schemeClr val="tx1"/>
                </a:solidFill>
              </a:rPr>
              <a:t> and their properties.</a:t>
            </a:r>
          </a:p>
          <a:p>
            <a:pPr marL="1028700" lvl="1" indent="-342900">
              <a:buFont typeface="Arial" panose="020B0604020202020204" pitchFamily="34" charset="0"/>
              <a:buChar char="•"/>
            </a:pPr>
            <a:r>
              <a:rPr lang="en-US" sz="3200" dirty="0">
                <a:solidFill>
                  <a:schemeClr val="tx1"/>
                </a:solidFill>
              </a:rPr>
              <a:t>Details will depend on the severity of competition for the available slots.</a:t>
            </a:r>
          </a:p>
          <a:p>
            <a:pPr marL="1028700" lvl="1" indent="-342900">
              <a:buFont typeface="Arial" panose="020B0604020202020204" pitchFamily="34" charset="0"/>
              <a:buChar char="•"/>
            </a:pPr>
            <a:r>
              <a:rPr lang="en-US" sz="3200" dirty="0">
                <a:solidFill>
                  <a:schemeClr val="tx1"/>
                </a:solidFill>
              </a:rPr>
              <a:t>Slot(s) can be selected and grouped so they can be attached to the parallel observation</a:t>
            </a:r>
          </a:p>
          <a:p>
            <a:pPr marL="1028700" lvl="1" indent="-342900">
              <a:buFont typeface="Arial" panose="020B0604020202020204" pitchFamily="34" charset="0"/>
              <a:buChar char="•"/>
            </a:pPr>
            <a:r>
              <a:rPr lang="en-US" sz="3200" dirty="0">
                <a:solidFill>
                  <a:schemeClr val="tx1"/>
                </a:solidFill>
              </a:rPr>
              <a:t>Slot Groups created are shown and can be given labels</a:t>
            </a:r>
          </a:p>
          <a:p>
            <a:pPr marL="1028700" lvl="1" indent="-342900">
              <a:buFont typeface="Arial" panose="020B0604020202020204" pitchFamily="34" charset="0"/>
              <a:buChar char="•"/>
            </a:pPr>
            <a:r>
              <a:rPr lang="en-US" sz="3200" i="1" dirty="0">
                <a:solidFill>
                  <a:schemeClr val="tx1"/>
                </a:solidFill>
              </a:rPr>
              <a:t>Slot Groups can contain one or more slots</a:t>
            </a:r>
          </a:p>
        </p:txBody>
      </p:sp>
      <p:cxnSp>
        <p:nvCxnSpPr>
          <p:cNvPr id="10" name="Straight Arrow Connector 9">
            <a:extLst>
              <a:ext uri="{FF2B5EF4-FFF2-40B4-BE49-F238E27FC236}">
                <a16:creationId xmlns:a16="http://schemas.microsoft.com/office/drawing/2014/main" id="{B384E156-AFEF-CE4E-8EA2-F83FA64EBBF3}"/>
              </a:ext>
            </a:extLst>
          </p:cNvPr>
          <p:cNvCxnSpPr>
            <a:cxnSpLocks/>
          </p:cNvCxnSpPr>
          <p:nvPr/>
        </p:nvCxnSpPr>
        <p:spPr>
          <a:xfrm flipV="1">
            <a:off x="7112000" y="4216400"/>
            <a:ext cx="939800" cy="1447800"/>
          </a:xfrm>
          <a:prstGeom prst="straightConnector1">
            <a:avLst/>
          </a:prstGeom>
          <a:noFill/>
          <a:ln w="76200" cap="flat">
            <a:solidFill>
              <a:schemeClr val="accent5">
                <a:lumOff val="13067"/>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27F39D9E-CC15-F448-8847-DEE39FA34B7E}"/>
              </a:ext>
            </a:extLst>
          </p:cNvPr>
          <p:cNvCxnSpPr>
            <a:cxnSpLocks/>
          </p:cNvCxnSpPr>
          <p:nvPr/>
        </p:nvCxnSpPr>
        <p:spPr>
          <a:xfrm>
            <a:off x="6400800" y="7662041"/>
            <a:ext cx="4067503" cy="0"/>
          </a:xfrm>
          <a:prstGeom prst="straightConnector1">
            <a:avLst/>
          </a:prstGeom>
          <a:noFill/>
          <a:ln w="76200" cap="flat">
            <a:solidFill>
              <a:schemeClr val="accent5">
                <a:lumOff val="13067"/>
              </a:schemeClr>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6" name="Rectangle 15">
            <a:extLst>
              <a:ext uri="{FF2B5EF4-FFF2-40B4-BE49-F238E27FC236}">
                <a16:creationId xmlns:a16="http://schemas.microsoft.com/office/drawing/2014/main" id="{8DFD27A6-A941-CB49-9280-7467A48AF1FF}"/>
              </a:ext>
            </a:extLst>
          </p:cNvPr>
          <p:cNvSpPr/>
          <p:nvPr/>
        </p:nvSpPr>
        <p:spPr>
          <a:xfrm>
            <a:off x="10436772" y="5664200"/>
            <a:ext cx="13337628" cy="2754586"/>
          </a:xfrm>
          <a:prstGeom prst="rect">
            <a:avLst/>
          </a:prstGeom>
          <a:solidFill>
            <a:srgbClr val="F3FF8C">
              <a:alpha val="29804"/>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Avenir Book"/>
            </a:endParaRPr>
          </a:p>
        </p:txBody>
      </p:sp>
      <p:cxnSp>
        <p:nvCxnSpPr>
          <p:cNvPr id="17" name="Straight Arrow Connector 16">
            <a:extLst>
              <a:ext uri="{FF2B5EF4-FFF2-40B4-BE49-F238E27FC236}">
                <a16:creationId xmlns:a16="http://schemas.microsoft.com/office/drawing/2014/main" id="{875A20A5-B228-344D-8670-EAC0CF2545D3}"/>
              </a:ext>
            </a:extLst>
          </p:cNvPr>
          <p:cNvCxnSpPr>
            <a:cxnSpLocks/>
          </p:cNvCxnSpPr>
          <p:nvPr/>
        </p:nvCxnSpPr>
        <p:spPr>
          <a:xfrm flipV="1">
            <a:off x="6747641" y="8953526"/>
            <a:ext cx="3720662" cy="241445"/>
          </a:xfrm>
          <a:prstGeom prst="straightConnector1">
            <a:avLst/>
          </a:prstGeom>
          <a:noFill/>
          <a:ln w="76200" cap="flat">
            <a:solidFill>
              <a:schemeClr val="accent5">
                <a:lumOff val="13067"/>
              </a:schemeClr>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9" name="Rectangle 18">
            <a:extLst>
              <a:ext uri="{FF2B5EF4-FFF2-40B4-BE49-F238E27FC236}">
                <a16:creationId xmlns:a16="http://schemas.microsoft.com/office/drawing/2014/main" id="{21A24F42-7FDA-4C46-99B5-DA5D8A9F608F}"/>
              </a:ext>
            </a:extLst>
          </p:cNvPr>
          <p:cNvSpPr/>
          <p:nvPr/>
        </p:nvSpPr>
        <p:spPr>
          <a:xfrm>
            <a:off x="10286271" y="8673715"/>
            <a:ext cx="7898460" cy="559622"/>
          </a:xfrm>
          <a:prstGeom prst="rect">
            <a:avLst/>
          </a:prstGeom>
          <a:solidFill>
            <a:srgbClr val="F3FF8C">
              <a:alpha val="29804"/>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Avenir Book"/>
            </a:endParaRPr>
          </a:p>
        </p:txBody>
      </p:sp>
      <p:cxnSp>
        <p:nvCxnSpPr>
          <p:cNvPr id="22" name="Straight Arrow Connector 21">
            <a:extLst>
              <a:ext uri="{FF2B5EF4-FFF2-40B4-BE49-F238E27FC236}">
                <a16:creationId xmlns:a16="http://schemas.microsoft.com/office/drawing/2014/main" id="{83D121C4-E4C4-534F-A781-B2DBBB313F13}"/>
              </a:ext>
            </a:extLst>
          </p:cNvPr>
          <p:cNvCxnSpPr>
            <a:cxnSpLocks/>
          </p:cNvCxnSpPr>
          <p:nvPr/>
        </p:nvCxnSpPr>
        <p:spPr>
          <a:xfrm flipV="1">
            <a:off x="6747641" y="10036941"/>
            <a:ext cx="3689131" cy="982266"/>
          </a:xfrm>
          <a:prstGeom prst="straightConnector1">
            <a:avLst/>
          </a:prstGeom>
          <a:noFill/>
          <a:ln w="76200" cap="flat">
            <a:solidFill>
              <a:schemeClr val="accent5">
                <a:lumOff val="13067"/>
              </a:schemeClr>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3" name="Rectangle 22">
            <a:extLst>
              <a:ext uri="{FF2B5EF4-FFF2-40B4-BE49-F238E27FC236}">
                <a16:creationId xmlns:a16="http://schemas.microsoft.com/office/drawing/2014/main" id="{E5856B7F-92E7-A44D-9F5E-4140737F23B8}"/>
              </a:ext>
            </a:extLst>
          </p:cNvPr>
          <p:cNvSpPr/>
          <p:nvPr/>
        </p:nvSpPr>
        <p:spPr>
          <a:xfrm>
            <a:off x="10302912" y="9710183"/>
            <a:ext cx="13471488" cy="2324599"/>
          </a:xfrm>
          <a:prstGeom prst="rect">
            <a:avLst/>
          </a:prstGeom>
          <a:solidFill>
            <a:srgbClr val="F3FF8C">
              <a:alpha val="29804"/>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Avenir Book"/>
            </a:endParaRPr>
          </a:p>
        </p:txBody>
      </p:sp>
    </p:spTree>
    <p:extLst>
      <p:ext uri="{BB962C8B-B14F-4D97-AF65-F5344CB8AC3E}">
        <p14:creationId xmlns:p14="http://schemas.microsoft.com/office/powerpoint/2010/main" val="21884527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23" grpId="0" animBg="1"/>
    </p:bldLst>
  </p:timing>
</p:sld>
</file>

<file path=ppt/theme/theme1.xml><?xml version="1.0" encoding="utf-8"?>
<a:theme xmlns:a="http://schemas.openxmlformats.org/drawingml/2006/main" name="MasterClassWorkshop_no_ESA">
  <a:themeElements>
    <a:clrScheme name="White">
      <a:dk1>
        <a:srgbClr val="5E5E5E"/>
      </a:dk1>
      <a:lt1>
        <a:srgbClr val="FFFFFF"/>
      </a:lt1>
      <a:dk2>
        <a:srgbClr val="FFFFFF"/>
      </a:dk2>
      <a:lt2>
        <a:srgbClr val="E9C674"/>
      </a:lt2>
      <a:accent1>
        <a:srgbClr val="3D6A80"/>
      </a:accent1>
      <a:accent2>
        <a:srgbClr val="9A762F"/>
      </a:accent2>
      <a:accent3>
        <a:srgbClr val="CA7872"/>
      </a:accent3>
      <a:accent4>
        <a:srgbClr val="929292"/>
      </a:accent4>
      <a:accent5>
        <a:srgbClr val="212121"/>
      </a:accent5>
      <a:accent6>
        <a:srgbClr val="929000"/>
      </a:accent6>
      <a:hlink>
        <a:srgbClr val="0000FF"/>
      </a:hlink>
      <a:folHlink>
        <a:srgbClr val="FF00FF"/>
      </a:folHlink>
    </a:clrScheme>
    <a:fontScheme name="White">
      <a:majorFont>
        <a:latin typeface="Avenir Roman"/>
        <a:ea typeface="Avenir Roman"/>
        <a:cs typeface="Avenir Roman"/>
      </a:majorFont>
      <a:minorFont>
        <a:latin typeface="Avenir Book"/>
        <a:ea typeface="Avenir Book"/>
        <a:cs typeface="Avenir Book"/>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2591"/>
          </a:schemeClr>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76200" cap="flat">
          <a:solidFill>
            <a:schemeClr val="accent5">
              <a:lumOff val="13067"/>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FFFFFF"/>
      </a:dk2>
      <a:lt2>
        <a:srgbClr val="E9C674"/>
      </a:lt2>
      <a:accent1>
        <a:srgbClr val="3D6A80"/>
      </a:accent1>
      <a:accent2>
        <a:srgbClr val="9A762F"/>
      </a:accent2>
      <a:accent3>
        <a:srgbClr val="CA7872"/>
      </a:accent3>
      <a:accent4>
        <a:srgbClr val="929292"/>
      </a:accent4>
      <a:accent5>
        <a:srgbClr val="212121"/>
      </a:accent5>
      <a:accent6>
        <a:srgbClr val="929000"/>
      </a:accent6>
      <a:hlink>
        <a:srgbClr val="0000FF"/>
      </a:hlink>
      <a:folHlink>
        <a:srgbClr val="FF00FF"/>
      </a:folHlink>
    </a:clrScheme>
    <a:fontScheme name="White">
      <a:majorFont>
        <a:latin typeface="Avenir Roman"/>
        <a:ea typeface="Avenir Roman"/>
        <a:cs typeface="Avenir Roman"/>
      </a:majorFont>
      <a:minorFont>
        <a:latin typeface="Avenir Book"/>
        <a:ea typeface="Avenir Book"/>
        <a:cs typeface="Avenir Book"/>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2591"/>
          </a:schemeClr>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76200" cap="flat">
          <a:solidFill>
            <a:schemeClr val="accent5">
              <a:lumOff val="13067"/>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MasterClassWorkshop_no_ESA.thmx</Template>
  <TotalTime>6821</TotalTime>
  <Words>659</Words>
  <Application>Microsoft Macintosh PowerPoint</Application>
  <PresentationFormat>Custom</PresentationFormat>
  <Paragraphs>50</Paragraphs>
  <Slides>10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Avenir Book</vt:lpstr>
      <vt:lpstr>Avenir Heavy</vt:lpstr>
      <vt:lpstr>Avenir Roman</vt:lpstr>
      <vt:lpstr>Franklin Gothic Medium</vt:lpstr>
      <vt:lpstr>Helvetica Neue</vt:lpstr>
      <vt:lpstr>Helvetica Neue Light</vt:lpstr>
      <vt:lpstr>LucidaGrande</vt:lpstr>
      <vt:lpstr>MasterClassWorkshop_no_ESA</vt:lpstr>
      <vt:lpstr>Parallels</vt:lpstr>
      <vt:lpstr>Parallels</vt:lpstr>
      <vt:lpstr>Cordinated and Pure compared</vt:lpstr>
      <vt:lpstr>Coordinated Parallels</vt:lpstr>
      <vt:lpstr>Coordinated parallels for Cycle1</vt:lpstr>
      <vt:lpstr>Coordinated Parallels</vt:lpstr>
      <vt:lpstr>Pure Parallels</vt:lpstr>
      <vt:lpstr>JWST Science Parallels: Proposing a Pure Parallel Program</vt:lpstr>
      <vt:lpstr>JWST Science Parallels: Phase II</vt:lpstr>
      <vt:lpstr>JWST Science Parallels: Phase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Themiya Nanayakkara</cp:lastModifiedBy>
  <cp:revision>22</cp:revision>
  <dcterms:modified xsi:type="dcterms:W3CDTF">2022-11-28T11:03:30Z</dcterms:modified>
</cp:coreProperties>
</file>