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2"/>
  </p:notesMasterIdLst>
  <p:sldIdLst>
    <p:sldId id="267" r:id="rId2"/>
    <p:sldId id="258" r:id="rId3"/>
    <p:sldId id="259" r:id="rId4"/>
    <p:sldId id="260" r:id="rId5"/>
    <p:sldId id="261" r:id="rId6"/>
    <p:sldId id="262" r:id="rId7"/>
    <p:sldId id="263" r:id="rId8"/>
    <p:sldId id="264" r:id="rId9"/>
    <p:sldId id="265" r:id="rId10"/>
    <p:sldId id="266"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1pPr>
    <a:lvl2pPr marL="0" marR="0" indent="228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2pPr>
    <a:lvl3pPr marL="0" marR="0" indent="457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3pPr>
    <a:lvl4pPr marL="0" marR="0" indent="685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4pPr>
    <a:lvl5pPr marL="0" marR="0" indent="9144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5pPr>
    <a:lvl6pPr marL="0" marR="0" indent="11430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6pPr>
    <a:lvl7pPr marL="0" marR="0" indent="1371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7pPr>
    <a:lvl8pPr marL="0" marR="0" indent="1600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8pPr>
    <a:lvl9pPr marL="0" marR="0" indent="1828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33BA23B1-9221-436E-865A-0063620EA4FD}" styleName="">
    <a:tblBg/>
    <a:wholeTbl>
      <a:tcTxStyle b="off" i="off">
        <a:font>
          <a:latin typeface="Helvetica Neue"/>
          <a:ea typeface="Helvetica Neue"/>
          <a:cs typeface="Helvetica Neue"/>
        </a:font>
        <a:schemeClr val="accent5">
          <a:hueOff val="-8881752"/>
          <a:lumOff val="-12984"/>
        </a:schemeClr>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5">
          <a:hueOff val="-8881752"/>
          <a:lumOff val="-12984"/>
        </a:schemeClr>
      </a:tcTxStyle>
      <a:tcStyle>
        <a:tcBdr>
          <a:left>
            <a:ln w="12700" cap="flat">
              <a:noFill/>
              <a:miter lim="400000"/>
            </a:ln>
          </a:left>
          <a:right>
            <a:ln w="12700" cap="flat">
              <a:solidFill>
                <a:schemeClr val="accent5">
                  <a:hueOff val="-8881752"/>
                  <a:lumOff val="-12984"/>
                </a:schemeClr>
              </a:solidFill>
              <a:prstDash val="solid"/>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Col>
    <a:la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prstDash val="solid"/>
              <a:miter lim="400000"/>
            </a:ln>
          </a:top>
          <a:bottom>
            <a:ln w="12700" cap="flat">
              <a:noFill/>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lastRow>
    <a:fir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noFill/>
              <a:miter lim="400000"/>
            </a:ln>
          </a:top>
          <a:bottom>
            <a:ln w="12700" cap="flat">
              <a:solidFill>
                <a:schemeClr val="accent5">
                  <a:hueOff val="-8881752"/>
                  <a:lumOff val="-12984"/>
                </a:schemeClr>
              </a:solidFill>
              <a:prstDash val="solid"/>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Row>
  </a:tblStyle>
  <a:tblStyle styleId="{8F44A2F1-9E1F-4B54-A3A2-5F16C0AD49E2}" styleName="">
    <a:tblBg/>
    <a:wholeTbl>
      <a:tcTxStyle b="off" i="off">
        <a:fontRef idx="minor">
          <a:schemeClr val="accent5">
            <a:hueOff val="-8881752"/>
            <a:lumOff val="-12984"/>
          </a:schemeClr>
        </a:fontRef>
        <a:schemeClr val="accent5">
          <a:hueOff val="-8881752"/>
          <a:lumOff val="-12984"/>
        </a:schemeClr>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9E8"/>
          </a:solidFill>
        </a:fill>
      </a:tcStyle>
    </a:wholeTbl>
    <a:band2H>
      <a:tcTxStyle/>
      <a:tcStyle>
        <a:tcBdr/>
        <a:fill>
          <a:solidFill>
            <a:srgbClr val="F4F4F4"/>
          </a:solidFill>
        </a:fill>
      </a:tcStyle>
    </a:band2H>
    <a:firstCo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hueOff val="-3600000"/>
              <a:lumOff val="-20194"/>
            </a:schemeClr>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2"/>
    <p:restoredTop sz="93741"/>
  </p:normalViewPr>
  <p:slideViewPr>
    <p:cSldViewPr snapToGrid="0" snapToObjects="1">
      <p:cViewPr varScale="1">
        <p:scale>
          <a:sx n="57" d="100"/>
          <a:sy n="57" d="100"/>
        </p:scale>
        <p:origin x="1360" y="20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9439739"/>
      </p:ext>
    </p:extLst>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1pPr>
    <a:lvl2pPr indent="228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2pPr>
    <a:lvl3pPr indent="457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3pPr>
    <a:lvl4pPr indent="685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4pPr>
    <a:lvl5pPr indent="9144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5pPr>
    <a:lvl6pPr indent="11430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6pPr>
    <a:lvl7pPr indent="1371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7pPr>
    <a:lvl8pPr indent="1600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8pPr>
    <a:lvl9pPr indent="1828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8"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19" name="jwst_20170515.jpg" descr="jwst_20170515.jpg"/>
          <p:cNvPicPr>
            <a:picLocks noChangeAspect="1"/>
          </p:cNvPicPr>
          <p:nvPr/>
        </p:nvPicPr>
        <p:blipFill>
          <a:blip r:embed="rId2"/>
          <a:stretch>
            <a:fillRect/>
          </a:stretch>
        </p:blipFill>
        <p:spPr>
          <a:xfrm>
            <a:off x="-978000" y="-1625599"/>
            <a:ext cx="24396067" cy="18272652"/>
          </a:xfrm>
          <a:prstGeom prst="rect">
            <a:avLst/>
          </a:prstGeom>
          <a:ln w="12700">
            <a:miter lim="400000"/>
          </a:ln>
        </p:spPr>
      </p:pic>
      <p:sp>
        <p:nvSpPr>
          <p:cNvPr id="20" name="Rectangle"/>
          <p:cNvSpPr/>
          <p:nvPr/>
        </p:nvSpPr>
        <p:spPr>
          <a:xfrm>
            <a:off x="-8467" y="889000"/>
            <a:ext cx="24400934" cy="13716000"/>
          </a:xfrm>
          <a:prstGeom prst="rect">
            <a:avLst/>
          </a:prstGeom>
          <a:solidFill>
            <a:srgbClr val="C49732">
              <a:alpha val="9000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21" name="Title Text"/>
          <p:cNvSpPr txBox="1">
            <a:spLocks noGrp="1"/>
          </p:cNvSpPr>
          <p:nvPr>
            <p:ph type="title"/>
          </p:nvPr>
        </p:nvSpPr>
        <p:spPr>
          <a:xfrm>
            <a:off x="524933" y="4922175"/>
            <a:ext cx="15620108" cy="2693592"/>
          </a:xfrm>
          <a:prstGeom prst="rect">
            <a:avLst/>
          </a:prstGeom>
        </p:spPr>
        <p:txBody>
          <a:bodyPr/>
          <a:lstStyle>
            <a:lvl1pPr algn="l">
              <a:defRPr>
                <a:solidFill>
                  <a:srgbClr val="FFFFFF"/>
                </a:solidFill>
              </a:defRPr>
            </a:lvl1pPr>
          </a:lstStyle>
          <a:p>
            <a:r>
              <a:rPr lang="en-US"/>
              <a:t>Click to edit Master title style</a:t>
            </a:r>
            <a:endParaRPr dirty="0"/>
          </a:p>
        </p:txBody>
      </p:sp>
      <p:sp>
        <p:nvSpPr>
          <p:cNvPr id="22" name="Body Level One…"/>
          <p:cNvSpPr txBox="1">
            <a:spLocks noGrp="1"/>
          </p:cNvSpPr>
          <p:nvPr>
            <p:ph type="body" sz="quarter" idx="1" hasCustomPrompt="1"/>
          </p:nvPr>
        </p:nvSpPr>
        <p:spPr>
          <a:prstGeom prst="rect">
            <a:avLst/>
          </a:prstGeom>
        </p:spPr>
        <p:txBody>
          <a:bodyPr/>
          <a:lstStyle>
            <a:lvl1pPr>
              <a:defRPr baseline="0">
                <a:solidFill>
                  <a:schemeClr val="accent4">
                    <a:lumOff val="22769"/>
                  </a:schemeClr>
                </a:solidFill>
              </a:defRPr>
            </a:lvl1pPr>
            <a:lvl2pPr>
              <a:defRPr>
                <a:solidFill>
                  <a:schemeClr val="accent4">
                    <a:lumOff val="22769"/>
                  </a:schemeClr>
                </a:solidFill>
              </a:defRPr>
            </a:lvl2pPr>
            <a:lvl3pPr>
              <a:defRPr>
                <a:solidFill>
                  <a:schemeClr val="accent4">
                    <a:lumOff val="22769"/>
                  </a:schemeClr>
                </a:solidFill>
              </a:defRPr>
            </a:lvl3pPr>
            <a:lvl4pPr>
              <a:defRPr>
                <a:solidFill>
                  <a:schemeClr val="accent4">
                    <a:lumOff val="22769"/>
                  </a:schemeClr>
                </a:solidFill>
              </a:defRPr>
            </a:lvl4pPr>
            <a:lvl5pPr>
              <a:defRPr>
                <a:solidFill>
                  <a:schemeClr val="accent4">
                    <a:lumOff val="22769"/>
                  </a:schemeClr>
                </a:solidFill>
              </a:defRPr>
            </a:lvl5pPr>
          </a:lstStyle>
          <a:p>
            <a:pPr lvl="0"/>
            <a:r>
              <a:rPr lang="en-US"/>
              <a:t>Your Name Here</a:t>
            </a:r>
            <a:endParaRPr dirty="0"/>
          </a:p>
        </p:txBody>
      </p:sp>
      <p:pic>
        <p:nvPicPr>
          <p:cNvPr id="23" name="master_class_workshop_logo.png" descr="master_class_workshop_logo.png"/>
          <p:cNvPicPr>
            <a:picLocks noChangeAspect="1"/>
          </p:cNvPicPr>
          <p:nvPr/>
        </p:nvPicPr>
        <p:blipFill>
          <a:blip r:embed="rId3"/>
          <a:stretch>
            <a:fillRect/>
          </a:stretch>
        </p:blipFill>
        <p:spPr>
          <a:xfrm>
            <a:off x="16879557" y="3278716"/>
            <a:ext cx="6539310" cy="6539310"/>
          </a:xfrm>
          <a:prstGeom prst="rect">
            <a:avLst/>
          </a:prstGeom>
          <a:ln w="12700">
            <a:miter lim="400000"/>
          </a:ln>
        </p:spPr>
      </p:pic>
      <p:sp>
        <p:nvSpPr>
          <p:cNvPr id="24" name="Rectangle"/>
          <p:cNvSpPr/>
          <p:nvPr/>
        </p:nvSpPr>
        <p:spPr>
          <a:xfrm>
            <a:off x="-8467" y="11309217"/>
            <a:ext cx="24400934" cy="2406783"/>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5" name="Rectangle"/>
          <p:cNvSpPr/>
          <p:nvPr/>
        </p:nvSpPr>
        <p:spPr>
          <a:xfrm>
            <a:off x="-8467" y="11855846"/>
            <a:ext cx="24400934" cy="1860154"/>
          </a:xfrm>
          <a:prstGeom prst="rect">
            <a:avLst/>
          </a:prstGeom>
          <a:solidFill>
            <a:srgbClr val="9C3742"/>
          </a:solidFill>
          <a:ln w="12700">
            <a:miter lim="400000"/>
          </a:ln>
        </p:spPr>
        <p:txBody>
          <a:bodyPr lIns="0" tIns="0" rIns="0" bIns="0" anchor="ctr"/>
          <a:lstStyle/>
          <a:p>
            <a:pPr algn="ctr">
              <a:spcBef>
                <a:spcPts val="0"/>
              </a:spcBef>
              <a:defRPr sz="3200">
                <a:solidFill>
                  <a:srgbClr val="FFFFFF"/>
                </a:solidFill>
              </a:defRPr>
            </a:pPr>
            <a:endParaRPr/>
          </a:p>
        </p:txBody>
      </p:sp>
      <p:sp>
        <p:nvSpPr>
          <p:cNvPr id="26" name="Rectangle"/>
          <p:cNvSpPr/>
          <p:nvPr/>
        </p:nvSpPr>
        <p:spPr>
          <a:xfrm>
            <a:off x="-8467" y="12128500"/>
            <a:ext cx="24400934" cy="1587500"/>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27" name="Rectangle"/>
          <p:cNvSpPr/>
          <p:nvPr/>
        </p:nvSpPr>
        <p:spPr>
          <a:xfrm>
            <a:off x="-8467" y="-4234"/>
            <a:ext cx="24400934" cy="1587501"/>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8" name="ESA JWST Master Class"/>
          <p:cNvSpPr txBox="1"/>
          <p:nvPr/>
        </p:nvSpPr>
        <p:spPr>
          <a:xfrm>
            <a:off x="535214" y="3299956"/>
            <a:ext cx="12956015"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spcBef>
                <a:spcPts val="0"/>
              </a:spcBef>
              <a:defRPr sz="7200">
                <a:solidFill>
                  <a:schemeClr val="accent1">
                    <a:lumOff val="-12591"/>
                  </a:schemeClr>
                </a:solidFill>
                <a:latin typeface="Avenir Heavy"/>
                <a:ea typeface="Avenir Heavy"/>
                <a:cs typeface="Avenir Heavy"/>
                <a:sym typeface="Avenir Heavy"/>
              </a:defRPr>
            </a:lvl1pPr>
          </a:lstStyle>
          <a:p>
            <a:r>
              <a:rPr lang="en-US" dirty="0"/>
              <a:t>JWST Master Class Workshop</a:t>
            </a:r>
            <a:endParaRPr dirty="0">
              <a:solidFill>
                <a:srgbClr val="323232"/>
              </a:solidFill>
            </a:endParaRPr>
          </a:p>
        </p:txBody>
      </p:sp>
      <p:sp>
        <p:nvSpPr>
          <p:cNvPr id="29" name="ESA JWST Master Class, ESAC, Madrid Spain, 3-5 February 2020"/>
          <p:cNvSpPr txBox="1">
            <a:spLocks noGrp="1"/>
          </p:cNvSpPr>
          <p:nvPr>
            <p:ph type="body" sz="quarter" idx="13" hasCustomPrompt="1"/>
          </p:nvPr>
        </p:nvSpPr>
        <p:spPr>
          <a:xfrm>
            <a:off x="493585" y="12640121"/>
            <a:ext cx="3904072" cy="564257"/>
          </a:xfrm>
          <a:prstGeom prst="rect">
            <a:avLst/>
          </a:prstGeom>
        </p:spPr>
        <p:txBody>
          <a:bodyPr wrap="none" anchor="ctr">
            <a:spAutoFit/>
          </a:bodyPr>
          <a:lstStyle>
            <a:lvl1pPr>
              <a:defRPr sz="3000" baseline="0">
                <a:solidFill>
                  <a:schemeClr val="accent4">
                    <a:lumOff val="22769"/>
                  </a:schemeClr>
                </a:solidFill>
              </a:defRPr>
            </a:lvl1pPr>
          </a:lstStyle>
          <a:p>
            <a:pPr lvl="0"/>
            <a:r>
              <a:rPr lang="en-US" dirty="0"/>
              <a:t>Your Workshop Here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ubtitle">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rPr lang="en-US"/>
              <a:t>Click to edit Master title style</a:t>
            </a:r>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45" name="master_class_workshop_logo.png" descr="master_class_workshop_logo.png"/>
          <p:cNvPicPr>
            <a:picLocks noChangeAspect="1"/>
          </p:cNvPicPr>
          <p:nvPr/>
        </p:nvPicPr>
        <p:blipFill>
          <a:blip r:embed="rId2"/>
          <a:stretch>
            <a:fillRect/>
          </a:stretch>
        </p:blipFill>
        <p:spPr>
          <a:xfrm>
            <a:off x="21042031" y="256116"/>
            <a:ext cx="2910236" cy="2910236"/>
          </a:xfrm>
          <a:prstGeom prst="rect">
            <a:avLst/>
          </a:prstGeom>
          <a:ln w="12700">
            <a:miter lim="400000"/>
          </a:ln>
        </p:spPr>
      </p:pic>
      <p:grpSp>
        <p:nvGrpSpPr>
          <p:cNvPr id="51" name="Group"/>
          <p:cNvGrpSpPr/>
          <p:nvPr/>
        </p:nvGrpSpPr>
        <p:grpSpPr>
          <a:xfrm>
            <a:off x="-8467" y="-4234"/>
            <a:ext cx="773775" cy="13720235"/>
            <a:chOff x="0" y="0"/>
            <a:chExt cx="773774" cy="13720233"/>
          </a:xfrm>
        </p:grpSpPr>
        <p:sp>
          <p:nvSpPr>
            <p:cNvPr id="46" name="Rectangle"/>
            <p:cNvSpPr/>
            <p:nvPr/>
          </p:nvSpPr>
          <p:spPr>
            <a:xfrm>
              <a:off x="0" y="4233"/>
              <a:ext cx="773775" cy="13716001"/>
            </a:xfrm>
            <a:prstGeom prst="rect">
              <a:avLst/>
            </a:prstGeom>
            <a:solidFill>
              <a:srgbClr val="C4973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7" name="Rectangle"/>
            <p:cNvSpPr/>
            <p:nvPr/>
          </p:nvSpPr>
          <p:spPr>
            <a:xfrm>
              <a:off x="-1" y="11313451"/>
              <a:ext cx="773776" cy="2406783"/>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8" name="Rectangle"/>
            <p:cNvSpPr/>
            <p:nvPr/>
          </p:nvSpPr>
          <p:spPr>
            <a:xfrm>
              <a:off x="0" y="11860080"/>
              <a:ext cx="773775" cy="1860154"/>
            </a:xfrm>
            <a:prstGeom prst="rect">
              <a:avLst/>
            </a:prstGeom>
            <a:solidFill>
              <a:srgbClr val="9C374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9" name="Rectangle"/>
            <p:cNvSpPr/>
            <p:nvPr/>
          </p:nvSpPr>
          <p:spPr>
            <a:xfrm>
              <a:off x="0" y="12132733"/>
              <a:ext cx="773775" cy="1587501"/>
            </a:xfrm>
            <a:prstGeom prst="rect">
              <a:avLst/>
            </a:prstGeom>
            <a:solidFill>
              <a:srgbClr val="333333"/>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0" name="Rectangle"/>
            <p:cNvSpPr/>
            <p:nvPr/>
          </p:nvSpPr>
          <p:spPr>
            <a:xfrm>
              <a:off x="0" y="0"/>
              <a:ext cx="773775" cy="1587501"/>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grpSp>
      <p:sp>
        <p:nvSpPr>
          <p:cNvPr id="52" name="ESA JWST Master Class, ESAC, Madrid Spain, 3-5 February 2020"/>
          <p:cNvSpPr txBox="1"/>
          <p:nvPr/>
        </p:nvSpPr>
        <p:spPr>
          <a:xfrm>
            <a:off x="1051076" y="12824025"/>
            <a:ext cx="7639912"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spcBef>
                <a:spcPts val="0"/>
              </a:spcBef>
              <a:defRPr sz="3000">
                <a:solidFill>
                  <a:schemeClr val="accent4"/>
                </a:solidFill>
                <a:latin typeface="Avenir Heavy"/>
                <a:ea typeface="Avenir Heavy"/>
                <a:cs typeface="Avenir Heavy"/>
                <a:sym typeface="Avenir Heavy"/>
              </a:defRPr>
            </a:lvl1pPr>
          </a:lstStyle>
          <a:p>
            <a:r>
              <a:rPr lang="en-US" dirty="0"/>
              <a:t>JWST MASTER CLASS MELBOURNE 2022</a:t>
            </a:r>
          </a:p>
        </p:txBody>
      </p:sp>
      <p:sp>
        <p:nvSpPr>
          <p:cNvPr id="53" name="Slide Number"/>
          <p:cNvSpPr txBox="1">
            <a:spLocks noGrp="1"/>
          </p:cNvSpPr>
          <p:nvPr>
            <p:ph type="sldNum" sz="quarter" idx="2"/>
          </p:nvPr>
        </p:nvSpPr>
        <p:spPr>
          <a:xfrm>
            <a:off x="23231348" y="12839700"/>
            <a:ext cx="565405" cy="622300"/>
          </a:xfrm>
          <a:prstGeom prst="rect">
            <a:avLst/>
          </a:prstGeom>
        </p:spPr>
        <p:txBody>
          <a:bodyPr/>
          <a:lstStyle>
            <a:lvl1pPr>
              <a:defRPr sz="3000">
                <a:solidFill>
                  <a:schemeClr val="accent4"/>
                </a:solidFill>
                <a:latin typeface="Avenir Heavy"/>
                <a:ea typeface="Avenir Heavy"/>
                <a:cs typeface="Avenir Heavy"/>
                <a:sym typeface="Avenir Heavy"/>
              </a:defRPr>
            </a:lvl1pPr>
          </a:lstStyle>
          <a:p>
            <a:fld id="{86CB4B4D-7CA3-9044-876B-883B54F8677D}" type="slidenum">
              <a:rPr lang="uk-UA" smtClean="0"/>
              <a:t>‹#›</a:t>
            </a:fld>
            <a:endParaRPr lang="uk-UA"/>
          </a:p>
        </p:txBody>
      </p:sp>
      <p:sp>
        <p:nvSpPr>
          <p:cNvPr id="54" name="Body Level One…"/>
          <p:cNvSpPr txBox="1">
            <a:spLocks noGrp="1"/>
          </p:cNvSpPr>
          <p:nvPr>
            <p:ph type="body" idx="1"/>
          </p:nvPr>
        </p:nvSpPr>
        <p:spPr>
          <a:xfrm>
            <a:off x="1248833" y="1964266"/>
            <a:ext cx="19309673" cy="9296401"/>
          </a:xfrm>
          <a:prstGeom prst="rect">
            <a:avLst/>
          </a:prstGeom>
        </p:spPr>
        <p:txBody>
          <a:bodyPr/>
          <a:lstStyle>
            <a:lvl1pPr marL="63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1pPr>
            <a:lvl2pPr marL="1270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2pPr>
            <a:lvl3pPr marL="190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3pPr>
            <a:lvl4pPr marL="2540000" indent="-635000">
              <a:spcBef>
                <a:spcPts val="1000"/>
              </a:spcBef>
              <a:buClr>
                <a:schemeClr val="accent1">
                  <a:lumOff val="-12591"/>
                </a:schemeClr>
              </a:buClr>
              <a:buSzPct val="74000"/>
              <a:buChar char="★"/>
              <a:defRPr sz="4800">
                <a:solidFill>
                  <a:schemeClr val="accent4">
                    <a:hueOff val="-3600000"/>
                    <a:lumOff val="-20194"/>
                  </a:schemeClr>
                </a:solidFill>
                <a:latin typeface="+mn-lt"/>
                <a:ea typeface="+mn-ea"/>
                <a:cs typeface="+mn-cs"/>
                <a:sym typeface="Avenir Book"/>
              </a:defRPr>
            </a:lvl4pPr>
            <a:lvl5pPr marL="3175000" indent="-635000">
              <a:spcBef>
                <a:spcPts val="1000"/>
              </a:spcBef>
              <a:buClr>
                <a:schemeClr val="accent1">
                  <a:lumOff val="-12591"/>
                </a:schemeClr>
              </a:buClr>
              <a:buSzPct val="93000"/>
              <a:buChar char="❖"/>
              <a:defRPr sz="4800">
                <a:solidFill>
                  <a:schemeClr val="accent4">
                    <a:hueOff val="-3600000"/>
                    <a:lumOff val="-20194"/>
                  </a:schemeClr>
                </a:solidFill>
                <a:latin typeface="+mn-lt"/>
                <a:ea typeface="+mn-ea"/>
                <a:cs typeface="+mn-cs"/>
                <a:sym typeface="Avenir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5" name="Title Text"/>
          <p:cNvSpPr txBox="1">
            <a:spLocks noGrp="1"/>
          </p:cNvSpPr>
          <p:nvPr>
            <p:ph type="title"/>
          </p:nvPr>
        </p:nvSpPr>
        <p:spPr>
          <a:xfrm>
            <a:off x="1248833" y="169333"/>
            <a:ext cx="19309673" cy="1587038"/>
          </a:xfrm>
          <a:prstGeom prst="rect">
            <a:avLst/>
          </a:prstGeom>
        </p:spPr>
        <p:txBody>
          <a:bodyPr/>
          <a:lstStyle>
            <a:lvl1pPr algn="l">
              <a:defRPr sz="8400">
                <a:solidFill>
                  <a:schemeClr val="accent1">
                    <a:lumOff val="-12591"/>
                  </a:schemeClr>
                </a:solidFill>
                <a:latin typeface="+mn-lt"/>
                <a:ea typeface="+mn-ea"/>
                <a:cs typeface="+mn-cs"/>
                <a:sym typeface="Avenir Book"/>
              </a:defRPr>
            </a:lvl1pPr>
          </a:lstStyle>
          <a:p>
            <a:r>
              <a:rPr lang="en-US"/>
              <a:t>Click to edit Master title style</a:t>
            </a: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cSld name="JWST Content Slide">
    <p:spTree>
      <p:nvGrpSpPr>
        <p:cNvPr id="1" name=""/>
        <p:cNvGrpSpPr/>
        <p:nvPr/>
      </p:nvGrpSpPr>
      <p:grpSpPr>
        <a:xfrm>
          <a:off x="0" y="0"/>
          <a:ext cx="0" cy="0"/>
          <a:chOff x="0" y="0"/>
          <a:chExt cx="0" cy="0"/>
        </a:xfrm>
      </p:grpSpPr>
      <p:cxnSp>
        <p:nvCxnSpPr>
          <p:cNvPr id="9" name="Straight Connector 8"/>
          <p:cNvCxnSpPr/>
          <p:nvPr/>
        </p:nvCxnSpPr>
        <p:spPr>
          <a:xfrm>
            <a:off x="2183492" y="1995160"/>
            <a:ext cx="21017884" cy="0"/>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2304288" y="1170433"/>
            <a:ext cx="20897088" cy="1250946"/>
          </a:xfrm>
          <a:prstGeom prst="rect">
            <a:avLst/>
          </a:prstGeom>
        </p:spPr>
        <p:txBody>
          <a:bodyPr>
            <a:normAutofit/>
          </a:bodyPr>
          <a:lstStyle>
            <a:lvl1pPr marL="0" algn="l" defTabSz="1828800" rtl="0" eaLnBrk="1" latinLnBrk="0" hangingPunct="1">
              <a:lnSpc>
                <a:spcPct val="90000"/>
              </a:lnSpc>
              <a:spcBef>
                <a:spcPct val="0"/>
              </a:spcBef>
              <a:buNone/>
              <a:defRPr lang="en-US" sz="4800" kern="1200" spc="300" dirty="0">
                <a:solidFill>
                  <a:srgbClr val="002060"/>
                </a:solidFill>
                <a:latin typeface="Franklin Gothic Medium" panose="020B0603020102020204" pitchFamily="34" charset="0"/>
                <a:ea typeface="+mj-ea"/>
                <a:cs typeface="+mj-cs"/>
              </a:defRPr>
            </a:lvl1pPr>
          </a:lstStyle>
          <a:p>
            <a:r>
              <a:rPr lang="en-US"/>
              <a:t>Click to edit Master title style</a:t>
            </a:r>
            <a:endParaRPr lang="en-US" dirty="0"/>
          </a:p>
        </p:txBody>
      </p:sp>
      <p:pic>
        <p:nvPicPr>
          <p:cNvPr id="21" name="Content Placeholder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0679" y="541920"/>
            <a:ext cx="2435918" cy="2139696"/>
          </a:xfrm>
          <a:prstGeom prst="rect">
            <a:avLst/>
          </a:prstGeom>
        </p:spPr>
      </p:pic>
      <p:sp>
        <p:nvSpPr>
          <p:cNvPr id="10" name="Content Placeholder 4"/>
          <p:cNvSpPr>
            <a:spLocks noGrp="1"/>
          </p:cNvSpPr>
          <p:nvPr>
            <p:ph sz="quarter" idx="10"/>
          </p:nvPr>
        </p:nvSpPr>
        <p:spPr>
          <a:xfrm>
            <a:off x="2011679" y="2809274"/>
            <a:ext cx="21191222" cy="9938352"/>
          </a:xfrm>
          <a:prstGeom prst="rect">
            <a:avLst/>
          </a:prstGeom>
        </p:spPr>
        <p:txBody>
          <a:bodyPr/>
          <a:lstStyle>
            <a:lvl1pPr marL="0" indent="0">
              <a:buFontTx/>
              <a:buNone/>
              <a:tabLst>
                <a:tab pos="450850" algn="l"/>
              </a:tabLst>
              <a:defRPr sz="4800">
                <a:solidFill>
                  <a:srgbClr val="002061"/>
                </a:solidFill>
                <a:latin typeface="+mj-lt"/>
              </a:defRPr>
            </a:lvl1pPr>
            <a:lvl2pPr marL="1371600" indent="-457200">
              <a:buFont typeface="Arial" charset="0"/>
              <a:buChar char="•"/>
              <a:defRPr sz="4000">
                <a:solidFill>
                  <a:srgbClr val="002061"/>
                </a:solidFill>
                <a:latin typeface="+mj-lt"/>
              </a:defRPr>
            </a:lvl2pPr>
            <a:lvl3pPr marL="2286000" indent="-457200">
              <a:buFont typeface="LucidaGrande" charset="0"/>
              <a:buChar char="-"/>
              <a:defRPr sz="3600">
                <a:solidFill>
                  <a:srgbClr val="002061"/>
                </a:solidFill>
                <a:latin typeface="+mj-lt"/>
              </a:defRPr>
            </a:lvl3pPr>
            <a:lvl4pPr marL="3200400" indent="-457200">
              <a:buSzPct val="90000"/>
              <a:buFont typeface="LucidaGrande" charset="0"/>
              <a:buChar char="▸"/>
              <a:defRPr sz="3200">
                <a:solidFill>
                  <a:srgbClr val="002061"/>
                </a:solidFill>
                <a:latin typeface="+mj-lt"/>
              </a:defRPr>
            </a:lvl4pPr>
            <a:lvl5pPr marL="4114800" indent="-457200">
              <a:buSzPct val="80000"/>
              <a:buFont typeface="LucidaGrande" charset="0"/>
              <a:buChar char="◆"/>
              <a:defRPr sz="3200">
                <a:solidFill>
                  <a:srgbClr val="00206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146768" y="13241891"/>
            <a:ext cx="1965960" cy="269502"/>
          </a:xfrm>
          <a:prstGeom prst="rect">
            <a:avLst/>
          </a:prstGeom>
        </p:spPr>
      </p:pic>
    </p:spTree>
    <p:extLst>
      <p:ext uri="{BB962C8B-B14F-4D97-AF65-F5344CB8AC3E}">
        <p14:creationId xmlns:p14="http://schemas.microsoft.com/office/powerpoint/2010/main" val="162147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552">
          <p15:clr>
            <a:srgbClr val="FBAE40"/>
          </p15:clr>
        </p15:guide>
        <p15:guide id="2" pos="67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3" name="jwst_20170515.jpg" descr="jwst_20170515.jpg"/>
          <p:cNvPicPr>
            <a:picLocks noChangeAspect="1"/>
          </p:cNvPicPr>
          <p:nvPr/>
        </p:nvPicPr>
        <p:blipFill>
          <a:blip r:embed="rId6"/>
          <a:stretch>
            <a:fillRect/>
          </a:stretch>
        </p:blipFill>
        <p:spPr>
          <a:xfrm>
            <a:off x="-978000" y="-1625599"/>
            <a:ext cx="24396067" cy="18272652"/>
          </a:xfrm>
          <a:prstGeom prst="rect">
            <a:avLst/>
          </a:prstGeom>
          <a:ln w="12700">
            <a:miter lim="400000"/>
          </a:ln>
        </p:spPr>
      </p:pic>
      <p:sp>
        <p:nvSpPr>
          <p:cNvPr id="4" name="Rectangle"/>
          <p:cNvSpPr/>
          <p:nvPr/>
        </p:nvSpPr>
        <p:spPr>
          <a:xfrm>
            <a:off x="-1224" y="652726"/>
            <a:ext cx="24386448" cy="13716001"/>
          </a:xfrm>
          <a:prstGeom prst="rect">
            <a:avLst/>
          </a:prstGeom>
          <a:solidFill>
            <a:srgbClr val="333333">
              <a:alpha val="8345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5" name="Title Text"/>
          <p:cNvSpPr txBox="1">
            <a:spLocks noGrp="1"/>
          </p:cNvSpPr>
          <p:nvPr>
            <p:ph type="title"/>
          </p:nvPr>
        </p:nvSpPr>
        <p:spPr>
          <a:xfrm>
            <a:off x="1778000" y="4888309"/>
            <a:ext cx="20828000" cy="269359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6" name="Rectangle"/>
          <p:cNvSpPr/>
          <p:nvPr/>
        </p:nvSpPr>
        <p:spPr>
          <a:xfrm>
            <a:off x="-8467" y="11309217"/>
            <a:ext cx="24400934" cy="2406783"/>
          </a:xfrm>
          <a:prstGeom prst="rect">
            <a:avLst/>
          </a:prstGeom>
          <a:solidFill>
            <a:srgbClr val="9B3641"/>
          </a:solidFill>
          <a:ln w="12700">
            <a:miter lim="400000"/>
          </a:ln>
        </p:spPr>
        <p:txBody>
          <a:bodyPr lIns="0" tIns="0" rIns="0" bIns="0" anchor="ctr"/>
          <a:lstStyle/>
          <a:p>
            <a:pPr algn="ctr">
              <a:spcBef>
                <a:spcPts val="0"/>
              </a:spcBef>
              <a:defRPr sz="3200">
                <a:solidFill>
                  <a:srgbClr val="FFFFFF"/>
                </a:solidFill>
              </a:defRPr>
            </a:pPr>
            <a:endParaRPr/>
          </a:p>
        </p:txBody>
      </p:sp>
      <p:sp>
        <p:nvSpPr>
          <p:cNvPr id="7" name="Rectangle"/>
          <p:cNvSpPr/>
          <p:nvPr/>
        </p:nvSpPr>
        <p:spPr>
          <a:xfrm>
            <a:off x="-8467" y="11855846"/>
            <a:ext cx="24400934" cy="1860154"/>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8" name="Rectangle"/>
          <p:cNvSpPr/>
          <p:nvPr/>
        </p:nvSpPr>
        <p:spPr>
          <a:xfrm>
            <a:off x="-8467" y="12128500"/>
            <a:ext cx="24400934" cy="1587500"/>
          </a:xfrm>
          <a:prstGeom prst="rect">
            <a:avLst/>
          </a:prstGeom>
          <a:solidFill>
            <a:schemeClr val="accent2">
              <a:lumOff val="1063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9" name="Rectangle"/>
          <p:cNvSpPr/>
          <p:nvPr/>
        </p:nvSpPr>
        <p:spPr>
          <a:xfrm>
            <a:off x="-8467" y="-4234"/>
            <a:ext cx="24400934" cy="1587501"/>
          </a:xfrm>
          <a:prstGeom prst="rect">
            <a:avLst/>
          </a:prstGeom>
          <a:solidFill>
            <a:schemeClr val="accent2"/>
          </a:solidFill>
          <a:ln w="12700">
            <a:miter lim="400000"/>
          </a:ln>
        </p:spPr>
        <p:txBody>
          <a:bodyPr lIns="0" tIns="0" rIns="0" bIns="0" anchor="ctr"/>
          <a:lstStyle/>
          <a:p>
            <a:pPr algn="ctr">
              <a:spcBef>
                <a:spcPts val="0"/>
              </a:spcBef>
              <a:defRPr sz="3200">
                <a:solidFill>
                  <a:srgbClr val="FFFFFF"/>
                </a:solidFill>
              </a:defRPr>
            </a:pPr>
            <a:endParaRPr/>
          </a:p>
        </p:txBody>
      </p:sp>
      <p:sp>
        <p:nvSpPr>
          <p:cNvPr id="10" name="Body Level One…"/>
          <p:cNvSpPr txBox="1">
            <a:spLocks noGrp="1"/>
          </p:cNvSpPr>
          <p:nvPr>
            <p:ph type="body" idx="1"/>
          </p:nvPr>
        </p:nvSpPr>
        <p:spPr>
          <a:xfrm>
            <a:off x="524933" y="7959592"/>
            <a:ext cx="20636013" cy="281014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a:spcBef>
                <a:spcPts val="0"/>
              </a:spcBef>
              <a:defRPr sz="2400">
                <a:solidFill>
                  <a:schemeClr val="accent5">
                    <a:hueOff val="-8881752"/>
                    <a:lumOff val="-12984"/>
                  </a:schemeClr>
                </a:solidFill>
                <a:latin typeface="Helvetica Neue Light"/>
                <a:ea typeface="Helvetica Neue Light"/>
                <a:cs typeface="Helvetica Neue Light"/>
                <a:sym typeface="Helvetica Neue Light"/>
              </a:defRPr>
            </a:lvl1pPr>
          </a:lstStyle>
          <a:p>
            <a:fld id="{86CB4B4D-7CA3-9044-876B-883B54F8677D}"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ransition spd="med"/>
  <p:txStyles>
    <p:titleStyle>
      <a:lvl1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1pPr>
      <a:lvl2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2pPr>
      <a:lvl3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3pPr>
      <a:lvl4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4pPr>
      <a:lvl5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5pPr>
      <a:lvl6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6pPr>
      <a:lvl7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7pPr>
      <a:lvl8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8pPr>
      <a:lvl9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9pPr>
    </p:titleStyle>
    <p:bodyStyle>
      <a:lvl1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1pPr>
      <a:lvl2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2pPr>
      <a:lvl3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3pPr>
      <a:lvl4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4pPr>
      <a:lvl5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5pPr>
      <a:lvl6pPr marL="0" marR="0" indent="3556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6pPr>
      <a:lvl7pPr marL="0" marR="0" indent="7112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7pPr>
      <a:lvl8pPr marL="0" marR="0" indent="10668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8pPr>
      <a:lvl9pPr marL="0" marR="0" indent="14224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9pPr>
    </p:bodyStyle>
    <p:otherStyle>
      <a:lvl1pPr marL="0" marR="0" indent="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jwst-docs.stsci.edu/jwst-opportunities-and-policies/jwst-general-science-policies/jwst-observing-overheads-and-time-accounting-policy" TargetMode="External"/><Relationship Id="rId2" Type="http://schemas.openxmlformats.org/officeDocument/2006/relationships/hyperlink" Target="https://jwst-docs.stsci.edu/jwst-astronomers-proposal-tool-overview" TargetMode="Externa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hyperlink" Target="http://jwst-docs.stsci.edu" TargetMode="External"/><Relationship Id="rId4" Type="http://schemas.openxmlformats.org/officeDocument/2006/relationships/hyperlink" Target="http://www.stsci.edu/jwst/science-plann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Tips on how to write a successful proposal</a:t>
            </a:r>
          </a:p>
        </p:txBody>
      </p:sp>
      <p:sp>
        <p:nvSpPr>
          <p:cNvPr id="3" name="Text Placeholder 2"/>
          <p:cNvSpPr>
            <a:spLocks noGrp="1"/>
          </p:cNvSpPr>
          <p:nvPr>
            <p:ph type="body" sz="quarter" idx="1"/>
          </p:nvPr>
        </p:nvSpPr>
        <p:spPr/>
        <p:txBody>
          <a:bodyPr>
            <a:normAutofit/>
          </a:bodyPr>
          <a:lstStyle/>
          <a:p>
            <a:r>
              <a:rPr lang="en-US" sz="4400" dirty="0"/>
              <a:t>Themiya Nanayakkara</a:t>
            </a:r>
          </a:p>
        </p:txBody>
      </p:sp>
      <p:sp>
        <p:nvSpPr>
          <p:cNvPr id="4" name="Text Placeholder 3"/>
          <p:cNvSpPr>
            <a:spLocks noGrp="1"/>
          </p:cNvSpPr>
          <p:nvPr>
            <p:ph type="body" sz="quarter" idx="13"/>
          </p:nvPr>
        </p:nvSpPr>
        <p:spPr>
          <a:xfrm>
            <a:off x="493585" y="12640121"/>
            <a:ext cx="7639912" cy="564257"/>
          </a:xfrm>
        </p:spPr>
        <p:txBody>
          <a:bodyPr/>
          <a:lstStyle/>
          <a:p>
            <a:r>
              <a:rPr lang="en-US" dirty="0"/>
              <a:t>JWST MASTER CLASS MELBOURNE 2022</a:t>
            </a:r>
          </a:p>
        </p:txBody>
      </p:sp>
    </p:spTree>
    <p:extLst>
      <p:ext uri="{BB962C8B-B14F-4D97-AF65-F5344CB8AC3E}">
        <p14:creationId xmlns:p14="http://schemas.microsoft.com/office/powerpoint/2010/main" val="411313609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nd when in doubt, ask the HelpDesk:…"/>
          <p:cNvSpPr>
            <a:spLocks noGrp="1"/>
          </p:cNvSpPr>
          <p:nvPr>
            <p:ph type="title"/>
          </p:nvPr>
        </p:nvSpPr>
        <p:spPr>
          <a:xfrm>
            <a:off x="2032000" y="3823824"/>
            <a:ext cx="20828000" cy="5244836"/>
          </a:xfrm>
          <a:prstGeom prst="rect">
            <a:avLst/>
          </a:prstGeom>
        </p:spPr>
        <p:txBody>
          <a:bodyPr/>
          <a:lstStyle/>
          <a:p>
            <a:pPr defTabSz="676909">
              <a:defRPr sz="9512"/>
            </a:pPr>
            <a:r>
              <a:rPr dirty="0"/>
              <a:t>and when in doubt, ask the HelpDesk:</a:t>
            </a:r>
          </a:p>
          <a:p>
            <a:pPr defTabSz="676909">
              <a:defRPr sz="9512"/>
            </a:pPr>
            <a:r>
              <a:rPr dirty="0"/>
              <a:t>https://</a:t>
            </a:r>
            <a:r>
              <a:rPr lang="en-US" dirty="0"/>
              <a:t>jwsthelp.stsci.edu/</a:t>
            </a:r>
            <a:endParaRPr dirty="0"/>
          </a:p>
          <a:p>
            <a:pPr defTabSz="676909">
              <a:defRPr sz="9512"/>
            </a:pPr>
            <a:r>
              <a:rPr dirty="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
        <p:nvSpPr>
          <p:cNvPr id="83" name="NASA paused the JWST proposal submission process on March 27 2018, a few weeks before the initial submission deadline that April. That experience told us that many proposers would have been scrambling to meet the deadline, as most proposals must be “Long Range Planning-ready” upon submission, i.e., full specifications of observations, scheduling constraints, and checks for guide-star availability.…"/>
          <p:cNvSpPr>
            <a:spLocks noGrp="1"/>
          </p:cNvSpPr>
          <p:nvPr>
            <p:ph type="body" idx="1"/>
          </p:nvPr>
        </p:nvSpPr>
        <p:spPr>
          <a:xfrm>
            <a:off x="1248833" y="1964266"/>
            <a:ext cx="20556655" cy="9296401"/>
          </a:xfrm>
          <a:prstGeom prst="rect">
            <a:avLst/>
          </a:prstGeom>
        </p:spPr>
        <p:txBody>
          <a:bodyPr>
            <a:noAutofit/>
          </a:bodyPr>
          <a:lstStyle/>
          <a:p>
            <a:pPr marL="0" indent="0" defTabSz="457200">
              <a:lnSpc>
                <a:spcPts val="8800"/>
              </a:lnSpc>
              <a:spcBef>
                <a:spcPts val="0"/>
              </a:spcBef>
              <a:buClrTx/>
              <a:buSzTx/>
              <a:buNone/>
              <a:defRPr sz="4033">
                <a:solidFill>
                  <a:srgbClr val="FFFFFF"/>
                </a:solidFill>
                <a:latin typeface="Avenir Light"/>
                <a:ea typeface="Avenir Light"/>
                <a:cs typeface="Avenir Light"/>
                <a:sym typeface="Avenir Light"/>
              </a:defRPr>
            </a:pPr>
            <a:endParaRPr sz="3200" dirty="0">
              <a:solidFill>
                <a:schemeClr val="accent5">
                  <a:hueOff val="-8881752"/>
                  <a:lumOff val="-12984"/>
                </a:schemeClr>
              </a:solidFill>
            </a:endParaRPr>
          </a:p>
          <a:p>
            <a:pPr marL="0" indent="0" defTabSz="457200">
              <a:lnSpc>
                <a:spcPts val="8800"/>
              </a:lnSpc>
              <a:spcBef>
                <a:spcPts val="0"/>
              </a:spcBef>
              <a:buClrTx/>
              <a:buSzTx/>
              <a:buNone/>
              <a:defRPr sz="4033">
                <a:solidFill>
                  <a:srgbClr val="FFFFFF"/>
                </a:solidFill>
                <a:latin typeface="Avenir Heavy"/>
                <a:ea typeface="Avenir Heavy"/>
                <a:cs typeface="Avenir Heavy"/>
                <a:sym typeface="Avenir Heavy"/>
              </a:defRPr>
            </a:pPr>
            <a:r>
              <a:rPr sz="3200" dirty="0">
                <a:solidFill>
                  <a:schemeClr val="accent2">
                    <a:lumOff val="10634"/>
                  </a:schemeClr>
                </a:solidFill>
              </a:rPr>
              <a:t>JWST is  a complex observatory with complex instrumentation</a:t>
            </a:r>
            <a:endParaRPr sz="3200" b="1" dirty="0">
              <a:solidFill>
                <a:schemeClr val="accent2">
                  <a:lumOff val="10634"/>
                </a:schemeClr>
              </a:solidFill>
              <a:latin typeface="Times"/>
              <a:ea typeface="Times"/>
              <a:cs typeface="Times"/>
              <a:sym typeface="Times"/>
            </a:endParaRPr>
          </a:p>
          <a:p>
            <a:pPr marL="0" indent="0" defTabSz="457200">
              <a:lnSpc>
                <a:spcPts val="8800"/>
              </a:lnSpc>
              <a:spcBef>
                <a:spcPts val="0"/>
              </a:spcBef>
              <a:buClrTx/>
              <a:buSzTx/>
              <a:buNone/>
              <a:defRPr sz="4033">
                <a:solidFill>
                  <a:srgbClr val="FFFFFF"/>
                </a:solidFill>
                <a:latin typeface="Avenir Light"/>
                <a:ea typeface="Avenir Light"/>
                <a:cs typeface="Avenir Light"/>
                <a:sym typeface="Avenir Light"/>
              </a:defRPr>
            </a:pPr>
            <a:endParaRPr sz="3200" dirty="0">
              <a:solidFill>
                <a:schemeClr val="accent2">
                  <a:lumOff val="10634"/>
                </a:schemeClr>
              </a:solidFill>
              <a:latin typeface="Times"/>
              <a:ea typeface="Times"/>
              <a:cs typeface="Times"/>
              <a:sym typeface="Times"/>
            </a:endParaRPr>
          </a:p>
          <a:p>
            <a:pPr marL="0" indent="0" defTabSz="457200">
              <a:lnSpc>
                <a:spcPts val="8800"/>
              </a:lnSpc>
              <a:spcBef>
                <a:spcPts val="0"/>
              </a:spcBef>
              <a:buClrTx/>
              <a:buSzTx/>
              <a:buNone/>
              <a:defRPr sz="4033">
                <a:solidFill>
                  <a:srgbClr val="FFFFFF"/>
                </a:solidFill>
                <a:latin typeface="Avenir Light"/>
                <a:ea typeface="Avenir Light"/>
                <a:cs typeface="Avenir Light"/>
                <a:sym typeface="Avenir Light"/>
              </a:defRPr>
            </a:pPr>
            <a:r>
              <a:rPr sz="3200" dirty="0">
                <a:solidFill>
                  <a:schemeClr val="accent5">
                    <a:hueOff val="-8881752"/>
                    <a:lumOff val="-12984"/>
                  </a:schemeClr>
                </a:solidFill>
              </a:rPr>
              <a:t>Help  us disseminate the message that the community needs to start working on proposals early to be ready last  the submission deadline.</a:t>
            </a:r>
            <a:r>
              <a:rPr sz="3200" dirty="0"/>
              <a:t>s</a:t>
            </a:r>
          </a:p>
        </p:txBody>
      </p:sp>
      <p:sp>
        <p:nvSpPr>
          <p:cNvPr id="84" name="Tip #1 - START EARLY!"/>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pPr>
              <a:defRPr>
                <a:solidFill>
                  <a:schemeClr val="accent1">
                    <a:lumOff val="-12591"/>
                  </a:schemeClr>
                </a:solidFill>
                <a:latin typeface="+mn-lt"/>
                <a:ea typeface="+mn-ea"/>
                <a:cs typeface="+mn-cs"/>
                <a:sym typeface="Avenir Book"/>
              </a:defRPr>
            </a:pPr>
            <a:r>
              <a:rPr dirty="0">
                <a:solidFill>
                  <a:schemeClr val="accent1">
                    <a:lumMod val="75000"/>
                  </a:schemeClr>
                </a:solidFill>
                <a:latin typeface="+mn-ea"/>
                <a:ea typeface="+mn-ea"/>
                <a:cs typeface="Avenir Heavy"/>
                <a:sym typeface="Avenir Heavy"/>
              </a:rPr>
              <a:t>Tip #1 - START EARLY!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
        <p:nvSpPr>
          <p:cNvPr id="87" name="JWST  proposals are submitted via a single-stream process through the Astronomer's Proposal Tool, where all information about the proposed science and observations are provided up front at the time of submission.…"/>
          <p:cNvSpPr>
            <a:spLocks noGrp="1"/>
          </p:cNvSpPr>
          <p:nvPr>
            <p:ph type="body" idx="1"/>
          </p:nvPr>
        </p:nvSpPr>
        <p:spPr>
          <a:xfrm>
            <a:off x="1248833" y="1964266"/>
            <a:ext cx="20556655" cy="10461626"/>
          </a:xfrm>
          <a:prstGeom prst="rect">
            <a:avLst/>
          </a:prstGeom>
        </p:spPr>
        <p:txBody>
          <a:bodyPr>
            <a:noAutofit/>
          </a:bodyPr>
          <a:lstStyle/>
          <a:p>
            <a:pPr marL="0" indent="0" defTabSz="182880">
              <a:lnSpc>
                <a:spcPts val="5300"/>
              </a:lnSpc>
              <a:spcBef>
                <a:spcPts val="0"/>
              </a:spcBef>
              <a:buClrTx/>
              <a:buSzTx/>
              <a:buNone/>
              <a:defRPr sz="1613">
                <a:solidFill>
                  <a:srgbClr val="FFFFFF"/>
                </a:solidFill>
                <a:latin typeface="Avenir Light"/>
                <a:ea typeface="Avenir Light"/>
                <a:cs typeface="Avenir Light"/>
                <a:sym typeface="Avenir Light"/>
              </a:defRPr>
            </a:pPr>
            <a:r>
              <a:rPr sz="2000" dirty="0">
                <a:solidFill>
                  <a:schemeClr val="accent5">
                    <a:hueOff val="-8881752"/>
                    <a:lumOff val="-12984"/>
                  </a:schemeClr>
                </a:solidFill>
              </a:rPr>
              <a:t>JWST  proposals are submitted via a single-stream process through the Astronomer's Proposal Tool, where all information about the proposed science and observations are provided up front at the time of submission.</a:t>
            </a:r>
          </a:p>
          <a:p>
            <a:pPr marL="0" indent="0" defTabSz="182880">
              <a:lnSpc>
                <a:spcPts val="6600"/>
              </a:lnSpc>
              <a:spcBef>
                <a:spcPts val="0"/>
              </a:spcBef>
              <a:buClrTx/>
              <a:buSzTx/>
              <a:buNone/>
              <a:defRPr sz="4213">
                <a:solidFill>
                  <a:srgbClr val="FFFFFF"/>
                </a:solidFill>
                <a:latin typeface="Avenir Heavy"/>
                <a:ea typeface="Avenir Heavy"/>
                <a:cs typeface="Avenir Heavy"/>
                <a:sym typeface="Avenir Heavy"/>
              </a:defRPr>
            </a:pPr>
            <a:r>
              <a:rPr sz="2000" dirty="0">
                <a:solidFill>
                  <a:schemeClr val="accent2">
                    <a:lumOff val="10634"/>
                  </a:schemeClr>
                </a:solidFill>
              </a:rPr>
              <a:t>Single stream proposal preparation is more complex than HST</a:t>
            </a:r>
          </a:p>
          <a:p>
            <a:pPr marL="0" indent="0" defTabSz="182880">
              <a:lnSpc>
                <a:spcPts val="5300"/>
              </a:lnSpc>
              <a:spcBef>
                <a:spcPts val="0"/>
              </a:spcBef>
              <a:buClrTx/>
              <a:buSzTx/>
              <a:buNone/>
              <a:defRPr sz="3093">
                <a:solidFill>
                  <a:schemeClr val="accent5">
                    <a:hueOff val="-8881752"/>
                    <a:lumOff val="-12984"/>
                  </a:schemeClr>
                </a:solidFill>
                <a:latin typeface="Avenir Heavy"/>
                <a:ea typeface="Avenir Heavy"/>
                <a:cs typeface="Avenir Heavy"/>
                <a:sym typeface="Avenir Heavy"/>
              </a:defRPr>
            </a:pPr>
            <a:endParaRPr sz="2000" dirty="0">
              <a:solidFill>
                <a:schemeClr val="accent2">
                  <a:lumOff val="10634"/>
                </a:schemeClr>
              </a:solidFill>
            </a:endParaRPr>
          </a:p>
          <a:p>
            <a:pPr marL="0" indent="0" defTabSz="182880">
              <a:spcBef>
                <a:spcPts val="0"/>
              </a:spcBef>
              <a:buClrTx/>
              <a:buSzTx/>
              <a:buNone/>
              <a:defRPr sz="3093">
                <a:solidFill>
                  <a:schemeClr val="accent5">
                    <a:hueOff val="-8881752"/>
                    <a:lumOff val="-12984"/>
                  </a:schemeClr>
                </a:solidFill>
              </a:defRPr>
            </a:pPr>
            <a:r>
              <a:rPr sz="2000" dirty="0"/>
              <a:t>Submitted proposals must include sufficient information to define scheduling constraints for all visits (where each visit is directed at a specific target). Astronomers will submit their observing requirements using a set of templates for specific instrument modes. These templates are available in the </a:t>
            </a:r>
            <a:r>
              <a:rPr sz="2000" dirty="0">
                <a:hlinkClick r:id="rId2"/>
              </a:rPr>
              <a:t>Astronomer's Proposal Tool (APT)</a:t>
            </a:r>
            <a:r>
              <a:rPr sz="2000" dirty="0"/>
              <a:t>. </a:t>
            </a:r>
          </a:p>
          <a:p>
            <a:pPr marL="0" indent="0" defTabSz="182880">
              <a:spcBef>
                <a:spcPts val="0"/>
              </a:spcBef>
              <a:buClrTx/>
              <a:buSzTx/>
              <a:buNone/>
              <a:defRPr sz="3093">
                <a:solidFill>
                  <a:schemeClr val="accent5">
                    <a:hueOff val="-8881752"/>
                    <a:lumOff val="-12984"/>
                  </a:schemeClr>
                </a:solidFill>
              </a:defRPr>
            </a:pPr>
            <a:endParaRPr sz="2000" dirty="0"/>
          </a:p>
          <a:p>
            <a:pPr marL="0" indent="0" defTabSz="182880">
              <a:spcBef>
                <a:spcPts val="0"/>
              </a:spcBef>
              <a:buClrTx/>
              <a:buSzTx/>
              <a:buNone/>
              <a:defRPr sz="3093">
                <a:solidFill>
                  <a:schemeClr val="accent5">
                    <a:hueOff val="-8881752"/>
                    <a:lumOff val="-12984"/>
                  </a:schemeClr>
                </a:solidFill>
              </a:defRPr>
            </a:pPr>
            <a:r>
              <a:rPr sz="2000" dirty="0"/>
              <a:t>The submitted observing requirements include a full list of targets, specifications of the observations (instruments, filters, exposure times, dithers, observational sequence), and all user-requested scheduling constraints (including roll angle and other timing constraints). Complete APT files are required at submission so that APT can compute the </a:t>
            </a:r>
            <a:r>
              <a:rPr sz="2000" dirty="0">
                <a:hlinkClick r:id="rId3"/>
              </a:rPr>
              <a:t>direct overhead duration</a:t>
            </a:r>
            <a:r>
              <a:rPr sz="2000" dirty="0"/>
              <a:t>, which is defined by the sum of slews, the guide star and target acquisitions, mechanism motions, and small angle maneuvers, which are summed together to determine the total instrument overheads.</a:t>
            </a:r>
          </a:p>
          <a:p>
            <a:pPr marL="0" indent="0" defTabSz="182880">
              <a:spcBef>
                <a:spcPts val="0"/>
              </a:spcBef>
              <a:buClrTx/>
              <a:buSzTx/>
              <a:buNone/>
              <a:defRPr sz="3053">
                <a:solidFill>
                  <a:schemeClr val="accent5">
                    <a:hueOff val="-8881752"/>
                    <a:lumOff val="-12984"/>
                  </a:schemeClr>
                </a:solidFill>
              </a:defRPr>
            </a:pPr>
            <a:endParaRPr sz="2000" dirty="0"/>
          </a:p>
          <a:p>
            <a:pPr marL="0" indent="0" algn="ctr" defTabSz="182880">
              <a:lnSpc>
                <a:spcPts val="5200"/>
              </a:lnSpc>
              <a:spcBef>
                <a:spcPts val="0"/>
              </a:spcBef>
              <a:buClrTx/>
              <a:buSzTx/>
              <a:buNone/>
              <a:defRPr sz="3053">
                <a:solidFill>
                  <a:schemeClr val="accent5">
                    <a:hueOff val="-8881752"/>
                    <a:lumOff val="-12984"/>
                  </a:schemeClr>
                </a:solidFill>
                <a:latin typeface="Avenir Heavy"/>
                <a:ea typeface="Avenir Heavy"/>
                <a:cs typeface="Avenir Heavy"/>
                <a:sym typeface="Avenir Heavy"/>
              </a:defRPr>
            </a:pPr>
            <a:r>
              <a:rPr sz="2000" u="sng" dirty="0">
                <a:hlinkClick r:id="rId4"/>
              </a:rPr>
              <a:t>http://www.stsci.edu/jwst/science-planning</a:t>
            </a:r>
          </a:p>
          <a:p>
            <a:pPr marL="0" indent="0" algn="ctr" defTabSz="182880">
              <a:lnSpc>
                <a:spcPts val="5200"/>
              </a:lnSpc>
              <a:spcBef>
                <a:spcPts val="0"/>
              </a:spcBef>
              <a:buClrTx/>
              <a:buSzTx/>
              <a:buNone/>
              <a:defRPr sz="3053">
                <a:solidFill>
                  <a:schemeClr val="accent5">
                    <a:hueOff val="-8881752"/>
                    <a:lumOff val="-12984"/>
                  </a:schemeClr>
                </a:solidFill>
                <a:latin typeface="Avenir Heavy"/>
                <a:ea typeface="Avenir Heavy"/>
                <a:cs typeface="Avenir Heavy"/>
                <a:sym typeface="Avenir Heavy"/>
              </a:defRPr>
            </a:pPr>
            <a:r>
              <a:rPr sz="2000" u="sng" dirty="0">
                <a:hlinkClick r:id="rId5"/>
              </a:rPr>
              <a:t>http://jwst-docs.stsci.edu</a:t>
            </a:r>
          </a:p>
          <a:p>
            <a:pPr marL="0" indent="0" algn="ctr" defTabSz="182880">
              <a:lnSpc>
                <a:spcPts val="5200"/>
              </a:lnSpc>
              <a:spcBef>
                <a:spcPts val="0"/>
              </a:spcBef>
              <a:buClrTx/>
              <a:buSzTx/>
              <a:buNone/>
              <a:defRPr sz="3053">
                <a:solidFill>
                  <a:schemeClr val="accent5">
                    <a:hueOff val="-8881752"/>
                    <a:lumOff val="-12984"/>
                  </a:schemeClr>
                </a:solidFill>
                <a:latin typeface="Avenir Heavy"/>
                <a:ea typeface="Avenir Heavy"/>
                <a:cs typeface="Avenir Heavy"/>
                <a:sym typeface="Avenir Heavy"/>
              </a:defRPr>
            </a:pPr>
            <a:endParaRPr sz="2000" u="sng" dirty="0">
              <a:hlinkClick r:id="rId5"/>
            </a:endParaRPr>
          </a:p>
          <a:p>
            <a:pPr marL="0" indent="0" defTabSz="182880">
              <a:spcBef>
                <a:spcPts val="0"/>
              </a:spcBef>
              <a:buClrTx/>
              <a:buSzTx/>
              <a:buNone/>
              <a:defRPr sz="3053">
                <a:solidFill>
                  <a:schemeClr val="accent5">
                    <a:hueOff val="-8881752"/>
                    <a:lumOff val="-12984"/>
                  </a:schemeClr>
                </a:solidFill>
              </a:defRPr>
            </a:pPr>
            <a:endParaRPr sz="2000" u="sng" dirty="0">
              <a:hlinkClick r:id="rId5"/>
            </a:endParaRPr>
          </a:p>
          <a:p>
            <a:pPr marL="0" indent="0" algn="ctr" defTabSz="182880">
              <a:lnSpc>
                <a:spcPts val="5200"/>
              </a:lnSpc>
              <a:spcBef>
                <a:spcPts val="0"/>
              </a:spcBef>
              <a:buClrTx/>
              <a:buSzTx/>
              <a:buNone/>
              <a:defRPr sz="3053">
                <a:solidFill>
                  <a:schemeClr val="accent5">
                    <a:hueOff val="-8881752"/>
                    <a:lumOff val="-12984"/>
                  </a:schemeClr>
                </a:solidFill>
                <a:latin typeface="Avenir Heavy"/>
                <a:ea typeface="Avenir Heavy"/>
                <a:cs typeface="Avenir Heavy"/>
                <a:sym typeface="Avenir Heavy"/>
              </a:defRPr>
            </a:pPr>
            <a:r>
              <a:rPr sz="2000" u="sng" dirty="0">
                <a:hlinkClick r:id="rId4"/>
              </a:rPr>
              <a:t>http://www.stsci.edu/jwst/science-planning</a:t>
            </a:r>
          </a:p>
          <a:p>
            <a:pPr marL="0" indent="0" defTabSz="182880">
              <a:spcBef>
                <a:spcPts val="0"/>
              </a:spcBef>
              <a:buClrTx/>
              <a:buSzTx/>
              <a:buNone/>
              <a:defRPr sz="3053">
                <a:solidFill>
                  <a:schemeClr val="accent5">
                    <a:hueOff val="-8881752"/>
                    <a:lumOff val="-12984"/>
                  </a:schemeClr>
                </a:solidFill>
              </a:defRPr>
            </a:pPr>
            <a:endParaRPr sz="2000" u="sng" dirty="0">
              <a:hlinkClick r:id="rId4"/>
            </a:endParaRPr>
          </a:p>
          <a:p>
            <a:pPr marL="0" indent="0" algn="ctr" defTabSz="182880">
              <a:lnSpc>
                <a:spcPts val="5200"/>
              </a:lnSpc>
              <a:spcBef>
                <a:spcPts val="0"/>
              </a:spcBef>
              <a:buClrTx/>
              <a:buSzTx/>
              <a:buNone/>
              <a:defRPr sz="3053">
                <a:solidFill>
                  <a:schemeClr val="accent5">
                    <a:hueOff val="-8881752"/>
                    <a:lumOff val="-12984"/>
                  </a:schemeClr>
                </a:solidFill>
                <a:latin typeface="Avenir Heavy"/>
                <a:ea typeface="Avenir Heavy"/>
                <a:cs typeface="Avenir Heavy"/>
                <a:sym typeface="Avenir Heavy"/>
              </a:defRPr>
            </a:pPr>
            <a:r>
              <a:rPr sz="2000" u="sng" dirty="0">
                <a:hlinkClick r:id="rId4"/>
              </a:rPr>
              <a:t>http://www.stsci.edu/jwst/science-planning</a:t>
            </a:r>
            <a:endParaRPr sz="2000" b="1" dirty="0">
              <a:latin typeface="Times"/>
              <a:ea typeface="Times"/>
              <a:cs typeface="Times"/>
              <a:sym typeface="Times"/>
            </a:endParaRPr>
          </a:p>
        </p:txBody>
      </p:sp>
      <p:sp>
        <p:nvSpPr>
          <p:cNvPr id="89" name="Tip #2 - GET FAMILIAR WITH THE DOCUMENTATION!"/>
          <p:cNvSpPr>
            <a:spLocks noGrp="1"/>
          </p:cNvSpPr>
          <p:nvPr>
            <p:ph type="title"/>
          </p:nvPr>
        </p:nvSpPr>
        <p:spPr>
          <a:prstGeom prst="rect">
            <a:avLst/>
          </a:prstGeom>
        </p:spPr>
        <p:txBody>
          <a:bodyPr>
            <a:normAutofit/>
          </a:bodyPr>
          <a:lstStyle>
            <a:lvl1pPr defTabSz="586104">
              <a:defRPr sz="5964">
                <a:solidFill>
                  <a:schemeClr val="accent2">
                    <a:lumOff val="10634"/>
                  </a:schemeClr>
                </a:solidFill>
                <a:latin typeface="Avenir Heavy"/>
                <a:ea typeface="Avenir Heavy"/>
                <a:cs typeface="Avenir Heavy"/>
                <a:sym typeface="Avenir Heavy"/>
              </a:defRPr>
            </a:lvl1pPr>
          </a:lstStyle>
          <a:p>
            <a:pPr>
              <a:defRPr>
                <a:solidFill>
                  <a:schemeClr val="accent1">
                    <a:lumOff val="-12591"/>
                  </a:schemeClr>
                </a:solidFill>
                <a:latin typeface="+mn-lt"/>
                <a:ea typeface="+mn-ea"/>
                <a:cs typeface="+mn-cs"/>
                <a:sym typeface="Avenir Book"/>
              </a:defRPr>
            </a:pPr>
            <a:r>
              <a:rPr dirty="0">
                <a:solidFill>
                  <a:schemeClr val="accent1">
                    <a:lumMod val="75000"/>
                  </a:schemeClr>
                </a:solidFill>
                <a:latin typeface="+mn-ea"/>
                <a:ea typeface="+mn-ea"/>
                <a:cs typeface="Avenir Heavy"/>
                <a:sym typeface="Avenir Heavy"/>
              </a:rPr>
              <a:t>Tip #2 - GET FAMILIAR WITH THE DOCUMENTATION!</a:t>
            </a:r>
          </a:p>
        </p:txBody>
      </p:sp>
      <p:pic>
        <p:nvPicPr>
          <p:cNvPr id="88" name="Image" descr="Image"/>
          <p:cNvPicPr>
            <a:picLocks noChangeAspect="1"/>
          </p:cNvPicPr>
          <p:nvPr/>
        </p:nvPicPr>
        <p:blipFill>
          <a:blip r:embed="rId6"/>
          <a:stretch>
            <a:fillRect/>
          </a:stretch>
        </p:blipFill>
        <p:spPr>
          <a:xfrm>
            <a:off x="1248833" y="1964266"/>
            <a:ext cx="4279901" cy="64770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92" name="Proposal Submission - dual anonymous"/>
          <p:cNvSpPr>
            <a:spLocks noGrp="1"/>
          </p:cNvSpPr>
          <p:nvPr>
            <p:ph type="title"/>
          </p:nvPr>
        </p:nvSpPr>
        <p:spPr>
          <a:prstGeom prst="rect">
            <a:avLst/>
          </a:prstGeom>
        </p:spPr>
        <p:txBody>
          <a:bodyPr/>
          <a:lstStyle>
            <a:lvl1pPr defTabSz="817244">
              <a:defRPr sz="8316">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Submission - dual anonymous</a:t>
            </a:r>
          </a:p>
        </p:txBody>
      </p:sp>
      <p:pic>
        <p:nvPicPr>
          <p:cNvPr id="93" name="Image" descr="Image"/>
          <p:cNvPicPr>
            <a:picLocks noChangeAspect="1"/>
          </p:cNvPicPr>
          <p:nvPr/>
        </p:nvPicPr>
        <p:blipFill>
          <a:blip r:embed="rId2"/>
          <a:stretch>
            <a:fillRect/>
          </a:stretch>
        </p:blipFill>
        <p:spPr>
          <a:xfrm>
            <a:off x="5166582" y="2660654"/>
            <a:ext cx="13534168" cy="5029196"/>
          </a:xfrm>
          <a:prstGeom prst="rect">
            <a:avLst/>
          </a:prstGeom>
          <a:ln w="12700">
            <a:miter lim="400000"/>
          </a:ln>
        </p:spPr>
      </p:pic>
      <p:sp>
        <p:nvSpPr>
          <p:cNvPr id="94" name="STScI uses a dual anonymous proposal review for both JWST and HST…"/>
          <p:cNvSpPr txBox="1"/>
          <p:nvPr/>
        </p:nvSpPr>
        <p:spPr>
          <a:xfrm>
            <a:off x="2878654" y="7444897"/>
            <a:ext cx="18670236" cy="470449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493884" indent="-493884" defTabSz="457200">
              <a:lnSpc>
                <a:spcPts val="8800"/>
              </a:lnSpc>
              <a:spcBef>
                <a:spcPts val="0"/>
              </a:spcBef>
              <a:buSzPct val="125000"/>
              <a:buChar char="•"/>
              <a:defRPr sz="4033">
                <a:solidFill>
                  <a:schemeClr val="accent5">
                    <a:hueOff val="-8881752"/>
                    <a:lumOff val="-12984"/>
                  </a:schemeClr>
                </a:solidFill>
                <a:latin typeface="Avenir Light"/>
                <a:ea typeface="Avenir Light"/>
                <a:cs typeface="Avenir Light"/>
                <a:sym typeface="Avenir Light"/>
              </a:defRPr>
            </a:pPr>
            <a:r>
              <a:rPr sz="3200" dirty="0"/>
              <a:t>STScI uses a dual anonymous proposal review for both JWST and HST</a:t>
            </a:r>
          </a:p>
          <a:p>
            <a:pPr marL="493884" indent="-493884" defTabSz="457200">
              <a:lnSpc>
                <a:spcPts val="8800"/>
              </a:lnSpc>
              <a:spcBef>
                <a:spcPts val="0"/>
              </a:spcBef>
              <a:buSzPct val="125000"/>
              <a:buChar char="•"/>
              <a:defRPr sz="4033">
                <a:solidFill>
                  <a:schemeClr val="accent5">
                    <a:hueOff val="-8881752"/>
                    <a:lumOff val="-12984"/>
                  </a:schemeClr>
                </a:solidFill>
                <a:latin typeface="Avenir Light"/>
                <a:ea typeface="Avenir Light"/>
                <a:cs typeface="Avenir Light"/>
                <a:sym typeface="Avenir Light"/>
              </a:defRPr>
            </a:pPr>
            <a:r>
              <a:rPr sz="3200" dirty="0"/>
              <a:t>The identity of proposers are not known to reviewers in the process of scientific ranking.</a:t>
            </a:r>
          </a:p>
          <a:p>
            <a:pPr marL="493884" indent="-493884" defTabSz="457200">
              <a:lnSpc>
                <a:spcPts val="9900"/>
              </a:lnSpc>
              <a:spcBef>
                <a:spcPts val="0"/>
              </a:spcBef>
              <a:buSzPct val="125000"/>
              <a:buChar char="•"/>
              <a:defRPr sz="4033">
                <a:solidFill>
                  <a:schemeClr val="accent5">
                    <a:hueOff val="-8881752"/>
                    <a:lumOff val="-12984"/>
                  </a:schemeClr>
                </a:solidFill>
                <a:latin typeface="Avenir Light"/>
                <a:ea typeface="Avenir Light"/>
                <a:cs typeface="Avenir Light"/>
                <a:sym typeface="Avenir Light"/>
              </a:defRPr>
            </a:pPr>
            <a:r>
              <a:rPr sz="3200" dirty="0"/>
              <a:t>This requires thought in crafting proposals (see presentation on “How o Write a Successful proposal”</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sp>
        <p:nvSpPr>
          <p:cNvPr id="2" name="Title 1"/>
          <p:cNvSpPr>
            <a:spLocks noGrp="1"/>
          </p:cNvSpPr>
          <p:nvPr>
            <p:ph type="title"/>
          </p:nvPr>
        </p:nvSpPr>
        <p:spPr/>
        <p:txBody>
          <a:bodyPr>
            <a:normAutofit/>
          </a:bodyPr>
          <a:lstStyle/>
          <a:p>
            <a:r>
              <a:rPr lang="en-US" dirty="0">
                <a:solidFill>
                  <a:schemeClr val="accent1">
                    <a:lumMod val="75000"/>
                  </a:schemeClr>
                </a:solidFill>
                <a:latin typeface="+mn-ea"/>
              </a:rPr>
              <a:t>Proposal Submission - dual anonymous</a:t>
            </a:r>
            <a:endParaRPr lang="en-US" dirty="0"/>
          </a:p>
        </p:txBody>
      </p:sp>
      <p:sp>
        <p:nvSpPr>
          <p:cNvPr id="98" name="Proposers  must craft their PDFs (scientific justification and description of observations) to be anonymous.…"/>
          <p:cNvSpPr txBox="1"/>
          <p:nvPr/>
        </p:nvSpPr>
        <p:spPr>
          <a:xfrm>
            <a:off x="1888271" y="2255629"/>
            <a:ext cx="18670236" cy="1008481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493884" indent="-493884" defTabSz="457200">
              <a:lnSpc>
                <a:spcPts val="8800"/>
              </a:lnSpc>
              <a:spcBef>
                <a:spcPts val="0"/>
              </a:spcBef>
              <a:buClr>
                <a:schemeClr val="accent5">
                  <a:hueOff val="-8881752"/>
                  <a:lumOff val="-12984"/>
                </a:schemeClr>
              </a:buClr>
              <a:buSzPct val="125000"/>
              <a:buChar char="•"/>
              <a:defRPr sz="4033">
                <a:solidFill>
                  <a:srgbClr val="FFFFFF"/>
                </a:solidFill>
                <a:latin typeface="Avenir Light"/>
                <a:ea typeface="Avenir Light"/>
                <a:cs typeface="Avenir Light"/>
                <a:sym typeface="Avenir Light"/>
              </a:defRPr>
            </a:pPr>
            <a:r>
              <a:rPr sz="2800" dirty="0">
                <a:solidFill>
                  <a:schemeClr val="accent5">
                    <a:hueOff val="-8881752"/>
                    <a:lumOff val="-12984"/>
                  </a:schemeClr>
                </a:solidFill>
              </a:rPr>
              <a:t>Proposers  must craft their PDFs (scientific justification and description of observations) to be anonymous.</a:t>
            </a:r>
          </a:p>
          <a:p>
            <a:pPr marL="493884" indent="-493884" defTabSz="457200">
              <a:lnSpc>
                <a:spcPts val="8800"/>
              </a:lnSpc>
              <a:spcBef>
                <a:spcPts val="0"/>
              </a:spcBef>
              <a:buClr>
                <a:schemeClr val="accent5">
                  <a:hueOff val="-8881752"/>
                  <a:lumOff val="-12984"/>
                </a:schemeClr>
              </a:buClr>
              <a:buSzPct val="125000"/>
              <a:buChar char="•"/>
              <a:defRPr sz="4033">
                <a:solidFill>
                  <a:schemeClr val="accent5">
                    <a:hueOff val="-8881752"/>
                    <a:lumOff val="-12984"/>
                  </a:schemeClr>
                </a:solidFill>
                <a:latin typeface="Avenir Light"/>
                <a:ea typeface="Avenir Light"/>
                <a:cs typeface="Avenir Light"/>
                <a:sym typeface="Avenir Light"/>
              </a:defRPr>
            </a:pPr>
            <a:r>
              <a:rPr sz="2800" dirty="0"/>
              <a:t>They  must exclude  names and affiliations of the proposing team, including in figures and references to personal websites. </a:t>
            </a:r>
          </a:p>
          <a:p>
            <a:pPr marL="493884" indent="-493884" defTabSz="457200">
              <a:lnSpc>
                <a:spcPts val="8800"/>
              </a:lnSpc>
              <a:spcBef>
                <a:spcPts val="0"/>
              </a:spcBef>
              <a:buClr>
                <a:schemeClr val="accent5">
                  <a:hueOff val="-8881752"/>
                  <a:lumOff val="-12984"/>
                </a:schemeClr>
              </a:buClr>
              <a:buSzPct val="125000"/>
              <a:buChar char="•"/>
              <a:defRPr sz="4033">
                <a:solidFill>
                  <a:schemeClr val="accent5">
                    <a:hueOff val="-8881752"/>
                    <a:lumOff val="-12984"/>
                  </a:schemeClr>
                </a:solidFill>
                <a:latin typeface="Avenir Light"/>
                <a:ea typeface="Avenir Light"/>
                <a:cs typeface="Avenir Light"/>
                <a:sym typeface="Avenir Light"/>
              </a:defRPr>
            </a:pPr>
            <a:r>
              <a:rPr sz="2800" dirty="0"/>
              <a:t>They must not claim ownership of past work, e.g., “my successful HST program (GO-######)…” or “Our analysis shown in Doe et al. 2012…” </a:t>
            </a:r>
          </a:p>
          <a:p>
            <a:pPr marL="493884" indent="-493884" defTabSz="457200">
              <a:lnSpc>
                <a:spcPts val="8800"/>
              </a:lnSpc>
              <a:spcBef>
                <a:spcPts val="0"/>
              </a:spcBef>
              <a:buClr>
                <a:schemeClr val="accent5">
                  <a:hueOff val="-8881752"/>
                  <a:lumOff val="-12984"/>
                </a:schemeClr>
              </a:buClr>
              <a:buSzPct val="125000"/>
              <a:buChar char="•"/>
              <a:defRPr sz="4033">
                <a:solidFill>
                  <a:schemeClr val="accent5">
                    <a:hueOff val="-8881752"/>
                    <a:lumOff val="-12984"/>
                  </a:schemeClr>
                </a:solidFill>
                <a:latin typeface="Avenir Light"/>
                <a:ea typeface="Avenir Light"/>
                <a:cs typeface="Avenir Light"/>
                <a:sym typeface="Avenir Light"/>
              </a:defRPr>
            </a:pPr>
            <a:r>
              <a:rPr sz="2800" dirty="0"/>
              <a:t>Rather,  they should cite references in passive third person, e.g., “The HST program GO-##### did…”, or “Analysis shown by Doe et al. 2012…”. This includes references to proprietary data and software.</a:t>
            </a:r>
          </a:p>
          <a:p>
            <a:pPr marL="493884" indent="-493884" defTabSz="457200">
              <a:lnSpc>
                <a:spcPts val="8800"/>
              </a:lnSpc>
              <a:spcBef>
                <a:spcPts val="0"/>
              </a:spcBef>
              <a:buClr>
                <a:schemeClr val="accent5">
                  <a:hueOff val="-8881752"/>
                  <a:lumOff val="-12984"/>
                </a:schemeClr>
              </a:buClr>
              <a:buSzPct val="125000"/>
              <a:buChar char="•"/>
              <a:defRPr sz="4033">
                <a:solidFill>
                  <a:schemeClr val="accent5">
                    <a:hueOff val="-8881752"/>
                    <a:lumOff val="-12984"/>
                  </a:schemeClr>
                </a:solidFill>
                <a:latin typeface="Avenir Light"/>
                <a:ea typeface="Avenir Light"/>
                <a:cs typeface="Avenir Light"/>
                <a:sym typeface="Avenir Light"/>
              </a:defRPr>
            </a:pPr>
            <a:r>
              <a:rPr sz="2800" dirty="0"/>
              <a:t>They must describe the work proposed, e.g., “We propose to do the following…” or “We will measure the effects of…”</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101" name="Proposals that have egregiously violated these rules  are brought to the attention of the SPG and flagged for disqualification prior to the meeting.…"/>
          <p:cNvSpPr>
            <a:spLocks noGrp="1"/>
          </p:cNvSpPr>
          <p:nvPr>
            <p:ph type="body" idx="1"/>
          </p:nvPr>
        </p:nvSpPr>
        <p:spPr>
          <a:prstGeom prst="rect">
            <a:avLst/>
          </a:prstGeom>
        </p:spPr>
        <p:txBody>
          <a:bodyPr>
            <a:normAutofit fontScale="77500" lnSpcReduction="20000"/>
          </a:bodyPr>
          <a:lstStyle/>
          <a:p>
            <a:pPr marL="493884" indent="-493884" defTabSz="457200">
              <a:lnSpc>
                <a:spcPts val="8400"/>
              </a:lnSpc>
              <a:spcBef>
                <a:spcPts val="0"/>
              </a:spcBef>
              <a:buClr>
                <a:schemeClr val="accent5">
                  <a:hueOff val="-8881752"/>
                  <a:lumOff val="-12984"/>
                </a:schemeClr>
              </a:buClr>
              <a:defRPr sz="3733">
                <a:solidFill>
                  <a:srgbClr val="FFFFFF"/>
                </a:solidFill>
                <a:latin typeface="Avenir Light"/>
                <a:ea typeface="Avenir Light"/>
                <a:cs typeface="Avenir Light"/>
                <a:sym typeface="Avenir Light"/>
              </a:defRPr>
            </a:pPr>
            <a:r>
              <a:rPr dirty="0">
                <a:solidFill>
                  <a:schemeClr val="accent5">
                    <a:hueOff val="-8881752"/>
                    <a:lumOff val="-12984"/>
                  </a:schemeClr>
                </a:solidFill>
              </a:rPr>
              <a:t>Proposals that have egregiously violated these rules  are brought to the attention of the SPG and flagged for disqualification prior to the meeting.</a:t>
            </a:r>
            <a:endParaRPr sz="1200" dirty="0">
              <a:solidFill>
                <a:schemeClr val="accent5">
                  <a:hueOff val="-8881752"/>
                  <a:lumOff val="-12984"/>
                </a:schemeClr>
              </a:solidFill>
            </a:endParaRPr>
          </a:p>
          <a:p>
            <a:pPr marL="493884" indent="-493884" defTabSz="457200">
              <a:lnSpc>
                <a:spcPts val="8400"/>
              </a:lnSpc>
              <a:spcBef>
                <a:spcPts val="0"/>
              </a:spcBef>
              <a:buClr>
                <a:schemeClr val="accent5">
                  <a:hueOff val="-8881752"/>
                  <a:lumOff val="-12984"/>
                </a:schemeClr>
              </a:buClr>
              <a:defRPr sz="3733">
                <a:solidFill>
                  <a:schemeClr val="accent5">
                    <a:hueOff val="-8881752"/>
                    <a:lumOff val="-12984"/>
                  </a:schemeClr>
                </a:solidFill>
                <a:latin typeface="Avenir Light"/>
                <a:ea typeface="Avenir Light"/>
                <a:cs typeface="Avenir Light"/>
                <a:sym typeface="Avenir Light"/>
              </a:defRPr>
            </a:pPr>
            <a:r>
              <a:rPr dirty="0"/>
              <a:t>Less serious cases (a stray “we” or “our”) are also  pointed out. Panelists  are encouraged attempt to ignore these less flagrant errors whenever possible, and keep focused on the scientific merits.</a:t>
            </a:r>
            <a:endParaRPr sz="1200" dirty="0"/>
          </a:p>
          <a:p>
            <a:pPr marL="493884" indent="-493884" defTabSz="457200">
              <a:lnSpc>
                <a:spcPts val="8400"/>
              </a:lnSpc>
              <a:spcBef>
                <a:spcPts val="0"/>
              </a:spcBef>
              <a:buClr>
                <a:schemeClr val="accent5">
                  <a:hueOff val="-8881752"/>
                  <a:lumOff val="-12984"/>
                </a:schemeClr>
              </a:buClr>
              <a:defRPr sz="3733">
                <a:solidFill>
                  <a:schemeClr val="accent5">
                    <a:hueOff val="-8881752"/>
                    <a:lumOff val="-12984"/>
                  </a:schemeClr>
                </a:solidFill>
                <a:latin typeface="Avenir Light"/>
                <a:ea typeface="Avenir Light"/>
                <a:cs typeface="Avenir Light"/>
                <a:sym typeface="Avenir Light"/>
              </a:defRPr>
            </a:pPr>
            <a:r>
              <a:rPr dirty="0"/>
              <a:t>Cases that are too difficult to ignore (levelers could be important in making that decision), or not sufficiently anonymized,  are commented on in the recommendations to the Director, and may be disqualified.</a:t>
            </a:r>
            <a:endParaRPr sz="1200" dirty="0"/>
          </a:p>
          <a:p>
            <a:pPr marL="493884" indent="-493884" defTabSz="457200">
              <a:lnSpc>
                <a:spcPts val="8400"/>
              </a:lnSpc>
              <a:spcBef>
                <a:spcPts val="0"/>
              </a:spcBef>
              <a:buClr>
                <a:schemeClr val="accent5">
                  <a:hueOff val="-8881752"/>
                  <a:lumOff val="-12984"/>
                </a:schemeClr>
              </a:buClr>
              <a:defRPr sz="3733">
                <a:solidFill>
                  <a:schemeClr val="accent5">
                    <a:hueOff val="-8881752"/>
                    <a:lumOff val="-12984"/>
                  </a:schemeClr>
                </a:solidFill>
                <a:latin typeface="Avenir Light"/>
                <a:ea typeface="Avenir Light"/>
                <a:cs typeface="Avenir Light"/>
                <a:sym typeface="Avenir Light"/>
              </a:defRPr>
            </a:pPr>
            <a:r>
              <a:rPr dirty="0"/>
              <a:t>Panelists   also provide specific feedback in their comments to proposers if a proposal was not sufficiently made anonymous. </a:t>
            </a:r>
            <a:endParaRPr sz="1200" dirty="0"/>
          </a:p>
        </p:txBody>
      </p:sp>
      <p:sp>
        <p:nvSpPr>
          <p:cNvPr id="102" name="Dual-anonymous guideline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Dual-anonymous guidelines</a:t>
            </a:r>
          </a:p>
        </p:txBody>
      </p:sp>
      <p:sp>
        <p:nvSpPr>
          <p:cNvPr id="103" name="TIP#3  - COMPLY WITH DUAL-ANONYMOUS GUIDELINES"/>
          <p:cNvSpPr txBox="1"/>
          <p:nvPr/>
        </p:nvSpPr>
        <p:spPr>
          <a:xfrm>
            <a:off x="3491694" y="10909761"/>
            <a:ext cx="16873221" cy="1117601"/>
          </a:xfrm>
          <a:prstGeom prst="rect">
            <a:avLst/>
          </a:prstGeom>
          <a:ln w="177800">
            <a:solidFill>
              <a:schemeClr val="accent2">
                <a:lumOff val="10634"/>
              </a:schemeClr>
            </a:solidFill>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2">
                    <a:lumOff val="10634"/>
                  </a:schemeClr>
                </a:solidFill>
                <a:latin typeface="Avenir Heavy"/>
                <a:ea typeface="Avenir Heavy"/>
                <a:cs typeface="Avenir Heavy"/>
                <a:sym typeface="Avenir Heavy"/>
              </a:defRPr>
            </a:lvl1pPr>
          </a:lstStyle>
          <a:p>
            <a:r>
              <a:t>TIP#3  - COMPLY WITH DUAL-ANONYMOUS GUIDELINES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106" name="Proposals  are evaluated solely on the scientific merit of what’s proposed,…"/>
          <p:cNvSpPr>
            <a:spLocks noGrp="1"/>
          </p:cNvSpPr>
          <p:nvPr>
            <p:ph type="body" idx="1"/>
          </p:nvPr>
        </p:nvSpPr>
        <p:spPr>
          <a:prstGeom prst="rect">
            <a:avLst/>
          </a:prstGeom>
        </p:spPr>
        <p:txBody>
          <a:bodyPr>
            <a:normAutofit fontScale="85000" lnSpcReduction="10000"/>
          </a:bodyPr>
          <a:lstStyle/>
          <a:p>
            <a:pPr marL="493884" indent="-493884" defTabSz="457200">
              <a:lnSpc>
                <a:spcPts val="9400"/>
              </a:lnSpc>
              <a:spcBef>
                <a:spcPts val="0"/>
              </a:spcBef>
              <a:buClr>
                <a:schemeClr val="accent5">
                  <a:hueOff val="-8881752"/>
                  <a:lumOff val="-12984"/>
                </a:schemeClr>
              </a:buClr>
              <a:defRPr sz="4533">
                <a:solidFill>
                  <a:schemeClr val="accent5">
                    <a:hueOff val="-8881752"/>
                    <a:lumOff val="-12984"/>
                  </a:schemeClr>
                </a:solidFill>
              </a:defRPr>
            </a:pPr>
            <a:r>
              <a:t>Proposals  are evaluated solely on the scientific merit of what’s proposed,</a:t>
            </a:r>
          </a:p>
          <a:p>
            <a:pPr marL="493884" indent="-493884" defTabSz="457200">
              <a:lnSpc>
                <a:spcPts val="9400"/>
              </a:lnSpc>
              <a:spcBef>
                <a:spcPts val="0"/>
              </a:spcBef>
              <a:buClr>
                <a:schemeClr val="accent5">
                  <a:hueOff val="-8881752"/>
                  <a:lumOff val="-12984"/>
                </a:schemeClr>
              </a:buClr>
              <a:defRPr sz="4533">
                <a:solidFill>
                  <a:schemeClr val="accent5">
                    <a:hueOff val="-8881752"/>
                    <a:lumOff val="-12984"/>
                  </a:schemeClr>
                </a:solidFill>
              </a:defRPr>
            </a:pPr>
            <a:r>
              <a:t>Panelists are instructed not to spend  any time attempting to identify the PI or the team. </a:t>
            </a:r>
          </a:p>
          <a:p>
            <a:pPr marL="1128884" lvl="1" indent="-493884" defTabSz="457200">
              <a:lnSpc>
                <a:spcPts val="9400"/>
              </a:lnSpc>
              <a:spcBef>
                <a:spcPts val="0"/>
              </a:spcBef>
              <a:buClr>
                <a:schemeClr val="accent5">
                  <a:hueOff val="-8881752"/>
                  <a:lumOff val="-12984"/>
                </a:schemeClr>
              </a:buClr>
              <a:buChar char="•"/>
              <a:defRPr sz="4533">
                <a:solidFill>
                  <a:schemeClr val="accent5">
                    <a:hueOff val="-8881752"/>
                    <a:lumOff val="-12984"/>
                  </a:schemeClr>
                </a:solidFill>
              </a:defRPr>
            </a:pPr>
            <a:r>
              <a:t> They are instructed to discuss the science and not the people.</a:t>
            </a:r>
            <a:endParaRPr>
              <a:latin typeface="Times"/>
              <a:ea typeface="Times"/>
              <a:cs typeface="Times"/>
              <a:sym typeface="Times"/>
            </a:endParaRPr>
          </a:p>
          <a:p>
            <a:pPr marL="493884" indent="-493884" defTabSz="457200">
              <a:lnSpc>
                <a:spcPts val="9400"/>
              </a:lnSpc>
              <a:spcBef>
                <a:spcPts val="0"/>
              </a:spcBef>
              <a:buClr>
                <a:schemeClr val="accent5">
                  <a:hueOff val="-8881752"/>
                  <a:lumOff val="-12984"/>
                </a:schemeClr>
              </a:buClr>
              <a:defRPr sz="4533">
                <a:solidFill>
                  <a:schemeClr val="accent5">
                    <a:hueOff val="-8881752"/>
                    <a:lumOff val="-12984"/>
                  </a:schemeClr>
                </a:solidFill>
              </a:defRPr>
            </a:pPr>
            <a:r>
              <a:t>Levelers are present in each room to help insure guidelines are respected.</a:t>
            </a:r>
            <a:endParaRPr>
              <a:latin typeface="Times"/>
              <a:ea typeface="Times"/>
              <a:cs typeface="Times"/>
              <a:sym typeface="Times"/>
            </a:endParaRPr>
          </a:p>
          <a:p>
            <a:pPr marL="493884" indent="-493884" defTabSz="457200">
              <a:lnSpc>
                <a:spcPts val="9400"/>
              </a:lnSpc>
              <a:spcBef>
                <a:spcPts val="0"/>
              </a:spcBef>
              <a:buClr>
                <a:schemeClr val="accent5">
                  <a:hueOff val="-8881752"/>
                  <a:lumOff val="-12984"/>
                </a:schemeClr>
              </a:buClr>
              <a:defRPr sz="4533">
                <a:solidFill>
                  <a:schemeClr val="accent5">
                    <a:hueOff val="-8881752"/>
                    <a:lumOff val="-12984"/>
                  </a:schemeClr>
                </a:solidFill>
              </a:defRPr>
            </a:pPr>
            <a:r>
              <a:t>Language IS very important. Utilize the appropriately neutral pronouns (e.g.,“what they propose”, or “the team has evaluated data from a HST Cycle 25 program”).</a:t>
            </a:r>
          </a:p>
        </p:txBody>
      </p:sp>
      <p:sp>
        <p:nvSpPr>
          <p:cNvPr id="107" name="Proposal Review"/>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Review</a:t>
            </a:r>
          </a:p>
        </p:txBody>
      </p:sp>
      <p:sp>
        <p:nvSpPr>
          <p:cNvPr id="108" name="TIP#4  - MAKE IT EASY FOR THE REVIEWERS TO REVIEW"/>
          <p:cNvSpPr txBox="1"/>
          <p:nvPr/>
        </p:nvSpPr>
        <p:spPr>
          <a:xfrm>
            <a:off x="2099733" y="10896600"/>
            <a:ext cx="16748863" cy="1117601"/>
          </a:xfrm>
          <a:prstGeom prst="rect">
            <a:avLst/>
          </a:prstGeom>
          <a:ln w="177800">
            <a:solidFill>
              <a:schemeClr val="accent2">
                <a:lumOff val="10634"/>
              </a:schemeClr>
            </a:solidFill>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2">
                    <a:lumOff val="10634"/>
                  </a:schemeClr>
                </a:solidFill>
                <a:latin typeface="Avenir Heavy"/>
                <a:ea typeface="Avenir Heavy"/>
                <a:cs typeface="Avenir Heavy"/>
                <a:sym typeface="Avenir Heavy"/>
              </a:defRPr>
            </a:lvl1pPr>
          </a:lstStyle>
          <a:p>
            <a:r>
              <a:t>TIP#4  - MAKE IT EASY FOR THE REVIEWERS TO REVIEW</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sp>
        <p:nvSpPr>
          <p:cNvPr id="111" name="Proposal Review Proces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Review Process</a:t>
            </a:r>
          </a:p>
        </p:txBody>
      </p:sp>
      <p:sp>
        <p:nvSpPr>
          <p:cNvPr id="112" name="The time allocation committee (TAC) review will span two weeks.…"/>
          <p:cNvSpPr txBox="1"/>
          <p:nvPr/>
        </p:nvSpPr>
        <p:spPr>
          <a:xfrm>
            <a:off x="2374282" y="1709154"/>
            <a:ext cx="18670236" cy="1029769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500" dirty="0"/>
              <a:t>The time allocation committee (TAC) review will span two weeks.</a:t>
            </a:r>
            <a:endParaRPr sz="2500" dirty="0">
              <a:latin typeface="Times"/>
              <a:ea typeface="Times"/>
              <a:cs typeface="Times"/>
              <a:sym typeface="Times"/>
            </a:endParaRPr>
          </a:p>
          <a:p>
            <a:pPr marL="253997" lvl="8"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500" dirty="0"/>
              <a:t>Week 1: “Galactic” topics; Week 2: “Extragalactic”</a:t>
            </a:r>
            <a:endParaRPr sz="2500" dirty="0">
              <a:latin typeface="Times"/>
              <a:ea typeface="Times"/>
              <a:cs typeface="Times"/>
              <a:sym typeface="Times"/>
            </a:endParaRPr>
          </a:p>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500" dirty="0"/>
              <a:t>~10 topical panels will meet each week, Monday through mid-day Wednesday, to review GO small and medium, and AR proposals.</a:t>
            </a:r>
            <a:endParaRPr sz="2500" dirty="0">
              <a:latin typeface="Times"/>
              <a:ea typeface="Times"/>
              <a:cs typeface="Times"/>
              <a:sym typeface="Times"/>
            </a:endParaRPr>
          </a:p>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500" dirty="0"/>
              <a:t>Panel chairs will review Large, Treasury, and AR Legacy proposals mid-Wednesday through Friday</a:t>
            </a:r>
            <a:endParaRPr sz="2500" dirty="0">
              <a:latin typeface="Times"/>
              <a:ea typeface="Times"/>
              <a:cs typeface="Times"/>
              <a:sym typeface="Times"/>
            </a:endParaRPr>
          </a:p>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500" dirty="0"/>
              <a:t>Recommendations will be approved at the Director’s review, approximately 1 to 2 weeks after the Extragalactic TAC. ESA  Senior Rep. present at the Director’s review.</a:t>
            </a:r>
            <a:endParaRPr sz="2500" dirty="0">
              <a:latin typeface="Times"/>
              <a:ea typeface="Times"/>
              <a:cs typeface="Times"/>
              <a:sym typeface="Times"/>
            </a:endParaRPr>
          </a:p>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500" dirty="0"/>
              <a:t>Full program to be announced </a:t>
            </a:r>
            <a:r>
              <a:rPr lang="en-AU" sz="2500" dirty="0"/>
              <a:t>afterwards</a:t>
            </a:r>
            <a:r>
              <a:rPr sz="2500" dirty="0"/>
              <a:t>.</a:t>
            </a:r>
            <a:endParaRPr sz="2500" dirty="0">
              <a:latin typeface="Times"/>
              <a:ea typeface="Times"/>
              <a:cs typeface="Times"/>
              <a:sym typeface="Times"/>
            </a:endParaRPr>
          </a:p>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500" dirty="0"/>
              <a:t>All  proposals  will require a technical review..</a:t>
            </a:r>
            <a:endParaRPr sz="2500" dirty="0">
              <a:latin typeface="Times"/>
              <a:ea typeface="Times"/>
              <a:cs typeface="Times"/>
              <a:sym typeface="Times"/>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
        <p:nvSpPr>
          <p:cNvPr id="115" name="Proposal Review Proces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Review Process</a:t>
            </a:r>
          </a:p>
        </p:txBody>
      </p:sp>
      <p:sp>
        <p:nvSpPr>
          <p:cNvPr id="116" name="The  topic panels are broad in expertise.…"/>
          <p:cNvSpPr txBox="1"/>
          <p:nvPr/>
        </p:nvSpPr>
        <p:spPr>
          <a:xfrm>
            <a:off x="2323482" y="2360737"/>
            <a:ext cx="18670236" cy="818172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800" dirty="0"/>
              <a:t> The  topic panels are broad in expertise.</a:t>
            </a:r>
          </a:p>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800" dirty="0"/>
              <a:t> Small and medium proposal need to be written with a  “broad”  appeal.</a:t>
            </a:r>
          </a:p>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800" dirty="0"/>
              <a:t> Large and Treasury are reviewed by the TAC, which is a multi-discipline  committee (Solar System to Cosmology). </a:t>
            </a:r>
          </a:p>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800" dirty="0"/>
              <a:t>  It is especially important to convey  the significance of the science case to TAC members who might be experts in a different topic.</a:t>
            </a:r>
          </a:p>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endParaRPr sz="2800" dirty="0">
              <a:latin typeface="Times"/>
              <a:ea typeface="Times"/>
              <a:cs typeface="Times"/>
              <a:sym typeface="Times"/>
            </a:endParaRPr>
          </a:p>
          <a:p>
            <a:pPr defTabSz="457200">
              <a:lnSpc>
                <a:spcPts val="9000"/>
              </a:lnSpc>
              <a:spcBef>
                <a:spcPts val="0"/>
              </a:spcBef>
              <a:defRPr sz="4233">
                <a:solidFill>
                  <a:schemeClr val="accent5">
                    <a:hueOff val="-8881752"/>
                    <a:lumOff val="-12984"/>
                  </a:schemeClr>
                </a:solidFill>
                <a:latin typeface="Avenir Light"/>
                <a:ea typeface="Avenir Light"/>
                <a:cs typeface="Avenir Light"/>
                <a:sym typeface="Avenir Light"/>
              </a:defRPr>
            </a:pPr>
            <a:endParaRPr sz="2800" dirty="0"/>
          </a:p>
        </p:txBody>
      </p:sp>
      <p:sp>
        <p:nvSpPr>
          <p:cNvPr id="117" name="TIP#5  - WRITE YOUR SCIENCE CASE FOR ASTRONOMERS,…"/>
          <p:cNvSpPr txBox="1"/>
          <p:nvPr/>
        </p:nvSpPr>
        <p:spPr>
          <a:xfrm>
            <a:off x="2861411" y="9501063"/>
            <a:ext cx="17594378" cy="2082801"/>
          </a:xfrm>
          <a:prstGeom prst="rect">
            <a:avLst/>
          </a:prstGeom>
          <a:ln w="177800">
            <a:solidFill>
              <a:schemeClr val="accent2">
                <a:lumOff val="10634"/>
              </a:schemeClr>
            </a:solidFill>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a:solidFill>
                  <a:schemeClr val="accent2">
                    <a:lumOff val="10634"/>
                  </a:schemeClr>
                </a:solidFill>
                <a:latin typeface="Avenir Heavy"/>
                <a:ea typeface="Avenir Heavy"/>
                <a:cs typeface="Avenir Heavy"/>
                <a:sym typeface="Avenir Heavy"/>
              </a:defRPr>
            </a:pPr>
            <a:r>
              <a:t>TIP#5  - WRITE YOUR SCIENCE CASE FOR ASTRONOMERS,</a:t>
            </a:r>
          </a:p>
          <a:p>
            <a:pPr>
              <a:defRPr>
                <a:solidFill>
                  <a:schemeClr val="accent2">
                    <a:lumOff val="10634"/>
                  </a:schemeClr>
                </a:solidFill>
                <a:latin typeface="Avenir Heavy"/>
                <a:ea typeface="Avenir Heavy"/>
                <a:cs typeface="Avenir Heavy"/>
                <a:sym typeface="Avenir Heavy"/>
              </a:defRPr>
            </a:pPr>
            <a:r>
              <a:t> BUT NOT NECESSARILY EXPERTS IN YOUR FIELD</a:t>
            </a:r>
          </a:p>
        </p:txBody>
      </p:sp>
    </p:spTree>
  </p:cSld>
  <p:clrMapOvr>
    <a:masterClrMapping/>
  </p:clrMapOvr>
  <p:transition spd="med"/>
</p:sld>
</file>

<file path=ppt/theme/theme1.xml><?xml version="1.0" encoding="utf-8"?>
<a:theme xmlns:a="http://schemas.openxmlformats.org/drawingml/2006/main" name="MasterClassWorkshop_no_ESA">
  <a:themeElements>
    <a:clrScheme name="White">
      <a:dk1>
        <a:srgbClr val="5E5E5E"/>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MasterClassWorkshop_no_ESA.thmx</Template>
  <TotalTime>5</TotalTime>
  <Words>955</Words>
  <Application>Microsoft Macintosh PowerPoint</Application>
  <PresentationFormat>Custom</PresentationFormat>
  <Paragraphs>72</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Avenir Book</vt:lpstr>
      <vt:lpstr>Avenir Heavy</vt:lpstr>
      <vt:lpstr>Avenir Light</vt:lpstr>
      <vt:lpstr>Avenir Roman</vt:lpstr>
      <vt:lpstr>Franklin Gothic Medium</vt:lpstr>
      <vt:lpstr>Helvetica Neue</vt:lpstr>
      <vt:lpstr>Helvetica Neue Light</vt:lpstr>
      <vt:lpstr>LucidaGrande</vt:lpstr>
      <vt:lpstr>Times</vt:lpstr>
      <vt:lpstr>MasterClassWorkshop_no_ESA</vt:lpstr>
      <vt:lpstr>Tips on how to write a successful proposal</vt:lpstr>
      <vt:lpstr>Tip #1 - START EARLY!</vt:lpstr>
      <vt:lpstr>Tip #2 - GET FAMILIAR WITH THE DOCUMENTATION!</vt:lpstr>
      <vt:lpstr>Proposal Submission - dual anonymous</vt:lpstr>
      <vt:lpstr>Proposal Submission - dual anonymous</vt:lpstr>
      <vt:lpstr>Dual-anonymous guidelines</vt:lpstr>
      <vt:lpstr>Proposal Review</vt:lpstr>
      <vt:lpstr>Proposal Review Process</vt:lpstr>
      <vt:lpstr>Proposal Review Process</vt:lpstr>
      <vt:lpstr>and when in doubt, ask the HelpDesk: https://jwsthelp.stsci.edu/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on how to write a successful proposal</dc:title>
  <cp:lastModifiedBy>Themiya Nanayakkara</cp:lastModifiedBy>
  <cp:revision>14</cp:revision>
  <dcterms:modified xsi:type="dcterms:W3CDTF">2022-11-28T11:05:19Z</dcterms:modified>
</cp:coreProperties>
</file>