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34"/>
  </p:notesMasterIdLst>
  <p:handoutMasterIdLst>
    <p:handoutMasterId r:id="rId35"/>
  </p:handoutMasterIdLst>
  <p:sldIdLst>
    <p:sldId id="314" r:id="rId2"/>
    <p:sldId id="258" r:id="rId3"/>
    <p:sldId id="261" r:id="rId4"/>
    <p:sldId id="285" r:id="rId5"/>
    <p:sldId id="313" r:id="rId6"/>
    <p:sldId id="267" r:id="rId7"/>
    <p:sldId id="278" r:id="rId8"/>
    <p:sldId id="284" r:id="rId9"/>
    <p:sldId id="260" r:id="rId10"/>
    <p:sldId id="277" r:id="rId11"/>
    <p:sldId id="266" r:id="rId12"/>
    <p:sldId id="268" r:id="rId13"/>
    <p:sldId id="311" r:id="rId14"/>
    <p:sldId id="272" r:id="rId15"/>
    <p:sldId id="271" r:id="rId16"/>
    <p:sldId id="273" r:id="rId17"/>
    <p:sldId id="291" r:id="rId18"/>
    <p:sldId id="310" r:id="rId19"/>
    <p:sldId id="295" r:id="rId20"/>
    <p:sldId id="296" r:id="rId21"/>
    <p:sldId id="297" r:id="rId22"/>
    <p:sldId id="298" r:id="rId23"/>
    <p:sldId id="301" r:id="rId24"/>
    <p:sldId id="309" r:id="rId25"/>
    <p:sldId id="304" r:id="rId26"/>
    <p:sldId id="303" r:id="rId27"/>
    <p:sldId id="305" r:id="rId28"/>
    <p:sldId id="306" r:id="rId29"/>
    <p:sldId id="302" r:id="rId30"/>
    <p:sldId id="307" r:id="rId31"/>
    <p:sldId id="308" r:id="rId32"/>
    <p:sldId id="293" r:id="rId3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1pPr>
    <a:lvl2pPr marL="0" marR="0" indent="2286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2pPr>
    <a:lvl3pPr marL="0" marR="0" indent="4572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3pPr>
    <a:lvl4pPr marL="0" marR="0" indent="6858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4pPr>
    <a:lvl5pPr marL="0" marR="0" indent="9144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5pPr>
    <a:lvl6pPr marL="0" marR="0" indent="11430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6pPr>
    <a:lvl7pPr marL="0" marR="0" indent="13716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7pPr>
    <a:lvl8pPr marL="0" marR="0" indent="16002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8pPr>
    <a:lvl9pPr marL="0" marR="0" indent="18288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33BA23B1-9221-436E-865A-0063620EA4FD}" styleName="">
    <a:tblBg/>
    <a:wholeTbl>
      <a:tcTxStyle b="off" i="off">
        <a:font>
          <a:latin typeface="Helvetica Neue"/>
          <a:ea typeface="Helvetica Neue"/>
          <a:cs typeface="Helvetica Neue"/>
        </a:font>
        <a:schemeClr val="accent5">
          <a:hueOff val="-8881752"/>
          <a:lumOff val="-12984"/>
        </a:schemeClr>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chemeClr val="accent5">
          <a:hueOff val="-8881752"/>
          <a:lumOff val="-12984"/>
        </a:schemeClr>
      </a:tcTxStyle>
      <a:tcStyle>
        <a:tcBdr>
          <a:left>
            <a:ln w="12700" cap="flat">
              <a:solidFill>
                <a:schemeClr val="accent5">
                  <a:hueOff val="-8881752"/>
                  <a:lumOff val="-12984"/>
                </a:schemeClr>
              </a:solidFill>
              <a:custDash>
                <a:ds d="200000" sp="200000"/>
              </a:custDash>
              <a:miter lim="400000"/>
            </a:ln>
          </a:left>
          <a:right>
            <a:ln w="12700" cap="flat">
              <a:solidFill>
                <a:schemeClr val="accent5">
                  <a:hueOff val="-8881752"/>
                  <a:lumOff val="-12984"/>
                </a:schemeClr>
              </a:solidFill>
              <a:custDash>
                <a:ds d="200000" sp="200000"/>
              </a:custDash>
              <a:miter lim="400000"/>
            </a:ln>
          </a:right>
          <a:top>
            <a:ln w="12700" cap="flat">
              <a:solidFill>
                <a:schemeClr val="accent5">
                  <a:hueOff val="-8881752"/>
                  <a:lumOff val="-12984"/>
                </a:schemeClr>
              </a:solidFill>
              <a:custDash>
                <a:ds d="200000" sp="200000"/>
              </a:custDash>
              <a:miter lim="400000"/>
            </a:ln>
          </a:top>
          <a:bottom>
            <a:ln w="12700" cap="flat">
              <a:solidFill>
                <a:schemeClr val="accent5">
                  <a:hueOff val="-8881752"/>
                  <a:lumOff val="-12984"/>
                </a:schemeClr>
              </a:solidFill>
              <a:custDash>
                <a:ds d="200000" sp="200000"/>
              </a:custDash>
              <a:miter lim="400000"/>
            </a:ln>
          </a:bottom>
          <a:insideH>
            <a:ln w="12700" cap="flat">
              <a:solidFill>
                <a:schemeClr val="accent5">
                  <a:hueOff val="-8881752"/>
                  <a:lumOff val="-12984"/>
                </a:schemeClr>
              </a:solidFill>
              <a:custDash>
                <a:ds d="200000" sp="200000"/>
              </a:custDash>
              <a:miter lim="400000"/>
            </a:ln>
          </a:insideH>
          <a:insideV>
            <a:ln w="12700" cap="flat">
              <a:solidFill>
                <a:schemeClr val="accent5">
                  <a:hueOff val="-8881752"/>
                  <a:lumOff val="-12984"/>
                </a:schemeClr>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chemeClr val="accent5">
          <a:hueOff val="-8881752"/>
          <a:lumOff val="-12984"/>
        </a:schemeClr>
      </a:tcTxStyle>
      <a:tcStyle>
        <a:tcBdr>
          <a:left>
            <a:ln w="12700" cap="flat">
              <a:noFill/>
              <a:miter lim="400000"/>
            </a:ln>
          </a:left>
          <a:right>
            <a:ln w="12700" cap="flat">
              <a:solidFill>
                <a:schemeClr val="accent5">
                  <a:hueOff val="-8881752"/>
                  <a:lumOff val="-12984"/>
                </a:schemeClr>
              </a:solidFill>
              <a:prstDash val="solid"/>
              <a:miter lim="400000"/>
            </a:ln>
          </a:right>
          <a:top>
            <a:ln w="12700" cap="flat">
              <a:solidFill>
                <a:schemeClr val="accent5">
                  <a:hueOff val="-8881752"/>
                  <a:lumOff val="-12984"/>
                </a:schemeClr>
              </a:solidFill>
              <a:custDash>
                <a:ds d="200000" sp="200000"/>
              </a:custDash>
              <a:miter lim="400000"/>
            </a:ln>
          </a:top>
          <a:bottom>
            <a:ln w="12700" cap="flat">
              <a:solidFill>
                <a:schemeClr val="accent5">
                  <a:hueOff val="-8881752"/>
                  <a:lumOff val="-12984"/>
                </a:schemeClr>
              </a:solidFill>
              <a:custDash>
                <a:ds d="200000" sp="200000"/>
              </a:custDash>
              <a:miter lim="400000"/>
            </a:ln>
          </a:bottom>
          <a:insideH>
            <a:ln w="12700" cap="flat">
              <a:solidFill>
                <a:schemeClr val="accent5">
                  <a:hueOff val="-8881752"/>
                  <a:lumOff val="-12984"/>
                </a:schemeClr>
              </a:solidFill>
              <a:custDash>
                <a:ds d="200000" sp="200000"/>
              </a:custDash>
              <a:miter lim="400000"/>
            </a:ln>
          </a:insideH>
          <a:insideV>
            <a:ln w="12700" cap="flat">
              <a:solidFill>
                <a:schemeClr val="accent5">
                  <a:hueOff val="-8881752"/>
                  <a:lumOff val="-12984"/>
                </a:schemeClr>
              </a:solidFill>
              <a:custDash>
                <a:ds d="200000" sp="200000"/>
              </a:custDash>
              <a:miter lim="400000"/>
            </a:ln>
          </a:insideV>
        </a:tcBdr>
        <a:fill>
          <a:noFill/>
        </a:fill>
      </a:tcStyle>
    </a:firstCol>
    <a:lastRow>
      <a:tcTxStyle b="on" i="off">
        <a:font>
          <a:latin typeface="Helvetica Neue"/>
          <a:ea typeface="Helvetica Neue"/>
          <a:cs typeface="Helvetica Neue"/>
        </a:font>
        <a:schemeClr val="accent5">
          <a:hueOff val="-8881752"/>
          <a:lumOff val="-12984"/>
        </a:schemeClr>
      </a:tcTxStyle>
      <a:tcStyle>
        <a:tcBdr>
          <a:left>
            <a:ln w="12700" cap="flat">
              <a:solidFill>
                <a:schemeClr val="accent5">
                  <a:hueOff val="-8881752"/>
                  <a:lumOff val="-12984"/>
                </a:schemeClr>
              </a:solidFill>
              <a:custDash>
                <a:ds d="200000" sp="200000"/>
              </a:custDash>
              <a:miter lim="400000"/>
            </a:ln>
          </a:left>
          <a:right>
            <a:ln w="12700" cap="flat">
              <a:solidFill>
                <a:schemeClr val="accent5">
                  <a:hueOff val="-8881752"/>
                  <a:lumOff val="-12984"/>
                </a:schemeClr>
              </a:solidFill>
              <a:custDash>
                <a:ds d="200000" sp="200000"/>
              </a:custDash>
              <a:miter lim="400000"/>
            </a:ln>
          </a:right>
          <a:top>
            <a:ln w="12700" cap="flat">
              <a:solidFill>
                <a:schemeClr val="accent5">
                  <a:hueOff val="-8881752"/>
                  <a:lumOff val="-12984"/>
                </a:schemeClr>
              </a:solidFill>
              <a:prstDash val="solid"/>
              <a:miter lim="400000"/>
            </a:ln>
          </a:top>
          <a:bottom>
            <a:ln w="12700" cap="flat">
              <a:noFill/>
              <a:miter lim="400000"/>
            </a:ln>
          </a:bottom>
          <a:insideH>
            <a:ln w="12700" cap="flat">
              <a:solidFill>
                <a:schemeClr val="accent5">
                  <a:hueOff val="-8881752"/>
                  <a:lumOff val="-12984"/>
                </a:schemeClr>
              </a:solidFill>
              <a:custDash>
                <a:ds d="200000" sp="200000"/>
              </a:custDash>
              <a:miter lim="400000"/>
            </a:ln>
          </a:insideH>
          <a:insideV>
            <a:ln w="12700" cap="flat">
              <a:solidFill>
                <a:schemeClr val="accent5">
                  <a:hueOff val="-8881752"/>
                  <a:lumOff val="-12984"/>
                </a:schemeClr>
              </a:solidFill>
              <a:custDash>
                <a:ds d="200000" sp="200000"/>
              </a:custDash>
              <a:miter lim="400000"/>
            </a:ln>
          </a:insideV>
        </a:tcBdr>
        <a:fill>
          <a:noFill/>
        </a:fill>
      </a:tcStyle>
    </a:lastRow>
    <a:firstRow>
      <a:tcTxStyle b="on" i="off">
        <a:font>
          <a:latin typeface="Helvetica Neue"/>
          <a:ea typeface="Helvetica Neue"/>
          <a:cs typeface="Helvetica Neue"/>
        </a:font>
        <a:schemeClr val="accent5">
          <a:hueOff val="-8881752"/>
          <a:lumOff val="-12984"/>
        </a:schemeClr>
      </a:tcTxStyle>
      <a:tcStyle>
        <a:tcBdr>
          <a:left>
            <a:ln w="12700" cap="flat">
              <a:solidFill>
                <a:schemeClr val="accent5">
                  <a:hueOff val="-8881752"/>
                  <a:lumOff val="-12984"/>
                </a:schemeClr>
              </a:solidFill>
              <a:custDash>
                <a:ds d="200000" sp="200000"/>
              </a:custDash>
              <a:miter lim="400000"/>
            </a:ln>
          </a:left>
          <a:right>
            <a:ln w="12700" cap="flat">
              <a:solidFill>
                <a:schemeClr val="accent5">
                  <a:hueOff val="-8881752"/>
                  <a:lumOff val="-12984"/>
                </a:schemeClr>
              </a:solidFill>
              <a:custDash>
                <a:ds d="200000" sp="200000"/>
              </a:custDash>
              <a:miter lim="400000"/>
            </a:ln>
          </a:right>
          <a:top>
            <a:ln w="12700" cap="flat">
              <a:noFill/>
              <a:miter lim="400000"/>
            </a:ln>
          </a:top>
          <a:bottom>
            <a:ln w="12700" cap="flat">
              <a:solidFill>
                <a:schemeClr val="accent5">
                  <a:hueOff val="-8881752"/>
                  <a:lumOff val="-12984"/>
                </a:schemeClr>
              </a:solidFill>
              <a:prstDash val="solid"/>
              <a:miter lim="400000"/>
            </a:ln>
          </a:bottom>
          <a:insideH>
            <a:ln w="12700" cap="flat">
              <a:solidFill>
                <a:schemeClr val="accent5">
                  <a:hueOff val="-8881752"/>
                  <a:lumOff val="-12984"/>
                </a:schemeClr>
              </a:solidFill>
              <a:custDash>
                <a:ds d="200000" sp="200000"/>
              </a:custDash>
              <a:miter lim="400000"/>
            </a:ln>
          </a:insideH>
          <a:insideV>
            <a:ln w="12700" cap="flat">
              <a:solidFill>
                <a:schemeClr val="accent5">
                  <a:hueOff val="-8881752"/>
                  <a:lumOff val="-12984"/>
                </a:schemeClr>
              </a:solidFill>
              <a:custDash>
                <a:ds d="200000" sp="200000"/>
              </a:custDash>
              <a:miter lim="400000"/>
            </a:ln>
          </a:insideV>
        </a:tcBdr>
        <a:fill>
          <a:noFill/>
        </a:fill>
      </a:tcStyle>
    </a:firstRow>
  </a:tblStyle>
  <a:tblStyle styleId="{8F44A2F1-9E1F-4B54-A3A2-5F16C0AD49E2}" styleName="">
    <a:tblBg/>
    <a:wholeTbl>
      <a:tcTxStyle b="off" i="off">
        <a:fontRef idx="minor">
          <a:schemeClr val="accent5">
            <a:hueOff val="-8881752"/>
            <a:lumOff val="-12984"/>
          </a:schemeClr>
        </a:fontRef>
        <a:schemeClr val="accent5">
          <a:hueOff val="-8881752"/>
          <a:lumOff val="-12984"/>
        </a:schemeClr>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E9E8"/>
          </a:solidFill>
        </a:fill>
      </a:tcStyle>
    </a:wholeTbl>
    <a:band2H>
      <a:tcTxStyle/>
      <a:tcStyle>
        <a:tcBdr/>
        <a:fill>
          <a:solidFill>
            <a:srgbClr val="F4F4F4"/>
          </a:solidFill>
        </a:fill>
      </a:tcStyle>
    </a:band2H>
    <a:firstCo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hueOff val="-3600000"/>
              <a:lumOff val="-20194"/>
            </a:schemeClr>
          </a:solidFill>
        </a:fill>
      </a:tcStyle>
    </a:firstCol>
    <a:la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1C2BE"/>
          </a:solidFill>
        </a:fill>
      </a:tcStyle>
    </a:lastRow>
    <a:fir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1C2BE"/>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006" autoAdjust="0"/>
    <p:restoredTop sz="86395" autoAdjust="0"/>
  </p:normalViewPr>
  <p:slideViewPr>
    <p:cSldViewPr snapToGrid="0" snapToObjects="1">
      <p:cViewPr varScale="1">
        <p:scale>
          <a:sx n="52" d="100"/>
          <a:sy n="52" d="100"/>
        </p:scale>
        <p:origin x="936" y="232"/>
      </p:cViewPr>
      <p:guideLst>
        <p:guide orient="horz" pos="4320"/>
        <p:guide pos="7680"/>
      </p:guideLst>
    </p:cSldViewPr>
  </p:slideViewPr>
  <p:outlineViewPr>
    <p:cViewPr>
      <p:scale>
        <a:sx n="33" d="100"/>
        <a:sy n="33" d="100"/>
      </p:scale>
      <p:origin x="0" y="-1656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45" d="100"/>
          <a:sy n="45" d="100"/>
        </p:scale>
        <p:origin x="1220" y="4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7481A62-4CBA-4227-9B65-56B13E46FA16}" type="datetimeFigureOut">
              <a:rPr lang="en-GB" smtClean="0"/>
              <a:t>01/12/2022</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F19E80-9ACB-4540-B539-55A7014FAD91}" type="slidenum">
              <a:rPr lang="en-GB" smtClean="0"/>
              <a:t>‹#›</a:t>
            </a:fld>
            <a:endParaRPr lang="en-GB"/>
          </a:p>
        </p:txBody>
      </p:sp>
    </p:spTree>
    <p:extLst>
      <p:ext uri="{BB962C8B-B14F-4D97-AF65-F5344CB8AC3E}">
        <p14:creationId xmlns:p14="http://schemas.microsoft.com/office/powerpoint/2010/main" val="3407912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3" name="Shape 63"/>
          <p:cNvSpPr>
            <a:spLocks noGrp="1" noRot="1" noChangeAspect="1"/>
          </p:cNvSpPr>
          <p:nvPr>
            <p:ph type="sldImg"/>
          </p:nvPr>
        </p:nvSpPr>
        <p:spPr>
          <a:xfrm>
            <a:off x="1143000" y="685800"/>
            <a:ext cx="4572000" cy="3429000"/>
          </a:xfrm>
          <a:prstGeom prst="rect">
            <a:avLst/>
          </a:prstGeom>
        </p:spPr>
        <p:txBody>
          <a:bodyPr/>
          <a:lstStyle/>
          <a:p>
            <a:endParaRPr/>
          </a:p>
        </p:txBody>
      </p:sp>
      <p:sp>
        <p:nvSpPr>
          <p:cNvPr id="64" name="Shape 64"/>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502581703"/>
      </p:ext>
    </p:extLst>
  </p:cSld>
  <p:clrMap bg1="lt1" tx1="dk1" bg2="lt2" tx2="dk2" accent1="accent1" accent2="accent2" accent3="accent3" accent4="accent4" accent5="accent5" accent6="accent6" hlink="hlink" folHlink="folHlink"/>
  <p:notesStyle>
    <a:lvl1pPr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1pPr>
    <a:lvl2pPr indent="2286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2pPr>
    <a:lvl3pPr indent="4572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3pPr>
    <a:lvl4pPr indent="6858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4pPr>
    <a:lvl5pPr indent="9144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5pPr>
    <a:lvl6pPr indent="11430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6pPr>
    <a:lvl7pPr indent="13716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7pPr>
    <a:lvl8pPr indent="16002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8pPr>
    <a:lvl9pPr indent="18288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441989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628083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7877506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8" name="Rectangle"/>
          <p:cNvSpPr/>
          <p:nvPr/>
        </p:nvSpPr>
        <p:spPr>
          <a:xfrm>
            <a:off x="23380700" y="1473200"/>
            <a:ext cx="1270000" cy="9996885"/>
          </a:xfrm>
          <a:prstGeom prst="rect">
            <a:avLst/>
          </a:prstGeom>
          <a:solidFill>
            <a:srgbClr val="DDDEE2"/>
          </a:solidFill>
          <a:ln w="12700">
            <a:miter lim="400000"/>
          </a:ln>
        </p:spPr>
        <p:txBody>
          <a:bodyPr lIns="0" tIns="0" rIns="0" bIns="0" anchor="ctr"/>
          <a:lstStyle/>
          <a:p>
            <a:pPr algn="ctr">
              <a:spcBef>
                <a:spcPts val="0"/>
              </a:spcBef>
              <a:defRPr sz="3200">
                <a:solidFill>
                  <a:srgbClr val="FFFFFF"/>
                </a:solidFill>
              </a:defRPr>
            </a:pPr>
            <a:endParaRPr/>
          </a:p>
        </p:txBody>
      </p:sp>
      <p:pic>
        <p:nvPicPr>
          <p:cNvPr id="19" name="jwst_20170515.jpg" descr="jwst_20170515.jpg"/>
          <p:cNvPicPr>
            <a:picLocks noChangeAspect="1"/>
          </p:cNvPicPr>
          <p:nvPr/>
        </p:nvPicPr>
        <p:blipFill>
          <a:blip r:embed="rId2"/>
          <a:stretch>
            <a:fillRect/>
          </a:stretch>
        </p:blipFill>
        <p:spPr>
          <a:xfrm>
            <a:off x="-978000" y="-1625599"/>
            <a:ext cx="24396067" cy="18272652"/>
          </a:xfrm>
          <a:prstGeom prst="rect">
            <a:avLst/>
          </a:prstGeom>
          <a:ln w="12700">
            <a:miter lim="400000"/>
          </a:ln>
        </p:spPr>
      </p:pic>
      <p:sp>
        <p:nvSpPr>
          <p:cNvPr id="20" name="Rectangle"/>
          <p:cNvSpPr/>
          <p:nvPr/>
        </p:nvSpPr>
        <p:spPr>
          <a:xfrm>
            <a:off x="-8467" y="889000"/>
            <a:ext cx="24400934" cy="13716000"/>
          </a:xfrm>
          <a:prstGeom prst="rect">
            <a:avLst/>
          </a:prstGeom>
          <a:solidFill>
            <a:srgbClr val="C49732">
              <a:alpha val="90000"/>
            </a:srgbClr>
          </a:solidFill>
          <a:ln w="12700">
            <a:miter lim="400000"/>
          </a:ln>
        </p:spPr>
        <p:txBody>
          <a:bodyPr lIns="0" tIns="0" rIns="0" bIns="0" anchor="ctr"/>
          <a:lstStyle/>
          <a:p>
            <a:pPr algn="ctr">
              <a:spcBef>
                <a:spcPts val="0"/>
              </a:spcBef>
              <a:defRPr sz="3200">
                <a:solidFill>
                  <a:srgbClr val="FFFFFF"/>
                </a:solidFill>
              </a:defRPr>
            </a:pPr>
            <a:endParaRPr/>
          </a:p>
        </p:txBody>
      </p:sp>
      <p:sp>
        <p:nvSpPr>
          <p:cNvPr id="21" name="Title Text"/>
          <p:cNvSpPr txBox="1">
            <a:spLocks noGrp="1"/>
          </p:cNvSpPr>
          <p:nvPr>
            <p:ph type="title"/>
          </p:nvPr>
        </p:nvSpPr>
        <p:spPr>
          <a:xfrm>
            <a:off x="524933" y="4922175"/>
            <a:ext cx="15620108" cy="2693592"/>
          </a:xfrm>
          <a:prstGeom prst="rect">
            <a:avLst/>
          </a:prstGeom>
        </p:spPr>
        <p:txBody>
          <a:bodyPr/>
          <a:lstStyle>
            <a:lvl1pPr algn="l">
              <a:defRPr>
                <a:solidFill>
                  <a:srgbClr val="FFFFFF"/>
                </a:solidFill>
              </a:defRPr>
            </a:lvl1pPr>
          </a:lstStyle>
          <a:p>
            <a:r>
              <a:rPr lang="en-US"/>
              <a:t>Click to edit Master title style</a:t>
            </a:r>
            <a:endParaRPr dirty="0"/>
          </a:p>
        </p:txBody>
      </p:sp>
      <p:sp>
        <p:nvSpPr>
          <p:cNvPr id="22" name="Body Level One…"/>
          <p:cNvSpPr txBox="1">
            <a:spLocks noGrp="1"/>
          </p:cNvSpPr>
          <p:nvPr>
            <p:ph type="body" sz="quarter" idx="1" hasCustomPrompt="1"/>
          </p:nvPr>
        </p:nvSpPr>
        <p:spPr>
          <a:prstGeom prst="rect">
            <a:avLst/>
          </a:prstGeom>
        </p:spPr>
        <p:txBody>
          <a:bodyPr/>
          <a:lstStyle>
            <a:lvl1pPr>
              <a:defRPr baseline="0">
                <a:solidFill>
                  <a:schemeClr val="accent4">
                    <a:lumOff val="22769"/>
                  </a:schemeClr>
                </a:solidFill>
              </a:defRPr>
            </a:lvl1pPr>
            <a:lvl2pPr>
              <a:defRPr>
                <a:solidFill>
                  <a:schemeClr val="accent4">
                    <a:lumOff val="22769"/>
                  </a:schemeClr>
                </a:solidFill>
              </a:defRPr>
            </a:lvl2pPr>
            <a:lvl3pPr>
              <a:defRPr>
                <a:solidFill>
                  <a:schemeClr val="accent4">
                    <a:lumOff val="22769"/>
                  </a:schemeClr>
                </a:solidFill>
              </a:defRPr>
            </a:lvl3pPr>
            <a:lvl4pPr>
              <a:defRPr>
                <a:solidFill>
                  <a:schemeClr val="accent4">
                    <a:lumOff val="22769"/>
                  </a:schemeClr>
                </a:solidFill>
              </a:defRPr>
            </a:lvl4pPr>
            <a:lvl5pPr>
              <a:defRPr>
                <a:solidFill>
                  <a:schemeClr val="accent4">
                    <a:lumOff val="22769"/>
                  </a:schemeClr>
                </a:solidFill>
              </a:defRPr>
            </a:lvl5pPr>
          </a:lstStyle>
          <a:p>
            <a:pPr lvl="0"/>
            <a:r>
              <a:rPr lang="en-US"/>
              <a:t>Your Name Here</a:t>
            </a:r>
            <a:endParaRPr dirty="0"/>
          </a:p>
        </p:txBody>
      </p:sp>
      <p:pic>
        <p:nvPicPr>
          <p:cNvPr id="23" name="master_class_workshop_logo.png" descr="master_class_workshop_logo.png"/>
          <p:cNvPicPr>
            <a:picLocks noChangeAspect="1"/>
          </p:cNvPicPr>
          <p:nvPr/>
        </p:nvPicPr>
        <p:blipFill>
          <a:blip r:embed="rId3"/>
          <a:stretch>
            <a:fillRect/>
          </a:stretch>
        </p:blipFill>
        <p:spPr>
          <a:xfrm>
            <a:off x="16879557" y="3278716"/>
            <a:ext cx="6539310" cy="6539310"/>
          </a:xfrm>
          <a:prstGeom prst="rect">
            <a:avLst/>
          </a:prstGeom>
          <a:ln w="12700">
            <a:miter lim="400000"/>
          </a:ln>
        </p:spPr>
      </p:pic>
      <p:sp>
        <p:nvSpPr>
          <p:cNvPr id="24" name="Rectangle"/>
          <p:cNvSpPr/>
          <p:nvPr/>
        </p:nvSpPr>
        <p:spPr>
          <a:xfrm>
            <a:off x="-8467" y="11309217"/>
            <a:ext cx="24400934" cy="2406783"/>
          </a:xfrm>
          <a:prstGeom prst="rect">
            <a:avLst/>
          </a:prstGeom>
          <a:solidFill>
            <a:schemeClr val="accent4">
              <a:hueOff val="-3600000"/>
              <a:lumOff val="-20194"/>
            </a:schemeClr>
          </a:solidFill>
          <a:ln w="12700">
            <a:miter lim="400000"/>
          </a:ln>
        </p:spPr>
        <p:txBody>
          <a:bodyPr lIns="0" tIns="0" rIns="0" bIns="0" anchor="ctr"/>
          <a:lstStyle/>
          <a:p>
            <a:pPr algn="ctr">
              <a:spcBef>
                <a:spcPts val="0"/>
              </a:spcBef>
              <a:defRPr sz="3200">
                <a:solidFill>
                  <a:srgbClr val="FFFFFF"/>
                </a:solidFill>
              </a:defRPr>
            </a:pPr>
            <a:endParaRPr/>
          </a:p>
        </p:txBody>
      </p:sp>
      <p:sp>
        <p:nvSpPr>
          <p:cNvPr id="25" name="Rectangle"/>
          <p:cNvSpPr/>
          <p:nvPr/>
        </p:nvSpPr>
        <p:spPr>
          <a:xfrm>
            <a:off x="-8467" y="11855846"/>
            <a:ext cx="24400934" cy="1860154"/>
          </a:xfrm>
          <a:prstGeom prst="rect">
            <a:avLst/>
          </a:prstGeom>
          <a:solidFill>
            <a:srgbClr val="9C3742"/>
          </a:solidFill>
          <a:ln w="12700">
            <a:miter lim="400000"/>
          </a:ln>
        </p:spPr>
        <p:txBody>
          <a:bodyPr lIns="0" tIns="0" rIns="0" bIns="0" anchor="ctr"/>
          <a:lstStyle/>
          <a:p>
            <a:pPr algn="ctr">
              <a:spcBef>
                <a:spcPts val="0"/>
              </a:spcBef>
              <a:defRPr sz="3200">
                <a:solidFill>
                  <a:srgbClr val="FFFFFF"/>
                </a:solidFill>
              </a:defRPr>
            </a:pPr>
            <a:endParaRPr/>
          </a:p>
        </p:txBody>
      </p:sp>
      <p:sp>
        <p:nvSpPr>
          <p:cNvPr id="26" name="Rectangle"/>
          <p:cNvSpPr/>
          <p:nvPr/>
        </p:nvSpPr>
        <p:spPr>
          <a:xfrm>
            <a:off x="-8467" y="12128500"/>
            <a:ext cx="24400934" cy="1587500"/>
          </a:xfrm>
          <a:prstGeom prst="rect">
            <a:avLst/>
          </a:prstGeom>
          <a:solidFill>
            <a:srgbClr val="333333"/>
          </a:solidFill>
          <a:ln w="12700">
            <a:miter lim="400000"/>
          </a:ln>
        </p:spPr>
        <p:txBody>
          <a:bodyPr lIns="0" tIns="0" rIns="0" bIns="0" anchor="ctr"/>
          <a:lstStyle/>
          <a:p>
            <a:pPr algn="ctr">
              <a:spcBef>
                <a:spcPts val="0"/>
              </a:spcBef>
              <a:defRPr sz="3200">
                <a:solidFill>
                  <a:srgbClr val="FFFFFF"/>
                </a:solidFill>
              </a:defRPr>
            </a:pPr>
            <a:endParaRPr/>
          </a:p>
        </p:txBody>
      </p:sp>
      <p:sp>
        <p:nvSpPr>
          <p:cNvPr id="27" name="Rectangle"/>
          <p:cNvSpPr/>
          <p:nvPr/>
        </p:nvSpPr>
        <p:spPr>
          <a:xfrm>
            <a:off x="-8467" y="-4234"/>
            <a:ext cx="24400934" cy="1587501"/>
          </a:xfrm>
          <a:prstGeom prst="rect">
            <a:avLst/>
          </a:prstGeom>
          <a:solidFill>
            <a:schemeClr val="accent4">
              <a:hueOff val="-3600000"/>
              <a:lumOff val="-20194"/>
            </a:schemeClr>
          </a:solidFill>
          <a:ln w="12700">
            <a:miter lim="400000"/>
          </a:ln>
        </p:spPr>
        <p:txBody>
          <a:bodyPr lIns="0" tIns="0" rIns="0" bIns="0" anchor="ctr"/>
          <a:lstStyle/>
          <a:p>
            <a:pPr algn="ctr">
              <a:spcBef>
                <a:spcPts val="0"/>
              </a:spcBef>
              <a:defRPr sz="3200">
                <a:solidFill>
                  <a:srgbClr val="FFFFFF"/>
                </a:solidFill>
              </a:defRPr>
            </a:pPr>
            <a:endParaRPr/>
          </a:p>
        </p:txBody>
      </p:sp>
      <p:sp>
        <p:nvSpPr>
          <p:cNvPr id="28" name="ESA JWST Master Class"/>
          <p:cNvSpPr txBox="1"/>
          <p:nvPr/>
        </p:nvSpPr>
        <p:spPr>
          <a:xfrm>
            <a:off x="535214" y="3299956"/>
            <a:ext cx="12956015" cy="121058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ctr">
              <a:spcBef>
                <a:spcPts val="0"/>
              </a:spcBef>
              <a:defRPr sz="7200">
                <a:solidFill>
                  <a:schemeClr val="accent1">
                    <a:lumOff val="-12591"/>
                  </a:schemeClr>
                </a:solidFill>
                <a:latin typeface="Avenir Heavy"/>
                <a:ea typeface="Avenir Heavy"/>
                <a:cs typeface="Avenir Heavy"/>
                <a:sym typeface="Avenir Heavy"/>
              </a:defRPr>
            </a:lvl1pPr>
          </a:lstStyle>
          <a:p>
            <a:r>
              <a:rPr lang="en-US" dirty="0"/>
              <a:t>JWST Master Class Workshop</a:t>
            </a:r>
            <a:endParaRPr dirty="0">
              <a:solidFill>
                <a:srgbClr val="323232"/>
              </a:solidFill>
            </a:endParaRPr>
          </a:p>
        </p:txBody>
      </p:sp>
      <p:sp>
        <p:nvSpPr>
          <p:cNvPr id="29" name="ESA JWST Master Class, ESAC, Madrid Spain, 3-5 February 2020"/>
          <p:cNvSpPr txBox="1">
            <a:spLocks noGrp="1"/>
          </p:cNvSpPr>
          <p:nvPr>
            <p:ph type="body" sz="quarter" idx="13" hasCustomPrompt="1"/>
          </p:nvPr>
        </p:nvSpPr>
        <p:spPr>
          <a:xfrm>
            <a:off x="493585" y="12640121"/>
            <a:ext cx="3904072" cy="564257"/>
          </a:xfrm>
          <a:prstGeom prst="rect">
            <a:avLst/>
          </a:prstGeom>
        </p:spPr>
        <p:txBody>
          <a:bodyPr wrap="none" anchor="ctr">
            <a:spAutoFit/>
          </a:bodyPr>
          <a:lstStyle>
            <a:lvl1pPr>
              <a:defRPr sz="3000" baseline="0">
                <a:solidFill>
                  <a:schemeClr val="accent4">
                    <a:lumOff val="22769"/>
                  </a:schemeClr>
                </a:solidFill>
              </a:defRPr>
            </a:lvl1pPr>
          </a:lstStyle>
          <a:p>
            <a:pPr lvl="0"/>
            <a:r>
              <a:rPr lang="en-US" dirty="0"/>
              <a:t>Your Workshop Here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rPr lang="uk-UA" smtClean="0"/>
              <a:t>‹#›</a:t>
            </a:fld>
            <a:endParaRPr lang="uk-UA"/>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ubtitle">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rPr lang="en-US"/>
              <a:t>Click to edit Master title style</a:t>
            </a:r>
            <a:endParaRPr/>
          </a:p>
        </p:txBody>
      </p:sp>
      <p:sp>
        <p:nvSpPr>
          <p:cNvPr id="38" name="Slide Number"/>
          <p:cNvSpPr txBox="1">
            <a:spLocks noGrp="1"/>
          </p:cNvSpPr>
          <p:nvPr>
            <p:ph type="sldNum" sz="quarter" idx="2"/>
          </p:nvPr>
        </p:nvSpPr>
        <p:spPr>
          <a:prstGeom prst="rect">
            <a:avLst/>
          </a:prstGeom>
        </p:spPr>
        <p:txBody>
          <a:bodyPr/>
          <a:lstStyle/>
          <a:p>
            <a:fld id="{86CB4B4D-7CA3-9044-876B-883B54F8677D}" type="slidenum">
              <a:rPr lang="uk-UA" smtClean="0"/>
              <a:t>‹#›</a:t>
            </a:fld>
            <a:endParaRPr lang="uk-UA"/>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45" name="master_class_workshop_logo.png" descr="master_class_workshop_logo.png"/>
          <p:cNvPicPr>
            <a:picLocks noChangeAspect="1"/>
          </p:cNvPicPr>
          <p:nvPr/>
        </p:nvPicPr>
        <p:blipFill>
          <a:blip r:embed="rId2"/>
          <a:stretch>
            <a:fillRect/>
          </a:stretch>
        </p:blipFill>
        <p:spPr>
          <a:xfrm>
            <a:off x="21042031" y="256116"/>
            <a:ext cx="2910236" cy="2910236"/>
          </a:xfrm>
          <a:prstGeom prst="rect">
            <a:avLst/>
          </a:prstGeom>
          <a:ln w="12700">
            <a:miter lim="400000"/>
          </a:ln>
        </p:spPr>
      </p:pic>
      <p:grpSp>
        <p:nvGrpSpPr>
          <p:cNvPr id="51" name="Group"/>
          <p:cNvGrpSpPr/>
          <p:nvPr/>
        </p:nvGrpSpPr>
        <p:grpSpPr>
          <a:xfrm>
            <a:off x="-8467" y="-4234"/>
            <a:ext cx="773775" cy="13720235"/>
            <a:chOff x="0" y="0"/>
            <a:chExt cx="773774" cy="13720233"/>
          </a:xfrm>
        </p:grpSpPr>
        <p:sp>
          <p:nvSpPr>
            <p:cNvPr id="46" name="Rectangle"/>
            <p:cNvSpPr/>
            <p:nvPr/>
          </p:nvSpPr>
          <p:spPr>
            <a:xfrm>
              <a:off x="0" y="4233"/>
              <a:ext cx="773775" cy="13716001"/>
            </a:xfrm>
            <a:prstGeom prst="rect">
              <a:avLst/>
            </a:prstGeom>
            <a:solidFill>
              <a:srgbClr val="C49732"/>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47" name="Rectangle"/>
            <p:cNvSpPr/>
            <p:nvPr/>
          </p:nvSpPr>
          <p:spPr>
            <a:xfrm>
              <a:off x="-1" y="11313451"/>
              <a:ext cx="773776" cy="2406783"/>
            </a:xfrm>
            <a:prstGeom prst="rect">
              <a:avLst/>
            </a:prstGeom>
            <a:solidFill>
              <a:schemeClr val="accent4">
                <a:hueOff val="-3600000"/>
                <a:lumOff val="-20194"/>
              </a:schemeClr>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48" name="Rectangle"/>
            <p:cNvSpPr/>
            <p:nvPr/>
          </p:nvSpPr>
          <p:spPr>
            <a:xfrm>
              <a:off x="0" y="11860080"/>
              <a:ext cx="773775" cy="1860154"/>
            </a:xfrm>
            <a:prstGeom prst="rect">
              <a:avLst/>
            </a:prstGeom>
            <a:solidFill>
              <a:srgbClr val="9C3742"/>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49" name="Rectangle"/>
            <p:cNvSpPr/>
            <p:nvPr/>
          </p:nvSpPr>
          <p:spPr>
            <a:xfrm>
              <a:off x="0" y="12132733"/>
              <a:ext cx="773775" cy="1587501"/>
            </a:xfrm>
            <a:prstGeom prst="rect">
              <a:avLst/>
            </a:prstGeom>
            <a:solidFill>
              <a:srgbClr val="333333"/>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50" name="Rectangle"/>
            <p:cNvSpPr/>
            <p:nvPr/>
          </p:nvSpPr>
          <p:spPr>
            <a:xfrm>
              <a:off x="0" y="0"/>
              <a:ext cx="773775" cy="1587501"/>
            </a:xfrm>
            <a:prstGeom prst="rect">
              <a:avLst/>
            </a:prstGeom>
            <a:solidFill>
              <a:schemeClr val="accent4">
                <a:hueOff val="-3600000"/>
                <a:lumOff val="-20194"/>
              </a:schemeClr>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grpSp>
      <p:sp>
        <p:nvSpPr>
          <p:cNvPr id="52" name="ESA JWST Master Class, ESAC, Madrid Spain, 3-5 February 2020"/>
          <p:cNvSpPr txBox="1"/>
          <p:nvPr/>
        </p:nvSpPr>
        <p:spPr>
          <a:xfrm>
            <a:off x="1248833" y="12868721"/>
            <a:ext cx="7639912"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ctr">
              <a:spcBef>
                <a:spcPts val="0"/>
              </a:spcBef>
              <a:defRPr sz="3000">
                <a:solidFill>
                  <a:schemeClr val="accent4"/>
                </a:solidFill>
                <a:latin typeface="Avenir Heavy"/>
                <a:ea typeface="Avenir Heavy"/>
                <a:cs typeface="Avenir Heavy"/>
                <a:sym typeface="Avenir Heavy"/>
              </a:defRPr>
            </a:lvl1pPr>
          </a:lstStyle>
          <a:p>
            <a:pPr algn="l"/>
            <a:r>
              <a:rPr lang="en-US" dirty="0"/>
              <a:t>JWST MASTER CLASS MELBOURNE 2022</a:t>
            </a:r>
            <a:endParaRPr dirty="0"/>
          </a:p>
        </p:txBody>
      </p:sp>
      <p:sp>
        <p:nvSpPr>
          <p:cNvPr id="53" name="Slide Number"/>
          <p:cNvSpPr txBox="1">
            <a:spLocks noGrp="1"/>
          </p:cNvSpPr>
          <p:nvPr>
            <p:ph type="sldNum" sz="quarter" idx="2"/>
          </p:nvPr>
        </p:nvSpPr>
        <p:spPr>
          <a:xfrm>
            <a:off x="23231348" y="12839700"/>
            <a:ext cx="565405" cy="622300"/>
          </a:xfrm>
          <a:prstGeom prst="rect">
            <a:avLst/>
          </a:prstGeom>
        </p:spPr>
        <p:txBody>
          <a:bodyPr/>
          <a:lstStyle>
            <a:lvl1pPr>
              <a:defRPr sz="3000">
                <a:solidFill>
                  <a:schemeClr val="accent4"/>
                </a:solidFill>
                <a:latin typeface="Avenir Heavy"/>
                <a:ea typeface="Avenir Heavy"/>
                <a:cs typeface="Avenir Heavy"/>
                <a:sym typeface="Avenir Heavy"/>
              </a:defRPr>
            </a:lvl1pPr>
          </a:lstStyle>
          <a:p>
            <a:fld id="{86CB4B4D-7CA3-9044-876B-883B54F8677D}" type="slidenum">
              <a:rPr lang="uk-UA" smtClean="0"/>
              <a:t>‹#›</a:t>
            </a:fld>
            <a:endParaRPr lang="uk-UA"/>
          </a:p>
        </p:txBody>
      </p:sp>
      <p:sp>
        <p:nvSpPr>
          <p:cNvPr id="54" name="Body Level One…"/>
          <p:cNvSpPr txBox="1">
            <a:spLocks noGrp="1"/>
          </p:cNvSpPr>
          <p:nvPr>
            <p:ph type="body" idx="1"/>
          </p:nvPr>
        </p:nvSpPr>
        <p:spPr>
          <a:xfrm>
            <a:off x="1248833" y="1964266"/>
            <a:ext cx="19309673" cy="9296401"/>
          </a:xfrm>
          <a:prstGeom prst="rect">
            <a:avLst/>
          </a:prstGeom>
        </p:spPr>
        <p:txBody>
          <a:bodyPr/>
          <a:lstStyle>
            <a:lvl1pPr marL="635000" indent="-635000">
              <a:spcBef>
                <a:spcPts val="1000"/>
              </a:spcBef>
              <a:buClr>
                <a:schemeClr val="accent1">
                  <a:lumOff val="-12591"/>
                </a:schemeClr>
              </a:buClr>
              <a:buSzPct val="125000"/>
              <a:buChar char="•"/>
              <a:defRPr sz="4800">
                <a:solidFill>
                  <a:schemeClr val="accent4">
                    <a:hueOff val="-3600000"/>
                    <a:lumOff val="-20194"/>
                  </a:schemeClr>
                </a:solidFill>
                <a:latin typeface="+mn-lt"/>
                <a:ea typeface="+mn-ea"/>
                <a:cs typeface="+mn-cs"/>
                <a:sym typeface="Avenir Book"/>
              </a:defRPr>
            </a:lvl1pPr>
            <a:lvl2pPr marL="1270000" indent="-635000">
              <a:spcBef>
                <a:spcPts val="1000"/>
              </a:spcBef>
              <a:buClr>
                <a:schemeClr val="accent1">
                  <a:lumOff val="-12591"/>
                </a:schemeClr>
              </a:buClr>
              <a:buSzPct val="125000"/>
              <a:buChar char="‣"/>
              <a:defRPr sz="4800">
                <a:solidFill>
                  <a:schemeClr val="accent4">
                    <a:hueOff val="-3600000"/>
                    <a:lumOff val="-20194"/>
                  </a:schemeClr>
                </a:solidFill>
                <a:latin typeface="+mn-lt"/>
                <a:ea typeface="+mn-ea"/>
                <a:cs typeface="+mn-cs"/>
                <a:sym typeface="Avenir Book"/>
              </a:defRPr>
            </a:lvl2pPr>
            <a:lvl3pPr marL="1905000" indent="-635000">
              <a:spcBef>
                <a:spcPts val="1000"/>
              </a:spcBef>
              <a:buClr>
                <a:schemeClr val="accent1">
                  <a:lumOff val="-12591"/>
                </a:schemeClr>
              </a:buClr>
              <a:buSzPct val="125000"/>
              <a:buChar char="-"/>
              <a:defRPr sz="4800">
                <a:solidFill>
                  <a:schemeClr val="accent4">
                    <a:hueOff val="-3600000"/>
                    <a:lumOff val="-20194"/>
                  </a:schemeClr>
                </a:solidFill>
                <a:latin typeface="+mn-lt"/>
                <a:ea typeface="+mn-ea"/>
                <a:cs typeface="+mn-cs"/>
                <a:sym typeface="Avenir Book"/>
              </a:defRPr>
            </a:lvl3pPr>
            <a:lvl4pPr marL="2540000" indent="-635000">
              <a:spcBef>
                <a:spcPts val="1000"/>
              </a:spcBef>
              <a:buClr>
                <a:schemeClr val="accent1">
                  <a:lumOff val="-12591"/>
                </a:schemeClr>
              </a:buClr>
              <a:buSzPct val="74000"/>
              <a:buChar char="★"/>
              <a:defRPr sz="4800">
                <a:solidFill>
                  <a:schemeClr val="accent4">
                    <a:hueOff val="-3600000"/>
                    <a:lumOff val="-20194"/>
                  </a:schemeClr>
                </a:solidFill>
                <a:latin typeface="+mn-lt"/>
                <a:ea typeface="+mn-ea"/>
                <a:cs typeface="+mn-cs"/>
                <a:sym typeface="Avenir Book"/>
              </a:defRPr>
            </a:lvl4pPr>
            <a:lvl5pPr marL="3175000" indent="-635000">
              <a:spcBef>
                <a:spcPts val="1000"/>
              </a:spcBef>
              <a:buClr>
                <a:schemeClr val="accent1">
                  <a:lumOff val="-12591"/>
                </a:schemeClr>
              </a:buClr>
              <a:buSzPct val="93000"/>
              <a:buChar char="❖"/>
              <a:defRPr sz="4800">
                <a:solidFill>
                  <a:schemeClr val="accent4">
                    <a:hueOff val="-3600000"/>
                    <a:lumOff val="-20194"/>
                  </a:schemeClr>
                </a:solidFill>
                <a:latin typeface="+mn-lt"/>
                <a:ea typeface="+mn-ea"/>
                <a:cs typeface="+mn-cs"/>
                <a:sym typeface="Avenir Book"/>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5" name="Title Text"/>
          <p:cNvSpPr txBox="1">
            <a:spLocks noGrp="1"/>
          </p:cNvSpPr>
          <p:nvPr>
            <p:ph type="title"/>
          </p:nvPr>
        </p:nvSpPr>
        <p:spPr>
          <a:xfrm>
            <a:off x="1248833" y="169333"/>
            <a:ext cx="19309673" cy="1587038"/>
          </a:xfrm>
          <a:prstGeom prst="rect">
            <a:avLst/>
          </a:prstGeom>
        </p:spPr>
        <p:txBody>
          <a:bodyPr/>
          <a:lstStyle>
            <a:lvl1pPr algn="l">
              <a:defRPr sz="8400">
                <a:solidFill>
                  <a:schemeClr val="accent1">
                    <a:lumOff val="-12591"/>
                  </a:schemeClr>
                </a:solidFill>
                <a:latin typeface="+mn-lt"/>
                <a:ea typeface="+mn-ea"/>
                <a:cs typeface="+mn-cs"/>
                <a:sym typeface="Avenir Book"/>
              </a:defRPr>
            </a:lvl1pPr>
          </a:lstStyle>
          <a:p>
            <a:r>
              <a:rPr lang="en-US"/>
              <a:t>Click to edit Master title style</a:t>
            </a:r>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723422" y="10071101"/>
            <a:ext cx="1783080" cy="1645920"/>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007439" y="5526616"/>
            <a:ext cx="2979420" cy="2171700"/>
          </a:xfrm>
          <a:prstGeom prst="rect">
            <a:avLst/>
          </a:prstGeom>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cSld name="JWST Content Slide">
    <p:spTree>
      <p:nvGrpSpPr>
        <p:cNvPr id="1" name=""/>
        <p:cNvGrpSpPr/>
        <p:nvPr/>
      </p:nvGrpSpPr>
      <p:grpSpPr>
        <a:xfrm>
          <a:off x="0" y="0"/>
          <a:ext cx="0" cy="0"/>
          <a:chOff x="0" y="0"/>
          <a:chExt cx="0" cy="0"/>
        </a:xfrm>
      </p:grpSpPr>
      <p:cxnSp>
        <p:nvCxnSpPr>
          <p:cNvPr id="9" name="Straight Connector 8"/>
          <p:cNvCxnSpPr/>
          <p:nvPr/>
        </p:nvCxnSpPr>
        <p:spPr>
          <a:xfrm>
            <a:off x="2183492" y="1995160"/>
            <a:ext cx="21017884" cy="0"/>
          </a:xfrm>
          <a:prstGeom prst="line">
            <a:avLst/>
          </a:prstGeom>
          <a:ln w="63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title"/>
          </p:nvPr>
        </p:nvSpPr>
        <p:spPr>
          <a:xfrm>
            <a:off x="2304288" y="1170433"/>
            <a:ext cx="20897088" cy="1250946"/>
          </a:xfrm>
          <a:prstGeom prst="rect">
            <a:avLst/>
          </a:prstGeom>
        </p:spPr>
        <p:txBody>
          <a:bodyPr>
            <a:normAutofit/>
          </a:bodyPr>
          <a:lstStyle>
            <a:lvl1pPr marL="0" algn="l" defTabSz="1828800" rtl="0" eaLnBrk="1" latinLnBrk="0" hangingPunct="1">
              <a:lnSpc>
                <a:spcPct val="90000"/>
              </a:lnSpc>
              <a:spcBef>
                <a:spcPct val="0"/>
              </a:spcBef>
              <a:buNone/>
              <a:defRPr lang="en-US" sz="4800" kern="1200" spc="300" dirty="0">
                <a:solidFill>
                  <a:srgbClr val="002060"/>
                </a:solidFill>
                <a:latin typeface="Franklin Gothic Medium" panose="020B0603020102020204" pitchFamily="34" charset="0"/>
                <a:ea typeface="+mj-ea"/>
                <a:cs typeface="+mj-cs"/>
              </a:defRPr>
            </a:lvl1pPr>
          </a:lstStyle>
          <a:p>
            <a:r>
              <a:rPr lang="en-US"/>
              <a:t>Click to edit Master title style</a:t>
            </a:r>
            <a:endParaRPr lang="en-US" dirty="0"/>
          </a:p>
        </p:txBody>
      </p:sp>
      <p:pic>
        <p:nvPicPr>
          <p:cNvPr id="21" name="Content Placeholder 1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10679" y="541920"/>
            <a:ext cx="2435918" cy="2139696"/>
          </a:xfrm>
          <a:prstGeom prst="rect">
            <a:avLst/>
          </a:prstGeom>
        </p:spPr>
      </p:pic>
      <p:sp>
        <p:nvSpPr>
          <p:cNvPr id="10" name="Content Placeholder 4"/>
          <p:cNvSpPr>
            <a:spLocks noGrp="1"/>
          </p:cNvSpPr>
          <p:nvPr>
            <p:ph sz="quarter" idx="10"/>
          </p:nvPr>
        </p:nvSpPr>
        <p:spPr>
          <a:xfrm>
            <a:off x="2011679" y="2809274"/>
            <a:ext cx="21191222" cy="9938352"/>
          </a:xfrm>
          <a:prstGeom prst="rect">
            <a:avLst/>
          </a:prstGeom>
        </p:spPr>
        <p:txBody>
          <a:bodyPr/>
          <a:lstStyle>
            <a:lvl1pPr marL="0" indent="0">
              <a:buFontTx/>
              <a:buNone/>
              <a:tabLst>
                <a:tab pos="450850" algn="l"/>
              </a:tabLst>
              <a:defRPr sz="4800">
                <a:solidFill>
                  <a:srgbClr val="002061"/>
                </a:solidFill>
                <a:latin typeface="+mj-lt"/>
              </a:defRPr>
            </a:lvl1pPr>
            <a:lvl2pPr marL="1371600" indent="-457200">
              <a:buFont typeface="Arial" charset="0"/>
              <a:buChar char="•"/>
              <a:defRPr sz="4000">
                <a:solidFill>
                  <a:srgbClr val="002061"/>
                </a:solidFill>
                <a:latin typeface="+mj-lt"/>
              </a:defRPr>
            </a:lvl2pPr>
            <a:lvl3pPr marL="2286000" indent="-457200">
              <a:buFont typeface="LucidaGrande" charset="0"/>
              <a:buChar char="-"/>
              <a:defRPr sz="3600">
                <a:solidFill>
                  <a:srgbClr val="002061"/>
                </a:solidFill>
                <a:latin typeface="+mj-lt"/>
              </a:defRPr>
            </a:lvl3pPr>
            <a:lvl4pPr marL="3200400" indent="-457200">
              <a:buSzPct val="90000"/>
              <a:buFont typeface="LucidaGrande" charset="0"/>
              <a:buChar char="▸"/>
              <a:defRPr sz="3200">
                <a:solidFill>
                  <a:srgbClr val="002061"/>
                </a:solidFill>
                <a:latin typeface="+mj-lt"/>
              </a:defRPr>
            </a:lvl4pPr>
            <a:lvl5pPr marL="4114800" indent="-457200">
              <a:buSzPct val="80000"/>
              <a:buFont typeface="LucidaGrande" charset="0"/>
              <a:buChar char="◆"/>
              <a:defRPr sz="3200">
                <a:solidFill>
                  <a:srgbClr val="00206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0"/>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22146768" y="13241891"/>
            <a:ext cx="1965960" cy="269502"/>
          </a:xfrm>
          <a:prstGeom prst="rect">
            <a:avLst/>
          </a:prstGeom>
        </p:spPr>
      </p:pic>
    </p:spTree>
    <p:extLst>
      <p:ext uri="{BB962C8B-B14F-4D97-AF65-F5344CB8AC3E}">
        <p14:creationId xmlns:p14="http://schemas.microsoft.com/office/powerpoint/2010/main" val="1621475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552">
          <p15:clr>
            <a:srgbClr val="FBAE40"/>
          </p15:clr>
        </p15:guide>
        <p15:guide id="2" pos="67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1_Blank">
    <p:spTree>
      <p:nvGrpSpPr>
        <p:cNvPr id="1" name=""/>
        <p:cNvGrpSpPr/>
        <p:nvPr/>
      </p:nvGrpSpPr>
      <p:grpSpPr>
        <a:xfrm>
          <a:off x="0" y="0"/>
          <a:ext cx="0" cy="0"/>
          <a:chOff x="0" y="0"/>
          <a:chExt cx="0" cy="0"/>
        </a:xfrm>
      </p:grpSpPr>
      <p:pic>
        <p:nvPicPr>
          <p:cNvPr id="46" name="master_class_logo_final.png" descr="master_class_logo_final.png"/>
          <p:cNvPicPr>
            <a:picLocks noChangeAspect="1"/>
          </p:cNvPicPr>
          <p:nvPr/>
        </p:nvPicPr>
        <p:blipFill>
          <a:blip r:embed="rId2"/>
          <a:stretch>
            <a:fillRect/>
          </a:stretch>
        </p:blipFill>
        <p:spPr>
          <a:xfrm>
            <a:off x="21042031" y="256116"/>
            <a:ext cx="2910236" cy="2910236"/>
          </a:xfrm>
          <a:prstGeom prst="rect">
            <a:avLst/>
          </a:prstGeom>
          <a:ln w="12700">
            <a:miter lim="400000"/>
          </a:ln>
        </p:spPr>
      </p:pic>
      <p:grpSp>
        <p:nvGrpSpPr>
          <p:cNvPr id="52" name="Group"/>
          <p:cNvGrpSpPr/>
          <p:nvPr/>
        </p:nvGrpSpPr>
        <p:grpSpPr>
          <a:xfrm>
            <a:off x="-8467" y="-4234"/>
            <a:ext cx="773775" cy="13720235"/>
            <a:chOff x="0" y="0"/>
            <a:chExt cx="773774" cy="13720233"/>
          </a:xfrm>
        </p:grpSpPr>
        <p:sp>
          <p:nvSpPr>
            <p:cNvPr id="47" name="Rectangle"/>
            <p:cNvSpPr/>
            <p:nvPr/>
          </p:nvSpPr>
          <p:spPr>
            <a:xfrm>
              <a:off x="0" y="4233"/>
              <a:ext cx="773775" cy="13716001"/>
            </a:xfrm>
            <a:prstGeom prst="rect">
              <a:avLst/>
            </a:prstGeom>
            <a:solidFill>
              <a:srgbClr val="C49732"/>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48" name="Rectangle"/>
            <p:cNvSpPr/>
            <p:nvPr/>
          </p:nvSpPr>
          <p:spPr>
            <a:xfrm>
              <a:off x="-1" y="11313451"/>
              <a:ext cx="773776" cy="2406783"/>
            </a:xfrm>
            <a:prstGeom prst="rect">
              <a:avLst/>
            </a:prstGeom>
            <a:solidFill>
              <a:schemeClr val="accent4">
                <a:hueOff val="-3600000"/>
                <a:lumOff val="-20194"/>
              </a:schemeClr>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49" name="Rectangle"/>
            <p:cNvSpPr/>
            <p:nvPr/>
          </p:nvSpPr>
          <p:spPr>
            <a:xfrm>
              <a:off x="0" y="11860080"/>
              <a:ext cx="773775" cy="1860154"/>
            </a:xfrm>
            <a:prstGeom prst="rect">
              <a:avLst/>
            </a:prstGeom>
            <a:solidFill>
              <a:srgbClr val="919294"/>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50" name="Rectangle"/>
            <p:cNvSpPr/>
            <p:nvPr/>
          </p:nvSpPr>
          <p:spPr>
            <a:xfrm>
              <a:off x="0" y="12132733"/>
              <a:ext cx="773775" cy="1587501"/>
            </a:xfrm>
            <a:prstGeom prst="rect">
              <a:avLst/>
            </a:prstGeom>
            <a:solidFill>
              <a:srgbClr val="274655"/>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51" name="Rectangle"/>
            <p:cNvSpPr/>
            <p:nvPr/>
          </p:nvSpPr>
          <p:spPr>
            <a:xfrm>
              <a:off x="0" y="0"/>
              <a:ext cx="773775" cy="1587501"/>
            </a:xfrm>
            <a:prstGeom prst="rect">
              <a:avLst/>
            </a:prstGeom>
            <a:solidFill>
              <a:schemeClr val="accent4">
                <a:hueOff val="-3600000"/>
                <a:lumOff val="-20194"/>
              </a:schemeClr>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grpSp>
      <p:sp>
        <p:nvSpPr>
          <p:cNvPr id="54" name="Slide Number"/>
          <p:cNvSpPr txBox="1">
            <a:spLocks noGrp="1"/>
          </p:cNvSpPr>
          <p:nvPr>
            <p:ph type="sldNum" sz="quarter" idx="2"/>
          </p:nvPr>
        </p:nvSpPr>
        <p:spPr>
          <a:xfrm>
            <a:off x="23231348" y="12839700"/>
            <a:ext cx="565405" cy="622300"/>
          </a:xfrm>
          <a:prstGeom prst="rect">
            <a:avLst/>
          </a:prstGeom>
        </p:spPr>
        <p:txBody>
          <a:bodyPr/>
          <a:lstStyle>
            <a:lvl1pPr>
              <a:defRPr sz="3000">
                <a:solidFill>
                  <a:schemeClr val="accent4"/>
                </a:solidFill>
                <a:latin typeface="Avenir Heavy"/>
                <a:ea typeface="Avenir Heavy"/>
                <a:cs typeface="Avenir Heavy"/>
                <a:sym typeface="Avenir Heavy"/>
              </a:defRPr>
            </a:lvl1pPr>
          </a:lstStyle>
          <a:p>
            <a:fld id="{86CB4B4D-7CA3-9044-876B-883B54F8677D}" type="slidenum">
              <a:t>‹#›</a:t>
            </a:fld>
            <a:endParaRPr/>
          </a:p>
        </p:txBody>
      </p:sp>
      <p:sp>
        <p:nvSpPr>
          <p:cNvPr id="56" name="Title Text"/>
          <p:cNvSpPr txBox="1">
            <a:spLocks noGrp="1"/>
          </p:cNvSpPr>
          <p:nvPr>
            <p:ph type="title"/>
          </p:nvPr>
        </p:nvSpPr>
        <p:spPr>
          <a:xfrm>
            <a:off x="1248833" y="169333"/>
            <a:ext cx="19309673" cy="1587038"/>
          </a:xfrm>
          <a:prstGeom prst="rect">
            <a:avLst/>
          </a:prstGeom>
        </p:spPr>
        <p:txBody>
          <a:bodyPr/>
          <a:lstStyle>
            <a:lvl1pPr algn="l">
              <a:defRPr sz="8400">
                <a:solidFill>
                  <a:schemeClr val="accent1">
                    <a:lumOff val="-12591"/>
                  </a:schemeClr>
                </a:solidFill>
                <a:latin typeface="+mn-lt"/>
                <a:ea typeface="+mn-ea"/>
                <a:cs typeface="+mn-cs"/>
                <a:sym typeface="Avenir Book"/>
              </a:defRPr>
            </a:lvl1pPr>
          </a:lstStyle>
          <a:p>
            <a:r>
              <a:t>Title Text</a:t>
            </a:r>
          </a:p>
        </p:txBody>
      </p:sp>
      <p:pic>
        <p:nvPicPr>
          <p:cNvPr id="57" name="esa_dark_grey.png" descr="esa_dark_grey.png"/>
          <p:cNvPicPr>
            <a:picLocks noChangeAspect="1"/>
          </p:cNvPicPr>
          <p:nvPr/>
        </p:nvPicPr>
        <p:blipFill>
          <a:blip r:embed="rId3"/>
          <a:stretch>
            <a:fillRect/>
          </a:stretch>
        </p:blipFill>
        <p:spPr>
          <a:xfrm>
            <a:off x="21214630" y="12859965"/>
            <a:ext cx="1608957" cy="581770"/>
          </a:xfrm>
          <a:prstGeom prst="rect">
            <a:avLst/>
          </a:prstGeom>
          <a:ln w="12700">
            <a:miter lim="400000"/>
          </a:ln>
        </p:spPr>
      </p:pic>
      <p:sp>
        <p:nvSpPr>
          <p:cNvPr id="13" name="ESA JWST Master Class, ESAC, Madrid Spain, 3-5 February 2020">
            <a:extLst>
              <a:ext uri="{FF2B5EF4-FFF2-40B4-BE49-F238E27FC236}">
                <a16:creationId xmlns:a16="http://schemas.microsoft.com/office/drawing/2014/main" id="{5C9CE475-F461-0849-BA78-04102031E236}"/>
              </a:ext>
            </a:extLst>
          </p:cNvPr>
          <p:cNvSpPr txBox="1"/>
          <p:nvPr userDrawn="1"/>
        </p:nvSpPr>
        <p:spPr>
          <a:xfrm>
            <a:off x="1248833" y="12868721"/>
            <a:ext cx="7639912"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ctr">
              <a:spcBef>
                <a:spcPts val="0"/>
              </a:spcBef>
              <a:defRPr sz="3000">
                <a:solidFill>
                  <a:schemeClr val="accent4"/>
                </a:solidFill>
                <a:latin typeface="Avenir Heavy"/>
                <a:ea typeface="Avenir Heavy"/>
                <a:cs typeface="Avenir Heavy"/>
                <a:sym typeface="Avenir Heavy"/>
              </a:defRPr>
            </a:lvl1pPr>
          </a:lstStyle>
          <a:p>
            <a:pPr algn="l"/>
            <a:r>
              <a:rPr lang="en-US" dirty="0"/>
              <a:t>JWST MASTER CLASS MELBOURNE 2020</a:t>
            </a:r>
            <a:endParaRPr dirty="0"/>
          </a:p>
        </p:txBody>
      </p:sp>
    </p:spTree>
    <p:extLst>
      <p:ext uri="{BB962C8B-B14F-4D97-AF65-F5344CB8AC3E}">
        <p14:creationId xmlns:p14="http://schemas.microsoft.com/office/powerpoint/2010/main" val="1094896739"/>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1_Title &amp; Subtitle">
    <p:spTree>
      <p:nvGrpSpPr>
        <p:cNvPr id="1" name=""/>
        <p:cNvGrpSpPr/>
        <p:nvPr/>
      </p:nvGrpSpPr>
      <p:grpSpPr>
        <a:xfrm>
          <a:off x="0" y="0"/>
          <a:ext cx="0" cy="0"/>
          <a:chOff x="0" y="0"/>
          <a:chExt cx="0" cy="0"/>
        </a:xfrm>
      </p:grpSpPr>
      <p:sp>
        <p:nvSpPr>
          <p:cNvPr id="21" name="Title Text"/>
          <p:cNvSpPr txBox="1">
            <a:spLocks noGrp="1"/>
          </p:cNvSpPr>
          <p:nvPr>
            <p:ph type="title"/>
          </p:nvPr>
        </p:nvSpPr>
        <p:spPr>
          <a:xfrm>
            <a:off x="524933" y="4922175"/>
            <a:ext cx="15620108" cy="2693592"/>
          </a:xfrm>
          <a:prstGeom prst="rect">
            <a:avLst/>
          </a:prstGeom>
        </p:spPr>
        <p:txBody>
          <a:bodyPr/>
          <a:lstStyle>
            <a:lvl1pPr algn="l">
              <a:defRPr>
                <a:solidFill>
                  <a:srgbClr val="FFFFFF"/>
                </a:solidFill>
              </a:defRPr>
            </a:lvl1pPr>
          </a:lstStyle>
          <a:p>
            <a:r>
              <a:rPr lang="en-US"/>
              <a:t>Click to edit Master title style</a:t>
            </a:r>
            <a:endParaRPr/>
          </a:p>
        </p:txBody>
      </p:sp>
      <p:sp>
        <p:nvSpPr>
          <p:cNvPr id="22" name="Body Level One…"/>
          <p:cNvSpPr txBox="1">
            <a:spLocks noGrp="1"/>
          </p:cNvSpPr>
          <p:nvPr>
            <p:ph type="body" sz="quarter" idx="1"/>
          </p:nvPr>
        </p:nvSpPr>
        <p:spPr>
          <a:prstGeom prst="rect">
            <a:avLst/>
          </a:prstGeom>
        </p:spPr>
        <p:txBody>
          <a:bodyPr/>
          <a:lstStyle>
            <a:lvl1pPr>
              <a:defRPr>
                <a:solidFill>
                  <a:schemeClr val="accent4">
                    <a:lumOff val="22769"/>
                  </a:schemeClr>
                </a:solidFill>
              </a:defRPr>
            </a:lvl1pPr>
            <a:lvl2pPr>
              <a:defRPr>
                <a:solidFill>
                  <a:schemeClr val="accent4">
                    <a:lumOff val="22769"/>
                  </a:schemeClr>
                </a:solidFill>
              </a:defRPr>
            </a:lvl2pPr>
            <a:lvl3pPr>
              <a:defRPr>
                <a:solidFill>
                  <a:schemeClr val="accent4">
                    <a:lumOff val="22769"/>
                  </a:schemeClr>
                </a:solidFill>
              </a:defRPr>
            </a:lvl3pPr>
            <a:lvl4pPr>
              <a:defRPr>
                <a:solidFill>
                  <a:schemeClr val="accent4">
                    <a:lumOff val="22769"/>
                  </a:schemeClr>
                </a:solidFill>
              </a:defRPr>
            </a:lvl4pPr>
            <a:lvl5pPr>
              <a:defRPr>
                <a:solidFill>
                  <a:schemeClr val="accent4">
                    <a:lumOff val="22769"/>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rPr lang="uk-UA" smtClean="0"/>
              <a:t>‹#›</a:t>
            </a:fld>
            <a:endParaRPr lang="uk-UA"/>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p:cNvSpPr/>
          <p:nvPr/>
        </p:nvSpPr>
        <p:spPr>
          <a:xfrm>
            <a:off x="23380700" y="1473200"/>
            <a:ext cx="1270000" cy="9996885"/>
          </a:xfrm>
          <a:prstGeom prst="rect">
            <a:avLst/>
          </a:prstGeom>
          <a:solidFill>
            <a:srgbClr val="DDDEE2"/>
          </a:solidFill>
          <a:ln w="12700">
            <a:miter lim="400000"/>
          </a:ln>
        </p:spPr>
        <p:txBody>
          <a:bodyPr lIns="0" tIns="0" rIns="0" bIns="0" anchor="ctr"/>
          <a:lstStyle/>
          <a:p>
            <a:pPr algn="ctr">
              <a:spcBef>
                <a:spcPts val="0"/>
              </a:spcBef>
              <a:defRPr sz="3200">
                <a:solidFill>
                  <a:srgbClr val="FFFFFF"/>
                </a:solidFill>
              </a:defRPr>
            </a:pPr>
            <a:endParaRPr/>
          </a:p>
        </p:txBody>
      </p:sp>
      <p:pic>
        <p:nvPicPr>
          <p:cNvPr id="3" name="jwst_20170515.jpg" descr="jwst_20170515.jpg"/>
          <p:cNvPicPr>
            <a:picLocks noChangeAspect="1"/>
          </p:cNvPicPr>
          <p:nvPr/>
        </p:nvPicPr>
        <p:blipFill>
          <a:blip r:embed="rId8"/>
          <a:stretch>
            <a:fillRect/>
          </a:stretch>
        </p:blipFill>
        <p:spPr>
          <a:xfrm>
            <a:off x="-978000" y="-1625599"/>
            <a:ext cx="24396067" cy="18272652"/>
          </a:xfrm>
          <a:prstGeom prst="rect">
            <a:avLst/>
          </a:prstGeom>
          <a:ln w="12700">
            <a:miter lim="400000"/>
          </a:ln>
        </p:spPr>
      </p:pic>
      <p:sp>
        <p:nvSpPr>
          <p:cNvPr id="4" name="Rectangle"/>
          <p:cNvSpPr/>
          <p:nvPr/>
        </p:nvSpPr>
        <p:spPr>
          <a:xfrm>
            <a:off x="-1224" y="652726"/>
            <a:ext cx="24386448" cy="13716001"/>
          </a:xfrm>
          <a:prstGeom prst="rect">
            <a:avLst/>
          </a:prstGeom>
          <a:solidFill>
            <a:srgbClr val="333333">
              <a:alpha val="83450"/>
            </a:srgbClr>
          </a:solidFill>
          <a:ln w="12700">
            <a:miter lim="400000"/>
          </a:ln>
        </p:spPr>
        <p:txBody>
          <a:bodyPr lIns="0" tIns="0" rIns="0" bIns="0" anchor="ctr"/>
          <a:lstStyle/>
          <a:p>
            <a:pPr algn="ctr">
              <a:spcBef>
                <a:spcPts val="0"/>
              </a:spcBef>
              <a:defRPr sz="3200">
                <a:solidFill>
                  <a:srgbClr val="FFFFFF"/>
                </a:solidFill>
              </a:defRPr>
            </a:pPr>
            <a:endParaRPr/>
          </a:p>
        </p:txBody>
      </p:sp>
      <p:sp>
        <p:nvSpPr>
          <p:cNvPr id="5" name="Title Text"/>
          <p:cNvSpPr txBox="1">
            <a:spLocks noGrp="1"/>
          </p:cNvSpPr>
          <p:nvPr>
            <p:ph type="title"/>
          </p:nvPr>
        </p:nvSpPr>
        <p:spPr>
          <a:xfrm>
            <a:off x="1778000" y="4888309"/>
            <a:ext cx="20828000" cy="269359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6" name="Rectangle"/>
          <p:cNvSpPr/>
          <p:nvPr/>
        </p:nvSpPr>
        <p:spPr>
          <a:xfrm>
            <a:off x="-8467" y="11309217"/>
            <a:ext cx="24400934" cy="2406783"/>
          </a:xfrm>
          <a:prstGeom prst="rect">
            <a:avLst/>
          </a:prstGeom>
          <a:solidFill>
            <a:srgbClr val="9B3641"/>
          </a:solidFill>
          <a:ln w="12700">
            <a:miter lim="400000"/>
          </a:ln>
        </p:spPr>
        <p:txBody>
          <a:bodyPr lIns="0" tIns="0" rIns="0" bIns="0" anchor="ctr"/>
          <a:lstStyle/>
          <a:p>
            <a:pPr algn="ctr">
              <a:spcBef>
                <a:spcPts val="0"/>
              </a:spcBef>
              <a:defRPr sz="3200">
                <a:solidFill>
                  <a:srgbClr val="FFFFFF"/>
                </a:solidFill>
              </a:defRPr>
            </a:pPr>
            <a:endParaRPr/>
          </a:p>
        </p:txBody>
      </p:sp>
      <p:sp>
        <p:nvSpPr>
          <p:cNvPr id="7" name="Rectangle"/>
          <p:cNvSpPr/>
          <p:nvPr/>
        </p:nvSpPr>
        <p:spPr>
          <a:xfrm>
            <a:off x="-8467" y="11855846"/>
            <a:ext cx="24400934" cy="1860154"/>
          </a:xfrm>
          <a:prstGeom prst="rect">
            <a:avLst/>
          </a:prstGeom>
          <a:solidFill>
            <a:srgbClr val="333333"/>
          </a:solidFill>
          <a:ln w="12700">
            <a:miter lim="400000"/>
          </a:ln>
        </p:spPr>
        <p:txBody>
          <a:bodyPr lIns="0" tIns="0" rIns="0" bIns="0" anchor="ctr"/>
          <a:lstStyle/>
          <a:p>
            <a:pPr algn="ctr">
              <a:spcBef>
                <a:spcPts val="0"/>
              </a:spcBef>
              <a:defRPr sz="3200">
                <a:solidFill>
                  <a:srgbClr val="FFFFFF"/>
                </a:solidFill>
              </a:defRPr>
            </a:pPr>
            <a:endParaRPr/>
          </a:p>
        </p:txBody>
      </p:sp>
      <p:sp>
        <p:nvSpPr>
          <p:cNvPr id="8" name="Rectangle"/>
          <p:cNvSpPr/>
          <p:nvPr/>
        </p:nvSpPr>
        <p:spPr>
          <a:xfrm>
            <a:off x="-8467" y="12128500"/>
            <a:ext cx="24400934" cy="1587500"/>
          </a:xfrm>
          <a:prstGeom prst="rect">
            <a:avLst/>
          </a:prstGeom>
          <a:solidFill>
            <a:schemeClr val="accent2">
              <a:lumOff val="10634"/>
            </a:schemeClr>
          </a:solidFill>
          <a:ln w="12700">
            <a:miter lim="400000"/>
          </a:ln>
        </p:spPr>
        <p:txBody>
          <a:bodyPr lIns="0" tIns="0" rIns="0" bIns="0" anchor="ctr"/>
          <a:lstStyle/>
          <a:p>
            <a:pPr algn="ctr">
              <a:spcBef>
                <a:spcPts val="0"/>
              </a:spcBef>
              <a:defRPr sz="3200">
                <a:solidFill>
                  <a:srgbClr val="FFFFFF"/>
                </a:solidFill>
              </a:defRPr>
            </a:pPr>
            <a:endParaRPr/>
          </a:p>
        </p:txBody>
      </p:sp>
      <p:sp>
        <p:nvSpPr>
          <p:cNvPr id="9" name="Rectangle"/>
          <p:cNvSpPr/>
          <p:nvPr/>
        </p:nvSpPr>
        <p:spPr>
          <a:xfrm>
            <a:off x="-8467" y="-4234"/>
            <a:ext cx="24400934" cy="1587501"/>
          </a:xfrm>
          <a:prstGeom prst="rect">
            <a:avLst/>
          </a:prstGeom>
          <a:solidFill>
            <a:schemeClr val="accent2"/>
          </a:solidFill>
          <a:ln w="12700">
            <a:miter lim="400000"/>
          </a:ln>
        </p:spPr>
        <p:txBody>
          <a:bodyPr lIns="0" tIns="0" rIns="0" bIns="0" anchor="ctr"/>
          <a:lstStyle/>
          <a:p>
            <a:pPr algn="ctr">
              <a:spcBef>
                <a:spcPts val="0"/>
              </a:spcBef>
              <a:defRPr sz="3200">
                <a:solidFill>
                  <a:srgbClr val="FFFFFF"/>
                </a:solidFill>
              </a:defRPr>
            </a:pPr>
            <a:endParaRPr/>
          </a:p>
        </p:txBody>
      </p:sp>
      <p:sp>
        <p:nvSpPr>
          <p:cNvPr id="10" name="Body Level One…"/>
          <p:cNvSpPr txBox="1">
            <a:spLocks noGrp="1"/>
          </p:cNvSpPr>
          <p:nvPr>
            <p:ph type="body" idx="1"/>
          </p:nvPr>
        </p:nvSpPr>
        <p:spPr>
          <a:xfrm>
            <a:off x="524933" y="7959592"/>
            <a:ext cx="20636013" cy="281014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11"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lgn="ctr">
              <a:spcBef>
                <a:spcPts val="0"/>
              </a:spcBef>
              <a:defRPr sz="2400">
                <a:solidFill>
                  <a:schemeClr val="accent5">
                    <a:hueOff val="-8881752"/>
                    <a:lumOff val="-12984"/>
                  </a:schemeClr>
                </a:solidFill>
                <a:latin typeface="Helvetica Neue Light"/>
                <a:ea typeface="Helvetica Neue Light"/>
                <a:cs typeface="Helvetica Neue Light"/>
                <a:sym typeface="Helvetica Neue Light"/>
              </a:defRPr>
            </a:lvl1pPr>
          </a:lstStyle>
          <a:p>
            <a:fld id="{86CB4B4D-7CA3-9044-876B-883B54F8677D}" type="slidenum">
              <a:rPr lang="uk-UA" smtClean="0"/>
              <a:t>‹#›</a:t>
            </a:fld>
            <a:endParaRPr lang="uk-UA"/>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transition spd="med"/>
  <p:txStyles>
    <p:titleStyle>
      <a:lvl1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1pPr>
      <a:lvl2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2pPr>
      <a:lvl3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3pPr>
      <a:lvl4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4pPr>
      <a:lvl5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5pPr>
      <a:lvl6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6pPr>
      <a:lvl7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7pPr>
      <a:lvl8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8pPr>
      <a:lvl9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9pPr>
    </p:titleStyle>
    <p:bodyStyle>
      <a:lvl1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1pPr>
      <a:lvl2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2pPr>
      <a:lvl3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3pPr>
      <a:lvl4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4pPr>
      <a:lvl5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5pPr>
      <a:lvl6pPr marL="0" marR="0" indent="35560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6pPr>
      <a:lvl7pPr marL="0" marR="0" indent="71120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7pPr>
      <a:lvl8pPr marL="0" marR="0" indent="106680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8pPr>
      <a:lvl9pPr marL="0" marR="0" indent="142240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9pPr>
    </p:bodyStyle>
    <p:otherStyle>
      <a:lvl1pPr marL="0" marR="0" indent="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2286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4572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6858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9144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11430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13716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16002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18288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hyperlink" Target="https://jwst-docs.stsci.edu/methods-and-roadmaps/jwst-high-contrast-imaging/hci-supporting-technical-information/hcioptics%23HCIOptics-LyC"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jwst-docs.stsci.edu/methods-and-roadmaps/jwst-high-contrast-imaging/hci-supporting-technical-information/hci-inner-working-angle" TargetMode="External"/><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jwst-docs.stsci.edu/mid-infrared-instrument/miri-observing-modes/miri-coronagraphic-imaging%23MIRICoronagraphicImaging-CoronFiltersCoronagraphfilters" TargetMode="External"/><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hyperlink" Target="https://jwst-docs.stsci.edu/mid-infrared-instrument/miri-observing-modes/miri-coronagraphic-imaging%23MIRICoronagraphicImaging-CoronFilters"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jwst-docs.stsci.edu/near-infrared-camera/nircam-observing-strategies/nircam-coronagraphic-imaging-recommended-strategies%23NIRCamCoronagraphicImagingRecommendedStrategies-Signal-to-NoiseRatio" TargetMode="External"/><Relationship Id="rId2" Type="http://schemas.openxmlformats.org/officeDocument/2006/relationships/hyperlink" Target="https://jwst-docs.stsci.edu/methods-and-roadmaps/jwst-high-contrast-imaging%23JWSTHigh-ContrastImaging-Instrument" TargetMode="External"/><Relationship Id="rId1" Type="http://schemas.openxmlformats.org/officeDocument/2006/relationships/slideLayout" Target="../slideLayouts/slideLayout3.xml"/><Relationship Id="rId5" Type="http://schemas.openxmlformats.org/officeDocument/2006/relationships/hyperlink" Target="https://jwst-docs.stsci.edu/mid-infrared-instrument/miri-observing-strategies/miri-coronagraphic-recommended-strategies" TargetMode="External"/><Relationship Id="rId4" Type="http://schemas.openxmlformats.org/officeDocument/2006/relationships/hyperlink" Target="https://jwst-docs.stsci.edu/near-infrared-camera/nircam-operations/nircam-dithers-and-mosaics/nircam-subpixel-dithers/nircam-small-grid-dither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jwst-docs.stsci.edu/near-infrared-camera/nircam-observing-strategies/nircam-coronagraphic-imaging-recommended-strategies%23NIRCamCoronagraphicImagingRecommendedStrategies-Signal-to-NoiseRatio"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jwst-docs.stsci.edu/methods-and-roadmaps/jwst-high-contrast-imaging/hci-supporting-technical-information/hcioptics%23HCIOptics-LyC"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hyperlink" Target="https://jwst-docs.stsci.edu/mid-infrared-instrument/miri-observing-strategies/miri-coronagraphic-recommended-strategies"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hyperlink" Target="https://jwst-docs.stsci.edu/mid-infrared-instrument/miri-observing-strategies/miri-coronagraphic-recommended-strategies" TargetMode="External"/><Relationship Id="rId2" Type="http://schemas.openxmlformats.org/officeDocument/2006/relationships/hyperlink" Target="https://jwst-docs.stsci.edu/methods-and-roadmaps/jwst-high-contrast-imaging/hci-proposal-planning/hcietc-instructions" TargetMode="External"/><Relationship Id="rId1" Type="http://schemas.openxmlformats.org/officeDocument/2006/relationships/slideLayout" Target="../slideLayouts/slideLayout3.xml"/><Relationship Id="rId6" Type="http://schemas.openxmlformats.org/officeDocument/2006/relationships/hyperlink" Target="ttps://jwst-docs.stsci.edu/jwst-other-tools/target-visibility-tools/jwst-coronagraphic-visibility-tool-help" TargetMode="External"/><Relationship Id="rId5" Type="http://schemas.openxmlformats.org/officeDocument/2006/relationships/hyperlink" Target="https://jist.stsci.edu/jist" TargetMode="External"/><Relationship Id="rId4" Type="http://schemas.openxmlformats.org/officeDocument/2006/relationships/hyperlink" Target="https://jwst-docs.stsci.edu/near-infrared-camera/nircam-operations/nircam-coronagraphic-psf-estimation"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hyperlink" Target="https://jwst-docs.stsci.edu/methods-and-roadmaps/jwst-imag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jwst-docs.stsci.edu/near-infrared-camera/nircam-observing-modes/nircam-coronagraphic-imaging" TargetMode="External"/><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p:cNvSpPr txBox="1">
            <a:spLocks noGrp="1"/>
          </p:cNvSpPr>
          <p:nvPr>
            <p:ph type="title"/>
          </p:nvPr>
        </p:nvSpPr>
        <p:spPr>
          <a:xfrm>
            <a:off x="524933" y="5116138"/>
            <a:ext cx="15620108" cy="2693592"/>
          </a:xfrm>
          <a:prstGeom prst="rect">
            <a:avLst/>
          </a:prstGeom>
        </p:spPr>
        <p:txBody>
          <a:bodyPr>
            <a:normAutofit fontScale="90000"/>
          </a:bodyPr>
          <a:lstStyle/>
          <a:p>
            <a:r>
              <a:rPr lang="en-GB" dirty="0"/>
              <a:t>High Contrast  Imaging with </a:t>
            </a:r>
            <a:r>
              <a:rPr lang="en-GB" dirty="0" err="1"/>
              <a:t>JWST:Coronagraphy</a:t>
            </a:r>
            <a:br>
              <a:rPr lang="en-GB" dirty="0"/>
            </a:br>
            <a:endParaRPr sz="4900" dirty="0"/>
          </a:p>
        </p:txBody>
      </p:sp>
      <p:sp>
        <p:nvSpPr>
          <p:cNvPr id="3" name="Text Placeholder 2"/>
          <p:cNvSpPr>
            <a:spLocks noGrp="1"/>
          </p:cNvSpPr>
          <p:nvPr>
            <p:ph type="body" sz="quarter" idx="1"/>
          </p:nvPr>
        </p:nvSpPr>
        <p:spPr/>
        <p:txBody>
          <a:bodyPr>
            <a:normAutofit/>
          </a:bodyPr>
          <a:lstStyle/>
          <a:p>
            <a:r>
              <a:rPr lang="en-US" sz="3600" dirty="0"/>
              <a:t>Colin Jacobs</a:t>
            </a:r>
          </a:p>
        </p:txBody>
      </p:sp>
      <p:sp>
        <p:nvSpPr>
          <p:cNvPr id="4" name="Text Placeholder 3"/>
          <p:cNvSpPr>
            <a:spLocks noGrp="1"/>
          </p:cNvSpPr>
          <p:nvPr>
            <p:ph type="body" sz="quarter" idx="13"/>
          </p:nvPr>
        </p:nvSpPr>
        <p:spPr>
          <a:xfrm>
            <a:off x="493585" y="12640121"/>
            <a:ext cx="7639912" cy="564257"/>
          </a:xfrm>
        </p:spPr>
        <p:txBody>
          <a:bodyPr/>
          <a:lstStyle/>
          <a:p>
            <a:r>
              <a:rPr lang="en-US" dirty="0"/>
              <a:t>JWST MASTER CLASS MELBOURNE 2022</a:t>
            </a:r>
          </a:p>
        </p:txBody>
      </p:sp>
    </p:spTree>
    <p:extLst>
      <p:ext uri="{BB962C8B-B14F-4D97-AF65-F5344CB8AC3E}">
        <p14:creationId xmlns:p14="http://schemas.microsoft.com/office/powerpoint/2010/main" val="2982919985"/>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833" y="1816292"/>
            <a:ext cx="17513300" cy="9880600"/>
          </a:xfrm>
          <a:prstGeom prst="rect">
            <a:avLst/>
          </a:prstGeom>
        </p:spPr>
      </p:pic>
      <p:sp>
        <p:nvSpPr>
          <p:cNvPr id="6" name="TextBox 5"/>
          <p:cNvSpPr txBox="1"/>
          <p:nvPr/>
        </p:nvSpPr>
        <p:spPr>
          <a:xfrm>
            <a:off x="6096000" y="11921207"/>
            <a:ext cx="12420067" cy="846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100000"/>
              </a:lnSpc>
              <a:spcBef>
                <a:spcPts val="1000"/>
              </a:spcBef>
              <a:spcAft>
                <a:spcPts val="0"/>
              </a:spcAft>
              <a:buClrTx/>
              <a:buSzTx/>
              <a:buFontTx/>
              <a:buNone/>
              <a:tabLst/>
            </a:pPr>
            <a:r>
              <a:rPr kumimoji="0" lang="en-GB" sz="4000" b="0" i="0" u="none" strike="noStrike" cap="none" spc="0" normalizeH="0" baseline="0" dirty="0">
                <a:ln>
                  <a:noFill/>
                </a:ln>
                <a:solidFill>
                  <a:schemeClr val="accent4">
                    <a:hueOff val="-3600000"/>
                    <a:lumOff val="-20194"/>
                  </a:schemeClr>
                </a:solidFill>
                <a:effectLst/>
                <a:uFillTx/>
                <a:sym typeface="Avenir Book"/>
              </a:rPr>
              <a:t>Figure by Julien</a:t>
            </a:r>
            <a:r>
              <a:rPr kumimoji="0" lang="en-GB" sz="4000" b="0" i="0" u="none" strike="noStrike" cap="none" spc="0" normalizeH="0" dirty="0">
                <a:ln>
                  <a:noFill/>
                </a:ln>
                <a:solidFill>
                  <a:schemeClr val="accent4">
                    <a:hueOff val="-3600000"/>
                    <a:lumOff val="-20194"/>
                  </a:schemeClr>
                </a:solidFill>
                <a:effectLst/>
                <a:uFillTx/>
                <a:sym typeface="Avenir Book"/>
              </a:rPr>
              <a:t> Girard, HCI </a:t>
            </a:r>
            <a:r>
              <a:rPr kumimoji="0" lang="en-GB" sz="4000" b="0" i="0" u="none" strike="noStrike" cap="none" spc="0" normalizeH="0" dirty="0" err="1">
                <a:ln>
                  <a:noFill/>
                </a:ln>
                <a:solidFill>
                  <a:schemeClr val="accent4">
                    <a:hueOff val="-3600000"/>
                    <a:lumOff val="-20194"/>
                  </a:schemeClr>
                </a:solidFill>
                <a:effectLst/>
                <a:uFillTx/>
                <a:sym typeface="Avenir Book"/>
              </a:rPr>
              <a:t>STScI</a:t>
            </a:r>
            <a:r>
              <a:rPr kumimoji="0" lang="en-GB" sz="4000" b="0" i="0" u="none" strike="noStrike" cap="none" spc="0" normalizeH="0" dirty="0">
                <a:ln>
                  <a:noFill/>
                </a:ln>
                <a:solidFill>
                  <a:schemeClr val="accent4">
                    <a:hueOff val="-3600000"/>
                    <a:lumOff val="-20194"/>
                  </a:schemeClr>
                </a:solidFill>
                <a:effectLst/>
                <a:uFillTx/>
                <a:sym typeface="Avenir Book"/>
              </a:rPr>
              <a:t> Maste</a:t>
            </a:r>
            <a:r>
              <a:rPr lang="en-GB" sz="4000" dirty="0"/>
              <a:t>r Class 2019</a:t>
            </a:r>
            <a:endParaRPr kumimoji="0" lang="en-GB" sz="4000" b="0" i="0" u="none" strike="noStrike" cap="none" spc="0" normalizeH="0" baseline="0" dirty="0">
              <a:ln>
                <a:noFill/>
              </a:ln>
              <a:solidFill>
                <a:schemeClr val="accent4">
                  <a:hueOff val="-3600000"/>
                  <a:lumOff val="-20194"/>
                </a:schemeClr>
              </a:solidFill>
              <a:effectLst/>
              <a:uFillTx/>
              <a:sym typeface="Avenir Book"/>
            </a:endParaRPr>
          </a:p>
        </p:txBody>
      </p:sp>
    </p:spTree>
    <p:extLst>
      <p:ext uri="{BB962C8B-B14F-4D97-AF65-F5344CB8AC3E}">
        <p14:creationId xmlns:p14="http://schemas.microsoft.com/office/powerpoint/2010/main" val="353532409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GB" dirty="0" err="1"/>
              <a:t>NIRCam</a:t>
            </a:r>
            <a:r>
              <a:rPr lang="en-GB" dirty="0"/>
              <a:t> coronagraphs with round </a:t>
            </a:r>
            <a:r>
              <a:rPr lang="en-GB" dirty="0" err="1"/>
              <a:t>coronagraphic</a:t>
            </a:r>
            <a:r>
              <a:rPr lang="en-GB" dirty="0"/>
              <a:t> masks  work best in narrow and medium bands centred at 1.92, 3.23, and 4.35 µm.</a:t>
            </a:r>
          </a:p>
          <a:p>
            <a:r>
              <a:rPr lang="en-GB" dirty="0"/>
              <a:t>Coronagraphs with bar-shaped </a:t>
            </a:r>
            <a:r>
              <a:rPr lang="en-GB" dirty="0" err="1"/>
              <a:t>occulters</a:t>
            </a:r>
            <a:r>
              <a:rPr lang="en-GB" dirty="0"/>
              <a:t> work best in narrow and medium bands in the ranges 1.7–2.2 µm and 2.4–5 µm. </a:t>
            </a:r>
          </a:p>
          <a:p>
            <a:pPr marL="0" indent="0">
              <a:buNone/>
            </a:pPr>
            <a:r>
              <a:rPr lang="en-GB" dirty="0"/>
              <a:t>   (</a:t>
            </a:r>
            <a:r>
              <a:rPr lang="en-GB" sz="4000" i="1" dirty="0">
                <a:hlinkClick r:id="rId2"/>
              </a:rPr>
              <a:t>https://jwst-docs.stsci.edu/methods-and-roadmaps/jwst-high-contrast-imaging/hci-supporting-technical-information/hcioptics#HCIOptics-LyC</a:t>
            </a:r>
            <a:r>
              <a:rPr lang="en-GB" dirty="0"/>
              <a:t>)</a:t>
            </a:r>
          </a:p>
        </p:txBody>
      </p:sp>
      <p:sp>
        <p:nvSpPr>
          <p:cNvPr id="3" name="Title 2"/>
          <p:cNvSpPr>
            <a:spLocks noGrp="1"/>
          </p:cNvSpPr>
          <p:nvPr>
            <p:ph type="title"/>
          </p:nvPr>
        </p:nvSpPr>
        <p:spPr/>
        <p:txBody>
          <a:bodyPr/>
          <a:lstStyle/>
          <a:p>
            <a:endParaRPr lang="en-GB"/>
          </a:p>
        </p:txBody>
      </p:sp>
    </p:spTree>
    <p:extLst>
      <p:ext uri="{BB962C8B-B14F-4D97-AF65-F5344CB8AC3E}">
        <p14:creationId xmlns:p14="http://schemas.microsoft.com/office/powerpoint/2010/main" val="164226652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GB" dirty="0"/>
              <a:t>There is a wavelength dependence on the inner working angle:</a:t>
            </a:r>
          </a:p>
          <a:p>
            <a:pPr marL="0" indent="0">
              <a:buNone/>
            </a:pPr>
            <a:endParaRPr lang="en-GB" dirty="0"/>
          </a:p>
        </p:txBody>
      </p:sp>
      <p:sp>
        <p:nvSpPr>
          <p:cNvPr id="3" name="Title 2"/>
          <p:cNvSpPr>
            <a:spLocks noGrp="1"/>
          </p:cNvSpPr>
          <p:nvPr>
            <p:ph type="title"/>
          </p:nvPr>
        </p:nvSpPr>
        <p:spPr/>
        <p:txBody>
          <a:bodyPr/>
          <a:lstStyle/>
          <a:p>
            <a:endParaRPr lang="en-GB"/>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5311" y="3943801"/>
            <a:ext cx="14633734" cy="7316866"/>
          </a:xfrm>
          <a:prstGeom prst="rect">
            <a:avLst/>
          </a:prstGeom>
        </p:spPr>
      </p:pic>
      <p:sp>
        <p:nvSpPr>
          <p:cNvPr id="6" name="TextBox 5"/>
          <p:cNvSpPr txBox="1"/>
          <p:nvPr/>
        </p:nvSpPr>
        <p:spPr>
          <a:xfrm>
            <a:off x="9171710" y="7240596"/>
            <a:ext cx="5956759" cy="7232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100000"/>
              </a:lnSpc>
              <a:spcBef>
                <a:spcPts val="1000"/>
              </a:spcBef>
              <a:spcAft>
                <a:spcPts val="0"/>
              </a:spcAft>
              <a:buClrTx/>
              <a:buSzTx/>
              <a:buFontTx/>
              <a:buNone/>
              <a:tabLst/>
            </a:pPr>
            <a:r>
              <a:rPr kumimoji="0" lang="en-GB" sz="3200" b="0" i="0" u="none" strike="noStrike" cap="none" spc="0" normalizeH="0" baseline="0" dirty="0">
                <a:ln>
                  <a:noFill/>
                </a:ln>
                <a:solidFill>
                  <a:schemeClr val="accent4">
                    <a:hueOff val="-3600000"/>
                    <a:lumOff val="-20194"/>
                  </a:schemeClr>
                </a:solidFill>
                <a:effectLst/>
                <a:uFillTx/>
                <a:latin typeface="+mn-lt"/>
                <a:ea typeface="+mn-ea"/>
                <a:cs typeface="+mn-cs"/>
                <a:sym typeface="Avenir Book"/>
              </a:rPr>
              <a:t>Dashed lines: IWA for</a:t>
            </a:r>
            <a:r>
              <a:rPr kumimoji="0" lang="en-GB" sz="3200" b="0" i="0" u="none" strike="noStrike" cap="none" spc="0" normalizeH="0" dirty="0">
                <a:ln>
                  <a:noFill/>
                </a:ln>
                <a:solidFill>
                  <a:schemeClr val="accent4">
                    <a:hueOff val="-3600000"/>
                    <a:lumOff val="-20194"/>
                  </a:schemeClr>
                </a:solidFill>
                <a:effectLst/>
                <a:uFillTx/>
                <a:latin typeface="+mn-lt"/>
                <a:ea typeface="+mn-ea"/>
                <a:cs typeface="+mn-cs"/>
                <a:sym typeface="Avenir Book"/>
              </a:rPr>
              <a:t> each filter</a:t>
            </a:r>
            <a:endParaRPr kumimoji="0" lang="en-GB" sz="3200" b="0" i="0" u="none" strike="noStrike" cap="none" spc="0" normalizeH="0" baseline="0" dirty="0">
              <a:ln>
                <a:noFill/>
              </a:ln>
              <a:solidFill>
                <a:schemeClr val="accent4">
                  <a:hueOff val="-3600000"/>
                  <a:lumOff val="-20194"/>
                </a:schemeClr>
              </a:solidFill>
              <a:effectLst/>
              <a:uFillTx/>
              <a:latin typeface="+mn-lt"/>
              <a:ea typeface="+mn-ea"/>
              <a:cs typeface="+mn-cs"/>
              <a:sym typeface="Avenir Book"/>
            </a:endParaRPr>
          </a:p>
        </p:txBody>
      </p:sp>
      <p:sp>
        <p:nvSpPr>
          <p:cNvPr id="5" name="TextBox 4"/>
          <p:cNvSpPr txBox="1"/>
          <p:nvPr/>
        </p:nvSpPr>
        <p:spPr>
          <a:xfrm>
            <a:off x="1678800" y="11308767"/>
            <a:ext cx="18905817" cy="6001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GB" sz="2400" i="1" dirty="0">
                <a:hlinkClick r:id="rId3"/>
              </a:rPr>
              <a:t>https://jwst-docs.stsci.edu/methods-and-roadmaps/jwst-high-contrast-imaging/hci-supporting-technical-information/hci-inner-working-angle</a:t>
            </a:r>
            <a:endParaRPr kumimoji="0" lang="en-GB" sz="2400" b="0" i="1" u="none" strike="noStrike" cap="none" spc="0" normalizeH="0" baseline="0" dirty="0">
              <a:ln>
                <a:noFill/>
              </a:ln>
              <a:solidFill>
                <a:schemeClr val="accent4">
                  <a:hueOff val="-3600000"/>
                  <a:lumOff val="-20194"/>
                </a:schemeClr>
              </a:solidFill>
              <a:effectLst/>
              <a:uFillTx/>
              <a:sym typeface="Avenir Book"/>
            </a:endParaRPr>
          </a:p>
        </p:txBody>
      </p:sp>
    </p:spTree>
    <p:extLst>
      <p:ext uri="{BB962C8B-B14F-4D97-AF65-F5344CB8AC3E}">
        <p14:creationId xmlns:p14="http://schemas.microsoft.com/office/powerpoint/2010/main" val="297349860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MIRI</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2959" y="3022600"/>
            <a:ext cx="8242300" cy="7670800"/>
          </a:xfrm>
          <a:prstGeom prst="rect">
            <a:avLst/>
          </a:prstGeom>
        </p:spPr>
      </p:pic>
      <p:sp>
        <p:nvSpPr>
          <p:cNvPr id="6" name="TextBox 5"/>
          <p:cNvSpPr txBox="1"/>
          <p:nvPr/>
        </p:nvSpPr>
        <p:spPr>
          <a:xfrm>
            <a:off x="10695714" y="3966503"/>
            <a:ext cx="9776715" cy="6170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R="0" algn="l" defTabSz="825500" rtl="0" fontAlgn="auto" latinLnBrk="0" hangingPunct="0">
              <a:lnSpc>
                <a:spcPct val="100000"/>
              </a:lnSpc>
              <a:spcBef>
                <a:spcPts val="1000"/>
              </a:spcBef>
              <a:spcAft>
                <a:spcPts val="0"/>
              </a:spcAft>
              <a:buClrTx/>
              <a:buSzTx/>
              <a:tabLst/>
            </a:pPr>
            <a:r>
              <a:rPr lang="en-GB" dirty="0"/>
              <a:t>Four possible setups;</a:t>
            </a:r>
          </a:p>
          <a:p>
            <a:pPr marL="685800" lvl="5" indent="-685800">
              <a:buFont typeface="Arial" panose="020B0604020202020204" pitchFamily="34" charset="0"/>
              <a:buChar char="•"/>
            </a:pPr>
            <a:r>
              <a:rPr kumimoji="0" lang="en-GB" b="0" i="0" u="none" strike="noStrike" cap="none" spc="0" normalizeH="0" baseline="0" dirty="0" err="1">
                <a:ln>
                  <a:noFill/>
                </a:ln>
                <a:solidFill>
                  <a:schemeClr val="accent4">
                    <a:hueOff val="-3600000"/>
                    <a:lumOff val="-20194"/>
                  </a:schemeClr>
                </a:solidFill>
                <a:effectLst/>
                <a:uFillTx/>
                <a:latin typeface="+mn-lt"/>
                <a:ea typeface="+mn-ea"/>
                <a:cs typeface="+mn-cs"/>
                <a:sym typeface="Avenir Book"/>
              </a:rPr>
              <a:t>Lyot</a:t>
            </a:r>
            <a:r>
              <a:rPr kumimoji="0" lang="en-GB" b="0" i="0" u="none" strike="noStrike" cap="none" spc="0" normalizeH="0" baseline="0" dirty="0">
                <a:ln>
                  <a:noFill/>
                </a:ln>
                <a:solidFill>
                  <a:schemeClr val="accent4">
                    <a:hueOff val="-3600000"/>
                    <a:lumOff val="-20194"/>
                  </a:schemeClr>
                </a:solidFill>
                <a:effectLst/>
                <a:uFillTx/>
                <a:latin typeface="+mn-lt"/>
                <a:ea typeface="+mn-ea"/>
                <a:cs typeface="+mn-cs"/>
                <a:sym typeface="Avenir Book"/>
              </a:rPr>
              <a:t>  mask for wide band </a:t>
            </a:r>
          </a:p>
          <a:p>
            <a:pPr marL="685800" lvl="5" indent="-685800">
              <a:buFont typeface="Arial" panose="020B0604020202020204" pitchFamily="34" charset="0"/>
              <a:buChar char="•"/>
            </a:pPr>
            <a:r>
              <a:rPr lang="en-GB" dirty="0"/>
              <a:t>Three four-quadrant phase</a:t>
            </a:r>
          </a:p>
          <a:p>
            <a:pPr lvl="5" indent="0"/>
            <a:r>
              <a:rPr lang="en-GB" dirty="0"/>
              <a:t>     masks at 10.575, 11.40 and</a:t>
            </a:r>
          </a:p>
          <a:p>
            <a:pPr lvl="5" indent="0"/>
            <a:r>
              <a:rPr lang="en-GB" dirty="0"/>
              <a:t>     15.50 </a:t>
            </a:r>
            <a:r>
              <a:rPr lang="el-GR" dirty="0"/>
              <a:t>μ</a:t>
            </a:r>
            <a:r>
              <a:rPr lang="en-GB" dirty="0"/>
              <a:t>m, which use destructive</a:t>
            </a:r>
          </a:p>
          <a:p>
            <a:pPr lvl="5" indent="0"/>
            <a:r>
              <a:rPr lang="en-GB" dirty="0"/>
              <a:t>     interference to cancel light from</a:t>
            </a:r>
          </a:p>
          <a:p>
            <a:pPr lvl="5" indent="0"/>
            <a:r>
              <a:rPr lang="en-GB" dirty="0"/>
              <a:t>     host.</a:t>
            </a:r>
          </a:p>
        </p:txBody>
      </p:sp>
      <p:sp>
        <p:nvSpPr>
          <p:cNvPr id="7" name="TextBox 6"/>
          <p:cNvSpPr txBox="1"/>
          <p:nvPr/>
        </p:nvSpPr>
        <p:spPr>
          <a:xfrm>
            <a:off x="4073234" y="11022840"/>
            <a:ext cx="5578450" cy="15901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lvl="0"/>
            <a:r>
              <a:rPr lang="en-GB" sz="4000" dirty="0">
                <a:solidFill>
                  <a:srgbClr val="929292">
                    <a:hueOff val="-3600000"/>
                    <a:lumOff val="-20194"/>
                  </a:srgbClr>
                </a:solidFill>
              </a:rPr>
              <a:t>Figure by Julien Girard, </a:t>
            </a:r>
          </a:p>
          <a:p>
            <a:pPr lvl="0"/>
            <a:r>
              <a:rPr lang="en-GB" sz="4000" dirty="0">
                <a:solidFill>
                  <a:srgbClr val="929292">
                    <a:hueOff val="-3600000"/>
                    <a:lumOff val="-20194"/>
                  </a:srgbClr>
                </a:solidFill>
              </a:rPr>
              <a:t>HCI Master Class 2019</a:t>
            </a:r>
          </a:p>
        </p:txBody>
      </p:sp>
    </p:spTree>
    <p:extLst>
      <p:ext uri="{BB962C8B-B14F-4D97-AF65-F5344CB8AC3E}">
        <p14:creationId xmlns:p14="http://schemas.microsoft.com/office/powerpoint/2010/main" val="147353225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MIRI </a:t>
            </a:r>
            <a:r>
              <a:rPr lang="en-GB" dirty="0" err="1"/>
              <a:t>coronagraphic</a:t>
            </a:r>
            <a:r>
              <a:rPr lang="en-GB" dirty="0"/>
              <a:t> filters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557" y="3824377"/>
            <a:ext cx="20134396" cy="5943886"/>
          </a:xfrm>
          <a:prstGeom prst="rect">
            <a:avLst/>
          </a:prstGeom>
        </p:spPr>
      </p:pic>
      <p:sp>
        <p:nvSpPr>
          <p:cNvPr id="6" name="TextBox 5"/>
          <p:cNvSpPr txBox="1"/>
          <p:nvPr/>
        </p:nvSpPr>
        <p:spPr>
          <a:xfrm>
            <a:off x="2055775" y="10068455"/>
            <a:ext cx="18889787" cy="18364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1000"/>
              </a:spcBef>
              <a:spcAft>
                <a:spcPts val="0"/>
              </a:spcAft>
              <a:buClrTx/>
              <a:buSzTx/>
              <a:buFontTx/>
              <a:buNone/>
              <a:tabLst/>
            </a:pPr>
            <a:r>
              <a:rPr kumimoji="0" lang="en-GB" sz="4800" b="0" i="0" u="none" strike="noStrike" cap="none" spc="0" normalizeH="0" baseline="0" dirty="0">
                <a:ln>
                  <a:noFill/>
                </a:ln>
                <a:solidFill>
                  <a:schemeClr val="accent4">
                    <a:hueOff val="-3600000"/>
                    <a:lumOff val="-20194"/>
                  </a:schemeClr>
                </a:solidFill>
                <a:effectLst/>
                <a:uFillTx/>
                <a:latin typeface="+mn-lt"/>
                <a:ea typeface="+mn-ea"/>
                <a:cs typeface="+mn-cs"/>
                <a:sym typeface="Avenir Book"/>
              </a:rPr>
              <a:t>MIRI </a:t>
            </a:r>
            <a:r>
              <a:rPr kumimoji="0" lang="en-GB" sz="4800" b="0" i="0" u="none" strike="noStrike" cap="none" spc="0" normalizeH="0" baseline="0" dirty="0" err="1">
                <a:ln>
                  <a:noFill/>
                </a:ln>
                <a:solidFill>
                  <a:schemeClr val="accent4">
                    <a:hueOff val="-3600000"/>
                    <a:lumOff val="-20194"/>
                  </a:schemeClr>
                </a:solidFill>
                <a:effectLst/>
                <a:uFillTx/>
                <a:latin typeface="+mn-lt"/>
                <a:ea typeface="+mn-ea"/>
                <a:cs typeface="+mn-cs"/>
                <a:sym typeface="Avenir Book"/>
              </a:rPr>
              <a:t>coronagraphic</a:t>
            </a:r>
            <a:r>
              <a:rPr kumimoji="0" lang="en-GB" sz="4800" b="0" i="0" u="none" strike="noStrike" cap="none" spc="0" normalizeH="0" baseline="0" dirty="0">
                <a:ln>
                  <a:noFill/>
                </a:ln>
                <a:solidFill>
                  <a:schemeClr val="accent4">
                    <a:hueOff val="-3600000"/>
                    <a:lumOff val="-20194"/>
                  </a:schemeClr>
                </a:solidFill>
                <a:effectLst/>
                <a:uFillTx/>
                <a:latin typeface="+mn-lt"/>
                <a:ea typeface="+mn-ea"/>
                <a:cs typeface="+mn-cs"/>
                <a:sym typeface="Avenir Book"/>
              </a:rPr>
              <a:t> filters</a:t>
            </a:r>
          </a:p>
          <a:p>
            <a:pPr algn="ctr"/>
            <a:r>
              <a:rPr lang="en-GB" dirty="0"/>
              <a:t>(</a:t>
            </a:r>
            <a:r>
              <a:rPr lang="en-GB" sz="2400" i="1" dirty="0">
                <a:hlinkClick r:id="rId3"/>
              </a:rPr>
              <a:t>https://</a:t>
            </a:r>
            <a:r>
              <a:rPr lang="en-GB" sz="2000" i="1" dirty="0">
                <a:hlinkClick r:id="rId3"/>
              </a:rPr>
              <a:t>jwst-docs.stsci.edu/mid-infrared-instrument/miri-observing-modes/miri-coronagraphic-imaging#MIRICoronagraphicImaging-CoronFiltersCoronagraphfilters</a:t>
            </a:r>
            <a:r>
              <a:rPr lang="en-GB" dirty="0"/>
              <a:t>)</a:t>
            </a:r>
            <a:endParaRPr kumimoji="0" lang="en-GB" sz="4800" b="0" i="0" u="none" strike="noStrike" cap="none" spc="0" normalizeH="0" baseline="0" dirty="0">
              <a:ln>
                <a:noFill/>
              </a:ln>
              <a:solidFill>
                <a:schemeClr val="accent4">
                  <a:hueOff val="-3600000"/>
                  <a:lumOff val="-20194"/>
                </a:schemeClr>
              </a:solidFill>
              <a:effectLst/>
              <a:uFillTx/>
              <a:latin typeface="+mn-lt"/>
              <a:ea typeface="+mn-ea"/>
              <a:cs typeface="+mn-cs"/>
              <a:sym typeface="Avenir Book"/>
            </a:endParaRPr>
          </a:p>
        </p:txBody>
      </p:sp>
    </p:spTree>
    <p:extLst>
      <p:ext uri="{BB962C8B-B14F-4D97-AF65-F5344CB8AC3E}">
        <p14:creationId xmlns:p14="http://schemas.microsoft.com/office/powerpoint/2010/main" val="78178637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92500"/>
          </a:bodyPr>
          <a:lstStyle/>
          <a:p>
            <a:r>
              <a:rPr lang="en-GB" dirty="0"/>
              <a:t>The </a:t>
            </a:r>
            <a:r>
              <a:rPr lang="en-GB" dirty="0" err="1"/>
              <a:t>Lyot</a:t>
            </a:r>
            <a:r>
              <a:rPr lang="en-GB" dirty="0"/>
              <a:t> masks provide good contrast in the region not covered by the </a:t>
            </a:r>
            <a:r>
              <a:rPr lang="en-GB" dirty="0" err="1"/>
              <a:t>occulter</a:t>
            </a:r>
            <a:r>
              <a:rPr lang="en-GB" dirty="0"/>
              <a:t>, which typically limits the  IWA to the projected radius of the </a:t>
            </a:r>
            <a:r>
              <a:rPr lang="en-GB" dirty="0" err="1"/>
              <a:t>occulter</a:t>
            </a:r>
            <a:r>
              <a:rPr lang="en-GB" dirty="0"/>
              <a:t> (≥ 3λ/D)  (</a:t>
            </a:r>
            <a:r>
              <a:rPr lang="en-GB" dirty="0" err="1"/>
              <a:t>Boccaletti</a:t>
            </a:r>
            <a:r>
              <a:rPr lang="en-GB" dirty="0"/>
              <a:t> et al.  2015, PASP 127, 633).</a:t>
            </a:r>
          </a:p>
          <a:p>
            <a:r>
              <a:rPr lang="en-GB" dirty="0"/>
              <a:t>The 4QPM can attain IWAs of the order of 1 λ/D by replacing the </a:t>
            </a:r>
            <a:r>
              <a:rPr lang="en-GB" dirty="0" err="1"/>
              <a:t>occulter</a:t>
            </a:r>
            <a:r>
              <a:rPr lang="en-GB" dirty="0"/>
              <a:t> with a transparent mask that introduces phase differences at different positions of the Focal Plane to produce destructive interference in the re-imaged pupil. Optimal suppression is attained using a monochromatic source and because of this the 4QPM mask is used with narrow-band filters (</a:t>
            </a:r>
            <a:r>
              <a:rPr lang="en-GB" dirty="0" err="1"/>
              <a:t>Boccaletti</a:t>
            </a:r>
            <a:r>
              <a:rPr lang="en-GB" dirty="0"/>
              <a:t> et al. 2015, PASP 127, 633 and references therein).</a:t>
            </a:r>
          </a:p>
          <a:p>
            <a:r>
              <a:rPr lang="en-GB" dirty="0"/>
              <a:t>The 4QPM has similar IWA as </a:t>
            </a:r>
            <a:r>
              <a:rPr lang="en-GB" dirty="0" err="1"/>
              <a:t>NIRCam</a:t>
            </a:r>
            <a:r>
              <a:rPr lang="en-GB" dirty="0"/>
              <a:t> SW allowing both instruments to probe the same targets.</a:t>
            </a:r>
          </a:p>
          <a:p>
            <a:r>
              <a:rPr lang="en-GB" dirty="0"/>
              <a:t>More details at JDOX: </a:t>
            </a:r>
            <a:r>
              <a:rPr lang="en-GB" sz="4000" i="1" dirty="0">
                <a:hlinkClick r:id="rId2"/>
              </a:rPr>
              <a:t>https://jwst-docs.stsci.edu/mid-infrared-instrument/miri-observing-modes/miri-coronagraphic-imaging#MIRICoronagraphicImaging-CoronFilters</a:t>
            </a:r>
            <a:endParaRPr lang="en-GB" sz="4000" i="1" dirty="0"/>
          </a:p>
        </p:txBody>
      </p:sp>
      <p:sp>
        <p:nvSpPr>
          <p:cNvPr id="3" name="Title 2"/>
          <p:cNvSpPr>
            <a:spLocks noGrp="1"/>
          </p:cNvSpPr>
          <p:nvPr>
            <p:ph type="title"/>
          </p:nvPr>
        </p:nvSpPr>
        <p:spPr/>
        <p:txBody>
          <a:bodyPr>
            <a:normAutofit/>
          </a:bodyPr>
          <a:lstStyle/>
          <a:p>
            <a:r>
              <a:rPr lang="en-GB" dirty="0"/>
              <a:t>The Four-Quadrant Phase Mask (4QPM)</a:t>
            </a:r>
          </a:p>
        </p:txBody>
      </p:sp>
    </p:spTree>
    <p:extLst>
      <p:ext uri="{BB962C8B-B14F-4D97-AF65-F5344CB8AC3E}">
        <p14:creationId xmlns:p14="http://schemas.microsoft.com/office/powerpoint/2010/main" val="168400417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2032" y="2147454"/>
            <a:ext cx="12439650" cy="8229600"/>
          </a:xfrm>
          <a:prstGeom prst="rect">
            <a:avLst/>
          </a:prstGeom>
        </p:spPr>
      </p:pic>
      <p:sp>
        <p:nvSpPr>
          <p:cNvPr id="6" name="TextBox 5"/>
          <p:cNvSpPr txBox="1"/>
          <p:nvPr/>
        </p:nvSpPr>
        <p:spPr>
          <a:xfrm>
            <a:off x="4632818" y="9985330"/>
            <a:ext cx="13048445" cy="18364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1000"/>
              </a:spcBef>
              <a:spcAft>
                <a:spcPts val="0"/>
              </a:spcAft>
              <a:buClrTx/>
              <a:buSzTx/>
              <a:buFontTx/>
              <a:buNone/>
              <a:tabLst/>
            </a:pPr>
            <a:r>
              <a:rPr kumimoji="0" lang="en-GB" sz="4800" b="0" i="0" u="none" strike="noStrike" cap="none" spc="0" normalizeH="0" baseline="0" dirty="0">
                <a:ln>
                  <a:noFill/>
                </a:ln>
                <a:solidFill>
                  <a:schemeClr val="accent4">
                    <a:hueOff val="-3600000"/>
                    <a:lumOff val="-20194"/>
                  </a:schemeClr>
                </a:solidFill>
                <a:effectLst/>
                <a:uFillTx/>
                <a:latin typeface="+mn-lt"/>
                <a:ea typeface="+mn-ea"/>
                <a:cs typeface="+mn-cs"/>
                <a:sym typeface="Avenir Book"/>
              </a:rPr>
              <a:t>Transmission curves for 4QPM</a:t>
            </a:r>
            <a:r>
              <a:rPr kumimoji="0" lang="en-GB" sz="4800" b="0" i="0" u="none" strike="noStrike" cap="none" spc="0" normalizeH="0" dirty="0">
                <a:ln>
                  <a:noFill/>
                </a:ln>
                <a:solidFill>
                  <a:schemeClr val="accent4">
                    <a:hueOff val="-3600000"/>
                    <a:lumOff val="-20194"/>
                  </a:schemeClr>
                </a:solidFill>
                <a:effectLst/>
                <a:uFillTx/>
                <a:latin typeface="+mn-lt"/>
                <a:ea typeface="+mn-ea"/>
                <a:cs typeface="+mn-cs"/>
                <a:sym typeface="Avenir Book"/>
              </a:rPr>
              <a:t> and </a:t>
            </a:r>
            <a:r>
              <a:rPr kumimoji="0" lang="en-GB" sz="4800" b="0" i="0" u="none" strike="noStrike" cap="none" spc="0" normalizeH="0" dirty="0" err="1">
                <a:ln>
                  <a:noFill/>
                </a:ln>
                <a:solidFill>
                  <a:schemeClr val="accent4">
                    <a:hueOff val="-3600000"/>
                    <a:lumOff val="-20194"/>
                  </a:schemeClr>
                </a:solidFill>
                <a:effectLst/>
                <a:uFillTx/>
                <a:latin typeface="+mn-lt"/>
                <a:ea typeface="+mn-ea"/>
                <a:cs typeface="+mn-cs"/>
                <a:sym typeface="Avenir Book"/>
              </a:rPr>
              <a:t>Lyot</a:t>
            </a:r>
            <a:r>
              <a:rPr kumimoji="0" lang="en-GB" sz="4800" b="0" i="0" u="none" strike="noStrike" cap="none" spc="0" normalizeH="0" dirty="0">
                <a:ln>
                  <a:noFill/>
                </a:ln>
                <a:solidFill>
                  <a:schemeClr val="accent4">
                    <a:hueOff val="-3600000"/>
                    <a:lumOff val="-20194"/>
                  </a:schemeClr>
                </a:solidFill>
                <a:effectLst/>
                <a:uFillTx/>
                <a:latin typeface="+mn-lt"/>
                <a:ea typeface="+mn-ea"/>
                <a:cs typeface="+mn-cs"/>
                <a:sym typeface="Avenir Book"/>
              </a:rPr>
              <a:t> </a:t>
            </a:r>
            <a:r>
              <a:rPr lang="en-GB" dirty="0"/>
              <a:t>masks</a:t>
            </a:r>
            <a:endParaRPr kumimoji="0" lang="en-GB" sz="4800" b="0" i="0" u="none" strike="noStrike" cap="none" spc="0" normalizeH="0" dirty="0">
              <a:ln>
                <a:noFill/>
              </a:ln>
              <a:solidFill>
                <a:schemeClr val="accent4">
                  <a:hueOff val="-3600000"/>
                  <a:lumOff val="-20194"/>
                </a:schemeClr>
              </a:solidFill>
              <a:effectLst/>
              <a:uFillTx/>
              <a:latin typeface="+mn-lt"/>
              <a:ea typeface="+mn-ea"/>
              <a:cs typeface="+mn-cs"/>
              <a:sym typeface="Avenir Book"/>
            </a:endParaRPr>
          </a:p>
          <a:p>
            <a:pPr marL="0" marR="0" indent="0" algn="ctr" defTabSz="825500" rtl="0" fontAlgn="auto" latinLnBrk="0" hangingPunct="0">
              <a:lnSpc>
                <a:spcPct val="100000"/>
              </a:lnSpc>
              <a:spcBef>
                <a:spcPts val="1000"/>
              </a:spcBef>
              <a:spcAft>
                <a:spcPts val="0"/>
              </a:spcAft>
              <a:buClrTx/>
              <a:buSzTx/>
              <a:buFontTx/>
              <a:buNone/>
              <a:tabLst/>
            </a:pPr>
            <a:r>
              <a:rPr lang="en-GB" baseline="0" dirty="0"/>
              <a:t>(</a:t>
            </a:r>
            <a:r>
              <a:rPr lang="en-GB" baseline="0" dirty="0" err="1"/>
              <a:t>Boccaletti</a:t>
            </a:r>
            <a:r>
              <a:rPr lang="en-GB" baseline="0" dirty="0"/>
              <a:t> et al. 2015)</a:t>
            </a:r>
            <a:endParaRPr kumimoji="0" lang="en-GB" sz="4800" b="0" i="0" u="none" strike="noStrike" cap="none" spc="0" normalizeH="0" baseline="0" dirty="0">
              <a:ln>
                <a:noFill/>
              </a:ln>
              <a:solidFill>
                <a:schemeClr val="accent4">
                  <a:hueOff val="-3600000"/>
                  <a:lumOff val="-20194"/>
                </a:schemeClr>
              </a:solidFill>
              <a:effectLst/>
              <a:uFillTx/>
              <a:latin typeface="+mn-lt"/>
              <a:ea typeface="+mn-ea"/>
              <a:cs typeface="+mn-cs"/>
              <a:sym typeface="Avenir Book"/>
            </a:endParaRPr>
          </a:p>
        </p:txBody>
      </p:sp>
      <p:sp>
        <p:nvSpPr>
          <p:cNvPr id="2" name="TextBox 1"/>
          <p:cNvSpPr txBox="1"/>
          <p:nvPr/>
        </p:nvSpPr>
        <p:spPr>
          <a:xfrm>
            <a:off x="7357730" y="4182945"/>
            <a:ext cx="1848263" cy="969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100000"/>
              </a:lnSpc>
              <a:spcBef>
                <a:spcPts val="1000"/>
              </a:spcBef>
              <a:spcAft>
                <a:spcPts val="0"/>
              </a:spcAft>
              <a:buClrTx/>
              <a:buSzTx/>
              <a:buFontTx/>
              <a:buNone/>
              <a:tabLst/>
            </a:pPr>
            <a:r>
              <a:rPr kumimoji="0" lang="en-GB" sz="4800" b="0" i="0" u="none" strike="noStrike" cap="none" spc="0" normalizeH="0" baseline="0" dirty="0">
                <a:ln>
                  <a:noFill/>
                </a:ln>
                <a:solidFill>
                  <a:srgbClr val="FF0000"/>
                </a:solidFill>
                <a:effectLst/>
                <a:uFillTx/>
                <a:latin typeface="+mn-lt"/>
                <a:ea typeface="+mn-ea"/>
                <a:cs typeface="+mn-cs"/>
                <a:sym typeface="Avenir Book"/>
              </a:rPr>
              <a:t>4QPM</a:t>
            </a:r>
          </a:p>
        </p:txBody>
      </p:sp>
      <p:sp>
        <p:nvSpPr>
          <p:cNvPr id="3" name="TextBox 2"/>
          <p:cNvSpPr txBox="1"/>
          <p:nvPr/>
        </p:nvSpPr>
        <p:spPr>
          <a:xfrm>
            <a:off x="13460821" y="7032471"/>
            <a:ext cx="1267976" cy="969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100000"/>
              </a:lnSpc>
              <a:spcBef>
                <a:spcPts val="1000"/>
              </a:spcBef>
              <a:spcAft>
                <a:spcPts val="0"/>
              </a:spcAft>
              <a:buClrTx/>
              <a:buSzTx/>
              <a:buFontTx/>
              <a:buNone/>
              <a:tabLst/>
            </a:pPr>
            <a:r>
              <a:rPr kumimoji="0" lang="en-GB" sz="4800" b="0" i="0" u="none" strike="noStrike" cap="none" spc="0" normalizeH="0" baseline="0" dirty="0" err="1">
                <a:ln>
                  <a:noFill/>
                </a:ln>
                <a:solidFill>
                  <a:srgbClr val="0070C0"/>
                </a:solidFill>
                <a:effectLst/>
                <a:uFillTx/>
                <a:latin typeface="+mn-lt"/>
                <a:ea typeface="+mn-ea"/>
                <a:cs typeface="+mn-cs"/>
                <a:sym typeface="Avenir Book"/>
              </a:rPr>
              <a:t>Lyot</a:t>
            </a:r>
            <a:endParaRPr kumimoji="0" lang="en-GB" sz="4800" b="0" i="0" u="none" strike="noStrike" cap="none" spc="0" normalizeH="0" baseline="0" dirty="0">
              <a:ln>
                <a:noFill/>
              </a:ln>
              <a:solidFill>
                <a:srgbClr val="0070C0"/>
              </a:solidFill>
              <a:effectLst/>
              <a:uFillTx/>
              <a:latin typeface="+mn-lt"/>
              <a:ea typeface="+mn-ea"/>
              <a:cs typeface="+mn-cs"/>
              <a:sym typeface="Avenir Book"/>
            </a:endParaRPr>
          </a:p>
        </p:txBody>
      </p:sp>
    </p:spTree>
    <p:extLst>
      <p:ext uri="{BB962C8B-B14F-4D97-AF65-F5344CB8AC3E}">
        <p14:creationId xmlns:p14="http://schemas.microsoft.com/office/powerpoint/2010/main" val="225654446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1248832" y="2158230"/>
            <a:ext cx="19309673" cy="9296401"/>
          </a:xfrm>
        </p:spPr>
        <p:txBody>
          <a:bodyPr>
            <a:normAutofit fontScale="77500" lnSpcReduction="20000"/>
          </a:bodyPr>
          <a:lstStyle/>
          <a:p>
            <a:r>
              <a:rPr lang="en-GB" dirty="0"/>
              <a:t>JWST high contrast imaging overview:</a:t>
            </a:r>
          </a:p>
          <a:p>
            <a:pPr marL="0" indent="0">
              <a:buNone/>
            </a:pPr>
            <a:r>
              <a:rPr lang="en-GB" dirty="0"/>
              <a:t> </a:t>
            </a:r>
            <a:r>
              <a:rPr lang="en-GB" i="1" dirty="0">
                <a:hlinkClick r:id="rId2"/>
              </a:rPr>
              <a:t>https://jwst-docs.stsci.edu/methods-and-roadmaps/jwst-high-contrast-imaging#JWSTHigh-ContrastImaging-Instrument</a:t>
            </a:r>
            <a:endParaRPr lang="en-GB" i="1" dirty="0"/>
          </a:p>
          <a:p>
            <a:pPr marL="0" indent="0">
              <a:buNone/>
            </a:pPr>
            <a:endParaRPr lang="en-GB" i="1" dirty="0"/>
          </a:p>
          <a:p>
            <a:r>
              <a:rPr lang="en-GB" dirty="0" err="1"/>
              <a:t>NIRCam</a:t>
            </a:r>
            <a:r>
              <a:rPr lang="en-GB" dirty="0"/>
              <a:t> </a:t>
            </a:r>
            <a:r>
              <a:rPr lang="en-GB" dirty="0" err="1"/>
              <a:t>coronagraphic</a:t>
            </a:r>
            <a:r>
              <a:rPr lang="en-GB" dirty="0"/>
              <a:t> imaging strategies:</a:t>
            </a:r>
            <a:endParaRPr lang="en-GB" i="1" dirty="0"/>
          </a:p>
          <a:p>
            <a:pPr marL="0" indent="0">
              <a:buNone/>
            </a:pPr>
            <a:r>
              <a:rPr lang="en-GB" i="1" dirty="0">
                <a:hlinkClick r:id="rId3"/>
              </a:rPr>
              <a:t>https://jwst-docs.stsci.edu/near-infrared-camera/nircam-observing-strategies/nircam-coronagraphic-imaging-recommended-strategies#NIRCamCoronagraphicImagingRecommendedStrategies-Signal-to-NoiseRatio</a:t>
            </a:r>
            <a:endParaRPr lang="en-GB" i="1" dirty="0"/>
          </a:p>
          <a:p>
            <a:pPr marL="0" indent="0">
              <a:buNone/>
            </a:pPr>
            <a:endParaRPr lang="en-GB" i="1" dirty="0"/>
          </a:p>
          <a:p>
            <a:r>
              <a:rPr lang="en-GB" dirty="0"/>
              <a:t>Sub-pixel Dithering</a:t>
            </a:r>
          </a:p>
          <a:p>
            <a:pPr marL="0" indent="0">
              <a:buNone/>
            </a:pPr>
            <a:r>
              <a:rPr lang="en-GB" i="1" dirty="0">
                <a:hlinkClick r:id="rId4"/>
              </a:rPr>
              <a:t>https://jwst-docs.stsci.edu/near-infrared-camera/nircam-operations/nircam-dithers-and-mosaics/nircam-subpixel-dithers/nircam-small-grid-dithers</a:t>
            </a:r>
            <a:endParaRPr lang="en-GB" i="1" dirty="0"/>
          </a:p>
          <a:p>
            <a:endParaRPr lang="en-GB" dirty="0"/>
          </a:p>
          <a:p>
            <a:r>
              <a:rPr lang="en-GB" dirty="0"/>
              <a:t>MIRI </a:t>
            </a:r>
            <a:r>
              <a:rPr lang="en-GB" dirty="0" err="1"/>
              <a:t>coronagraphic</a:t>
            </a:r>
            <a:r>
              <a:rPr lang="en-GB" dirty="0"/>
              <a:t> imaging strategies</a:t>
            </a:r>
            <a:r>
              <a:rPr lang="en-GB" i="1" dirty="0"/>
              <a:t>:</a:t>
            </a:r>
          </a:p>
          <a:p>
            <a:pPr marL="0" indent="0">
              <a:buNone/>
            </a:pPr>
            <a:r>
              <a:rPr lang="en-GB" i="1" dirty="0">
                <a:hlinkClick r:id="rId5"/>
              </a:rPr>
              <a:t>https://jwst-docs.stsci.edu/mid-infrared-instrument/miri-observing-strategies/miri-coronagraphic-recommended-strategies</a:t>
            </a:r>
            <a:endParaRPr lang="en-GB" i="1" dirty="0"/>
          </a:p>
        </p:txBody>
      </p:sp>
      <p:sp>
        <p:nvSpPr>
          <p:cNvPr id="3" name="Title 2"/>
          <p:cNvSpPr>
            <a:spLocks noGrp="1"/>
          </p:cNvSpPr>
          <p:nvPr>
            <p:ph type="title"/>
          </p:nvPr>
        </p:nvSpPr>
        <p:spPr/>
        <p:txBody>
          <a:bodyPr/>
          <a:lstStyle/>
          <a:p>
            <a:r>
              <a:rPr lang="en-GB" dirty="0"/>
              <a:t>Further reading</a:t>
            </a:r>
          </a:p>
        </p:txBody>
      </p:sp>
    </p:spTree>
    <p:extLst>
      <p:ext uri="{BB962C8B-B14F-4D97-AF65-F5344CB8AC3E}">
        <p14:creationId xmlns:p14="http://schemas.microsoft.com/office/powerpoint/2010/main" val="102817504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Additional material</a:t>
            </a:r>
          </a:p>
        </p:txBody>
      </p:sp>
      <p:sp>
        <p:nvSpPr>
          <p:cNvPr id="5" name="Text Placeholder 4"/>
          <p:cNvSpPr>
            <a:spLocks noGrp="1"/>
          </p:cNvSpPr>
          <p:nvPr>
            <p:ph type="body" sz="quarter" idx="1"/>
          </p:nvPr>
        </p:nvSpPr>
        <p:spPr/>
        <p:txBody>
          <a:bodyPr/>
          <a:lstStyle/>
          <a:p>
            <a:endParaRPr lang="en-GB"/>
          </a:p>
        </p:txBody>
      </p:sp>
    </p:spTree>
    <p:extLst>
      <p:ext uri="{BB962C8B-B14F-4D97-AF65-F5344CB8AC3E}">
        <p14:creationId xmlns:p14="http://schemas.microsoft.com/office/powerpoint/2010/main" val="88762339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92500"/>
          </a:bodyPr>
          <a:lstStyle/>
          <a:p>
            <a:r>
              <a:rPr lang="en-GB" dirty="0"/>
              <a:t>Chose PSF subtraction strategy (RDI or RDI; SDG); see page 7.</a:t>
            </a:r>
          </a:p>
          <a:p>
            <a:r>
              <a:rPr lang="en-GB" dirty="0"/>
              <a:t>Chose PSF reference star that has </a:t>
            </a:r>
            <a:r>
              <a:rPr lang="en-GB" dirty="0" err="1"/>
              <a:t>spectro</a:t>
            </a:r>
            <a:r>
              <a:rPr lang="en-GB" dirty="0"/>
              <a:t>-photometric properties corresponding closely to the host. A brighter (non-saturating) reference will allow optimal corrections and minimise observation time (though not overheads).</a:t>
            </a:r>
          </a:p>
          <a:p>
            <a:r>
              <a:rPr lang="en-GB" dirty="0"/>
              <a:t>The (recommended) standard observational strategy is (HCI page):</a:t>
            </a:r>
          </a:p>
          <a:p>
            <a:pPr lvl="1"/>
            <a:r>
              <a:rPr lang="en-GB" dirty="0"/>
              <a:t>Take science observation with host centred in the </a:t>
            </a:r>
            <a:r>
              <a:rPr lang="en-GB" dirty="0" err="1"/>
              <a:t>coronagraphic</a:t>
            </a:r>
            <a:r>
              <a:rPr lang="en-GB" dirty="0"/>
              <a:t> mask;</a:t>
            </a:r>
          </a:p>
          <a:p>
            <a:pPr lvl="1"/>
            <a:r>
              <a:rPr lang="en-GB" dirty="0"/>
              <a:t>Observe  PSF reference centred in the </a:t>
            </a:r>
            <a:r>
              <a:rPr lang="en-GB" dirty="0" err="1"/>
              <a:t>coronagraphic</a:t>
            </a:r>
            <a:r>
              <a:rPr lang="en-GB" dirty="0"/>
              <a:t> mask, same roll angle;</a:t>
            </a:r>
          </a:p>
          <a:p>
            <a:r>
              <a:rPr lang="en-GB" dirty="0"/>
              <a:t>Eventually all reference star observations will be compiled into a library for use in advanced post-processing analyses for instance  PCA  as in the KLIP algorithm  (quoting J. </a:t>
            </a:r>
            <a:r>
              <a:rPr lang="en-GB" dirty="0" err="1"/>
              <a:t>Leisenring</a:t>
            </a:r>
            <a:r>
              <a:rPr lang="en-GB" dirty="0"/>
              <a:t>). </a:t>
            </a:r>
          </a:p>
        </p:txBody>
      </p:sp>
      <p:sp>
        <p:nvSpPr>
          <p:cNvPr id="3" name="Title 2"/>
          <p:cNvSpPr>
            <a:spLocks noGrp="1"/>
          </p:cNvSpPr>
          <p:nvPr>
            <p:ph type="title"/>
          </p:nvPr>
        </p:nvSpPr>
        <p:spPr/>
        <p:txBody>
          <a:bodyPr/>
          <a:lstStyle/>
          <a:p>
            <a:r>
              <a:rPr lang="en-GB" dirty="0"/>
              <a:t>PSF subtraction</a:t>
            </a:r>
          </a:p>
        </p:txBody>
      </p:sp>
    </p:spTree>
    <p:extLst>
      <p:ext uri="{BB962C8B-B14F-4D97-AF65-F5344CB8AC3E}">
        <p14:creationId xmlns:p14="http://schemas.microsoft.com/office/powerpoint/2010/main" val="202178712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lide Number"/>
          <p:cNvSpPr>
            <a:spLocks noGrp="1"/>
          </p:cNvSpPr>
          <p:nvPr>
            <p:ph type="sldNum" sz="quarter" idx="2"/>
          </p:nvPr>
        </p:nvSpPr>
        <p:spPr>
          <a:xfrm>
            <a:off x="23344124" y="12839700"/>
            <a:ext cx="339853" cy="622300"/>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a:t>
            </a:fld>
            <a:endParaRPr/>
          </a:p>
        </p:txBody>
      </p:sp>
      <p:sp>
        <p:nvSpPr>
          <p:cNvPr id="72" name="Body"/>
          <p:cNvSpPr>
            <a:spLocks noGrp="1"/>
          </p:cNvSpPr>
          <p:nvPr>
            <p:ph type="body" idx="1"/>
          </p:nvPr>
        </p:nvSpPr>
        <p:spPr>
          <a:prstGeom prst="rect">
            <a:avLst/>
          </a:prstGeom>
        </p:spPr>
        <p:txBody>
          <a:bodyPr/>
          <a:lstStyle/>
          <a:p>
            <a:endParaRPr/>
          </a:p>
        </p:txBody>
      </p:sp>
      <p:sp>
        <p:nvSpPr>
          <p:cNvPr id="73" name="Title"/>
          <p:cNvSpPr>
            <a:spLocks noGrp="1"/>
          </p:cNvSpPr>
          <p:nvPr>
            <p:ph type="title"/>
          </p:nvPr>
        </p:nvSpPr>
        <p:spPr>
          <a:prstGeom prst="rect">
            <a:avLst/>
          </a:prstGeom>
        </p:spPr>
        <p:txBody>
          <a:bodyPr>
            <a:normAutofit/>
          </a:bodyPr>
          <a:lstStyle/>
          <a:p>
            <a:r>
              <a:rPr lang="en-GB" sz="6600" dirty="0"/>
              <a:t>High Contrast Imaging allows observing</a:t>
            </a:r>
            <a:endParaRPr sz="66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7169" y="1867207"/>
            <a:ext cx="19333325" cy="9435361"/>
          </a:xfrm>
          <a:prstGeom prst="rect">
            <a:avLst/>
          </a:prstGeom>
        </p:spPr>
      </p:pic>
      <p:sp>
        <p:nvSpPr>
          <p:cNvPr id="3" name="TextBox 2"/>
          <p:cNvSpPr txBox="1"/>
          <p:nvPr/>
        </p:nvSpPr>
        <p:spPr>
          <a:xfrm>
            <a:off x="15052958" y="4194800"/>
            <a:ext cx="5309146" cy="35702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100000"/>
              </a:lnSpc>
              <a:spcBef>
                <a:spcPts val="1000"/>
              </a:spcBef>
              <a:spcAft>
                <a:spcPts val="0"/>
              </a:spcAft>
              <a:buClrTx/>
              <a:buSzTx/>
              <a:buFontTx/>
              <a:buNone/>
              <a:tabLst/>
            </a:pPr>
            <a:r>
              <a:rPr lang="en-GB" dirty="0">
                <a:solidFill>
                  <a:schemeClr val="bg1"/>
                </a:solidFill>
              </a:rPr>
              <a:t>Extended emission</a:t>
            </a:r>
          </a:p>
          <a:p>
            <a:pPr marL="0" marR="0" indent="0" algn="l" defTabSz="825500" rtl="0" fontAlgn="auto" latinLnBrk="0" hangingPunct="0">
              <a:lnSpc>
                <a:spcPct val="100000"/>
              </a:lnSpc>
              <a:spcBef>
                <a:spcPts val="1000"/>
              </a:spcBef>
              <a:spcAft>
                <a:spcPts val="0"/>
              </a:spcAft>
              <a:buClrTx/>
              <a:buSzTx/>
              <a:buFontTx/>
              <a:buNone/>
              <a:tabLst/>
            </a:pPr>
            <a:r>
              <a:rPr lang="en-GB" dirty="0">
                <a:solidFill>
                  <a:schemeClr val="bg1"/>
                </a:solidFill>
              </a:rPr>
              <a:t>surrounding stars</a:t>
            </a:r>
          </a:p>
          <a:p>
            <a:pPr marL="0" marR="0" indent="0" algn="l" defTabSz="825500" rtl="0" fontAlgn="auto" latinLnBrk="0" hangingPunct="0">
              <a:lnSpc>
                <a:spcPct val="100000"/>
              </a:lnSpc>
              <a:spcBef>
                <a:spcPts val="1000"/>
              </a:spcBef>
              <a:spcAft>
                <a:spcPts val="0"/>
              </a:spcAft>
              <a:buClrTx/>
              <a:buSzTx/>
              <a:buFontTx/>
              <a:buNone/>
              <a:tabLst/>
            </a:pPr>
            <a:r>
              <a:rPr lang="en-GB" dirty="0">
                <a:solidFill>
                  <a:schemeClr val="bg1"/>
                </a:solidFill>
              </a:rPr>
              <a:t>Debris disks</a:t>
            </a:r>
          </a:p>
          <a:p>
            <a:pPr marL="0" marR="0" indent="0" algn="l" defTabSz="825500" rtl="0" fontAlgn="auto" latinLnBrk="0" hangingPunct="0">
              <a:lnSpc>
                <a:spcPct val="100000"/>
              </a:lnSpc>
              <a:spcBef>
                <a:spcPts val="1000"/>
              </a:spcBef>
              <a:spcAft>
                <a:spcPts val="0"/>
              </a:spcAft>
              <a:buClrTx/>
              <a:buSzTx/>
              <a:buFontTx/>
              <a:buNone/>
              <a:tabLst/>
            </a:pPr>
            <a:r>
              <a:rPr kumimoji="0" lang="en-GB" sz="4800" b="0" i="0" u="none" strike="noStrike" cap="none" spc="0" normalizeH="0" baseline="0" dirty="0">
                <a:ln>
                  <a:noFill/>
                </a:ln>
                <a:solidFill>
                  <a:schemeClr val="bg1"/>
                </a:solidFill>
                <a:effectLst/>
                <a:uFillTx/>
                <a:latin typeface="+mn-lt"/>
                <a:ea typeface="+mn-ea"/>
                <a:cs typeface="+mn-cs"/>
                <a:sym typeface="Avenir Book"/>
              </a:rPr>
              <a:t>AGN</a:t>
            </a:r>
            <a:r>
              <a:rPr kumimoji="0" lang="en-GB" sz="4800" b="0" i="0" u="none" strike="noStrike" cap="none" spc="0" normalizeH="0" dirty="0">
                <a:ln>
                  <a:noFill/>
                </a:ln>
                <a:solidFill>
                  <a:schemeClr val="bg1"/>
                </a:solidFill>
                <a:effectLst/>
                <a:uFillTx/>
                <a:latin typeface="+mn-lt"/>
                <a:ea typeface="+mn-ea"/>
                <a:cs typeface="+mn-cs"/>
                <a:sym typeface="Avenir Book"/>
              </a:rPr>
              <a:t> </a:t>
            </a:r>
            <a:r>
              <a:rPr lang="en-GB" dirty="0">
                <a:solidFill>
                  <a:schemeClr val="bg1"/>
                </a:solidFill>
              </a:rPr>
              <a:t>hosts</a:t>
            </a:r>
            <a:endParaRPr kumimoji="0" lang="en-GB" sz="4800" b="0" i="0" u="none" strike="noStrike" cap="none" spc="0" normalizeH="0" baseline="0" dirty="0">
              <a:ln>
                <a:noFill/>
              </a:ln>
              <a:solidFill>
                <a:schemeClr val="bg1"/>
              </a:solidFill>
              <a:effectLst/>
              <a:uFillTx/>
              <a:latin typeface="+mn-lt"/>
              <a:ea typeface="+mn-ea"/>
              <a:cs typeface="+mn-cs"/>
              <a:sym typeface="Avenir Book"/>
            </a:endParaRPr>
          </a:p>
        </p:txBody>
      </p:sp>
      <p:sp>
        <p:nvSpPr>
          <p:cNvPr id="4" name="TextBox 3"/>
          <p:cNvSpPr txBox="1"/>
          <p:nvPr/>
        </p:nvSpPr>
        <p:spPr>
          <a:xfrm>
            <a:off x="2063361" y="8184012"/>
            <a:ext cx="4967707" cy="969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100000"/>
              </a:lnSpc>
              <a:spcBef>
                <a:spcPts val="1000"/>
              </a:spcBef>
              <a:spcAft>
                <a:spcPts val="0"/>
              </a:spcAft>
              <a:buClrTx/>
              <a:buSzTx/>
              <a:buFontTx/>
              <a:buNone/>
              <a:tabLst/>
            </a:pPr>
            <a:r>
              <a:rPr lang="en-GB" dirty="0">
                <a:solidFill>
                  <a:schemeClr val="bg1"/>
                </a:solidFill>
              </a:rPr>
              <a:t>Faint companions</a:t>
            </a:r>
            <a:endParaRPr kumimoji="0" lang="en-GB" sz="4800" b="0" i="0" u="none" strike="noStrike" cap="none" spc="0" normalizeH="0" baseline="0" dirty="0">
              <a:ln>
                <a:noFill/>
              </a:ln>
              <a:solidFill>
                <a:schemeClr val="bg1"/>
              </a:solidFill>
              <a:effectLst/>
              <a:uFillTx/>
              <a:sym typeface="Avenir Book"/>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normAutofit lnSpcReduction="10000"/>
          </a:bodyPr>
          <a:lstStyle/>
          <a:p>
            <a:r>
              <a:rPr lang="en-GB" dirty="0"/>
              <a:t>Only Module A is available</a:t>
            </a:r>
          </a:p>
          <a:p>
            <a:r>
              <a:rPr lang="en-GB" dirty="0"/>
              <a:t>While simultaneous </a:t>
            </a:r>
            <a:r>
              <a:rPr lang="en-GB" dirty="0" err="1"/>
              <a:t>coronagraphic</a:t>
            </a:r>
            <a:r>
              <a:rPr lang="en-GB" dirty="0"/>
              <a:t> imaging in SW and LW is technically feasible, this will not be implemented for Cycle 1.</a:t>
            </a:r>
          </a:p>
          <a:p>
            <a:r>
              <a:rPr lang="en-GB" dirty="0"/>
              <a:t>Each occulting mask has its IWA and wavelength domain (pages 4 and 9). If a series of masks are used, each will require a separate target acquisition</a:t>
            </a:r>
          </a:p>
          <a:p>
            <a:r>
              <a:rPr lang="en-GB" dirty="0"/>
              <a:t>Target acquisition requires S/N of at least 30 regardless of source brightness;</a:t>
            </a:r>
          </a:p>
          <a:p>
            <a:r>
              <a:rPr lang="en-GB" dirty="0"/>
              <a:t>Taking astrometric reference images is recommended. These use the target acquisition filter and  two images are taken; once when the host is away from the mask and again when the host is centred in the mask. These allow determining the precise position of the target.</a:t>
            </a:r>
          </a:p>
        </p:txBody>
      </p:sp>
      <p:sp>
        <p:nvSpPr>
          <p:cNvPr id="4" name="Title 3"/>
          <p:cNvSpPr>
            <a:spLocks noGrp="1"/>
          </p:cNvSpPr>
          <p:nvPr>
            <p:ph type="title"/>
          </p:nvPr>
        </p:nvSpPr>
        <p:spPr/>
        <p:txBody>
          <a:bodyPr/>
          <a:lstStyle/>
          <a:p>
            <a:r>
              <a:rPr lang="en-GB" dirty="0" err="1"/>
              <a:t>NIRCam</a:t>
            </a:r>
            <a:r>
              <a:rPr lang="en-GB" dirty="0"/>
              <a:t> Operations</a:t>
            </a:r>
          </a:p>
        </p:txBody>
      </p:sp>
    </p:spTree>
    <p:extLst>
      <p:ext uri="{BB962C8B-B14F-4D97-AF65-F5344CB8AC3E}">
        <p14:creationId xmlns:p14="http://schemas.microsoft.com/office/powerpoint/2010/main" val="5389591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lnSpcReduction="10000"/>
          </a:bodyPr>
          <a:lstStyle/>
          <a:p>
            <a:r>
              <a:rPr lang="en-GB" dirty="0" err="1"/>
              <a:t>Coronagraphic</a:t>
            </a:r>
            <a:r>
              <a:rPr lang="en-GB" dirty="0"/>
              <a:t> observations benefit from the large range of exposure lengths that are available. Slow readout modes allow detecting faint diffuse sources, while saturating the inner regions.</a:t>
            </a:r>
          </a:p>
          <a:p>
            <a:r>
              <a:rPr lang="en-GB" dirty="0"/>
              <a:t>For bright sources at small IWAs, readouts using sub-arrays can also be used.</a:t>
            </a:r>
          </a:p>
          <a:p>
            <a:r>
              <a:rPr lang="en-GB" dirty="0"/>
              <a:t>Use the </a:t>
            </a:r>
            <a:r>
              <a:rPr lang="en-GB" dirty="0" err="1"/>
              <a:t>Coronagraphic</a:t>
            </a:r>
            <a:r>
              <a:rPr lang="en-GB" dirty="0"/>
              <a:t> Visibility Tool to assess the feasibility of observations given the position angle and separation of target relative to host</a:t>
            </a:r>
          </a:p>
          <a:p>
            <a:r>
              <a:rPr lang="en-GB" dirty="0"/>
              <a:t>For a more detailed description refer to  </a:t>
            </a:r>
          </a:p>
          <a:p>
            <a:pPr marL="0" indent="0">
              <a:buNone/>
            </a:pPr>
            <a:r>
              <a:rPr lang="en-GB" sz="4400" i="1" dirty="0"/>
              <a:t>    </a:t>
            </a:r>
            <a:r>
              <a:rPr lang="en-GB" sz="4400" i="1" dirty="0">
                <a:hlinkClick r:id="rId2"/>
              </a:rPr>
              <a:t>https://jwst-docs.stsci.edu/near-infrared-camera/nircam-observing-strategies/nircam-coronagraphic-imaging-recommended-strategies#NIRCamCoronagraphicImagingRecommendedStrategies-Signal-to-NoiseRatio</a:t>
            </a:r>
            <a:endParaRPr lang="en-GB" sz="4400" i="1" dirty="0"/>
          </a:p>
        </p:txBody>
      </p:sp>
      <p:sp>
        <p:nvSpPr>
          <p:cNvPr id="3" name="Title 2"/>
          <p:cNvSpPr>
            <a:spLocks noGrp="1"/>
          </p:cNvSpPr>
          <p:nvPr>
            <p:ph type="title"/>
          </p:nvPr>
        </p:nvSpPr>
        <p:spPr/>
        <p:txBody>
          <a:bodyPr/>
          <a:lstStyle/>
          <a:p>
            <a:r>
              <a:rPr lang="en-GB" dirty="0" err="1"/>
              <a:t>NIRCam</a:t>
            </a:r>
            <a:r>
              <a:rPr lang="en-GB" dirty="0"/>
              <a:t> Operations</a:t>
            </a:r>
          </a:p>
        </p:txBody>
      </p:sp>
    </p:spTree>
    <p:extLst>
      <p:ext uri="{BB962C8B-B14F-4D97-AF65-F5344CB8AC3E}">
        <p14:creationId xmlns:p14="http://schemas.microsoft.com/office/powerpoint/2010/main" val="2853475322"/>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GB" dirty="0" err="1"/>
              <a:t>NIRCam</a:t>
            </a:r>
            <a:r>
              <a:rPr lang="en-GB" dirty="0"/>
              <a:t> coronagraphs with round </a:t>
            </a:r>
            <a:r>
              <a:rPr lang="en-GB" dirty="0" err="1"/>
              <a:t>coronagraphic</a:t>
            </a:r>
            <a:r>
              <a:rPr lang="en-GB" dirty="0"/>
              <a:t> masks  work best in narrow and medium bands centred at 1.92, 3.23, and 4.35 µm.</a:t>
            </a:r>
          </a:p>
          <a:p>
            <a:r>
              <a:rPr lang="en-GB" dirty="0"/>
              <a:t>Coronagraphs with bar-shaped </a:t>
            </a:r>
            <a:r>
              <a:rPr lang="en-GB" dirty="0" err="1"/>
              <a:t>occulters</a:t>
            </a:r>
            <a:r>
              <a:rPr lang="en-GB" dirty="0"/>
              <a:t> work best in narrow and medium bands in the ranges 1.7–2.2 µm and 2.4–5 µm. </a:t>
            </a:r>
          </a:p>
          <a:p>
            <a:pPr marL="0" indent="0">
              <a:buNone/>
            </a:pPr>
            <a:r>
              <a:rPr lang="en-GB" dirty="0"/>
              <a:t>   (</a:t>
            </a:r>
            <a:r>
              <a:rPr lang="en-GB" sz="4000" i="1" dirty="0">
                <a:hlinkClick r:id="rId2"/>
              </a:rPr>
              <a:t>https://jwst-docs.stsci.edu/methods-and-roadmaps/jwst-high-contrast-imaging/hci-supporting-technical-information/hcioptics#HCIOptics-LyC</a:t>
            </a:r>
            <a:r>
              <a:rPr lang="en-GB" dirty="0"/>
              <a:t>)</a:t>
            </a:r>
          </a:p>
          <a:p>
            <a:pPr marL="0" indent="0">
              <a:buNone/>
            </a:pPr>
            <a:endParaRPr lang="en-GB" dirty="0"/>
          </a:p>
          <a:p>
            <a:pPr>
              <a:buFont typeface="Arial" panose="020B0604020202020204" pitchFamily="34" charset="0"/>
              <a:buChar char="•"/>
            </a:pPr>
            <a:r>
              <a:rPr lang="en-GB" dirty="0"/>
              <a:t>The </a:t>
            </a:r>
            <a:r>
              <a:rPr lang="en-GB" dirty="0" err="1"/>
              <a:t>Coronagraphic</a:t>
            </a:r>
            <a:r>
              <a:rPr lang="en-GB" dirty="0"/>
              <a:t> Visibility Tool is essential to determine the optimal orientation (and even feasibility) of the </a:t>
            </a:r>
            <a:r>
              <a:rPr lang="en-GB" dirty="0" err="1"/>
              <a:t>observartions</a:t>
            </a:r>
            <a:r>
              <a:rPr lang="en-GB" dirty="0"/>
              <a:t>, particularly in the case of the “bar” masks.</a:t>
            </a:r>
          </a:p>
        </p:txBody>
      </p:sp>
      <p:sp>
        <p:nvSpPr>
          <p:cNvPr id="3" name="Title 2"/>
          <p:cNvSpPr>
            <a:spLocks noGrp="1"/>
          </p:cNvSpPr>
          <p:nvPr>
            <p:ph type="title"/>
          </p:nvPr>
        </p:nvSpPr>
        <p:spPr/>
        <p:txBody>
          <a:bodyPr/>
          <a:lstStyle/>
          <a:p>
            <a:endParaRPr lang="en-GB"/>
          </a:p>
        </p:txBody>
      </p:sp>
    </p:spTree>
    <p:extLst>
      <p:ext uri="{BB962C8B-B14F-4D97-AF65-F5344CB8AC3E}">
        <p14:creationId xmlns:p14="http://schemas.microsoft.com/office/powerpoint/2010/main" val="3049743900"/>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Coronagraphic</a:t>
            </a:r>
            <a:r>
              <a:rPr lang="en-GB" dirty="0"/>
              <a:t> Visibility Tool </a:t>
            </a:r>
            <a:r>
              <a:rPr lang="en-GB" dirty="0" err="1"/>
              <a:t>NIRCam</a:t>
            </a:r>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471" y="2355850"/>
            <a:ext cx="17348200" cy="9004300"/>
          </a:xfrm>
          <a:prstGeom prst="rect">
            <a:avLst/>
          </a:prstGeom>
        </p:spPr>
      </p:pic>
    </p:spTree>
    <p:extLst>
      <p:ext uri="{BB962C8B-B14F-4D97-AF65-F5344CB8AC3E}">
        <p14:creationId xmlns:p14="http://schemas.microsoft.com/office/powerpoint/2010/main" val="763319571"/>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464" y="2355850"/>
            <a:ext cx="17348200" cy="9004300"/>
          </a:xfrm>
          <a:prstGeom prst="rect">
            <a:avLst/>
          </a:prstGeom>
        </p:spPr>
      </p:pic>
    </p:spTree>
    <p:extLst>
      <p:ext uri="{BB962C8B-B14F-4D97-AF65-F5344CB8AC3E}">
        <p14:creationId xmlns:p14="http://schemas.microsoft.com/office/powerpoint/2010/main" val="2693840601"/>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GB" dirty="0"/>
              <a:t>The main reference for this is JDOX:</a:t>
            </a:r>
          </a:p>
          <a:p>
            <a:pPr marL="0" indent="0">
              <a:buNone/>
            </a:pPr>
            <a:r>
              <a:rPr lang="en-GB" dirty="0"/>
              <a:t>	</a:t>
            </a:r>
            <a:r>
              <a:rPr lang="en-GB" sz="4000" i="1" dirty="0">
                <a:hlinkClick r:id="rId2"/>
              </a:rPr>
              <a:t>https://jwst-docs.stsci.edu/mid-infrared-instrument/miri-observing-strategies/miri-coronagraphic-recommended-strategies</a:t>
            </a:r>
            <a:endParaRPr lang="en-GB" sz="4000" i="1" dirty="0"/>
          </a:p>
          <a:p>
            <a:r>
              <a:rPr lang="en-GB" dirty="0"/>
              <a:t>Choice of coronagraph is determined by contrast and separation between target and host, and possibly the target’s spectral energy distribution</a:t>
            </a:r>
          </a:p>
          <a:p>
            <a:r>
              <a:rPr lang="en-GB" dirty="0"/>
              <a:t>Using the </a:t>
            </a:r>
            <a:r>
              <a:rPr lang="en-GB" dirty="0" err="1"/>
              <a:t>Coronagraphic</a:t>
            </a:r>
            <a:r>
              <a:rPr lang="en-GB" dirty="0"/>
              <a:t> Visibility Tool determine the feasibility of the observations given target visibility and orientation relative to the host;</a:t>
            </a:r>
          </a:p>
          <a:p>
            <a:r>
              <a:rPr lang="en-GB" dirty="0"/>
              <a:t>Use the JWST Background Tool to determine the effect that the background (zodiacal and telescope) may have on the observations.</a:t>
            </a:r>
          </a:p>
          <a:p>
            <a:pPr marL="0" indent="0">
              <a:buNone/>
            </a:pPr>
            <a:endParaRPr lang="en-GB" dirty="0"/>
          </a:p>
        </p:txBody>
      </p:sp>
      <p:sp>
        <p:nvSpPr>
          <p:cNvPr id="3" name="Title 2"/>
          <p:cNvSpPr>
            <a:spLocks noGrp="1"/>
          </p:cNvSpPr>
          <p:nvPr>
            <p:ph type="title"/>
          </p:nvPr>
        </p:nvSpPr>
        <p:spPr/>
        <p:txBody>
          <a:bodyPr/>
          <a:lstStyle/>
          <a:p>
            <a:r>
              <a:rPr lang="en-GB" dirty="0"/>
              <a:t>MIRI Operations</a:t>
            </a:r>
          </a:p>
        </p:txBody>
      </p:sp>
    </p:spTree>
    <p:extLst>
      <p:ext uri="{BB962C8B-B14F-4D97-AF65-F5344CB8AC3E}">
        <p14:creationId xmlns:p14="http://schemas.microsoft.com/office/powerpoint/2010/main" val="2557579356"/>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GB" dirty="0"/>
              <a:t>For longer wavelengths the allowable range of roll angles (+/- 5 degrees) is not enough to enable angular differential imaging for IWA &lt; 2.8”. For these observations a larger roll angle is required, which also means the additional data will be taken at a later date.</a:t>
            </a:r>
          </a:p>
          <a:p>
            <a:r>
              <a:rPr lang="en-GB" dirty="0"/>
              <a:t>Target acquisition is required and filters that can be used are the F560W, F1000W, F1550W and the FND neutral density filter. These should be used to avoid saturation and generation of latent images.</a:t>
            </a:r>
          </a:p>
          <a:p>
            <a:r>
              <a:rPr lang="en-GB" dirty="0"/>
              <a:t>In the target acquisition insure that the target will not fall in the vicinity of latent images due to light from host prior to aligning the telescope.</a:t>
            </a:r>
          </a:p>
          <a:p>
            <a:r>
              <a:rPr lang="en-GB" dirty="0"/>
              <a:t>Accurate </a:t>
            </a:r>
            <a:r>
              <a:rPr lang="en-GB" dirty="0" err="1"/>
              <a:t>centroiding</a:t>
            </a:r>
            <a:r>
              <a:rPr lang="en-GB" dirty="0"/>
              <a:t> requires S/N &gt;= 30 </a:t>
            </a:r>
          </a:p>
        </p:txBody>
      </p:sp>
      <p:sp>
        <p:nvSpPr>
          <p:cNvPr id="3" name="Title 2"/>
          <p:cNvSpPr>
            <a:spLocks noGrp="1"/>
          </p:cNvSpPr>
          <p:nvPr>
            <p:ph type="title"/>
          </p:nvPr>
        </p:nvSpPr>
        <p:spPr/>
        <p:txBody>
          <a:bodyPr/>
          <a:lstStyle/>
          <a:p>
            <a:r>
              <a:rPr lang="en-GB" dirty="0"/>
              <a:t>MIRI </a:t>
            </a:r>
          </a:p>
        </p:txBody>
      </p:sp>
    </p:spTree>
    <p:extLst>
      <p:ext uri="{BB962C8B-B14F-4D97-AF65-F5344CB8AC3E}">
        <p14:creationId xmlns:p14="http://schemas.microsoft.com/office/powerpoint/2010/main" val="1981929006"/>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Coronagraphic</a:t>
            </a:r>
            <a:r>
              <a:rPr lang="en-GB" dirty="0"/>
              <a:t> Visibility Tool (</a:t>
            </a:r>
            <a:r>
              <a:rPr lang="en-GB" dirty="0" err="1"/>
              <a:t>Lyot</a:t>
            </a:r>
            <a:r>
              <a:rPr lang="en-GB" dirty="0"/>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470" y="2355850"/>
            <a:ext cx="17348200" cy="9004300"/>
          </a:xfrm>
          <a:prstGeom prst="rect">
            <a:avLst/>
          </a:prstGeom>
        </p:spPr>
      </p:pic>
    </p:spTree>
    <p:extLst>
      <p:ext uri="{BB962C8B-B14F-4D97-AF65-F5344CB8AC3E}">
        <p14:creationId xmlns:p14="http://schemas.microsoft.com/office/powerpoint/2010/main" val="28228645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Coronagraphic</a:t>
            </a:r>
            <a:r>
              <a:rPr lang="en-GB" dirty="0"/>
              <a:t> Visibility Tool (</a:t>
            </a:r>
            <a:r>
              <a:rPr lang="en-GB" dirty="0" err="1"/>
              <a:t>Lyot</a:t>
            </a:r>
            <a:r>
              <a:rPr lang="en-GB" dirty="0"/>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466" y="2355850"/>
            <a:ext cx="17348200" cy="9004300"/>
          </a:xfrm>
          <a:prstGeom prst="rect">
            <a:avLst/>
          </a:prstGeom>
        </p:spPr>
      </p:pic>
    </p:spTree>
    <p:extLst>
      <p:ext uri="{BB962C8B-B14F-4D97-AF65-F5344CB8AC3E}">
        <p14:creationId xmlns:p14="http://schemas.microsoft.com/office/powerpoint/2010/main" val="3376741775"/>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GB" dirty="0"/>
              <a:t>For target acquisition using the 4QPM, observers must avoid the 4QPM axes, using the diagonals because of </a:t>
            </a:r>
            <a:r>
              <a:rPr lang="en-GB" dirty="0" err="1"/>
              <a:t>centroiding</a:t>
            </a:r>
            <a:r>
              <a:rPr lang="en-GB" dirty="0"/>
              <a:t> errors;</a:t>
            </a:r>
          </a:p>
          <a:p>
            <a:r>
              <a:rPr lang="en-GB" dirty="0"/>
              <a:t>The recommendation is that target acquisition should be performed no closer than 500 mas to the 4QPM centre and no further than ~750 mas.</a:t>
            </a:r>
          </a:p>
        </p:txBody>
      </p:sp>
      <p:sp>
        <p:nvSpPr>
          <p:cNvPr id="3" name="Title 2"/>
          <p:cNvSpPr>
            <a:spLocks noGrp="1"/>
          </p:cNvSpPr>
          <p:nvPr>
            <p:ph type="title"/>
          </p:nvPr>
        </p:nvSpPr>
        <p:spPr/>
        <p:txBody>
          <a:bodyPr/>
          <a:lstStyle/>
          <a:p>
            <a:r>
              <a:rPr lang="en-GB" dirty="0"/>
              <a:t>4QPM</a:t>
            </a:r>
          </a:p>
        </p:txBody>
      </p:sp>
    </p:spTree>
    <p:extLst>
      <p:ext uri="{BB962C8B-B14F-4D97-AF65-F5344CB8AC3E}">
        <p14:creationId xmlns:p14="http://schemas.microsoft.com/office/powerpoint/2010/main" val="356148590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GB" dirty="0"/>
              <a:t>High contrast imaging  combines the suppression of light from the host (“optical cancellation”)  with post-processing by subtracting the scaled point-spread function (PSF) from the science image.</a:t>
            </a:r>
          </a:p>
          <a:p>
            <a:r>
              <a:rPr lang="en-GB" dirty="0"/>
              <a:t>There are two metrics that characterise high contrast imaging</a:t>
            </a:r>
          </a:p>
          <a:p>
            <a:pPr lvl="1"/>
            <a:r>
              <a:rPr lang="en-GB" dirty="0"/>
              <a:t>Inner Working Angle (IWA) : radial separation from host where the transmission of the occulting mask drops below 50%;</a:t>
            </a:r>
          </a:p>
          <a:p>
            <a:pPr lvl="1"/>
            <a:r>
              <a:rPr lang="en-GB" dirty="0"/>
              <a:t>Limiting Contrast : is imposed by the speckle noise remaining after the subtraction of the PSF reference. The shape of the curve can vary depending  on the flux ratio between reference and source.</a:t>
            </a:r>
          </a:p>
          <a:p>
            <a:endParaRPr lang="en-GB" dirty="0"/>
          </a:p>
        </p:txBody>
      </p:sp>
      <p:sp>
        <p:nvSpPr>
          <p:cNvPr id="3" name="Title 2"/>
          <p:cNvSpPr>
            <a:spLocks noGrp="1"/>
          </p:cNvSpPr>
          <p:nvPr>
            <p:ph type="title"/>
          </p:nvPr>
        </p:nvSpPr>
        <p:spPr/>
        <p:txBody>
          <a:bodyPr/>
          <a:lstStyle/>
          <a:p>
            <a:endParaRPr lang="en-GB" dirty="0"/>
          </a:p>
        </p:txBody>
      </p:sp>
    </p:spTree>
    <p:extLst>
      <p:ext uri="{BB962C8B-B14F-4D97-AF65-F5344CB8AC3E}">
        <p14:creationId xmlns:p14="http://schemas.microsoft.com/office/powerpoint/2010/main" val="1918849655"/>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Coronagraphic</a:t>
            </a:r>
            <a:r>
              <a:rPr lang="en-GB" dirty="0"/>
              <a:t> Visibility Tool (4QPM)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464" y="2355850"/>
            <a:ext cx="17348200" cy="9004300"/>
          </a:xfrm>
          <a:prstGeom prst="rect">
            <a:avLst/>
          </a:prstGeom>
        </p:spPr>
      </p:pic>
    </p:spTree>
    <p:extLst>
      <p:ext uri="{BB962C8B-B14F-4D97-AF65-F5344CB8AC3E}">
        <p14:creationId xmlns:p14="http://schemas.microsoft.com/office/powerpoint/2010/main" val="1484222416"/>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Coronagraphic</a:t>
            </a:r>
            <a:r>
              <a:rPr lang="en-GB" dirty="0"/>
              <a:t> Visibility Tool (4QPM)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471" y="2355850"/>
            <a:ext cx="17348200" cy="9004300"/>
          </a:xfrm>
          <a:prstGeom prst="rect">
            <a:avLst/>
          </a:prstGeom>
        </p:spPr>
      </p:pic>
    </p:spTree>
    <p:extLst>
      <p:ext uri="{BB962C8B-B14F-4D97-AF65-F5344CB8AC3E}">
        <p14:creationId xmlns:p14="http://schemas.microsoft.com/office/powerpoint/2010/main" val="1298883803"/>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lnSpcReduction="10000"/>
          </a:bodyPr>
          <a:lstStyle/>
          <a:p>
            <a:r>
              <a:rPr lang="en-GB" dirty="0"/>
              <a:t>PSF subtraction:</a:t>
            </a:r>
          </a:p>
          <a:p>
            <a:pPr lvl="1"/>
            <a:r>
              <a:rPr lang="en-GB" sz="4000" i="1" dirty="0">
                <a:hlinkClick r:id="rId2"/>
              </a:rPr>
              <a:t>https://jwst-docs.stsci.edu/methods-and-roadmaps/jwst-high-contrast-imaging/hci-proposal-planning/hcietc-instructions</a:t>
            </a:r>
            <a:r>
              <a:rPr lang="en-GB" sz="4000" i="1" dirty="0"/>
              <a:t> </a:t>
            </a:r>
            <a:r>
              <a:rPr lang="en-GB" sz="4000" dirty="0"/>
              <a:t>(“HCI page”)</a:t>
            </a:r>
            <a:endParaRPr lang="en-GB" sz="4000" i="1" dirty="0"/>
          </a:p>
          <a:p>
            <a:pPr lvl="1"/>
            <a:r>
              <a:rPr lang="en-GB" sz="4000" i="1" dirty="0">
                <a:hlinkClick r:id="rId3"/>
              </a:rPr>
              <a:t>https://jwst-docs.stsci.edu/mid-infrared-instrument/miri-observing-strategies/miri-coronagraphic-recommended-strategies</a:t>
            </a:r>
            <a:endParaRPr lang="en-GB" sz="4000" i="1" dirty="0"/>
          </a:p>
          <a:p>
            <a:pPr lvl="1"/>
            <a:r>
              <a:rPr lang="en-GB" sz="4000" i="1" dirty="0">
                <a:hlinkClick r:id="rId4"/>
              </a:rPr>
              <a:t>https://jwst-docs.stsci.edu/near-infrared-camera/nircam-operations/nircam-coronagraphic-psf-estimation</a:t>
            </a:r>
            <a:endParaRPr lang="en-GB" dirty="0"/>
          </a:p>
          <a:p>
            <a:r>
              <a:rPr lang="en-GB" dirty="0"/>
              <a:t>Rough estimates of exposure time and S/N (JWST Interactive Sensitivity Tool:</a:t>
            </a:r>
          </a:p>
          <a:p>
            <a:pPr marL="0" indent="0">
              <a:buNone/>
            </a:pPr>
            <a:r>
              <a:rPr lang="en-GB" dirty="0"/>
              <a:t>    </a:t>
            </a:r>
            <a:r>
              <a:rPr lang="en-GB" i="1" dirty="0">
                <a:hlinkClick r:id="rId5"/>
              </a:rPr>
              <a:t>https://jist.stsci.edu/jist</a:t>
            </a:r>
            <a:endParaRPr lang="en-GB" i="1" dirty="0"/>
          </a:p>
          <a:p>
            <a:r>
              <a:rPr lang="en-GB" dirty="0" err="1"/>
              <a:t>Coronagraphic</a:t>
            </a:r>
            <a:r>
              <a:rPr lang="en-GB" dirty="0"/>
              <a:t> Visibility tool:    </a:t>
            </a:r>
          </a:p>
          <a:p>
            <a:pPr marL="0" indent="0">
              <a:buNone/>
            </a:pPr>
            <a:r>
              <a:rPr lang="en-GB" i="1" dirty="0"/>
              <a:t>    </a:t>
            </a:r>
            <a:r>
              <a:rPr lang="en-GB" i="1" dirty="0">
                <a:hlinkClick r:id="rId6"/>
              </a:rPr>
              <a:t>https://jwst-docs.stsci.edu/jwst-other-tools/target-visibility-tools/jwst-coronagraphic-visibility-tool-help</a:t>
            </a:r>
            <a:endParaRPr lang="en-GB" i="1" dirty="0"/>
          </a:p>
        </p:txBody>
      </p:sp>
      <p:sp>
        <p:nvSpPr>
          <p:cNvPr id="3" name="Title 2"/>
          <p:cNvSpPr>
            <a:spLocks noGrp="1"/>
          </p:cNvSpPr>
          <p:nvPr>
            <p:ph type="title"/>
          </p:nvPr>
        </p:nvSpPr>
        <p:spPr/>
        <p:txBody>
          <a:bodyPr/>
          <a:lstStyle/>
          <a:p>
            <a:r>
              <a:rPr lang="en-GB" dirty="0"/>
              <a:t>Other references</a:t>
            </a:r>
          </a:p>
        </p:txBody>
      </p:sp>
    </p:spTree>
    <p:extLst>
      <p:ext uri="{BB962C8B-B14F-4D97-AF65-F5344CB8AC3E}">
        <p14:creationId xmlns:p14="http://schemas.microsoft.com/office/powerpoint/2010/main" val="84840139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Contrast as function of separation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5731" y="2030695"/>
            <a:ext cx="12694158" cy="9669780"/>
          </a:xfrm>
          <a:prstGeom prst="rect">
            <a:avLst/>
          </a:prstGeom>
        </p:spPr>
      </p:pic>
      <p:sp>
        <p:nvSpPr>
          <p:cNvPr id="4" name="TextBox 3"/>
          <p:cNvSpPr txBox="1"/>
          <p:nvPr/>
        </p:nvSpPr>
        <p:spPr>
          <a:xfrm>
            <a:off x="6748650" y="11555447"/>
            <a:ext cx="8856592" cy="846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100000"/>
              </a:lnSpc>
              <a:spcBef>
                <a:spcPts val="1000"/>
              </a:spcBef>
              <a:spcAft>
                <a:spcPts val="0"/>
              </a:spcAft>
              <a:buClrTx/>
              <a:buSzTx/>
              <a:buFontTx/>
              <a:buNone/>
              <a:tabLst/>
            </a:pPr>
            <a:r>
              <a:rPr kumimoji="0" lang="en-GB" sz="4000" b="0" i="0" u="none" strike="noStrike" cap="none" spc="0" normalizeH="0" baseline="0" dirty="0" err="1">
                <a:ln>
                  <a:noFill/>
                </a:ln>
                <a:solidFill>
                  <a:schemeClr val="accent4">
                    <a:hueOff val="-3600000"/>
                    <a:lumOff val="-20194"/>
                  </a:schemeClr>
                </a:solidFill>
                <a:effectLst/>
                <a:uFillTx/>
                <a:latin typeface="+mn-lt"/>
                <a:ea typeface="+mn-ea"/>
                <a:cs typeface="+mn-cs"/>
                <a:sym typeface="Avenir Book"/>
              </a:rPr>
              <a:t>Beichman</a:t>
            </a:r>
            <a:r>
              <a:rPr kumimoji="0" lang="en-GB" sz="4000" b="0" i="0" u="none" strike="noStrike" cap="none" spc="0" normalizeH="0" baseline="0" dirty="0">
                <a:ln>
                  <a:noFill/>
                </a:ln>
                <a:solidFill>
                  <a:schemeClr val="accent4">
                    <a:hueOff val="-3600000"/>
                    <a:lumOff val="-20194"/>
                  </a:schemeClr>
                </a:solidFill>
                <a:effectLst/>
                <a:uFillTx/>
                <a:latin typeface="+mn-lt"/>
                <a:ea typeface="+mn-ea"/>
                <a:cs typeface="+mn-cs"/>
                <a:sym typeface="Avenir Book"/>
              </a:rPr>
              <a:t> et al. 2010, PASP,</a:t>
            </a:r>
            <a:r>
              <a:rPr kumimoji="0" lang="en-GB" sz="4000" b="0" i="0" u="none" strike="noStrike" cap="none" spc="0" normalizeH="0" dirty="0">
                <a:ln>
                  <a:noFill/>
                </a:ln>
                <a:solidFill>
                  <a:schemeClr val="accent4">
                    <a:hueOff val="-3600000"/>
                    <a:lumOff val="-20194"/>
                  </a:schemeClr>
                </a:solidFill>
                <a:effectLst/>
                <a:uFillTx/>
                <a:latin typeface="+mn-lt"/>
                <a:ea typeface="+mn-ea"/>
                <a:cs typeface="+mn-cs"/>
                <a:sym typeface="Avenir Book"/>
              </a:rPr>
              <a:t> 122, 888</a:t>
            </a:r>
            <a:endParaRPr kumimoji="0" lang="en-GB" sz="4000" b="0" i="0" u="none" strike="noStrike" cap="none" spc="0" normalizeH="0" baseline="0" dirty="0">
              <a:ln>
                <a:noFill/>
              </a:ln>
              <a:solidFill>
                <a:schemeClr val="accent4">
                  <a:hueOff val="-3600000"/>
                  <a:lumOff val="-20194"/>
                </a:schemeClr>
              </a:solidFill>
              <a:effectLst/>
              <a:uFillTx/>
              <a:latin typeface="+mn-lt"/>
              <a:ea typeface="+mn-ea"/>
              <a:cs typeface="+mn-cs"/>
              <a:sym typeface="Avenir Book"/>
            </a:endParaRPr>
          </a:p>
        </p:txBody>
      </p:sp>
    </p:spTree>
    <p:extLst>
      <p:ext uri="{BB962C8B-B14F-4D97-AF65-F5344CB8AC3E}">
        <p14:creationId xmlns:p14="http://schemas.microsoft.com/office/powerpoint/2010/main" val="137295681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83757" y="3786215"/>
            <a:ext cx="10058400" cy="5308276"/>
          </a:xfrm>
          <a:prstGeom prst="rect">
            <a:avLst/>
          </a:prstGeom>
        </p:spPr>
      </p:pic>
      <p:sp>
        <p:nvSpPr>
          <p:cNvPr id="4" name="Title 3"/>
          <p:cNvSpPr>
            <a:spLocks noGrp="1"/>
          </p:cNvSpPr>
          <p:nvPr>
            <p:ph type="title"/>
          </p:nvPr>
        </p:nvSpPr>
        <p:spPr/>
        <p:txBody>
          <a:bodyPr>
            <a:normAutofit/>
          </a:bodyPr>
          <a:lstStyle/>
          <a:p>
            <a:r>
              <a:rPr lang="en-GB" dirty="0"/>
              <a:t>High Contrast Imaging with JWST</a:t>
            </a:r>
          </a:p>
        </p:txBody>
      </p:sp>
      <p:sp>
        <p:nvSpPr>
          <p:cNvPr id="6" name="TextBox 5"/>
          <p:cNvSpPr txBox="1"/>
          <p:nvPr/>
        </p:nvSpPr>
        <p:spPr>
          <a:xfrm>
            <a:off x="19611837" y="9094491"/>
            <a:ext cx="3151504" cy="846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100000"/>
              </a:lnSpc>
              <a:spcBef>
                <a:spcPts val="1000"/>
              </a:spcBef>
              <a:spcAft>
                <a:spcPts val="0"/>
              </a:spcAft>
              <a:buClrTx/>
              <a:buSzTx/>
              <a:buFontTx/>
              <a:buNone/>
              <a:tabLst/>
            </a:pPr>
            <a:r>
              <a:rPr lang="en-GB" sz="4000" dirty="0"/>
              <a:t>NIRISS : AMI</a:t>
            </a:r>
            <a:endParaRPr kumimoji="0" lang="en-GB" sz="4000" b="0" i="0" u="none" strike="noStrike" cap="none" spc="0" normalizeH="0" baseline="0" dirty="0">
              <a:ln>
                <a:noFill/>
              </a:ln>
              <a:solidFill>
                <a:schemeClr val="accent4">
                  <a:hueOff val="-3600000"/>
                  <a:lumOff val="-20194"/>
                </a:schemeClr>
              </a:solidFill>
              <a:effectLst/>
              <a:uFillTx/>
              <a:sym typeface="Avenir Book"/>
            </a:endParaRPr>
          </a:p>
        </p:txBody>
      </p:sp>
      <p:sp>
        <p:nvSpPr>
          <p:cNvPr id="7" name="TextBox 6"/>
          <p:cNvSpPr txBox="1"/>
          <p:nvPr/>
        </p:nvSpPr>
        <p:spPr>
          <a:xfrm>
            <a:off x="19091113" y="3418564"/>
            <a:ext cx="4893968" cy="846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100000"/>
              </a:lnSpc>
              <a:spcBef>
                <a:spcPts val="1000"/>
              </a:spcBef>
              <a:spcAft>
                <a:spcPts val="0"/>
              </a:spcAft>
              <a:buClrTx/>
              <a:buSzTx/>
              <a:buFontTx/>
              <a:buNone/>
              <a:tabLst/>
            </a:pPr>
            <a:r>
              <a:rPr kumimoji="0" lang="en-GB" sz="4000" b="0" i="0" u="none" strike="noStrike" cap="none" spc="0" normalizeH="0" baseline="0" dirty="0">
                <a:ln>
                  <a:noFill/>
                </a:ln>
                <a:solidFill>
                  <a:schemeClr val="accent4">
                    <a:hueOff val="-3600000"/>
                    <a:lumOff val="-20194"/>
                  </a:schemeClr>
                </a:solidFill>
                <a:effectLst/>
                <a:uFillTx/>
                <a:latin typeface="+mn-lt"/>
                <a:ea typeface="+mn-ea"/>
                <a:cs typeface="+mn-cs"/>
                <a:sym typeface="Avenir Book"/>
              </a:rPr>
              <a:t>MIRI </a:t>
            </a:r>
            <a:r>
              <a:rPr kumimoji="0" lang="en-GB" sz="4000" b="0" i="0" u="none" strike="noStrike" cap="none" spc="0" normalizeH="0" baseline="0" dirty="0" err="1">
                <a:ln>
                  <a:noFill/>
                </a:ln>
                <a:solidFill>
                  <a:schemeClr val="accent4">
                    <a:hueOff val="-3600000"/>
                    <a:lumOff val="-20194"/>
                  </a:schemeClr>
                </a:solidFill>
                <a:effectLst/>
                <a:uFillTx/>
                <a:latin typeface="+mn-lt"/>
                <a:ea typeface="+mn-ea"/>
                <a:cs typeface="+mn-cs"/>
                <a:sym typeface="Avenir Book"/>
              </a:rPr>
              <a:t>Lyot</a:t>
            </a:r>
            <a:r>
              <a:rPr kumimoji="0" lang="en-GB" sz="4000" b="0" i="0" u="none" strike="noStrike" cap="none" spc="0" normalizeH="0" baseline="0" dirty="0">
                <a:ln>
                  <a:noFill/>
                </a:ln>
                <a:solidFill>
                  <a:schemeClr val="accent4">
                    <a:hueOff val="-3600000"/>
                    <a:lumOff val="-20194"/>
                  </a:schemeClr>
                </a:solidFill>
                <a:effectLst/>
                <a:uFillTx/>
                <a:latin typeface="+mn-lt"/>
                <a:ea typeface="+mn-ea"/>
                <a:cs typeface="+mn-cs"/>
                <a:sym typeface="Avenir Book"/>
              </a:rPr>
              <a:t> and 4QPM</a:t>
            </a:r>
          </a:p>
        </p:txBody>
      </p:sp>
      <p:sp>
        <p:nvSpPr>
          <p:cNvPr id="8" name="TextBox 7"/>
          <p:cNvSpPr txBox="1"/>
          <p:nvPr/>
        </p:nvSpPr>
        <p:spPr>
          <a:xfrm>
            <a:off x="16964081" y="4496344"/>
            <a:ext cx="3324628" cy="846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100000"/>
              </a:lnSpc>
              <a:spcBef>
                <a:spcPts val="1000"/>
              </a:spcBef>
              <a:spcAft>
                <a:spcPts val="0"/>
              </a:spcAft>
              <a:buClrTx/>
              <a:buSzTx/>
              <a:buFontTx/>
              <a:buNone/>
              <a:tabLst/>
            </a:pPr>
            <a:r>
              <a:rPr kumimoji="0" lang="en-GB" sz="4000" b="0" i="0" u="none" strike="noStrike" cap="none" spc="0" normalizeH="0" baseline="0" dirty="0" err="1">
                <a:ln>
                  <a:noFill/>
                </a:ln>
                <a:solidFill>
                  <a:schemeClr val="accent4">
                    <a:hueOff val="-3600000"/>
                    <a:lumOff val="-20194"/>
                  </a:schemeClr>
                </a:solidFill>
                <a:effectLst/>
                <a:uFillTx/>
                <a:sym typeface="Avenir Book"/>
              </a:rPr>
              <a:t>NIRCam</a:t>
            </a:r>
            <a:r>
              <a:rPr lang="en-GB" sz="4000" dirty="0"/>
              <a:t>: </a:t>
            </a:r>
            <a:r>
              <a:rPr lang="en-GB" sz="4000" dirty="0" err="1"/>
              <a:t>Lyot</a:t>
            </a:r>
            <a:endParaRPr kumimoji="0" lang="en-GB" sz="4000" b="0" i="0" u="none" strike="noStrike" cap="none" spc="0" normalizeH="0" baseline="0" dirty="0">
              <a:ln>
                <a:noFill/>
              </a:ln>
              <a:solidFill>
                <a:schemeClr val="accent4">
                  <a:hueOff val="-3600000"/>
                  <a:lumOff val="-20194"/>
                </a:schemeClr>
              </a:solidFill>
              <a:effectLst/>
              <a:uFillTx/>
              <a:sym typeface="Avenir Book"/>
            </a:endParaRPr>
          </a:p>
        </p:txBody>
      </p:sp>
      <p:sp>
        <p:nvSpPr>
          <p:cNvPr id="2" name="Rectangle 1"/>
          <p:cNvSpPr/>
          <p:nvPr/>
        </p:nvSpPr>
        <p:spPr>
          <a:xfrm>
            <a:off x="1248833" y="3477067"/>
            <a:ext cx="12192000" cy="6642844"/>
          </a:xfrm>
          <a:prstGeom prst="rect">
            <a:avLst/>
          </a:prstGeom>
        </p:spPr>
        <p:txBody>
          <a:bodyPr>
            <a:spAutoFit/>
          </a:bodyPr>
          <a:lstStyle/>
          <a:p>
            <a:r>
              <a:rPr lang="en-GB" dirty="0"/>
              <a:t>Three JWST instruments are </a:t>
            </a:r>
          </a:p>
          <a:p>
            <a:r>
              <a:rPr lang="en-GB" dirty="0"/>
              <a:t> equipped for HCI</a:t>
            </a:r>
          </a:p>
          <a:p>
            <a:pPr marL="685800" lvl="1" indent="-685800">
              <a:buFont typeface="Arial" panose="020B0604020202020204" pitchFamily="34" charset="0"/>
              <a:buChar char="•"/>
            </a:pPr>
            <a:r>
              <a:rPr lang="en-GB" dirty="0"/>
              <a:t>MIRI using a coronagraph and a Four-Quadrant Phase Mask (4QPM)</a:t>
            </a:r>
          </a:p>
          <a:p>
            <a:pPr marL="685800" lvl="1" indent="-685800">
              <a:buFont typeface="Arial" panose="020B0604020202020204" pitchFamily="34" charset="0"/>
              <a:buChar char="•"/>
            </a:pPr>
            <a:r>
              <a:rPr lang="en-GB" dirty="0" err="1"/>
              <a:t>NIRCam</a:t>
            </a:r>
            <a:r>
              <a:rPr lang="en-GB" dirty="0"/>
              <a:t> coronagraph</a:t>
            </a:r>
          </a:p>
          <a:p>
            <a:pPr marL="685800" lvl="1" indent="-685800">
              <a:buFont typeface="Arial" panose="020B0604020202020204" pitchFamily="34" charset="0"/>
              <a:buChar char="•"/>
            </a:pPr>
            <a:r>
              <a:rPr lang="en-GB" dirty="0">
                <a:solidFill>
                  <a:schemeClr val="tx1"/>
                </a:solidFill>
              </a:rPr>
              <a:t>NIRISS Aperture Masking Interferometer (optional hands-on Tuesday)</a:t>
            </a:r>
          </a:p>
          <a:p>
            <a:pPr marL="635000" lvl="1" indent="0"/>
            <a:r>
              <a:rPr lang="en-GB" dirty="0"/>
              <a:t> </a:t>
            </a:r>
          </a:p>
        </p:txBody>
      </p:sp>
      <p:sp>
        <p:nvSpPr>
          <p:cNvPr id="3" name="TextBox 2"/>
          <p:cNvSpPr txBox="1"/>
          <p:nvPr/>
        </p:nvSpPr>
        <p:spPr>
          <a:xfrm>
            <a:off x="13440833" y="10172271"/>
            <a:ext cx="10219144" cy="6617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GB" sz="2800" i="1" dirty="0">
                <a:hlinkClick r:id="rId4"/>
              </a:rPr>
              <a:t>https://jwst-docs.stsci.edu/methods-and-roadmaps/jwst-imaging</a:t>
            </a:r>
            <a:endParaRPr kumimoji="0" lang="en-GB" sz="2800" b="0" i="1" u="none" strike="noStrike" cap="none" spc="0" normalizeH="0" dirty="0">
              <a:ln>
                <a:noFill/>
              </a:ln>
              <a:solidFill>
                <a:schemeClr val="accent4">
                  <a:hueOff val="-3600000"/>
                  <a:lumOff val="-20194"/>
                </a:schemeClr>
              </a:solidFill>
              <a:effectLst/>
              <a:uFillTx/>
              <a:sym typeface="Avenir Book"/>
            </a:endParaRPr>
          </a:p>
        </p:txBody>
      </p:sp>
    </p:spTree>
    <p:extLst>
      <p:ext uri="{BB962C8B-B14F-4D97-AF65-F5344CB8AC3E}">
        <p14:creationId xmlns:p14="http://schemas.microsoft.com/office/powerpoint/2010/main" val="423158441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GB" dirty="0"/>
              <a:t>The optical cancellation is done by:</a:t>
            </a:r>
          </a:p>
          <a:p>
            <a:pPr lvl="1"/>
            <a:r>
              <a:rPr lang="en-GB" dirty="0"/>
              <a:t>Suppressing the host’s Airy core using </a:t>
            </a:r>
            <a:r>
              <a:rPr lang="en-GB" dirty="0" err="1"/>
              <a:t>Lyot</a:t>
            </a:r>
            <a:r>
              <a:rPr lang="en-GB" dirty="0"/>
              <a:t> masks (“</a:t>
            </a:r>
            <a:r>
              <a:rPr lang="en-GB" dirty="0" err="1"/>
              <a:t>occulters</a:t>
            </a:r>
            <a:r>
              <a:rPr lang="en-GB" dirty="0"/>
              <a:t>”);</a:t>
            </a:r>
          </a:p>
          <a:p>
            <a:pPr lvl="1"/>
            <a:r>
              <a:rPr lang="en-GB" dirty="0"/>
              <a:t>Using </a:t>
            </a:r>
            <a:r>
              <a:rPr lang="en-GB" dirty="0" err="1"/>
              <a:t>Lyot</a:t>
            </a:r>
            <a:r>
              <a:rPr lang="en-GB" dirty="0"/>
              <a:t> stops to suppress the PSF wings remaining in the diffracted light after passing through the </a:t>
            </a:r>
            <a:r>
              <a:rPr lang="en-GB" dirty="0" err="1"/>
              <a:t>occulters</a:t>
            </a:r>
            <a:r>
              <a:rPr lang="en-GB" dirty="0"/>
              <a:t>.</a:t>
            </a:r>
          </a:p>
          <a:p>
            <a:r>
              <a:rPr lang="en-GB" dirty="0"/>
              <a:t>The final step in the reduction is carried out after the observations are completed by using a Point Spread Function (PSF) reference observed using the same instrument setup to model and subtract the </a:t>
            </a:r>
            <a:r>
              <a:rPr lang="en-GB" dirty="0" err="1"/>
              <a:t>coronagraphically</a:t>
            </a:r>
            <a:r>
              <a:rPr lang="en-GB" dirty="0"/>
              <a:t> suppressed PSF.</a:t>
            </a:r>
          </a:p>
        </p:txBody>
      </p:sp>
      <p:sp>
        <p:nvSpPr>
          <p:cNvPr id="3" name="Title 2"/>
          <p:cNvSpPr>
            <a:spLocks noGrp="1"/>
          </p:cNvSpPr>
          <p:nvPr>
            <p:ph type="title"/>
          </p:nvPr>
        </p:nvSpPr>
        <p:spPr/>
        <p:txBody>
          <a:bodyPr>
            <a:normAutofit/>
          </a:bodyPr>
          <a:lstStyle/>
          <a:p>
            <a:r>
              <a:rPr lang="en-GB" dirty="0" err="1"/>
              <a:t>Coronagraphy</a:t>
            </a:r>
            <a:endParaRPr lang="en-GB" dirty="0"/>
          </a:p>
        </p:txBody>
      </p:sp>
    </p:spTree>
    <p:extLst>
      <p:ext uri="{BB962C8B-B14F-4D97-AF65-F5344CB8AC3E}">
        <p14:creationId xmlns:p14="http://schemas.microsoft.com/office/powerpoint/2010/main" val="181477193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GB" dirty="0"/>
              <a:t>The PSF subtraction can use two strategies:</a:t>
            </a:r>
          </a:p>
          <a:p>
            <a:pPr lvl="1"/>
            <a:r>
              <a:rPr lang="en-GB" dirty="0"/>
              <a:t>Referenced differential imaging (RDI): </a:t>
            </a:r>
            <a:r>
              <a:rPr lang="en-GB" dirty="0" err="1"/>
              <a:t>coronagraphic</a:t>
            </a:r>
            <a:r>
              <a:rPr lang="en-GB" dirty="0"/>
              <a:t> images of  both host and reference star are taken at the same roll angle and the reference star’s PSF scaled and subtracted to remove any speckle noise residuals;</a:t>
            </a:r>
          </a:p>
          <a:p>
            <a:pPr lvl="1"/>
            <a:r>
              <a:rPr lang="en-GB" dirty="0"/>
              <a:t>Angular differential imaging (ADI): two images of the host are taken at different roll angles (differing by +/- 5 degrees) allowing to distinguish  offsets of the target from noise;</a:t>
            </a:r>
          </a:p>
          <a:p>
            <a:r>
              <a:rPr lang="en-GB" dirty="0"/>
              <a:t>The small grid dithers (SGDs) expand the RDI by moving the reference star on an accurate sub-pixel grid, from which PSF changes as function of position can be mapped and the corrections obtained through interpolation.</a:t>
            </a:r>
          </a:p>
        </p:txBody>
      </p:sp>
      <p:sp>
        <p:nvSpPr>
          <p:cNvPr id="3" name="Title 2"/>
          <p:cNvSpPr>
            <a:spLocks noGrp="1"/>
          </p:cNvSpPr>
          <p:nvPr>
            <p:ph type="title"/>
          </p:nvPr>
        </p:nvSpPr>
        <p:spPr/>
        <p:txBody>
          <a:bodyPr/>
          <a:lstStyle/>
          <a:p>
            <a:r>
              <a:rPr lang="en-GB" dirty="0"/>
              <a:t>PSF subtraction</a:t>
            </a:r>
          </a:p>
        </p:txBody>
      </p:sp>
    </p:spTree>
    <p:extLst>
      <p:ext uri="{BB962C8B-B14F-4D97-AF65-F5344CB8AC3E}">
        <p14:creationId xmlns:p14="http://schemas.microsoft.com/office/powerpoint/2010/main" val="195517473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248834" y="1964266"/>
            <a:ext cx="11160880" cy="9296401"/>
          </a:xfrm>
        </p:spPr>
        <p:txBody>
          <a:bodyPr/>
          <a:lstStyle/>
          <a:p>
            <a:r>
              <a:rPr lang="en-GB" dirty="0"/>
              <a:t>The </a:t>
            </a:r>
            <a:r>
              <a:rPr lang="en-GB" dirty="0" err="1"/>
              <a:t>NIRCam</a:t>
            </a:r>
            <a:r>
              <a:rPr lang="en-GB" dirty="0"/>
              <a:t> coronagraphs obtain images from regions of the sky outside the imaging field of view, which are projected onto the detectors by optical wedges located on the pupil plane </a:t>
            </a:r>
            <a:r>
              <a:rPr lang="en-GB" dirty="0" err="1"/>
              <a:t>Lyot</a:t>
            </a:r>
            <a:r>
              <a:rPr lang="en-GB" dirty="0"/>
              <a:t> stops.</a:t>
            </a:r>
          </a:p>
          <a:p>
            <a:r>
              <a:rPr lang="en-GB" dirty="0"/>
              <a:t>Because of the throughput curve of the </a:t>
            </a:r>
            <a:r>
              <a:rPr lang="en-GB" dirty="0" err="1"/>
              <a:t>NIRCam</a:t>
            </a:r>
            <a:r>
              <a:rPr lang="en-GB" dirty="0"/>
              <a:t> </a:t>
            </a:r>
            <a:r>
              <a:rPr lang="en-GB" dirty="0" err="1"/>
              <a:t>coronagraphic</a:t>
            </a:r>
            <a:r>
              <a:rPr lang="en-GB" dirty="0"/>
              <a:t> masks, observations are only possible at wavelengths </a:t>
            </a:r>
            <a:r>
              <a:rPr lang="en-GB" dirty="0" err="1"/>
              <a:t>longward</a:t>
            </a:r>
            <a:r>
              <a:rPr lang="en-GB" dirty="0"/>
              <a:t> of 1.8 </a:t>
            </a:r>
            <a:r>
              <a:rPr lang="el-GR" dirty="0"/>
              <a:t>μ</a:t>
            </a:r>
            <a:r>
              <a:rPr lang="en-GB" dirty="0"/>
              <a:t>m.</a:t>
            </a:r>
          </a:p>
        </p:txBody>
      </p:sp>
      <p:sp>
        <p:nvSpPr>
          <p:cNvPr id="3" name="Title 2"/>
          <p:cNvSpPr>
            <a:spLocks noGrp="1"/>
          </p:cNvSpPr>
          <p:nvPr>
            <p:ph type="title"/>
          </p:nvPr>
        </p:nvSpPr>
        <p:spPr/>
        <p:txBody>
          <a:bodyPr/>
          <a:lstStyle/>
          <a:p>
            <a:r>
              <a:rPr lang="en-GB" dirty="0" err="1"/>
              <a:t>NIRCam</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81857" y="2356159"/>
            <a:ext cx="8348472" cy="6419469"/>
          </a:xfrm>
          <a:prstGeom prst="rect">
            <a:avLst/>
          </a:prstGeom>
        </p:spPr>
      </p:pic>
      <p:sp>
        <p:nvSpPr>
          <p:cNvPr id="4" name="TextBox 3"/>
          <p:cNvSpPr txBox="1"/>
          <p:nvPr/>
        </p:nvSpPr>
        <p:spPr>
          <a:xfrm>
            <a:off x="13389431" y="9557228"/>
            <a:ext cx="5578450" cy="15901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lvl="0"/>
            <a:r>
              <a:rPr lang="en-GB" sz="4000">
                <a:solidFill>
                  <a:srgbClr val="929292">
                    <a:hueOff val="-3600000"/>
                    <a:lumOff val="-20194"/>
                  </a:srgbClr>
                </a:solidFill>
              </a:rPr>
              <a:t>Figure by Julien Girard, </a:t>
            </a:r>
          </a:p>
          <a:p>
            <a:pPr lvl="0"/>
            <a:r>
              <a:rPr lang="en-GB" sz="4000">
                <a:solidFill>
                  <a:srgbClr val="929292">
                    <a:hueOff val="-3600000"/>
                    <a:lumOff val="-20194"/>
                  </a:srgbClr>
                </a:solidFill>
              </a:rPr>
              <a:t>HCI Master Class 2019</a:t>
            </a:r>
            <a:endParaRPr lang="en-GB" sz="4000" dirty="0">
              <a:solidFill>
                <a:srgbClr val="929292">
                  <a:hueOff val="-3600000"/>
                  <a:lumOff val="-20194"/>
                </a:srgbClr>
              </a:solidFill>
            </a:endParaRPr>
          </a:p>
        </p:txBody>
      </p:sp>
    </p:spTree>
    <p:extLst>
      <p:ext uri="{BB962C8B-B14F-4D97-AF65-F5344CB8AC3E}">
        <p14:creationId xmlns:p14="http://schemas.microsoft.com/office/powerpoint/2010/main" val="360589419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NIRCam</a:t>
            </a:r>
            <a:r>
              <a:rPr lang="en-GB" dirty="0"/>
              <a:t> Coronagraph</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0370" y="2421515"/>
            <a:ext cx="15238095" cy="6933333"/>
          </a:xfrm>
          <a:prstGeom prst="rect">
            <a:avLst/>
          </a:prstGeom>
        </p:spPr>
      </p:pic>
      <p:sp>
        <p:nvSpPr>
          <p:cNvPr id="5" name="TextBox 4"/>
          <p:cNvSpPr txBox="1"/>
          <p:nvPr/>
        </p:nvSpPr>
        <p:spPr>
          <a:xfrm>
            <a:off x="17512145" y="3442227"/>
            <a:ext cx="4267194" cy="846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100000"/>
              </a:lnSpc>
              <a:spcBef>
                <a:spcPts val="1000"/>
              </a:spcBef>
              <a:spcAft>
                <a:spcPts val="0"/>
              </a:spcAft>
              <a:buClrTx/>
              <a:buSzTx/>
              <a:buFontTx/>
              <a:buNone/>
              <a:tabLst/>
            </a:pPr>
            <a:r>
              <a:rPr kumimoji="0" lang="en-GB" sz="4000" b="0" i="0" u="none" strike="noStrike" cap="none" spc="0" normalizeH="0" baseline="0" dirty="0">
                <a:ln>
                  <a:noFill/>
                </a:ln>
                <a:solidFill>
                  <a:schemeClr val="accent4">
                    <a:hueOff val="-3600000"/>
                    <a:lumOff val="-20194"/>
                  </a:schemeClr>
                </a:solidFill>
                <a:effectLst/>
                <a:uFillTx/>
                <a:latin typeface="+mn-lt"/>
                <a:ea typeface="+mn-ea"/>
                <a:cs typeface="+mn-cs"/>
                <a:sym typeface="Avenir Book"/>
              </a:rPr>
              <a:t>Wavelength</a:t>
            </a:r>
            <a:r>
              <a:rPr kumimoji="0" lang="en-GB" sz="4000" b="0" i="0" u="none" strike="noStrike" cap="none" spc="0" normalizeH="0" dirty="0">
                <a:ln>
                  <a:noFill/>
                </a:ln>
                <a:solidFill>
                  <a:schemeClr val="accent4">
                    <a:hueOff val="-3600000"/>
                    <a:lumOff val="-20194"/>
                  </a:schemeClr>
                </a:solidFill>
                <a:effectLst/>
                <a:uFillTx/>
                <a:latin typeface="+mn-lt"/>
                <a:ea typeface="+mn-ea"/>
                <a:cs typeface="+mn-cs"/>
                <a:sym typeface="Avenir Book"/>
              </a:rPr>
              <a:t> range</a:t>
            </a:r>
            <a:endParaRPr kumimoji="0" lang="en-GB" sz="4000" b="0" i="0" u="none" strike="noStrike" cap="none" spc="0" normalizeH="0" baseline="0" dirty="0">
              <a:ln>
                <a:noFill/>
              </a:ln>
              <a:solidFill>
                <a:schemeClr val="accent4">
                  <a:hueOff val="-3600000"/>
                  <a:lumOff val="-20194"/>
                </a:schemeClr>
              </a:solidFill>
              <a:effectLst/>
              <a:uFillTx/>
              <a:latin typeface="+mn-lt"/>
              <a:ea typeface="+mn-ea"/>
              <a:cs typeface="+mn-cs"/>
              <a:sym typeface="Avenir Book"/>
            </a:endParaRPr>
          </a:p>
        </p:txBody>
      </p:sp>
      <p:sp>
        <p:nvSpPr>
          <p:cNvPr id="6" name="TextBox 5"/>
          <p:cNvSpPr txBox="1"/>
          <p:nvPr/>
        </p:nvSpPr>
        <p:spPr>
          <a:xfrm>
            <a:off x="17512145" y="4328919"/>
            <a:ext cx="4094069" cy="846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100000"/>
              </a:lnSpc>
              <a:spcBef>
                <a:spcPts val="1000"/>
              </a:spcBef>
              <a:spcAft>
                <a:spcPts val="0"/>
              </a:spcAft>
              <a:buClrTx/>
              <a:buSzTx/>
              <a:buFontTx/>
              <a:buNone/>
              <a:tabLst/>
            </a:pPr>
            <a:r>
              <a:rPr kumimoji="0" lang="en-GB" sz="4000" b="0" i="0" u="none" strike="noStrike" cap="none" spc="0" normalizeH="0" baseline="0" dirty="0">
                <a:ln>
                  <a:noFill/>
                </a:ln>
                <a:solidFill>
                  <a:schemeClr val="accent4">
                    <a:hueOff val="-3600000"/>
                    <a:lumOff val="-20194"/>
                  </a:schemeClr>
                </a:solidFill>
                <a:effectLst/>
                <a:uFillTx/>
                <a:latin typeface="+mn-lt"/>
                <a:ea typeface="+mn-ea"/>
                <a:cs typeface="+mn-cs"/>
                <a:sym typeface="Avenir Book"/>
              </a:rPr>
              <a:t>Acquisition boxes</a:t>
            </a:r>
          </a:p>
        </p:txBody>
      </p:sp>
      <p:sp>
        <p:nvSpPr>
          <p:cNvPr id="7" name="TextBox 6"/>
          <p:cNvSpPr txBox="1"/>
          <p:nvPr/>
        </p:nvSpPr>
        <p:spPr>
          <a:xfrm>
            <a:off x="17512145" y="5160191"/>
            <a:ext cx="4581382" cy="846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100000"/>
              </a:lnSpc>
              <a:spcBef>
                <a:spcPts val="1000"/>
              </a:spcBef>
              <a:spcAft>
                <a:spcPts val="0"/>
              </a:spcAft>
              <a:buClrTx/>
              <a:buSzTx/>
              <a:buFontTx/>
              <a:buNone/>
              <a:tabLst/>
            </a:pPr>
            <a:r>
              <a:rPr kumimoji="0" lang="en-GB" sz="4000" b="0" i="0" u="none" strike="noStrike" cap="none" spc="0" normalizeH="0" baseline="0" dirty="0">
                <a:ln>
                  <a:noFill/>
                </a:ln>
                <a:solidFill>
                  <a:schemeClr val="accent4">
                    <a:hueOff val="-3600000"/>
                    <a:lumOff val="-20194"/>
                  </a:schemeClr>
                </a:solidFill>
                <a:effectLst/>
                <a:uFillTx/>
                <a:latin typeface="+mn-lt"/>
                <a:ea typeface="+mn-ea"/>
                <a:cs typeface="+mn-cs"/>
                <a:sym typeface="Avenir Book"/>
              </a:rPr>
              <a:t>Inner working angle</a:t>
            </a:r>
          </a:p>
        </p:txBody>
      </p:sp>
      <p:sp>
        <p:nvSpPr>
          <p:cNvPr id="8" name="TextBox 7"/>
          <p:cNvSpPr txBox="1"/>
          <p:nvPr/>
        </p:nvSpPr>
        <p:spPr>
          <a:xfrm>
            <a:off x="17650692" y="6795027"/>
            <a:ext cx="4094069" cy="846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lvl="0"/>
            <a:r>
              <a:rPr lang="en-GB" sz="4000">
                <a:solidFill>
                  <a:srgbClr val="929292">
                    <a:hueOff val="-3600000"/>
                    <a:lumOff val="-20194"/>
                  </a:srgbClr>
                </a:solidFill>
              </a:rPr>
              <a:t>Acquisition boxes</a:t>
            </a:r>
            <a:endParaRPr lang="en-GB" sz="4000" dirty="0">
              <a:solidFill>
                <a:srgbClr val="929292">
                  <a:hueOff val="-3600000"/>
                  <a:lumOff val="-20194"/>
                </a:srgbClr>
              </a:solidFill>
            </a:endParaRPr>
          </a:p>
        </p:txBody>
      </p:sp>
      <p:sp>
        <p:nvSpPr>
          <p:cNvPr id="9" name="TextBox 8"/>
          <p:cNvSpPr txBox="1"/>
          <p:nvPr/>
        </p:nvSpPr>
        <p:spPr>
          <a:xfrm>
            <a:off x="1580370" y="10138915"/>
            <a:ext cx="15289442" cy="17132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100000"/>
              </a:lnSpc>
              <a:spcBef>
                <a:spcPts val="1000"/>
              </a:spcBef>
              <a:spcAft>
                <a:spcPts val="0"/>
              </a:spcAft>
              <a:buClrTx/>
              <a:buSzTx/>
              <a:buFontTx/>
              <a:buNone/>
              <a:tabLst/>
            </a:pPr>
            <a:r>
              <a:rPr kumimoji="0" lang="en-GB" sz="4400" b="0" i="0" u="none" strike="noStrike" cap="none" spc="0" normalizeH="0" baseline="0" dirty="0">
                <a:ln>
                  <a:noFill/>
                </a:ln>
                <a:solidFill>
                  <a:srgbClr val="0070C0"/>
                </a:solidFill>
                <a:effectLst/>
                <a:uFillTx/>
                <a:sym typeface="Avenir Book"/>
              </a:rPr>
              <a:t>Blue </a:t>
            </a:r>
            <a:r>
              <a:rPr kumimoji="0" lang="en-GB" sz="4400" b="0" i="0" u="none" strike="noStrike" cap="none" spc="0" normalizeH="0" baseline="0" dirty="0">
                <a:ln>
                  <a:noFill/>
                </a:ln>
                <a:solidFill>
                  <a:schemeClr val="accent4">
                    <a:hueOff val="-3600000"/>
                    <a:lumOff val="-20194"/>
                  </a:schemeClr>
                </a:solidFill>
                <a:effectLst/>
                <a:uFillTx/>
                <a:sym typeface="Avenir Book"/>
              </a:rPr>
              <a:t>and </a:t>
            </a:r>
            <a:r>
              <a:rPr kumimoji="0" lang="en-GB" sz="4400" b="0" i="0" u="none" strike="noStrike" cap="none" spc="0" normalizeH="0" baseline="0" dirty="0">
                <a:ln>
                  <a:noFill/>
                </a:ln>
                <a:solidFill>
                  <a:srgbClr val="FF0000"/>
                </a:solidFill>
                <a:effectLst/>
                <a:uFillTx/>
                <a:sym typeface="Avenir Book"/>
              </a:rPr>
              <a:t>red </a:t>
            </a:r>
            <a:r>
              <a:rPr kumimoji="0" lang="en-GB" sz="4400" b="0" i="0" u="none" strike="noStrike" cap="none" spc="0" normalizeH="0" baseline="0" dirty="0">
                <a:ln>
                  <a:noFill/>
                </a:ln>
                <a:solidFill>
                  <a:schemeClr val="accent4">
                    <a:hueOff val="-3600000"/>
                    <a:lumOff val="-20194"/>
                  </a:schemeClr>
                </a:solidFill>
                <a:effectLst/>
                <a:uFillTx/>
                <a:sym typeface="Avenir Book"/>
              </a:rPr>
              <a:t>colours</a:t>
            </a:r>
            <a:r>
              <a:rPr kumimoji="0" lang="en-GB" sz="4400" b="0" i="0" u="none" strike="noStrike" cap="none" spc="0" normalizeH="0" dirty="0">
                <a:ln>
                  <a:noFill/>
                </a:ln>
                <a:solidFill>
                  <a:schemeClr val="accent4">
                    <a:hueOff val="-3600000"/>
                    <a:lumOff val="-20194"/>
                  </a:schemeClr>
                </a:solidFill>
                <a:effectLst/>
                <a:uFillTx/>
                <a:sym typeface="Avenir Book"/>
              </a:rPr>
              <a:t> represent masks used by </a:t>
            </a:r>
            <a:r>
              <a:rPr kumimoji="0" lang="en-GB" sz="4400" b="0" i="0" u="none" strike="noStrike" cap="none" spc="0" normalizeH="0" dirty="0" err="1">
                <a:ln>
                  <a:noFill/>
                </a:ln>
                <a:solidFill>
                  <a:schemeClr val="accent4">
                    <a:hueOff val="-3600000"/>
                    <a:lumOff val="-20194"/>
                  </a:schemeClr>
                </a:solidFill>
                <a:effectLst/>
                <a:uFillTx/>
                <a:sym typeface="Avenir Book"/>
              </a:rPr>
              <a:t>NIRCam</a:t>
            </a:r>
            <a:r>
              <a:rPr kumimoji="0" lang="en-GB" sz="4400" b="0" i="0" u="none" strike="noStrike" cap="none" spc="0" normalizeH="0" dirty="0">
                <a:ln>
                  <a:noFill/>
                </a:ln>
                <a:solidFill>
                  <a:schemeClr val="accent4">
                    <a:hueOff val="-3600000"/>
                    <a:lumOff val="-20194"/>
                  </a:schemeClr>
                </a:solidFill>
                <a:effectLst/>
                <a:uFillTx/>
                <a:sym typeface="Avenir Book"/>
              </a:rPr>
              <a:t> </a:t>
            </a:r>
            <a:r>
              <a:rPr kumimoji="0" lang="en-GB" sz="4400" b="0" i="0" u="none" strike="noStrike" cap="none" spc="0" normalizeH="0" dirty="0">
                <a:ln>
                  <a:noFill/>
                </a:ln>
                <a:solidFill>
                  <a:srgbClr val="0070C0"/>
                </a:solidFill>
                <a:effectLst/>
                <a:uFillTx/>
                <a:sym typeface="Avenir Book"/>
              </a:rPr>
              <a:t>SW </a:t>
            </a:r>
          </a:p>
          <a:p>
            <a:pPr marL="0" marR="0" indent="0" algn="l" defTabSz="825500" rtl="0" fontAlgn="auto" latinLnBrk="0" hangingPunct="0">
              <a:lnSpc>
                <a:spcPct val="100000"/>
              </a:lnSpc>
              <a:spcBef>
                <a:spcPts val="1000"/>
              </a:spcBef>
              <a:spcAft>
                <a:spcPts val="0"/>
              </a:spcAft>
              <a:buClrTx/>
              <a:buSzTx/>
              <a:buFontTx/>
              <a:buNone/>
              <a:tabLst/>
            </a:pPr>
            <a:r>
              <a:rPr kumimoji="0" lang="en-GB" sz="4400" b="0" i="0" u="none" strike="noStrike" cap="none" spc="0" normalizeH="0" dirty="0">
                <a:ln>
                  <a:noFill/>
                </a:ln>
                <a:solidFill>
                  <a:schemeClr val="accent4">
                    <a:hueOff val="-3600000"/>
                    <a:lumOff val="-20194"/>
                  </a:schemeClr>
                </a:solidFill>
                <a:effectLst/>
                <a:uFillTx/>
                <a:sym typeface="Avenir Book"/>
              </a:rPr>
              <a:t>and </a:t>
            </a:r>
            <a:r>
              <a:rPr kumimoji="0" lang="en-GB" sz="4400" b="0" i="0" u="none" strike="noStrike" cap="none" spc="0" normalizeH="0" dirty="0">
                <a:ln>
                  <a:noFill/>
                </a:ln>
                <a:solidFill>
                  <a:srgbClr val="FF0000"/>
                </a:solidFill>
                <a:effectLst/>
                <a:uFillTx/>
                <a:sym typeface="Avenir Book"/>
              </a:rPr>
              <a:t>LW</a:t>
            </a:r>
            <a:r>
              <a:rPr kumimoji="0" lang="en-GB" sz="4400" b="0" i="0" u="none" strike="noStrike" cap="none" spc="0" normalizeH="0" dirty="0">
                <a:ln>
                  <a:noFill/>
                </a:ln>
                <a:solidFill>
                  <a:schemeClr val="accent4">
                    <a:hueOff val="-3600000"/>
                    <a:lumOff val="-20194"/>
                  </a:schemeClr>
                </a:solidFill>
                <a:effectLst/>
                <a:uFillTx/>
                <a:sym typeface="Avenir Book"/>
              </a:rPr>
              <a:t> </a:t>
            </a:r>
            <a:r>
              <a:rPr lang="en-GB" sz="4400" dirty="0"/>
              <a:t>c</a:t>
            </a:r>
            <a:r>
              <a:rPr lang="en-GB" sz="4400" baseline="0" dirty="0"/>
              <a:t>hannels respectively</a:t>
            </a:r>
          </a:p>
        </p:txBody>
      </p:sp>
      <p:sp>
        <p:nvSpPr>
          <p:cNvPr id="10" name="TextBox 9"/>
          <p:cNvSpPr txBox="1"/>
          <p:nvPr/>
        </p:nvSpPr>
        <p:spPr>
          <a:xfrm>
            <a:off x="17567565" y="8107247"/>
            <a:ext cx="102657" cy="17132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100000"/>
              </a:lnSpc>
              <a:spcBef>
                <a:spcPts val="1000"/>
              </a:spcBef>
              <a:spcAft>
                <a:spcPts val="0"/>
              </a:spcAft>
              <a:buClrTx/>
              <a:buSzTx/>
              <a:buFontTx/>
              <a:buNone/>
              <a:tabLst/>
            </a:pPr>
            <a:endParaRPr kumimoji="0" lang="en-GB" sz="4400" b="0" i="0" u="none" strike="noStrike" cap="none" spc="0" normalizeH="0" baseline="0" dirty="0">
              <a:ln>
                <a:noFill/>
              </a:ln>
              <a:solidFill>
                <a:schemeClr val="accent4">
                  <a:hueOff val="-3600000"/>
                  <a:lumOff val="-20194"/>
                </a:schemeClr>
              </a:solidFill>
              <a:effectLst/>
              <a:uFillTx/>
              <a:latin typeface="+mn-lt"/>
              <a:ea typeface="+mn-ea"/>
              <a:cs typeface="+mn-cs"/>
              <a:sym typeface="Avenir Book"/>
            </a:endParaRPr>
          </a:p>
          <a:p>
            <a:pPr marL="0" marR="0" indent="0" algn="l" defTabSz="825500" rtl="0" fontAlgn="auto" latinLnBrk="0" hangingPunct="0">
              <a:lnSpc>
                <a:spcPct val="100000"/>
              </a:lnSpc>
              <a:spcBef>
                <a:spcPts val="1000"/>
              </a:spcBef>
              <a:spcAft>
                <a:spcPts val="0"/>
              </a:spcAft>
              <a:buClrTx/>
              <a:buSzTx/>
              <a:buFontTx/>
              <a:buNone/>
              <a:tabLst/>
            </a:pPr>
            <a:endParaRPr kumimoji="0" lang="en-GB" sz="4400" b="0" i="0" u="none" strike="noStrike" cap="none" spc="0" normalizeH="0" baseline="0" dirty="0">
              <a:ln>
                <a:noFill/>
              </a:ln>
              <a:solidFill>
                <a:schemeClr val="accent4">
                  <a:hueOff val="-3600000"/>
                  <a:lumOff val="-20194"/>
                </a:schemeClr>
              </a:solidFill>
              <a:effectLst/>
              <a:uFillTx/>
              <a:latin typeface="+mn-lt"/>
              <a:ea typeface="+mn-ea"/>
              <a:cs typeface="+mn-cs"/>
              <a:sym typeface="Avenir Book"/>
            </a:endParaRPr>
          </a:p>
        </p:txBody>
      </p:sp>
      <p:sp>
        <p:nvSpPr>
          <p:cNvPr id="4" name="TextBox 3"/>
          <p:cNvSpPr txBox="1"/>
          <p:nvPr/>
        </p:nvSpPr>
        <p:spPr>
          <a:xfrm>
            <a:off x="1404263" y="9154618"/>
            <a:ext cx="16706497" cy="6617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GB" sz="2800" i="1" dirty="0">
                <a:hlinkClick r:id="rId3"/>
              </a:rPr>
              <a:t>https://jwst-docs.stsci.edu/near-infrared-camera/nircam-observing-modes/nircam-coronagraphic-imaging</a:t>
            </a:r>
            <a:endParaRPr kumimoji="0" lang="en-GB" sz="2800" b="0" i="1" u="none" strike="noStrike" cap="none" spc="0" normalizeH="0" baseline="0" dirty="0">
              <a:ln>
                <a:noFill/>
              </a:ln>
              <a:solidFill>
                <a:schemeClr val="accent4">
                  <a:hueOff val="-3600000"/>
                  <a:lumOff val="-20194"/>
                </a:schemeClr>
              </a:solidFill>
              <a:effectLst/>
              <a:uFillTx/>
              <a:sym typeface="Avenir Book"/>
            </a:endParaRPr>
          </a:p>
        </p:txBody>
      </p:sp>
    </p:spTree>
    <p:extLst>
      <p:ext uri="{BB962C8B-B14F-4D97-AF65-F5344CB8AC3E}">
        <p14:creationId xmlns:p14="http://schemas.microsoft.com/office/powerpoint/2010/main" val="957189769"/>
      </p:ext>
    </p:extLst>
  </p:cSld>
  <p:clrMapOvr>
    <a:masterClrMapping/>
  </p:clrMapOvr>
  <p:transition spd="med"/>
</p:sld>
</file>

<file path=ppt/theme/theme1.xml><?xml version="1.0" encoding="utf-8"?>
<a:theme xmlns:a="http://schemas.openxmlformats.org/drawingml/2006/main" name="MasterClassWorkshop_no_ESA">
  <a:themeElements>
    <a:clrScheme name="White">
      <a:dk1>
        <a:srgbClr val="5E5E5E"/>
      </a:dk1>
      <a:lt1>
        <a:srgbClr val="FFFFFF"/>
      </a:lt1>
      <a:dk2>
        <a:srgbClr val="FFFFFF"/>
      </a:dk2>
      <a:lt2>
        <a:srgbClr val="E9C674"/>
      </a:lt2>
      <a:accent1>
        <a:srgbClr val="3D6A80"/>
      </a:accent1>
      <a:accent2>
        <a:srgbClr val="9A762F"/>
      </a:accent2>
      <a:accent3>
        <a:srgbClr val="CA7872"/>
      </a:accent3>
      <a:accent4>
        <a:srgbClr val="929292"/>
      </a:accent4>
      <a:accent5>
        <a:srgbClr val="212121"/>
      </a:accent5>
      <a:accent6>
        <a:srgbClr val="929000"/>
      </a:accent6>
      <a:hlink>
        <a:srgbClr val="0000FF"/>
      </a:hlink>
      <a:folHlink>
        <a:srgbClr val="FF00FF"/>
      </a:folHlink>
    </a:clrScheme>
    <a:fontScheme name="White">
      <a:majorFont>
        <a:latin typeface="Avenir Roman"/>
        <a:ea typeface="Avenir Roman"/>
        <a:cs typeface="Avenir Roman"/>
      </a:majorFont>
      <a:minorFont>
        <a:latin typeface="Avenir Book"/>
        <a:ea typeface="Avenir Book"/>
        <a:cs typeface="Avenir Book"/>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2591"/>
          </a:schemeClr>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76200" cap="flat">
          <a:solidFill>
            <a:schemeClr val="accent5">
              <a:lumOff val="13067"/>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FFFFFF"/>
      </a:dk2>
      <a:lt2>
        <a:srgbClr val="E9C674"/>
      </a:lt2>
      <a:accent1>
        <a:srgbClr val="3D6A80"/>
      </a:accent1>
      <a:accent2>
        <a:srgbClr val="9A762F"/>
      </a:accent2>
      <a:accent3>
        <a:srgbClr val="CA7872"/>
      </a:accent3>
      <a:accent4>
        <a:srgbClr val="929292"/>
      </a:accent4>
      <a:accent5>
        <a:srgbClr val="212121"/>
      </a:accent5>
      <a:accent6>
        <a:srgbClr val="929000"/>
      </a:accent6>
      <a:hlink>
        <a:srgbClr val="0000FF"/>
      </a:hlink>
      <a:folHlink>
        <a:srgbClr val="FF00FF"/>
      </a:folHlink>
    </a:clrScheme>
    <a:fontScheme name="White">
      <a:majorFont>
        <a:latin typeface="Avenir Roman"/>
        <a:ea typeface="Avenir Roman"/>
        <a:cs typeface="Avenir Roman"/>
      </a:majorFont>
      <a:minorFont>
        <a:latin typeface="Avenir Book"/>
        <a:ea typeface="Avenir Book"/>
        <a:cs typeface="Avenir Book"/>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2591"/>
          </a:schemeClr>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76200" cap="flat">
          <a:solidFill>
            <a:schemeClr val="accent5">
              <a:lumOff val="13067"/>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MasterClassWorkshop_no_ESA.thmx</Template>
  <TotalTime>3811</TotalTime>
  <Words>1747</Words>
  <Application>Microsoft Macintosh PowerPoint</Application>
  <PresentationFormat>Custom</PresentationFormat>
  <Paragraphs>144</Paragraphs>
  <Slides>32</Slides>
  <Notes>3</Notes>
  <HiddenSlides>15</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vt:lpstr>
      <vt:lpstr>Avenir Book</vt:lpstr>
      <vt:lpstr>Avenir Heavy</vt:lpstr>
      <vt:lpstr>Avenir Roman</vt:lpstr>
      <vt:lpstr>Calibri</vt:lpstr>
      <vt:lpstr>Franklin Gothic Medium</vt:lpstr>
      <vt:lpstr>Helvetica Neue</vt:lpstr>
      <vt:lpstr>Helvetica Neue Light</vt:lpstr>
      <vt:lpstr>LucidaGrande</vt:lpstr>
      <vt:lpstr>MasterClassWorkshop_no_ESA</vt:lpstr>
      <vt:lpstr>High Contrast  Imaging with JWST:Coronagraphy </vt:lpstr>
      <vt:lpstr>High Contrast Imaging allows observing</vt:lpstr>
      <vt:lpstr>PowerPoint Presentation</vt:lpstr>
      <vt:lpstr>Contrast as function of separation</vt:lpstr>
      <vt:lpstr>High Contrast Imaging with JWST</vt:lpstr>
      <vt:lpstr>Coronagraphy</vt:lpstr>
      <vt:lpstr>PSF subtraction</vt:lpstr>
      <vt:lpstr>NIRCam</vt:lpstr>
      <vt:lpstr>NIRCam Coronagraph</vt:lpstr>
      <vt:lpstr>PowerPoint Presentation</vt:lpstr>
      <vt:lpstr>PowerPoint Presentation</vt:lpstr>
      <vt:lpstr>PowerPoint Presentation</vt:lpstr>
      <vt:lpstr>MIRI</vt:lpstr>
      <vt:lpstr>MIRI coronagraphic filters</vt:lpstr>
      <vt:lpstr>The Four-Quadrant Phase Mask (4QPM)</vt:lpstr>
      <vt:lpstr>PowerPoint Presentation</vt:lpstr>
      <vt:lpstr>Further reading</vt:lpstr>
      <vt:lpstr>Additional material</vt:lpstr>
      <vt:lpstr>PSF subtraction</vt:lpstr>
      <vt:lpstr>NIRCam Operations</vt:lpstr>
      <vt:lpstr>NIRCam Operations</vt:lpstr>
      <vt:lpstr>PowerPoint Presentation</vt:lpstr>
      <vt:lpstr>Coronagraphic Visibility Tool NIRCam</vt:lpstr>
      <vt:lpstr>PowerPoint Presentation</vt:lpstr>
      <vt:lpstr>MIRI Operations</vt:lpstr>
      <vt:lpstr>MIRI </vt:lpstr>
      <vt:lpstr>Coronagraphic Visibility Tool (Lyot)</vt:lpstr>
      <vt:lpstr>Coronagraphic Visibility Tool (Lyot)</vt:lpstr>
      <vt:lpstr>4QPM</vt:lpstr>
      <vt:lpstr>Coronagraphic Visibility Tool (4QPM)</vt:lpstr>
      <vt:lpstr>Coronagraphic Visibility Tool (4QPM)</vt:lpstr>
      <vt:lpstr>Other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cnaw</dc:creator>
  <cp:lastModifiedBy>Themiya Nanayakkara</cp:lastModifiedBy>
  <cp:revision>217</cp:revision>
  <dcterms:modified xsi:type="dcterms:W3CDTF">2022-12-01T00:14:01Z</dcterms:modified>
</cp:coreProperties>
</file>