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2" r:id="rId3"/>
    <p:sldId id="263" r:id="rId4"/>
    <p:sldId id="264" r:id="rId5"/>
    <p:sldId id="275" r:id="rId6"/>
    <p:sldId id="276" r:id="rId7"/>
    <p:sldId id="265" r:id="rId8"/>
    <p:sldId id="277" r:id="rId9"/>
    <p:sldId id="266" r:id="rId10"/>
    <p:sldId id="267" r:id="rId11"/>
    <p:sldId id="268" r:id="rId12"/>
    <p:sldId id="269" r:id="rId13"/>
    <p:sldId id="270" r:id="rId14"/>
    <p:sldId id="274" r:id="rId1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F14"/>
    <a:srgbClr val="E0DE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varScale="1">
        <p:scale>
          <a:sx n="66" d="100"/>
          <a:sy n="66" d="100"/>
        </p:scale>
        <p:origin x="82" y="4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97CA0-6C3C-4EFC-B995-849791EDD137}" type="datetimeFigureOut">
              <a:rPr lang="da-DK" smtClean="0"/>
              <a:t>15-07-2019</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2A41F-9383-478B-BD18-6514E0C0197A}" type="slidenum">
              <a:rPr lang="da-DK" smtClean="0"/>
              <a:t>‹#›</a:t>
            </a:fld>
            <a:endParaRPr lang="da-DK"/>
          </a:p>
        </p:txBody>
      </p:sp>
    </p:spTree>
    <p:extLst>
      <p:ext uri="{BB962C8B-B14F-4D97-AF65-F5344CB8AC3E}">
        <p14:creationId xmlns:p14="http://schemas.microsoft.com/office/powerpoint/2010/main" val="63396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3ADD2C-0F15-42CA-9FA9-06366BD90F3B}"/>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93808556-FBFD-4C88-BA7D-9B4BB53B0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4A9F67B9-7915-41F6-964E-4909B7C15B1F}"/>
              </a:ext>
            </a:extLst>
          </p:cNvPr>
          <p:cNvSpPr>
            <a:spLocks noGrp="1"/>
          </p:cNvSpPr>
          <p:nvPr>
            <p:ph type="dt" sz="half" idx="10"/>
          </p:nvPr>
        </p:nvSpPr>
        <p:spPr/>
        <p:txBody>
          <a:bodyPr/>
          <a:lstStyle/>
          <a:p>
            <a:fld id="{F79DF3D9-2E97-46B1-87BA-D7B3E9F13B2A}" type="datetimeFigureOut">
              <a:rPr lang="da-DK" smtClean="0"/>
              <a:t>15-07-2019</a:t>
            </a:fld>
            <a:endParaRPr lang="da-DK"/>
          </a:p>
        </p:txBody>
      </p:sp>
      <p:sp>
        <p:nvSpPr>
          <p:cNvPr id="5" name="Pladsholder til sidefod 4">
            <a:extLst>
              <a:ext uri="{FF2B5EF4-FFF2-40B4-BE49-F238E27FC236}">
                <a16:creationId xmlns:a16="http://schemas.microsoft.com/office/drawing/2014/main" id="{BEDF99F4-0BD6-4356-8BFB-3EBB79F4D54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6A726548-01DE-4DB4-94BF-3D5257CACCFF}"/>
              </a:ext>
            </a:extLst>
          </p:cNvPr>
          <p:cNvSpPr>
            <a:spLocks noGrp="1"/>
          </p:cNvSpPr>
          <p:nvPr>
            <p:ph type="sldNum" sz="quarter" idx="12"/>
          </p:nvPr>
        </p:nvSpPr>
        <p:spPr/>
        <p:txBody>
          <a:bodyPr/>
          <a:lstStyle/>
          <a:p>
            <a:fld id="{4CDD6843-ED1E-4184-8933-B7EBE4D0F8CF}" type="slidenum">
              <a:rPr lang="da-DK" smtClean="0"/>
              <a:t>‹#›</a:t>
            </a:fld>
            <a:endParaRPr lang="da-DK"/>
          </a:p>
        </p:txBody>
      </p:sp>
    </p:spTree>
    <p:extLst>
      <p:ext uri="{BB962C8B-B14F-4D97-AF65-F5344CB8AC3E}">
        <p14:creationId xmlns:p14="http://schemas.microsoft.com/office/powerpoint/2010/main" val="3006327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32AB1B-E1EA-4FC3-9E59-D3B10F5A0E1D}"/>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4AB548F6-86C9-4226-B9EB-66267CE06898}"/>
              </a:ext>
            </a:extLst>
          </p:cNvPr>
          <p:cNvSpPr>
            <a:spLocks noGrp="1"/>
          </p:cNvSpPr>
          <p:nvPr>
            <p:ph type="body" orient="vert" idx="1"/>
          </p:nvPr>
        </p:nvSpPr>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C22026B9-C1F7-4F8B-A889-A4A0BB540288}"/>
              </a:ext>
            </a:extLst>
          </p:cNvPr>
          <p:cNvSpPr>
            <a:spLocks noGrp="1"/>
          </p:cNvSpPr>
          <p:nvPr>
            <p:ph type="dt" sz="half" idx="10"/>
          </p:nvPr>
        </p:nvSpPr>
        <p:spPr/>
        <p:txBody>
          <a:bodyPr/>
          <a:lstStyle/>
          <a:p>
            <a:fld id="{F79DF3D9-2E97-46B1-87BA-D7B3E9F13B2A}" type="datetimeFigureOut">
              <a:rPr lang="da-DK" smtClean="0"/>
              <a:t>15-07-2019</a:t>
            </a:fld>
            <a:endParaRPr lang="da-DK"/>
          </a:p>
        </p:txBody>
      </p:sp>
      <p:sp>
        <p:nvSpPr>
          <p:cNvPr id="5" name="Pladsholder til sidefod 4">
            <a:extLst>
              <a:ext uri="{FF2B5EF4-FFF2-40B4-BE49-F238E27FC236}">
                <a16:creationId xmlns:a16="http://schemas.microsoft.com/office/drawing/2014/main" id="{82E55BDE-BD2D-46CB-8F7F-8FA96F2E3AF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C3A0108-3169-4C20-B1A6-7E1F5DECBFF7}"/>
              </a:ext>
            </a:extLst>
          </p:cNvPr>
          <p:cNvSpPr>
            <a:spLocks noGrp="1"/>
          </p:cNvSpPr>
          <p:nvPr>
            <p:ph type="sldNum" sz="quarter" idx="12"/>
          </p:nvPr>
        </p:nvSpPr>
        <p:spPr/>
        <p:txBody>
          <a:bodyPr/>
          <a:lstStyle/>
          <a:p>
            <a:fld id="{4CDD6843-ED1E-4184-8933-B7EBE4D0F8CF}" type="slidenum">
              <a:rPr lang="da-DK" smtClean="0"/>
              <a:t>‹#›</a:t>
            </a:fld>
            <a:endParaRPr lang="da-DK"/>
          </a:p>
        </p:txBody>
      </p:sp>
    </p:spTree>
    <p:extLst>
      <p:ext uri="{BB962C8B-B14F-4D97-AF65-F5344CB8AC3E}">
        <p14:creationId xmlns:p14="http://schemas.microsoft.com/office/powerpoint/2010/main" val="262798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03804B2F-ADC7-40BA-BA98-980835FDCC74}"/>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4868123D-DEAC-40CD-9E86-85EDA18AD538}"/>
              </a:ext>
            </a:extLst>
          </p:cNvPr>
          <p:cNvSpPr>
            <a:spLocks noGrp="1"/>
          </p:cNvSpPr>
          <p:nvPr>
            <p:ph type="body" orient="vert" idx="1"/>
          </p:nvPr>
        </p:nvSpPr>
        <p:spPr>
          <a:xfrm>
            <a:off x="838200" y="365125"/>
            <a:ext cx="7734300" cy="5811838"/>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C08979E5-C1CF-4F10-AE80-50D9B52776F4}"/>
              </a:ext>
            </a:extLst>
          </p:cNvPr>
          <p:cNvSpPr>
            <a:spLocks noGrp="1"/>
          </p:cNvSpPr>
          <p:nvPr>
            <p:ph type="dt" sz="half" idx="10"/>
          </p:nvPr>
        </p:nvSpPr>
        <p:spPr/>
        <p:txBody>
          <a:bodyPr/>
          <a:lstStyle/>
          <a:p>
            <a:fld id="{F79DF3D9-2E97-46B1-87BA-D7B3E9F13B2A}" type="datetimeFigureOut">
              <a:rPr lang="da-DK" smtClean="0"/>
              <a:t>15-07-2019</a:t>
            </a:fld>
            <a:endParaRPr lang="da-DK"/>
          </a:p>
        </p:txBody>
      </p:sp>
      <p:sp>
        <p:nvSpPr>
          <p:cNvPr id="5" name="Pladsholder til sidefod 4">
            <a:extLst>
              <a:ext uri="{FF2B5EF4-FFF2-40B4-BE49-F238E27FC236}">
                <a16:creationId xmlns:a16="http://schemas.microsoft.com/office/drawing/2014/main" id="{8F171CC2-BFD3-4380-B7C6-28D405FB5D3D}"/>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94C24E94-4075-4DCA-9C64-F8D300A11833}"/>
              </a:ext>
            </a:extLst>
          </p:cNvPr>
          <p:cNvSpPr>
            <a:spLocks noGrp="1"/>
          </p:cNvSpPr>
          <p:nvPr>
            <p:ph type="sldNum" sz="quarter" idx="12"/>
          </p:nvPr>
        </p:nvSpPr>
        <p:spPr/>
        <p:txBody>
          <a:bodyPr/>
          <a:lstStyle/>
          <a:p>
            <a:fld id="{4CDD6843-ED1E-4184-8933-B7EBE4D0F8CF}" type="slidenum">
              <a:rPr lang="da-DK" smtClean="0"/>
              <a:t>‹#›</a:t>
            </a:fld>
            <a:endParaRPr lang="da-DK"/>
          </a:p>
        </p:txBody>
      </p:sp>
    </p:spTree>
    <p:extLst>
      <p:ext uri="{BB962C8B-B14F-4D97-AF65-F5344CB8AC3E}">
        <p14:creationId xmlns:p14="http://schemas.microsoft.com/office/powerpoint/2010/main" val="399219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14E88-D00B-493D-9AA1-FD490D5D305D}"/>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2F6BC5C1-EB0F-45DD-B3F6-7D478DC9C716}"/>
              </a:ext>
            </a:extLst>
          </p:cNvPr>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E7FA4527-02E4-4A83-A6C2-65E798F1E9DF}"/>
              </a:ext>
            </a:extLst>
          </p:cNvPr>
          <p:cNvSpPr>
            <a:spLocks noGrp="1"/>
          </p:cNvSpPr>
          <p:nvPr>
            <p:ph type="dt" sz="half" idx="10"/>
          </p:nvPr>
        </p:nvSpPr>
        <p:spPr/>
        <p:txBody>
          <a:bodyPr/>
          <a:lstStyle/>
          <a:p>
            <a:fld id="{F79DF3D9-2E97-46B1-87BA-D7B3E9F13B2A}" type="datetimeFigureOut">
              <a:rPr lang="da-DK" smtClean="0"/>
              <a:t>15-07-2019</a:t>
            </a:fld>
            <a:endParaRPr lang="da-DK"/>
          </a:p>
        </p:txBody>
      </p:sp>
      <p:sp>
        <p:nvSpPr>
          <p:cNvPr id="5" name="Pladsholder til sidefod 4">
            <a:extLst>
              <a:ext uri="{FF2B5EF4-FFF2-40B4-BE49-F238E27FC236}">
                <a16:creationId xmlns:a16="http://schemas.microsoft.com/office/drawing/2014/main" id="{5F696BDF-9C61-4C27-858B-7D1CA808BE2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FA5CF07-C50A-4E5E-BC56-AC364B14DB10}"/>
              </a:ext>
            </a:extLst>
          </p:cNvPr>
          <p:cNvSpPr>
            <a:spLocks noGrp="1"/>
          </p:cNvSpPr>
          <p:nvPr>
            <p:ph type="sldNum" sz="quarter" idx="12"/>
          </p:nvPr>
        </p:nvSpPr>
        <p:spPr/>
        <p:txBody>
          <a:bodyPr/>
          <a:lstStyle/>
          <a:p>
            <a:fld id="{4CDD6843-ED1E-4184-8933-B7EBE4D0F8CF}" type="slidenum">
              <a:rPr lang="da-DK" smtClean="0"/>
              <a:t>‹#›</a:t>
            </a:fld>
            <a:endParaRPr lang="da-DK"/>
          </a:p>
        </p:txBody>
      </p:sp>
    </p:spTree>
    <p:extLst>
      <p:ext uri="{BB962C8B-B14F-4D97-AF65-F5344CB8AC3E}">
        <p14:creationId xmlns:p14="http://schemas.microsoft.com/office/powerpoint/2010/main" val="273726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527E08-710D-40A5-859D-6384E5E270FB}"/>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FCBF3EF2-D8D1-47CF-AA43-21D0A0588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teksttypografien i masteren</a:t>
            </a:r>
          </a:p>
        </p:txBody>
      </p:sp>
      <p:sp>
        <p:nvSpPr>
          <p:cNvPr id="4" name="Pladsholder til dato 3">
            <a:extLst>
              <a:ext uri="{FF2B5EF4-FFF2-40B4-BE49-F238E27FC236}">
                <a16:creationId xmlns:a16="http://schemas.microsoft.com/office/drawing/2014/main" id="{1FE96B4F-E667-449F-998A-68AC65B8FF5D}"/>
              </a:ext>
            </a:extLst>
          </p:cNvPr>
          <p:cNvSpPr>
            <a:spLocks noGrp="1"/>
          </p:cNvSpPr>
          <p:nvPr>
            <p:ph type="dt" sz="half" idx="10"/>
          </p:nvPr>
        </p:nvSpPr>
        <p:spPr/>
        <p:txBody>
          <a:bodyPr/>
          <a:lstStyle/>
          <a:p>
            <a:fld id="{F79DF3D9-2E97-46B1-87BA-D7B3E9F13B2A}" type="datetimeFigureOut">
              <a:rPr lang="da-DK" smtClean="0"/>
              <a:t>15-07-2019</a:t>
            </a:fld>
            <a:endParaRPr lang="da-DK"/>
          </a:p>
        </p:txBody>
      </p:sp>
      <p:sp>
        <p:nvSpPr>
          <p:cNvPr id="5" name="Pladsholder til sidefod 4">
            <a:extLst>
              <a:ext uri="{FF2B5EF4-FFF2-40B4-BE49-F238E27FC236}">
                <a16:creationId xmlns:a16="http://schemas.microsoft.com/office/drawing/2014/main" id="{7B656A6F-AD87-4DA6-BBBC-45B3D734F30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9CEDF54-B220-4AC8-934C-80F8D1E4D994}"/>
              </a:ext>
            </a:extLst>
          </p:cNvPr>
          <p:cNvSpPr>
            <a:spLocks noGrp="1"/>
          </p:cNvSpPr>
          <p:nvPr>
            <p:ph type="sldNum" sz="quarter" idx="12"/>
          </p:nvPr>
        </p:nvSpPr>
        <p:spPr/>
        <p:txBody>
          <a:bodyPr/>
          <a:lstStyle/>
          <a:p>
            <a:fld id="{4CDD6843-ED1E-4184-8933-B7EBE4D0F8CF}" type="slidenum">
              <a:rPr lang="da-DK" smtClean="0"/>
              <a:t>‹#›</a:t>
            </a:fld>
            <a:endParaRPr lang="da-DK"/>
          </a:p>
        </p:txBody>
      </p:sp>
    </p:spTree>
    <p:extLst>
      <p:ext uri="{BB962C8B-B14F-4D97-AF65-F5344CB8AC3E}">
        <p14:creationId xmlns:p14="http://schemas.microsoft.com/office/powerpoint/2010/main" val="3907823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16D1A8-0BB4-465A-82BA-0B2DCDB3F8EF}"/>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59B764F8-6190-4065-B7AB-1F0F8A9B8893}"/>
              </a:ext>
            </a:extLst>
          </p:cNvPr>
          <p:cNvSpPr>
            <a:spLocks noGrp="1"/>
          </p:cNvSpPr>
          <p:nvPr>
            <p:ph sz="half" idx="1"/>
          </p:nvPr>
        </p:nvSpPr>
        <p:spPr>
          <a:xfrm>
            <a:off x="838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52F7A6B6-61B4-4267-86DC-F9516791CBCF}"/>
              </a:ext>
            </a:extLst>
          </p:cNvPr>
          <p:cNvSpPr>
            <a:spLocks noGrp="1"/>
          </p:cNvSpPr>
          <p:nvPr>
            <p:ph sz="half" idx="2"/>
          </p:nvPr>
        </p:nvSpPr>
        <p:spPr>
          <a:xfrm>
            <a:off x="6172200" y="1825625"/>
            <a:ext cx="5181600" cy="435133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8B50F5AC-D76A-4D2D-B31A-723F672FB8D8}"/>
              </a:ext>
            </a:extLst>
          </p:cNvPr>
          <p:cNvSpPr>
            <a:spLocks noGrp="1"/>
          </p:cNvSpPr>
          <p:nvPr>
            <p:ph type="dt" sz="half" idx="10"/>
          </p:nvPr>
        </p:nvSpPr>
        <p:spPr/>
        <p:txBody>
          <a:bodyPr/>
          <a:lstStyle/>
          <a:p>
            <a:fld id="{F79DF3D9-2E97-46B1-87BA-D7B3E9F13B2A}" type="datetimeFigureOut">
              <a:rPr lang="da-DK" smtClean="0"/>
              <a:t>15-07-2019</a:t>
            </a:fld>
            <a:endParaRPr lang="da-DK"/>
          </a:p>
        </p:txBody>
      </p:sp>
      <p:sp>
        <p:nvSpPr>
          <p:cNvPr id="6" name="Pladsholder til sidefod 5">
            <a:extLst>
              <a:ext uri="{FF2B5EF4-FFF2-40B4-BE49-F238E27FC236}">
                <a16:creationId xmlns:a16="http://schemas.microsoft.com/office/drawing/2014/main" id="{4E46BD29-4984-4151-A082-19E31EDB8A1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B5E6CCA8-6D74-453B-89D9-D6A2492D37F7}"/>
              </a:ext>
            </a:extLst>
          </p:cNvPr>
          <p:cNvSpPr>
            <a:spLocks noGrp="1"/>
          </p:cNvSpPr>
          <p:nvPr>
            <p:ph type="sldNum" sz="quarter" idx="12"/>
          </p:nvPr>
        </p:nvSpPr>
        <p:spPr/>
        <p:txBody>
          <a:bodyPr/>
          <a:lstStyle/>
          <a:p>
            <a:fld id="{4CDD6843-ED1E-4184-8933-B7EBE4D0F8CF}" type="slidenum">
              <a:rPr lang="da-DK" smtClean="0"/>
              <a:t>‹#›</a:t>
            </a:fld>
            <a:endParaRPr lang="da-DK"/>
          </a:p>
        </p:txBody>
      </p:sp>
    </p:spTree>
    <p:extLst>
      <p:ext uri="{BB962C8B-B14F-4D97-AF65-F5344CB8AC3E}">
        <p14:creationId xmlns:p14="http://schemas.microsoft.com/office/powerpoint/2010/main" val="130074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2E32D0-42E1-4296-8129-F9CA731CBFE0}"/>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1BCD353F-2B9E-4689-B7E2-2945BE32E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Pladsholder til indhold 3">
            <a:extLst>
              <a:ext uri="{FF2B5EF4-FFF2-40B4-BE49-F238E27FC236}">
                <a16:creationId xmlns:a16="http://schemas.microsoft.com/office/drawing/2014/main" id="{13E64FC9-1CC2-4647-9F19-78EE885E7F39}"/>
              </a:ext>
            </a:extLst>
          </p:cNvPr>
          <p:cNvSpPr>
            <a:spLocks noGrp="1"/>
          </p:cNvSpPr>
          <p:nvPr>
            <p:ph sz="half" idx="2"/>
          </p:nvPr>
        </p:nvSpPr>
        <p:spPr>
          <a:xfrm>
            <a:off x="839788" y="2505075"/>
            <a:ext cx="5157787"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AB96B719-95A1-4EFB-AF0E-6F42FA1EB0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Pladsholder til indhold 5">
            <a:extLst>
              <a:ext uri="{FF2B5EF4-FFF2-40B4-BE49-F238E27FC236}">
                <a16:creationId xmlns:a16="http://schemas.microsoft.com/office/drawing/2014/main" id="{D7945AFE-ECA1-43EF-8819-58D732F0B2DD}"/>
              </a:ext>
            </a:extLst>
          </p:cNvPr>
          <p:cNvSpPr>
            <a:spLocks noGrp="1"/>
          </p:cNvSpPr>
          <p:nvPr>
            <p:ph sz="quarter" idx="4"/>
          </p:nvPr>
        </p:nvSpPr>
        <p:spPr>
          <a:xfrm>
            <a:off x="6172200" y="2505075"/>
            <a:ext cx="5183188" cy="368458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95CAB286-11C4-482A-AEF5-DA6F4B48FDAD}"/>
              </a:ext>
            </a:extLst>
          </p:cNvPr>
          <p:cNvSpPr>
            <a:spLocks noGrp="1"/>
          </p:cNvSpPr>
          <p:nvPr>
            <p:ph type="dt" sz="half" idx="10"/>
          </p:nvPr>
        </p:nvSpPr>
        <p:spPr/>
        <p:txBody>
          <a:bodyPr/>
          <a:lstStyle/>
          <a:p>
            <a:fld id="{F79DF3D9-2E97-46B1-87BA-D7B3E9F13B2A}" type="datetimeFigureOut">
              <a:rPr lang="da-DK" smtClean="0"/>
              <a:t>15-07-2019</a:t>
            </a:fld>
            <a:endParaRPr lang="da-DK"/>
          </a:p>
        </p:txBody>
      </p:sp>
      <p:sp>
        <p:nvSpPr>
          <p:cNvPr id="8" name="Pladsholder til sidefod 7">
            <a:extLst>
              <a:ext uri="{FF2B5EF4-FFF2-40B4-BE49-F238E27FC236}">
                <a16:creationId xmlns:a16="http://schemas.microsoft.com/office/drawing/2014/main" id="{FC2E7280-99B2-4A90-9ED9-0D325A4C5EA7}"/>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A4D0B6B4-050E-457F-91FE-0FAC6D53B200}"/>
              </a:ext>
            </a:extLst>
          </p:cNvPr>
          <p:cNvSpPr>
            <a:spLocks noGrp="1"/>
          </p:cNvSpPr>
          <p:nvPr>
            <p:ph type="sldNum" sz="quarter" idx="12"/>
          </p:nvPr>
        </p:nvSpPr>
        <p:spPr/>
        <p:txBody>
          <a:bodyPr/>
          <a:lstStyle/>
          <a:p>
            <a:fld id="{4CDD6843-ED1E-4184-8933-B7EBE4D0F8CF}" type="slidenum">
              <a:rPr lang="da-DK" smtClean="0"/>
              <a:t>‹#›</a:t>
            </a:fld>
            <a:endParaRPr lang="da-DK"/>
          </a:p>
        </p:txBody>
      </p:sp>
    </p:spTree>
    <p:extLst>
      <p:ext uri="{BB962C8B-B14F-4D97-AF65-F5344CB8AC3E}">
        <p14:creationId xmlns:p14="http://schemas.microsoft.com/office/powerpoint/2010/main" val="134888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85B37A-69BA-447C-8970-211380E3A895}"/>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D6640573-136B-4700-842E-F5F02D4C6C6E}"/>
              </a:ext>
            </a:extLst>
          </p:cNvPr>
          <p:cNvSpPr>
            <a:spLocks noGrp="1"/>
          </p:cNvSpPr>
          <p:nvPr>
            <p:ph type="dt" sz="half" idx="10"/>
          </p:nvPr>
        </p:nvSpPr>
        <p:spPr/>
        <p:txBody>
          <a:bodyPr/>
          <a:lstStyle/>
          <a:p>
            <a:fld id="{F79DF3D9-2E97-46B1-87BA-D7B3E9F13B2A}" type="datetimeFigureOut">
              <a:rPr lang="da-DK" smtClean="0"/>
              <a:t>15-07-2019</a:t>
            </a:fld>
            <a:endParaRPr lang="da-DK"/>
          </a:p>
        </p:txBody>
      </p:sp>
      <p:sp>
        <p:nvSpPr>
          <p:cNvPr id="4" name="Pladsholder til sidefod 3">
            <a:extLst>
              <a:ext uri="{FF2B5EF4-FFF2-40B4-BE49-F238E27FC236}">
                <a16:creationId xmlns:a16="http://schemas.microsoft.com/office/drawing/2014/main" id="{F83762A8-01AD-409F-A9B8-1AD118FA78BE}"/>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82323B42-E8E7-4709-A7FD-351C24389C76}"/>
              </a:ext>
            </a:extLst>
          </p:cNvPr>
          <p:cNvSpPr>
            <a:spLocks noGrp="1"/>
          </p:cNvSpPr>
          <p:nvPr>
            <p:ph type="sldNum" sz="quarter" idx="12"/>
          </p:nvPr>
        </p:nvSpPr>
        <p:spPr/>
        <p:txBody>
          <a:bodyPr/>
          <a:lstStyle/>
          <a:p>
            <a:fld id="{4CDD6843-ED1E-4184-8933-B7EBE4D0F8CF}" type="slidenum">
              <a:rPr lang="da-DK" smtClean="0"/>
              <a:t>‹#›</a:t>
            </a:fld>
            <a:endParaRPr lang="da-DK"/>
          </a:p>
        </p:txBody>
      </p:sp>
    </p:spTree>
    <p:extLst>
      <p:ext uri="{BB962C8B-B14F-4D97-AF65-F5344CB8AC3E}">
        <p14:creationId xmlns:p14="http://schemas.microsoft.com/office/powerpoint/2010/main" val="34042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C24538F3-6EE1-4EC3-A8B0-F1DDC775A889}"/>
              </a:ext>
            </a:extLst>
          </p:cNvPr>
          <p:cNvSpPr>
            <a:spLocks noGrp="1"/>
          </p:cNvSpPr>
          <p:nvPr>
            <p:ph type="dt" sz="half" idx="10"/>
          </p:nvPr>
        </p:nvSpPr>
        <p:spPr/>
        <p:txBody>
          <a:bodyPr/>
          <a:lstStyle/>
          <a:p>
            <a:fld id="{F79DF3D9-2E97-46B1-87BA-D7B3E9F13B2A}" type="datetimeFigureOut">
              <a:rPr lang="da-DK" smtClean="0"/>
              <a:t>15-07-2019</a:t>
            </a:fld>
            <a:endParaRPr lang="da-DK"/>
          </a:p>
        </p:txBody>
      </p:sp>
      <p:sp>
        <p:nvSpPr>
          <p:cNvPr id="3" name="Pladsholder til sidefod 2">
            <a:extLst>
              <a:ext uri="{FF2B5EF4-FFF2-40B4-BE49-F238E27FC236}">
                <a16:creationId xmlns:a16="http://schemas.microsoft.com/office/drawing/2014/main" id="{970595F9-6791-444C-B192-E524C1127873}"/>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1BD3D16E-E969-447F-B8BF-7B03C8060772}"/>
              </a:ext>
            </a:extLst>
          </p:cNvPr>
          <p:cNvSpPr>
            <a:spLocks noGrp="1"/>
          </p:cNvSpPr>
          <p:nvPr>
            <p:ph type="sldNum" sz="quarter" idx="12"/>
          </p:nvPr>
        </p:nvSpPr>
        <p:spPr/>
        <p:txBody>
          <a:bodyPr/>
          <a:lstStyle/>
          <a:p>
            <a:fld id="{4CDD6843-ED1E-4184-8933-B7EBE4D0F8CF}" type="slidenum">
              <a:rPr lang="da-DK" smtClean="0"/>
              <a:t>‹#›</a:t>
            </a:fld>
            <a:endParaRPr lang="da-DK"/>
          </a:p>
        </p:txBody>
      </p:sp>
    </p:spTree>
    <p:extLst>
      <p:ext uri="{BB962C8B-B14F-4D97-AF65-F5344CB8AC3E}">
        <p14:creationId xmlns:p14="http://schemas.microsoft.com/office/powerpoint/2010/main" val="138498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B30618-A027-40D8-BA78-4FA3ABB329A2}"/>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24EE966D-E1FC-4950-BD39-1E86793E8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CD605011-E8C5-4C87-B3EF-E145A5500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A7EA8D92-70A9-47AA-B516-AD85029EE267}"/>
              </a:ext>
            </a:extLst>
          </p:cNvPr>
          <p:cNvSpPr>
            <a:spLocks noGrp="1"/>
          </p:cNvSpPr>
          <p:nvPr>
            <p:ph type="dt" sz="half" idx="10"/>
          </p:nvPr>
        </p:nvSpPr>
        <p:spPr/>
        <p:txBody>
          <a:bodyPr/>
          <a:lstStyle/>
          <a:p>
            <a:fld id="{F79DF3D9-2E97-46B1-87BA-D7B3E9F13B2A}" type="datetimeFigureOut">
              <a:rPr lang="da-DK" smtClean="0"/>
              <a:t>15-07-2019</a:t>
            </a:fld>
            <a:endParaRPr lang="da-DK"/>
          </a:p>
        </p:txBody>
      </p:sp>
      <p:sp>
        <p:nvSpPr>
          <p:cNvPr id="6" name="Pladsholder til sidefod 5">
            <a:extLst>
              <a:ext uri="{FF2B5EF4-FFF2-40B4-BE49-F238E27FC236}">
                <a16:creationId xmlns:a16="http://schemas.microsoft.com/office/drawing/2014/main" id="{5DF288EC-8A2E-439B-BB8B-A5EBA475B76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D56D3374-919E-43C9-B717-AC3C35459389}"/>
              </a:ext>
            </a:extLst>
          </p:cNvPr>
          <p:cNvSpPr>
            <a:spLocks noGrp="1"/>
          </p:cNvSpPr>
          <p:nvPr>
            <p:ph type="sldNum" sz="quarter" idx="12"/>
          </p:nvPr>
        </p:nvSpPr>
        <p:spPr/>
        <p:txBody>
          <a:bodyPr/>
          <a:lstStyle/>
          <a:p>
            <a:fld id="{4CDD6843-ED1E-4184-8933-B7EBE4D0F8CF}" type="slidenum">
              <a:rPr lang="da-DK" smtClean="0"/>
              <a:t>‹#›</a:t>
            </a:fld>
            <a:endParaRPr lang="da-DK"/>
          </a:p>
        </p:txBody>
      </p:sp>
    </p:spTree>
    <p:extLst>
      <p:ext uri="{BB962C8B-B14F-4D97-AF65-F5344CB8AC3E}">
        <p14:creationId xmlns:p14="http://schemas.microsoft.com/office/powerpoint/2010/main" val="247857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35C59C-A247-450E-806E-99BEEAE639BE}"/>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DBE7E942-7289-4946-BA5D-96DF0A07D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98F782E8-E55C-4554-88C6-AE6D0C3EB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Pladsholder til dato 4">
            <a:extLst>
              <a:ext uri="{FF2B5EF4-FFF2-40B4-BE49-F238E27FC236}">
                <a16:creationId xmlns:a16="http://schemas.microsoft.com/office/drawing/2014/main" id="{41B1309A-299A-447B-8327-E268EEBBCE7C}"/>
              </a:ext>
            </a:extLst>
          </p:cNvPr>
          <p:cNvSpPr>
            <a:spLocks noGrp="1"/>
          </p:cNvSpPr>
          <p:nvPr>
            <p:ph type="dt" sz="half" idx="10"/>
          </p:nvPr>
        </p:nvSpPr>
        <p:spPr/>
        <p:txBody>
          <a:bodyPr/>
          <a:lstStyle/>
          <a:p>
            <a:fld id="{F79DF3D9-2E97-46B1-87BA-D7B3E9F13B2A}" type="datetimeFigureOut">
              <a:rPr lang="da-DK" smtClean="0"/>
              <a:t>15-07-2019</a:t>
            </a:fld>
            <a:endParaRPr lang="da-DK"/>
          </a:p>
        </p:txBody>
      </p:sp>
      <p:sp>
        <p:nvSpPr>
          <p:cNvPr id="6" name="Pladsholder til sidefod 5">
            <a:extLst>
              <a:ext uri="{FF2B5EF4-FFF2-40B4-BE49-F238E27FC236}">
                <a16:creationId xmlns:a16="http://schemas.microsoft.com/office/drawing/2014/main" id="{A6452482-E690-4C38-8116-1B9D907A7B8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FABA5DA-AE2D-41C1-8BB5-9672BE7E95D1}"/>
              </a:ext>
            </a:extLst>
          </p:cNvPr>
          <p:cNvSpPr>
            <a:spLocks noGrp="1"/>
          </p:cNvSpPr>
          <p:nvPr>
            <p:ph type="sldNum" sz="quarter" idx="12"/>
          </p:nvPr>
        </p:nvSpPr>
        <p:spPr/>
        <p:txBody>
          <a:bodyPr/>
          <a:lstStyle/>
          <a:p>
            <a:fld id="{4CDD6843-ED1E-4184-8933-B7EBE4D0F8CF}" type="slidenum">
              <a:rPr lang="da-DK" smtClean="0"/>
              <a:t>‹#›</a:t>
            </a:fld>
            <a:endParaRPr lang="da-DK"/>
          </a:p>
        </p:txBody>
      </p:sp>
    </p:spTree>
    <p:extLst>
      <p:ext uri="{BB962C8B-B14F-4D97-AF65-F5344CB8AC3E}">
        <p14:creationId xmlns:p14="http://schemas.microsoft.com/office/powerpoint/2010/main" val="1024139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8DE820A6-5DC9-4DE6-B794-70EED07945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179B75FA-9206-4682-865D-BDB0E47777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649D391C-15CF-4191-8B18-599575EA2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DF3D9-2E97-46B1-87BA-D7B3E9F13B2A}" type="datetimeFigureOut">
              <a:rPr lang="da-DK" smtClean="0"/>
              <a:t>15-07-2019</a:t>
            </a:fld>
            <a:endParaRPr lang="da-DK"/>
          </a:p>
        </p:txBody>
      </p:sp>
      <p:sp>
        <p:nvSpPr>
          <p:cNvPr id="5" name="Pladsholder til sidefod 4">
            <a:extLst>
              <a:ext uri="{FF2B5EF4-FFF2-40B4-BE49-F238E27FC236}">
                <a16:creationId xmlns:a16="http://schemas.microsoft.com/office/drawing/2014/main" id="{A7A26C73-25E9-483E-B713-9793F1A83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62B987DB-D93C-4AD0-A5A6-2F3F1BD101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D6843-ED1E-4184-8933-B7EBE4D0F8CF}" type="slidenum">
              <a:rPr lang="da-DK" smtClean="0"/>
              <a:t>‹#›</a:t>
            </a:fld>
            <a:endParaRPr lang="da-DK"/>
          </a:p>
        </p:txBody>
      </p:sp>
    </p:spTree>
    <p:extLst>
      <p:ext uri="{BB962C8B-B14F-4D97-AF65-F5344CB8AC3E}">
        <p14:creationId xmlns:p14="http://schemas.microsoft.com/office/powerpoint/2010/main" val="3384260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hyperlink" Target="mailto:themobileprof.com@gmail.com" TargetMode="Externa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mailto:themobileprof.com@gmail.com" TargetMode="External" /><Relationship Id="rId2" Type="http://schemas.openxmlformats.org/officeDocument/2006/relationships/slideLayout" Target="../slideLayouts/slideLayout1.xml" /><Relationship Id="rId1" Type="http://schemas.openxmlformats.org/officeDocument/2006/relationships/themeOverride" Target="../theme/themeOverride1.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1.xml" /><Relationship Id="rId4" Type="http://schemas.openxmlformats.org/officeDocument/2006/relationships/hyperlink" Target="mailto:themobileprof.com@gmail.com" TargetMode="External" /></Relationships>
</file>

<file path=ppt/slides/_rels/slide12.xml.rels><?xml version="1.0" encoding="UTF-8" standalone="yes"?>
<Relationships xmlns="http://schemas.openxmlformats.org/package/2006/relationships"><Relationship Id="rId2" Type="http://schemas.openxmlformats.org/officeDocument/2006/relationships/hyperlink" Target="mailto:themobileprof.com@gmail.com" TargetMode="Externa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hyperlink" Target="mailto:themobileprof.com@gmail.com" TargetMode="External" /><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hyperlink" Target="mailto:themobileprof.com@gmail.com"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hyperlink" Target="mailto:themobileprof.com@gmail.com" TargetMode="Externa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hyperlink" Target="mailto:themobileprof.com@gmail.com" TargetMode="Externa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hyperlink" Target="mailto:themobileprof.com@gmail.com" TargetMode="External"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hyperlink" Target="mailto:themobileprof.com@gmail.com" TargetMode="External" /><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hyperlink" Target="mailto:themobileprof.com@gmail.com" TargetMode="Externa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hyperlink" Target="mailto:themobileprof.com@gmail.com" TargetMode="Externa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hyperlink" Target="mailto:themobileprof.com@gmail.com" TargetMode="Externa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37853" y="384983"/>
            <a:ext cx="1415877" cy="4819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1800" b="1" dirty="0">
              <a:solidFill>
                <a:srgbClr val="FB4F14"/>
              </a:solidFill>
              <a:latin typeface="Arial" panose="020B0604020202020204" pitchFamily="34" charset="0"/>
              <a:cs typeface="Arial" panose="020B0604020202020204" pitchFamily="34" charset="0"/>
            </a:endParaRPr>
          </a:p>
        </p:txBody>
      </p:sp>
      <p:sp>
        <p:nvSpPr>
          <p:cNvPr id="6" name="Title 1"/>
          <p:cNvSpPr txBox="1">
            <a:spLocks/>
          </p:cNvSpPr>
          <p:nvPr/>
        </p:nvSpPr>
        <p:spPr>
          <a:xfrm>
            <a:off x="5544580" y="1982161"/>
            <a:ext cx="1415877" cy="481914"/>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4500" b="1" dirty="0">
              <a:solidFill>
                <a:srgbClr val="FB4F14"/>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3D30C5C-0E18-AC46-AE2F-A6E8C69DE307}"/>
              </a:ext>
            </a:extLst>
          </p:cNvPr>
          <p:cNvSpPr txBox="1"/>
          <p:nvPr/>
        </p:nvSpPr>
        <p:spPr>
          <a:xfrm>
            <a:off x="691321" y="6400933"/>
            <a:ext cx="10809358" cy="369332"/>
          </a:xfrm>
          <a:prstGeom prst="rect">
            <a:avLst/>
          </a:prstGeom>
          <a:noFill/>
        </p:spPr>
        <p:txBody>
          <a:bodyPr wrap="square" rtlCol="0">
            <a:spAutoFit/>
          </a:bodyPr>
          <a:lstStyle/>
          <a:p>
            <a:pPr algn="ctr"/>
            <a:r>
              <a:rPr lang="en-US"/>
              <a:t>53 Thorborn Avenue, Sabo, Yaba | </a:t>
            </a:r>
            <a:r>
              <a:rPr lang="en-US" b="1"/>
              <a:t>08033954301 | </a:t>
            </a:r>
            <a:r>
              <a:rPr lang="en-US" b="1">
                <a:hlinkClick r:id="rId2"/>
              </a:rPr>
              <a:t>themobileprof.com@gmail.com</a:t>
            </a:r>
            <a:r>
              <a:rPr lang="en-US" b="1"/>
              <a:t> | www.themobileprof.com</a:t>
            </a:r>
          </a:p>
        </p:txBody>
      </p:sp>
      <p:pic>
        <p:nvPicPr>
          <p:cNvPr id="8" name="Picture 6">
            <a:extLst>
              <a:ext uri="{FF2B5EF4-FFF2-40B4-BE49-F238E27FC236}">
                <a16:creationId xmlns:a16="http://schemas.microsoft.com/office/drawing/2014/main" id="{633130A2-0147-7540-BCEA-672F302B0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8518" y="2787241"/>
            <a:ext cx="8128000" cy="2079625"/>
          </a:xfrm>
          <a:prstGeom prst="rect">
            <a:avLst/>
          </a:prstGeom>
        </p:spPr>
      </p:pic>
      <p:sp>
        <p:nvSpPr>
          <p:cNvPr id="10" name="Title 9">
            <a:extLst>
              <a:ext uri="{FF2B5EF4-FFF2-40B4-BE49-F238E27FC236}">
                <a16:creationId xmlns:a16="http://schemas.microsoft.com/office/drawing/2014/main" id="{F2C4B998-E29A-3646-B50F-90EEB0FD1EE6}"/>
              </a:ext>
            </a:extLst>
          </p:cNvPr>
          <p:cNvSpPr>
            <a:spLocks noGrp="1"/>
          </p:cNvSpPr>
          <p:nvPr>
            <p:ph type="ctrTitle"/>
          </p:nvPr>
        </p:nvSpPr>
        <p:spPr/>
        <p:txBody>
          <a:bodyPr/>
          <a:lstStyle/>
          <a:p>
            <a:r>
              <a:rPr lang="en-US"/>
              <a:t> </a:t>
            </a:r>
          </a:p>
        </p:txBody>
      </p:sp>
    </p:spTree>
    <p:extLst>
      <p:ext uri="{BB962C8B-B14F-4D97-AF65-F5344CB8AC3E}">
        <p14:creationId xmlns:p14="http://schemas.microsoft.com/office/powerpoint/2010/main" val="356176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01561" y="2291728"/>
            <a:ext cx="9588876" cy="994398"/>
          </a:xfrm>
        </p:spPr>
        <p:txBody>
          <a:bodyPr anchor="t">
            <a:noAutofit/>
          </a:bodyPr>
          <a:lstStyle/>
          <a:p>
            <a:r>
              <a:rPr lang="en-US" sz="3500">
                <a:solidFill>
                  <a:srgbClr val="FB4F14"/>
                </a:solidFill>
                <a:latin typeface="Arial" panose="020B0604020202020204" pitchFamily="34" charset="0"/>
                <a:cs typeface="Arial" panose="020B0604020202020204" pitchFamily="34" charset="0"/>
              </a:rPr>
              <a:t>#</a:t>
            </a:r>
            <a:r>
              <a:rPr lang="en-US" sz="3500">
                <a:latin typeface="Arial" panose="020B0604020202020204" pitchFamily="34" charset="0"/>
                <a:cs typeface="Arial" panose="020B0604020202020204" pitchFamily="34" charset="0"/>
              </a:rPr>
              <a:t> Other Internet based training videos</a:t>
            </a:r>
            <a:br>
              <a:rPr lang="en-US" sz="3500">
                <a:latin typeface="Arial" panose="020B0604020202020204" pitchFamily="34" charset="0"/>
                <a:cs typeface="Arial" panose="020B0604020202020204" pitchFamily="34" charset="0"/>
              </a:rPr>
            </a:br>
            <a:r>
              <a:rPr lang="en-US" sz="3500">
                <a:solidFill>
                  <a:srgbClr val="FB4F14"/>
                </a:solidFill>
                <a:latin typeface="Arial" panose="020B0604020202020204" pitchFamily="34" charset="0"/>
                <a:cs typeface="Arial" panose="020B0604020202020204" pitchFamily="34" charset="0"/>
              </a:rPr>
              <a:t>#</a:t>
            </a:r>
            <a:r>
              <a:rPr lang="en-US" sz="3500">
                <a:latin typeface="Arial" panose="020B0604020202020204" pitchFamily="34" charset="0"/>
                <a:cs typeface="Arial" panose="020B0604020202020204" pitchFamily="34" charset="0"/>
              </a:rPr>
              <a:t> Other Software Development Academies online and offline</a:t>
            </a:r>
            <a:br>
              <a:rPr lang="en-US" sz="3500">
                <a:latin typeface="Arial" panose="020B0604020202020204" pitchFamily="34" charset="0"/>
                <a:cs typeface="Arial" panose="020B0604020202020204" pitchFamily="34" charset="0"/>
              </a:rPr>
            </a:br>
            <a:br>
              <a:rPr lang="en-US" sz="3500">
                <a:latin typeface="Arial" panose="020B0604020202020204" pitchFamily="34" charset="0"/>
                <a:cs typeface="Arial" panose="020B0604020202020204" pitchFamily="34" charset="0"/>
              </a:rPr>
            </a:br>
            <a:r>
              <a:rPr lang="en-US" sz="3500">
                <a:solidFill>
                  <a:schemeClr val="accent1"/>
                </a:solidFill>
                <a:latin typeface="Arial" panose="020B0604020202020204" pitchFamily="34" charset="0"/>
                <a:cs typeface="Arial" panose="020B0604020202020204" pitchFamily="34" charset="0"/>
              </a:rPr>
              <a:t>However, no direct competition for </a:t>
            </a:r>
            <a:r>
              <a:rPr lang="en-US" sz="3500" b="1">
                <a:solidFill>
                  <a:schemeClr val="accent1"/>
                </a:solidFill>
                <a:latin typeface="Arial" panose="020B0604020202020204" pitchFamily="34" charset="0"/>
                <a:cs typeface="Arial" panose="020B0604020202020204" pitchFamily="34" charset="0"/>
              </a:rPr>
              <a:t>Mobile Software Development</a:t>
            </a:r>
            <a:br>
              <a:rPr lang="en-US" sz="3500">
                <a:solidFill>
                  <a:schemeClr val="accent1"/>
                </a:solidFill>
                <a:latin typeface="Arial" panose="020B0604020202020204" pitchFamily="34" charset="0"/>
                <a:cs typeface="Arial" panose="020B0604020202020204" pitchFamily="34" charset="0"/>
              </a:rPr>
            </a:br>
            <a:r>
              <a:rPr lang="en-US" sz="3500">
                <a:solidFill>
                  <a:schemeClr val="accent1"/>
                </a:solidFill>
                <a:latin typeface="Arial" panose="020B0604020202020204" pitchFamily="34" charset="0"/>
                <a:cs typeface="Arial" panose="020B0604020202020204" pitchFamily="34" charset="0"/>
              </a:rPr>
              <a:t>and no one offering </a:t>
            </a:r>
            <a:r>
              <a:rPr lang="en-US" sz="3500" b="1">
                <a:solidFill>
                  <a:schemeClr val="accent1"/>
                </a:solidFill>
                <a:latin typeface="Arial" panose="020B0604020202020204" pitchFamily="34" charset="0"/>
                <a:cs typeface="Arial" panose="020B0604020202020204" pitchFamily="34" charset="0"/>
              </a:rPr>
              <a:t>offline video training</a:t>
            </a:r>
            <a:r>
              <a:rPr lang="en-US" sz="3500">
                <a:solidFill>
                  <a:schemeClr val="accent1"/>
                </a:solidFill>
                <a:latin typeface="Arial" panose="020B0604020202020204" pitchFamily="34" charset="0"/>
                <a:cs typeface="Arial" panose="020B0604020202020204" pitchFamily="34" charset="0"/>
              </a:rPr>
              <a:t> academy</a:t>
            </a:r>
            <a:br>
              <a:rPr lang="en-US" sz="3500">
                <a:latin typeface="Arial" panose="020B0604020202020204" pitchFamily="34" charset="0"/>
                <a:cs typeface="Arial" panose="020B0604020202020204" pitchFamily="34" charset="0"/>
              </a:rPr>
            </a:br>
            <a:endParaRPr lang="en-GB" sz="3500" dirty="0">
              <a:latin typeface="Arial" panose="020B0604020202020204" pitchFamily="34" charset="0"/>
              <a:cs typeface="Arial" panose="020B0604020202020204" pitchFamily="34" charset="0"/>
            </a:endParaRPr>
          </a:p>
        </p:txBody>
      </p:sp>
      <p:sp>
        <p:nvSpPr>
          <p:cNvPr id="4" name="Title 1"/>
          <p:cNvSpPr txBox="1">
            <a:spLocks/>
          </p:cNvSpPr>
          <p:nvPr/>
        </p:nvSpPr>
        <p:spPr>
          <a:xfrm>
            <a:off x="1137853" y="384983"/>
            <a:ext cx="1415877" cy="4819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1800" b="1" dirty="0"/>
          </a:p>
        </p:txBody>
      </p:sp>
      <p:sp>
        <p:nvSpPr>
          <p:cNvPr id="6" name="Title 1"/>
          <p:cNvSpPr txBox="1">
            <a:spLocks/>
          </p:cNvSpPr>
          <p:nvPr/>
        </p:nvSpPr>
        <p:spPr>
          <a:xfrm>
            <a:off x="2787401" y="1258133"/>
            <a:ext cx="6617197" cy="48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a-DK" sz="3600" b="1" dirty="0" err="1">
                <a:solidFill>
                  <a:schemeClr val="accent1"/>
                </a:solidFill>
                <a:latin typeface="Arial" panose="020B0604020202020204" pitchFamily="34" charset="0"/>
                <a:cs typeface="Arial" panose="020B0604020202020204" pitchFamily="34" charset="0"/>
              </a:rPr>
              <a:t>Competitive</a:t>
            </a:r>
            <a:r>
              <a:rPr lang="da-DK" sz="3600" b="1" dirty="0">
                <a:solidFill>
                  <a:schemeClr val="accent1"/>
                </a:solidFill>
                <a:latin typeface="Arial" panose="020B0604020202020204" pitchFamily="34" charset="0"/>
                <a:cs typeface="Arial" panose="020B0604020202020204" pitchFamily="34" charset="0"/>
              </a:rPr>
              <a:t> Analysis</a:t>
            </a:r>
            <a:endParaRPr lang="en-GB" sz="3600" b="1"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B9190D2-40DA-7C41-8DE2-C8ABDF0A9CA1}"/>
              </a:ext>
            </a:extLst>
          </p:cNvPr>
          <p:cNvSpPr txBox="1"/>
          <p:nvPr/>
        </p:nvSpPr>
        <p:spPr>
          <a:xfrm>
            <a:off x="0" y="6488668"/>
            <a:ext cx="12192000" cy="369332"/>
          </a:xfrm>
          <a:prstGeom prst="rect">
            <a:avLst/>
          </a:prstGeom>
          <a:noFill/>
        </p:spPr>
        <p:txBody>
          <a:bodyPr wrap="square" rtlCol="0">
            <a:spAutoFit/>
          </a:bodyPr>
          <a:lstStyle/>
          <a:p>
            <a:r>
              <a:rPr lang="en-US" b="1">
                <a:solidFill>
                  <a:schemeClr val="accent3"/>
                </a:solidFill>
              </a:rPr>
              <a:t>(234)8033954301 | </a:t>
            </a:r>
            <a:r>
              <a:rPr lang="en-US" b="1">
                <a:solidFill>
                  <a:schemeClr val="accent3"/>
                </a:solidFill>
                <a:hlinkClick r:id="rId3">
                  <a:extLst>
                    <a:ext uri="{A12FA001-AC4F-418D-AE19-62706E023703}">
                      <ahyp:hlinkClr xmlns:ahyp="http://schemas.microsoft.com/office/drawing/2018/hyperlinkcolor" val="tx"/>
                    </a:ext>
                  </a:extLst>
                </a:hlinkClick>
              </a:rPr>
              <a:t>themobileprof.com@gmail.com</a:t>
            </a:r>
            <a:r>
              <a:rPr lang="en-US" b="1">
                <a:solidFill>
                  <a:schemeClr val="accent3"/>
                </a:solidFill>
              </a:rPr>
              <a:t> | www.themobileprof.com</a:t>
            </a:r>
          </a:p>
        </p:txBody>
      </p:sp>
    </p:spTree>
    <p:extLst>
      <p:ext uri="{BB962C8B-B14F-4D97-AF65-F5344CB8AC3E}">
        <p14:creationId xmlns:p14="http://schemas.microsoft.com/office/powerpoint/2010/main" val="37303292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37853" y="384983"/>
            <a:ext cx="1415877" cy="4819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1800" b="1" dirty="0"/>
          </a:p>
        </p:txBody>
      </p:sp>
      <p:sp>
        <p:nvSpPr>
          <p:cNvPr id="6" name="Title 1"/>
          <p:cNvSpPr txBox="1">
            <a:spLocks/>
          </p:cNvSpPr>
          <p:nvPr/>
        </p:nvSpPr>
        <p:spPr>
          <a:xfrm>
            <a:off x="3123566" y="1145778"/>
            <a:ext cx="6155594" cy="48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a-DK" sz="3600" b="1" dirty="0">
                <a:solidFill>
                  <a:schemeClr val="accent1"/>
                </a:solidFill>
                <a:latin typeface="Arial" panose="020B0604020202020204" pitchFamily="34" charset="0"/>
                <a:cs typeface="Arial" panose="020B0604020202020204" pitchFamily="34" charset="0"/>
              </a:rPr>
              <a:t>Management Team</a:t>
            </a:r>
            <a:endParaRPr lang="en-GB" sz="3600" b="1" dirty="0">
              <a:solidFill>
                <a:schemeClr val="accent1"/>
              </a:solidFill>
              <a:latin typeface="Arial" panose="020B0604020202020204" pitchFamily="34" charset="0"/>
              <a:cs typeface="Arial" panose="020B0604020202020204" pitchFamily="34" charset="0"/>
            </a:endParaRPr>
          </a:p>
        </p:txBody>
      </p:sp>
      <p:pic>
        <p:nvPicPr>
          <p:cNvPr id="3" name="Picture 8">
            <a:extLst>
              <a:ext uri="{FF2B5EF4-FFF2-40B4-BE49-F238E27FC236}">
                <a16:creationId xmlns:a16="http://schemas.microsoft.com/office/drawing/2014/main" id="{E90C5360-B33F-2342-9D85-5173FFCE2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614935"/>
            <a:ext cx="2237569" cy="1790055"/>
          </a:xfrm>
          <a:prstGeom prst="rect">
            <a:avLst/>
          </a:prstGeom>
        </p:spPr>
      </p:pic>
      <p:sp>
        <p:nvSpPr>
          <p:cNvPr id="8" name="Title 7">
            <a:extLst>
              <a:ext uri="{FF2B5EF4-FFF2-40B4-BE49-F238E27FC236}">
                <a16:creationId xmlns:a16="http://schemas.microsoft.com/office/drawing/2014/main" id="{DE80C1B7-D5CB-5248-84B1-37AEE56C7214}"/>
              </a:ext>
            </a:extLst>
          </p:cNvPr>
          <p:cNvSpPr>
            <a:spLocks noGrp="1"/>
          </p:cNvSpPr>
          <p:nvPr>
            <p:ph type="ctrTitle"/>
          </p:nvPr>
        </p:nvSpPr>
        <p:spPr/>
        <p:txBody>
          <a:bodyPr/>
          <a:lstStyle/>
          <a:p>
            <a:r>
              <a:rPr lang="en-US"/>
              <a:t> </a:t>
            </a:r>
          </a:p>
        </p:txBody>
      </p:sp>
      <p:sp>
        <p:nvSpPr>
          <p:cNvPr id="2" name="TextBox 1">
            <a:extLst>
              <a:ext uri="{FF2B5EF4-FFF2-40B4-BE49-F238E27FC236}">
                <a16:creationId xmlns:a16="http://schemas.microsoft.com/office/drawing/2014/main" id="{95DBA84D-0CAA-CD48-8A23-2F11DE5ED594}"/>
              </a:ext>
            </a:extLst>
          </p:cNvPr>
          <p:cNvSpPr txBox="1"/>
          <p:nvPr/>
        </p:nvSpPr>
        <p:spPr>
          <a:xfrm>
            <a:off x="3883408" y="2456717"/>
            <a:ext cx="8092983" cy="1846659"/>
          </a:xfrm>
          <a:prstGeom prst="rect">
            <a:avLst/>
          </a:prstGeom>
          <a:noFill/>
        </p:spPr>
        <p:txBody>
          <a:bodyPr wrap="square" rtlCol="0">
            <a:spAutoFit/>
          </a:bodyPr>
          <a:lstStyle/>
          <a:p>
            <a:pPr algn="l"/>
            <a:r>
              <a:rPr lang="en-US" sz="2400" b="1" i="0">
                <a:solidFill>
                  <a:schemeClr val="accent1"/>
                </a:solidFill>
                <a:effectLst/>
                <a:latin typeface="-apple-system"/>
              </a:rPr>
              <a:t>Samuel Anyaele, CTO</a:t>
            </a:r>
          </a:p>
          <a:p>
            <a:pPr algn="l"/>
            <a:r>
              <a:rPr lang="en-US" b="0" i="0">
                <a:solidFill>
                  <a:srgbClr val="212529"/>
                </a:solidFill>
                <a:effectLst/>
                <a:latin typeface="-apple-system"/>
              </a:rPr>
              <a:t>Samuel Anyaele has over 8 years of Web Application Development experience. His experience includes working with PHP, Laravel, Bootstrap, HTML and CSS, databases (MySQL, SQLite, and MongoDB), Operating Systems (MS Windows, Ubuntu Linux, Debian Linux, Raspbian), Server Setups, and Networking. </a:t>
            </a:r>
          </a:p>
          <a:p>
            <a:pPr algn="l"/>
            <a:r>
              <a:rPr lang="en-US">
                <a:solidFill>
                  <a:srgbClr val="212529"/>
                </a:solidFill>
                <a:latin typeface="-apple-system"/>
              </a:rPr>
              <a:t>An alumni of EDC and Fate Foundation</a:t>
            </a:r>
            <a:endParaRPr lang="en-US"/>
          </a:p>
        </p:txBody>
      </p:sp>
      <p:sp>
        <p:nvSpPr>
          <p:cNvPr id="11" name="TextBox 10">
            <a:extLst>
              <a:ext uri="{FF2B5EF4-FFF2-40B4-BE49-F238E27FC236}">
                <a16:creationId xmlns:a16="http://schemas.microsoft.com/office/drawing/2014/main" id="{AAEEF618-7D91-6246-BD52-D30C5A25F275}"/>
              </a:ext>
            </a:extLst>
          </p:cNvPr>
          <p:cNvSpPr txBox="1"/>
          <p:nvPr/>
        </p:nvSpPr>
        <p:spPr>
          <a:xfrm>
            <a:off x="6201363" y="4524588"/>
            <a:ext cx="1828800" cy="369332"/>
          </a:xfrm>
          <a:prstGeom prst="rect">
            <a:avLst/>
          </a:prstGeom>
          <a:noFill/>
        </p:spPr>
        <p:txBody>
          <a:bodyPr wrap="square" rtlCol="0">
            <a:spAutoFit/>
          </a:bodyPr>
          <a:lstStyle/>
          <a:p>
            <a:pPr algn="l"/>
            <a:r>
              <a:rPr lang="en-US" b="1">
                <a:solidFill>
                  <a:schemeClr val="accent1"/>
                </a:solidFill>
              </a:rPr>
              <a:t>Bidemi Tunmise</a:t>
            </a:r>
          </a:p>
        </p:txBody>
      </p:sp>
      <p:pic>
        <p:nvPicPr>
          <p:cNvPr id="7" name="Picture 9">
            <a:extLst>
              <a:ext uri="{FF2B5EF4-FFF2-40B4-BE49-F238E27FC236}">
                <a16:creationId xmlns:a16="http://schemas.microsoft.com/office/drawing/2014/main" id="{833727B5-654A-F142-A6A7-3EF2D24BA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2563" y="4520614"/>
            <a:ext cx="1663348" cy="1663348"/>
          </a:xfrm>
          <a:prstGeom prst="rect">
            <a:avLst/>
          </a:prstGeom>
        </p:spPr>
      </p:pic>
      <p:sp>
        <p:nvSpPr>
          <p:cNvPr id="12" name="TextBox 11">
            <a:extLst>
              <a:ext uri="{FF2B5EF4-FFF2-40B4-BE49-F238E27FC236}">
                <a16:creationId xmlns:a16="http://schemas.microsoft.com/office/drawing/2014/main" id="{3295B958-50E2-8F4C-8086-8926D208A24F}"/>
              </a:ext>
            </a:extLst>
          </p:cNvPr>
          <p:cNvSpPr txBox="1"/>
          <p:nvPr/>
        </p:nvSpPr>
        <p:spPr>
          <a:xfrm>
            <a:off x="5184576" y="2514600"/>
            <a:ext cx="1828800" cy="1828800"/>
          </a:xfrm>
          <a:prstGeom prst="rect">
            <a:avLst/>
          </a:prstGeom>
          <a:noFill/>
        </p:spPr>
        <p:txBody>
          <a:bodyPr wrap="square" rtlCol="0">
            <a:spAutoFit/>
          </a:bodyPr>
          <a:lstStyle/>
          <a:p>
            <a:pPr algn="l"/>
            <a:endParaRPr lang="en-US"/>
          </a:p>
        </p:txBody>
      </p:sp>
      <p:sp>
        <p:nvSpPr>
          <p:cNvPr id="14" name="TextBox 13">
            <a:extLst>
              <a:ext uri="{FF2B5EF4-FFF2-40B4-BE49-F238E27FC236}">
                <a16:creationId xmlns:a16="http://schemas.microsoft.com/office/drawing/2014/main" id="{8D8856F6-4E93-D94A-85C8-502EF472FF63}"/>
              </a:ext>
            </a:extLst>
          </p:cNvPr>
          <p:cNvSpPr txBox="1"/>
          <p:nvPr/>
        </p:nvSpPr>
        <p:spPr>
          <a:xfrm>
            <a:off x="6201363" y="5132401"/>
            <a:ext cx="4416624" cy="923330"/>
          </a:xfrm>
          <a:prstGeom prst="rect">
            <a:avLst/>
          </a:prstGeom>
          <a:noFill/>
        </p:spPr>
        <p:txBody>
          <a:bodyPr wrap="square" rtlCol="0">
            <a:spAutoFit/>
          </a:bodyPr>
          <a:lstStyle/>
          <a:p>
            <a:pPr algn="l"/>
            <a:r>
              <a:rPr lang="en-US" b="1">
                <a:solidFill>
                  <a:schemeClr val="accent2"/>
                </a:solidFill>
              </a:rPr>
              <a:t>Full Stack Web Developer</a:t>
            </a:r>
          </a:p>
          <a:p>
            <a:pPr algn="l"/>
            <a:endParaRPr lang="en-US"/>
          </a:p>
          <a:p>
            <a:pPr algn="l"/>
            <a:r>
              <a:rPr lang="en-US"/>
              <a:t>PHP, Python, JavaScript, HTML, CSS</a:t>
            </a:r>
          </a:p>
        </p:txBody>
      </p:sp>
      <p:sp>
        <p:nvSpPr>
          <p:cNvPr id="5" name="TextBox 4">
            <a:extLst>
              <a:ext uri="{FF2B5EF4-FFF2-40B4-BE49-F238E27FC236}">
                <a16:creationId xmlns:a16="http://schemas.microsoft.com/office/drawing/2014/main" id="{9603351E-9620-7440-8319-2A12CFD69C96}"/>
              </a:ext>
            </a:extLst>
          </p:cNvPr>
          <p:cNvSpPr txBox="1"/>
          <p:nvPr/>
        </p:nvSpPr>
        <p:spPr>
          <a:xfrm>
            <a:off x="0" y="6488668"/>
            <a:ext cx="12192000" cy="369332"/>
          </a:xfrm>
          <a:prstGeom prst="rect">
            <a:avLst/>
          </a:prstGeom>
          <a:noFill/>
        </p:spPr>
        <p:txBody>
          <a:bodyPr wrap="square" rtlCol="0">
            <a:spAutoFit/>
          </a:bodyPr>
          <a:lstStyle/>
          <a:p>
            <a:r>
              <a:rPr lang="en-US" b="1">
                <a:solidFill>
                  <a:schemeClr val="accent3"/>
                </a:solidFill>
              </a:rPr>
              <a:t>(234)8033954301 | </a:t>
            </a:r>
            <a:r>
              <a:rPr lang="en-US" b="1">
                <a:solidFill>
                  <a:schemeClr val="accent3"/>
                </a:solidFill>
                <a:hlinkClick r:id="rId4">
                  <a:extLst>
                    <a:ext uri="{A12FA001-AC4F-418D-AE19-62706E023703}">
                      <ahyp:hlinkClr xmlns:ahyp="http://schemas.microsoft.com/office/drawing/2018/hyperlinkcolor" val="tx"/>
                    </a:ext>
                  </a:extLst>
                </a:hlinkClick>
              </a:rPr>
              <a:t>themobileprof.com@gmail.com</a:t>
            </a:r>
            <a:r>
              <a:rPr lang="en-US" b="1">
                <a:solidFill>
                  <a:schemeClr val="accent3"/>
                </a:solidFill>
              </a:rPr>
              <a:t> | www.themobileprof.com</a:t>
            </a:r>
          </a:p>
        </p:txBody>
      </p:sp>
    </p:spTree>
    <p:extLst>
      <p:ext uri="{BB962C8B-B14F-4D97-AF65-F5344CB8AC3E}">
        <p14:creationId xmlns:p14="http://schemas.microsoft.com/office/powerpoint/2010/main" val="399648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37853" y="384983"/>
            <a:ext cx="1415877" cy="4819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1800" b="1" dirty="0"/>
          </a:p>
        </p:txBody>
      </p:sp>
      <p:sp>
        <p:nvSpPr>
          <p:cNvPr id="6" name="Title 1"/>
          <p:cNvSpPr txBox="1">
            <a:spLocks/>
          </p:cNvSpPr>
          <p:nvPr/>
        </p:nvSpPr>
        <p:spPr>
          <a:xfrm>
            <a:off x="1869284" y="718593"/>
            <a:ext cx="8453431" cy="88105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a-DK" sz="3600" b="1" dirty="0">
                <a:solidFill>
                  <a:schemeClr val="accent1"/>
                </a:solidFill>
                <a:latin typeface="Arial" panose="020B0604020202020204" pitchFamily="34" charset="0"/>
                <a:cs typeface="Arial" panose="020B0604020202020204" pitchFamily="34" charset="0"/>
              </a:rPr>
              <a:t>Financial </a:t>
            </a:r>
            <a:r>
              <a:rPr lang="da-DK" sz="3600" b="1" dirty="0" err="1">
                <a:solidFill>
                  <a:schemeClr val="accent1"/>
                </a:solidFill>
                <a:latin typeface="Arial" panose="020B0604020202020204" pitchFamily="34" charset="0"/>
                <a:cs typeface="Arial" panose="020B0604020202020204" pitchFamily="34" charset="0"/>
              </a:rPr>
              <a:t>Projections</a:t>
            </a:r>
            <a:r>
              <a:rPr lang="da-DK" sz="3600" b="1" dirty="0">
                <a:solidFill>
                  <a:schemeClr val="accent1"/>
                </a:solidFill>
                <a:latin typeface="Arial" panose="020B0604020202020204" pitchFamily="34" charset="0"/>
                <a:cs typeface="Arial" panose="020B0604020202020204" pitchFamily="34" charset="0"/>
              </a:rPr>
              <a:t> and Key </a:t>
            </a:r>
            <a:r>
              <a:rPr lang="da-DK" sz="3600" b="1" dirty="0" err="1">
                <a:solidFill>
                  <a:schemeClr val="accent1"/>
                </a:solidFill>
                <a:latin typeface="Arial" panose="020B0604020202020204" pitchFamily="34" charset="0"/>
                <a:cs typeface="Arial" panose="020B0604020202020204" pitchFamily="34" charset="0"/>
              </a:rPr>
              <a:t>metrics</a:t>
            </a:r>
            <a:endParaRPr lang="en-GB" sz="3600" b="1" dirty="0">
              <a:solidFill>
                <a:schemeClr val="accent1"/>
              </a:solidFill>
              <a:latin typeface="Arial" panose="020B0604020202020204" pitchFamily="34" charset="0"/>
              <a:cs typeface="Arial" panose="020B0604020202020204" pitchFamily="34" charset="0"/>
            </a:endParaRPr>
          </a:p>
        </p:txBody>
      </p:sp>
      <p:sp>
        <p:nvSpPr>
          <p:cNvPr id="7" name="Rectangle 6"/>
          <p:cNvSpPr/>
          <p:nvPr/>
        </p:nvSpPr>
        <p:spPr>
          <a:xfrm>
            <a:off x="1137853" y="118939"/>
            <a:ext cx="184731" cy="861774"/>
          </a:xfrm>
          <a:prstGeom prst="rect">
            <a:avLst/>
          </a:prstGeom>
        </p:spPr>
        <p:txBody>
          <a:bodyPr wrap="none">
            <a:spAutoFit/>
          </a:bodyPr>
          <a:lstStyle/>
          <a:p>
            <a:endParaRPr lang="en-GB" sz="5000" dirty="0">
              <a:solidFill>
                <a:srgbClr val="22672C"/>
              </a:solidFill>
            </a:endParaRPr>
          </a:p>
        </p:txBody>
      </p:sp>
      <p:graphicFrame>
        <p:nvGraphicFramePr>
          <p:cNvPr id="3" name="Table 4">
            <a:extLst>
              <a:ext uri="{FF2B5EF4-FFF2-40B4-BE49-F238E27FC236}">
                <a16:creationId xmlns:a16="http://schemas.microsoft.com/office/drawing/2014/main" id="{728EE97E-DD0A-9549-9CA6-171047EB3D06}"/>
              </a:ext>
            </a:extLst>
          </p:cNvPr>
          <p:cNvGraphicFramePr>
            <a:graphicFrameLocks noGrp="1"/>
          </p:cNvGraphicFramePr>
          <p:nvPr>
            <p:extLst>
              <p:ext uri="{D42A27DB-BD31-4B8C-83A1-F6EECF244321}">
                <p14:modId xmlns:p14="http://schemas.microsoft.com/office/powerpoint/2010/main" val="214796340"/>
              </p:ext>
            </p:extLst>
          </p:nvPr>
        </p:nvGraphicFramePr>
        <p:xfrm>
          <a:off x="523308" y="1799837"/>
          <a:ext cx="11286580" cy="3291840"/>
        </p:xfrm>
        <a:graphic>
          <a:graphicData uri="http://schemas.openxmlformats.org/drawingml/2006/table">
            <a:tbl>
              <a:tblPr firstRow="1" bandRow="1">
                <a:tableStyleId>{5C22544A-7EE6-4342-B048-85BDC9FD1C3A}</a:tableStyleId>
              </a:tblPr>
              <a:tblGrid>
                <a:gridCol w="1025843">
                  <a:extLst>
                    <a:ext uri="{9D8B030D-6E8A-4147-A177-3AD203B41FA5}">
                      <a16:colId xmlns:a16="http://schemas.microsoft.com/office/drawing/2014/main" val="2144644742"/>
                    </a:ext>
                  </a:extLst>
                </a:gridCol>
                <a:gridCol w="2427548">
                  <a:extLst>
                    <a:ext uri="{9D8B030D-6E8A-4147-A177-3AD203B41FA5}">
                      <a16:colId xmlns:a16="http://schemas.microsoft.com/office/drawing/2014/main" val="2811243911"/>
                    </a:ext>
                  </a:extLst>
                </a:gridCol>
                <a:gridCol w="2149018">
                  <a:extLst>
                    <a:ext uri="{9D8B030D-6E8A-4147-A177-3AD203B41FA5}">
                      <a16:colId xmlns:a16="http://schemas.microsoft.com/office/drawing/2014/main" val="861084827"/>
                    </a:ext>
                  </a:extLst>
                </a:gridCol>
                <a:gridCol w="2716529">
                  <a:extLst>
                    <a:ext uri="{9D8B030D-6E8A-4147-A177-3AD203B41FA5}">
                      <a16:colId xmlns:a16="http://schemas.microsoft.com/office/drawing/2014/main" val="607969373"/>
                    </a:ext>
                  </a:extLst>
                </a:gridCol>
                <a:gridCol w="1483821">
                  <a:extLst>
                    <a:ext uri="{9D8B030D-6E8A-4147-A177-3AD203B41FA5}">
                      <a16:colId xmlns:a16="http://schemas.microsoft.com/office/drawing/2014/main" val="749914496"/>
                    </a:ext>
                  </a:extLst>
                </a:gridCol>
                <a:gridCol w="1483821">
                  <a:extLst>
                    <a:ext uri="{9D8B030D-6E8A-4147-A177-3AD203B41FA5}">
                      <a16:colId xmlns:a16="http://schemas.microsoft.com/office/drawing/2014/main" val="2956646002"/>
                    </a:ext>
                  </a:extLst>
                </a:gridCol>
              </a:tblGrid>
              <a:tr h="370840">
                <a:tc>
                  <a:txBody>
                    <a:bodyPr/>
                    <a:lstStyle/>
                    <a:p>
                      <a:r>
                        <a:rPr lang="en-US" sz="1600">
                          <a:solidFill>
                            <a:srgbClr val="FFFF00"/>
                          </a:solidFill>
                        </a:rPr>
                        <a:t>REVENUE</a:t>
                      </a:r>
                    </a:p>
                  </a:txBody>
                  <a:tcPr/>
                </a:tc>
                <a:tc>
                  <a:txBody>
                    <a:bodyPr/>
                    <a:lstStyle/>
                    <a:p>
                      <a:r>
                        <a:rPr lang="en-US" sz="1600"/>
                        <a:t>Training</a:t>
                      </a:r>
                    </a:p>
                  </a:txBody>
                  <a:tcPr/>
                </a:tc>
                <a:tc>
                  <a:txBody>
                    <a:bodyPr/>
                    <a:lstStyle/>
                    <a:p>
                      <a:r>
                        <a:rPr lang="en-US" sz="1600"/>
                        <a:t>Videos</a:t>
                      </a:r>
                    </a:p>
                  </a:txBody>
                  <a:tcPr/>
                </a:tc>
                <a:tc>
                  <a:txBody>
                    <a:bodyPr/>
                    <a:lstStyle/>
                    <a:p>
                      <a:r>
                        <a:rPr lang="en-US" sz="1600"/>
                        <a:t>Academy</a:t>
                      </a:r>
                    </a:p>
                  </a:txBody>
                  <a:tcPr/>
                </a:tc>
                <a:tc>
                  <a:txBody>
                    <a:bodyPr/>
                    <a:lstStyle/>
                    <a:p>
                      <a:r>
                        <a:rPr lang="en-US" sz="1600"/>
                        <a:t>Estimated Year Revenue</a:t>
                      </a:r>
                    </a:p>
                  </a:txBody>
                  <a:tcPr/>
                </a:tc>
                <a:tc>
                  <a:txBody>
                    <a:bodyPr/>
                    <a:lstStyle/>
                    <a:p>
                      <a:r>
                        <a:rPr lang="en-US" sz="1600"/>
                        <a:t>Estimated Year Expenses</a:t>
                      </a:r>
                    </a:p>
                  </a:txBody>
                  <a:tcPr/>
                </a:tc>
                <a:extLst>
                  <a:ext uri="{0D108BD9-81ED-4DB2-BD59-A6C34878D82A}">
                    <a16:rowId xmlns:a16="http://schemas.microsoft.com/office/drawing/2014/main" val="590890261"/>
                  </a:ext>
                </a:extLst>
              </a:tr>
              <a:tr h="370840">
                <a:tc>
                  <a:txBody>
                    <a:bodyPr/>
                    <a:lstStyle/>
                    <a:p>
                      <a:r>
                        <a:rPr lang="en-US" sz="1600" b="1"/>
                        <a:t>Year 1</a:t>
                      </a:r>
                    </a:p>
                  </a:txBody>
                  <a:tcPr/>
                </a:tc>
                <a:tc>
                  <a:txBody>
                    <a:bodyPr/>
                    <a:lstStyle/>
                    <a:p>
                      <a:r>
                        <a:rPr lang="en-US" sz="1600"/>
                        <a:t>$24,000 a year (20 people per month at $100 per person)</a:t>
                      </a:r>
                    </a:p>
                  </a:txBody>
                  <a:tcPr/>
                </a:tc>
                <a:tc>
                  <a:txBody>
                    <a:bodyPr/>
                    <a:lstStyle/>
                    <a:p>
                      <a:r>
                        <a:rPr lang="en-US" sz="1600"/>
                        <a:t>0.00</a:t>
                      </a:r>
                    </a:p>
                  </a:txBody>
                  <a:tcPr/>
                </a:tc>
                <a:tc>
                  <a:txBody>
                    <a:bodyPr/>
                    <a:lstStyle/>
                    <a:p>
                      <a:r>
                        <a:rPr lang="en-US" sz="1600"/>
                        <a:t>0.00</a:t>
                      </a:r>
                    </a:p>
                  </a:txBody>
                  <a:tcPr/>
                </a:tc>
                <a:tc>
                  <a:txBody>
                    <a:bodyPr/>
                    <a:lstStyle/>
                    <a:p>
                      <a:r>
                        <a:rPr lang="en-US" sz="1600" b="1">
                          <a:solidFill>
                            <a:srgbClr val="FF0000"/>
                          </a:solidFill>
                        </a:rPr>
                        <a:t>$24,000</a:t>
                      </a:r>
                    </a:p>
                  </a:txBody>
                  <a:tcPr/>
                </a:tc>
                <a:tc>
                  <a:txBody>
                    <a:bodyPr/>
                    <a:lstStyle/>
                    <a:p>
                      <a:r>
                        <a:rPr lang="en-US" sz="1600" b="1">
                          <a:solidFill>
                            <a:srgbClr val="FF0000"/>
                          </a:solidFill>
                        </a:rPr>
                        <a:t>$31,000</a:t>
                      </a:r>
                    </a:p>
                  </a:txBody>
                  <a:tcPr/>
                </a:tc>
                <a:extLst>
                  <a:ext uri="{0D108BD9-81ED-4DB2-BD59-A6C34878D82A}">
                    <a16:rowId xmlns:a16="http://schemas.microsoft.com/office/drawing/2014/main" val="2164792914"/>
                  </a:ext>
                </a:extLst>
              </a:tr>
              <a:tr h="370840">
                <a:tc>
                  <a:txBody>
                    <a:bodyPr/>
                    <a:lstStyle/>
                    <a:p>
                      <a:r>
                        <a:rPr lang="en-US" sz="1600" b="1"/>
                        <a:t>Year 2</a:t>
                      </a:r>
                    </a:p>
                  </a:txBody>
                  <a:tcPr/>
                </a:tc>
                <a:tc>
                  <a:txBody>
                    <a:bodyPr/>
                    <a:lstStyle/>
                    <a:p>
                      <a:r>
                        <a:rPr lang="en-US" sz="1600"/>
                        <a:t>$60,000 a year (50 people per month at $100 per person)</a:t>
                      </a:r>
                    </a:p>
                  </a:txBody>
                  <a:tcPr/>
                </a:tc>
                <a:tc>
                  <a:txBody>
                    <a:bodyPr/>
                    <a:lstStyle/>
                    <a:p>
                      <a:r>
                        <a:rPr lang="en-US" sz="1600"/>
                        <a:t>$48,000 a year (Sell 200 courses per month at $20 per course)</a:t>
                      </a:r>
                    </a:p>
                  </a:txBody>
                  <a:tcPr/>
                </a:tc>
                <a:tc>
                  <a:txBody>
                    <a:bodyPr/>
                    <a:lstStyle/>
                    <a:p>
                      <a:r>
                        <a:rPr lang="en-US" sz="1600"/>
                        <a:t>0.00</a:t>
                      </a:r>
                    </a:p>
                  </a:txBody>
                  <a:tcPr/>
                </a:tc>
                <a:tc>
                  <a:txBody>
                    <a:bodyPr/>
                    <a:lstStyle/>
                    <a:p>
                      <a:r>
                        <a:rPr lang="en-US" sz="1600" b="1">
                          <a:solidFill>
                            <a:srgbClr val="FF0000"/>
                          </a:solidFill>
                        </a:rPr>
                        <a:t>$108,000</a:t>
                      </a:r>
                    </a:p>
                  </a:txBody>
                  <a:tcPr/>
                </a:tc>
                <a:tc>
                  <a:txBody>
                    <a:bodyPr/>
                    <a:lstStyle/>
                    <a:p>
                      <a:r>
                        <a:rPr lang="en-US" sz="1600" b="1">
                          <a:solidFill>
                            <a:srgbClr val="FF0000"/>
                          </a:solidFill>
                        </a:rPr>
                        <a:t>$48,000</a:t>
                      </a:r>
                    </a:p>
                  </a:txBody>
                  <a:tcPr/>
                </a:tc>
                <a:extLst>
                  <a:ext uri="{0D108BD9-81ED-4DB2-BD59-A6C34878D82A}">
                    <a16:rowId xmlns:a16="http://schemas.microsoft.com/office/drawing/2014/main" val="785020984"/>
                  </a:ext>
                </a:extLst>
              </a:tr>
              <a:tr h="370840">
                <a:tc>
                  <a:txBody>
                    <a:bodyPr/>
                    <a:lstStyle/>
                    <a:p>
                      <a:r>
                        <a:rPr lang="en-US" sz="1600" b="1"/>
                        <a:t>Year 3</a:t>
                      </a:r>
                    </a:p>
                  </a:txBody>
                  <a:tcPr/>
                </a:tc>
                <a:tc>
                  <a:txBody>
                    <a:bodyPr/>
                    <a:lstStyle/>
                    <a:p>
                      <a:r>
                        <a:rPr lang="en-US" sz="1600"/>
                        <a:t>$120,000 a year (100 people per month at $100 per person)</a:t>
                      </a:r>
                    </a:p>
                  </a:txBody>
                  <a:tcPr/>
                </a:tc>
                <a:tc>
                  <a:txBody>
                    <a:bodyPr/>
                    <a:lstStyle/>
                    <a:p>
                      <a:r>
                        <a:rPr lang="en-US" sz="1600"/>
                        <a:t>$120,000 a year (Sell 500 courses per month at $20 per course)</a:t>
                      </a:r>
                    </a:p>
                  </a:txBody>
                  <a:tcPr/>
                </a:tc>
                <a:tc>
                  <a:txBody>
                    <a:bodyPr/>
                    <a:lstStyle/>
                    <a:p>
                      <a:r>
                        <a:rPr lang="en-US" sz="1600"/>
                        <a:t>$1,200,000 a year</a:t>
                      </a:r>
                    </a:p>
                    <a:p>
                      <a:r>
                        <a:rPr lang="en-US" sz="1600"/>
                        <a:t>(50 developers. Monthly revenue per developer is $2,000 per month)</a:t>
                      </a:r>
                    </a:p>
                  </a:txBody>
                  <a:tcPr/>
                </a:tc>
                <a:tc>
                  <a:txBody>
                    <a:bodyPr/>
                    <a:lstStyle/>
                    <a:p>
                      <a:r>
                        <a:rPr lang="en-US" sz="1600" b="1">
                          <a:solidFill>
                            <a:srgbClr val="FF0000"/>
                          </a:solidFill>
                        </a:rPr>
                        <a:t>$1,440,000</a:t>
                      </a:r>
                    </a:p>
                  </a:txBody>
                  <a:tcPr/>
                </a:tc>
                <a:tc>
                  <a:txBody>
                    <a:bodyPr/>
                    <a:lstStyle/>
                    <a:p>
                      <a:r>
                        <a:rPr lang="en-US" sz="1600" b="1">
                          <a:solidFill>
                            <a:srgbClr val="FF0000"/>
                          </a:solidFill>
                        </a:rPr>
                        <a:t>$108,000</a:t>
                      </a:r>
                    </a:p>
                  </a:txBody>
                  <a:tcPr/>
                </a:tc>
                <a:extLst>
                  <a:ext uri="{0D108BD9-81ED-4DB2-BD59-A6C34878D82A}">
                    <a16:rowId xmlns:a16="http://schemas.microsoft.com/office/drawing/2014/main" val="2192641532"/>
                  </a:ext>
                </a:extLst>
              </a:tr>
            </a:tbl>
          </a:graphicData>
        </a:graphic>
      </p:graphicFrame>
      <p:sp>
        <p:nvSpPr>
          <p:cNvPr id="10" name="Title 9">
            <a:extLst>
              <a:ext uri="{FF2B5EF4-FFF2-40B4-BE49-F238E27FC236}">
                <a16:creationId xmlns:a16="http://schemas.microsoft.com/office/drawing/2014/main" id="{9713CCD3-825E-B14D-8FC7-304ABF311BCA}"/>
              </a:ext>
            </a:extLst>
          </p:cNvPr>
          <p:cNvSpPr>
            <a:spLocks noGrp="1"/>
          </p:cNvSpPr>
          <p:nvPr>
            <p:ph type="ctrTitle"/>
          </p:nvPr>
        </p:nvSpPr>
        <p:spPr>
          <a:xfrm>
            <a:off x="1524000" y="1122363"/>
            <a:ext cx="9144000" cy="720051"/>
          </a:xfrm>
        </p:spPr>
        <p:txBody>
          <a:bodyPr>
            <a:normAutofit fontScale="90000"/>
          </a:bodyPr>
          <a:lstStyle/>
          <a:p>
            <a:r>
              <a:rPr lang="en-US"/>
              <a:t> </a:t>
            </a:r>
          </a:p>
        </p:txBody>
      </p:sp>
      <p:sp>
        <p:nvSpPr>
          <p:cNvPr id="2" name="TextBox 1">
            <a:extLst>
              <a:ext uri="{FF2B5EF4-FFF2-40B4-BE49-F238E27FC236}">
                <a16:creationId xmlns:a16="http://schemas.microsoft.com/office/drawing/2014/main" id="{DF0BD7C9-0BC2-5841-93FF-4D0B067CE284}"/>
              </a:ext>
            </a:extLst>
          </p:cNvPr>
          <p:cNvSpPr txBox="1"/>
          <p:nvPr/>
        </p:nvSpPr>
        <p:spPr>
          <a:xfrm>
            <a:off x="0" y="6488668"/>
            <a:ext cx="12192000" cy="369332"/>
          </a:xfrm>
          <a:prstGeom prst="rect">
            <a:avLst/>
          </a:prstGeom>
          <a:noFill/>
        </p:spPr>
        <p:txBody>
          <a:bodyPr wrap="square" rtlCol="0">
            <a:spAutoFit/>
          </a:bodyPr>
          <a:lstStyle/>
          <a:p>
            <a:r>
              <a:rPr lang="en-US" b="1">
                <a:solidFill>
                  <a:schemeClr val="accent3"/>
                </a:solidFill>
              </a:rPr>
              <a:t>(234)8033954301 | </a:t>
            </a:r>
            <a:r>
              <a:rPr lang="en-US" b="1">
                <a:solidFill>
                  <a:schemeClr val="accent3"/>
                </a:solidFill>
                <a:hlinkClick r:id="rId2">
                  <a:extLst>
                    <a:ext uri="{A12FA001-AC4F-418D-AE19-62706E023703}">
                      <ahyp:hlinkClr xmlns:ahyp="http://schemas.microsoft.com/office/drawing/2018/hyperlinkcolor" val="tx"/>
                    </a:ext>
                  </a:extLst>
                </a:hlinkClick>
              </a:rPr>
              <a:t>themobileprof.com@gmail.com</a:t>
            </a:r>
            <a:r>
              <a:rPr lang="en-US" b="1">
                <a:solidFill>
                  <a:schemeClr val="accent3"/>
                </a:solidFill>
              </a:rPr>
              <a:t> | www.themobileprof.com</a:t>
            </a:r>
          </a:p>
        </p:txBody>
      </p:sp>
    </p:spTree>
    <p:extLst>
      <p:ext uri="{BB962C8B-B14F-4D97-AF65-F5344CB8AC3E}">
        <p14:creationId xmlns:p14="http://schemas.microsoft.com/office/powerpoint/2010/main" val="353851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95914" y="1680290"/>
            <a:ext cx="8246580" cy="2760191"/>
          </a:xfrm>
        </p:spPr>
        <p:txBody>
          <a:bodyPr anchor="t">
            <a:noAutofit/>
          </a:bodyPr>
          <a:lstStyle/>
          <a:p>
            <a:pPr algn="l"/>
            <a:r>
              <a:rPr lang="en-US" sz="2400" b="1">
                <a:solidFill>
                  <a:srgbClr val="FB4F14"/>
                </a:solidFill>
                <a:latin typeface="Arial" panose="020B0604020202020204" pitchFamily="34" charset="0"/>
                <a:cs typeface="Arial" panose="020B0604020202020204" pitchFamily="34" charset="0"/>
              </a:rPr>
              <a:t>Current Status:</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 Organized a paid MS Office training for Mobile</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 Facilitated Web design classes for NGOs</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 Registered as a Microsoft Reseller Partner</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 Facilitating MS Office for Mobile at Fate Foundation</a:t>
            </a:r>
            <a:br>
              <a:rPr lang="en-US" sz="2400">
                <a:latin typeface="Arial" panose="020B0604020202020204" pitchFamily="34" charset="0"/>
                <a:cs typeface="Arial" panose="020B0604020202020204" pitchFamily="34" charset="0"/>
              </a:rPr>
            </a:br>
            <a:br>
              <a:rPr lang="en-US" sz="2400">
                <a:latin typeface="Arial" panose="020B0604020202020204" pitchFamily="34" charset="0"/>
                <a:cs typeface="Arial" panose="020B0604020202020204" pitchFamily="34" charset="0"/>
              </a:rPr>
            </a:br>
            <a:r>
              <a:rPr lang="en-US" sz="2400" b="1">
                <a:solidFill>
                  <a:srgbClr val="FB4F14"/>
                </a:solidFill>
                <a:latin typeface="Arial" panose="020B0604020202020204" pitchFamily="34" charset="0"/>
                <a:cs typeface="Arial" panose="020B0604020202020204" pitchFamily="34" charset="0"/>
              </a:rPr>
              <a:t>Timeline: </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 Create 250 videos per year. We should have over 500 videos for the Academy curriculum by end of year 2</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 By Year 3, we should have our first Academy graduates</a:t>
            </a:r>
            <a:br>
              <a:rPr lang="en-US" sz="2400">
                <a:latin typeface="Arial" panose="020B0604020202020204" pitchFamily="34" charset="0"/>
                <a:cs typeface="Arial" panose="020B0604020202020204" pitchFamily="34" charset="0"/>
              </a:rPr>
            </a:br>
            <a:br>
              <a:rPr lang="en-US" sz="2400">
                <a:latin typeface="Arial" panose="020B0604020202020204" pitchFamily="34" charset="0"/>
                <a:cs typeface="Arial" panose="020B0604020202020204" pitchFamily="34" charset="0"/>
              </a:rPr>
            </a:br>
            <a:r>
              <a:rPr lang="en-US" sz="2400" b="1">
                <a:solidFill>
                  <a:srgbClr val="FB4F14"/>
                </a:solidFill>
                <a:latin typeface="Arial" panose="020B0604020202020204" pitchFamily="34" charset="0"/>
                <a:cs typeface="Arial" panose="020B0604020202020204" pitchFamily="34" charset="0"/>
              </a:rPr>
              <a:t>Use of Funds:</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 Development of Training Videos</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 Marketing of Training services and Videos</a:t>
            </a:r>
            <a:endParaRPr lang="en-GB" sz="2400" dirty="0">
              <a:latin typeface="Arial" panose="020B0604020202020204" pitchFamily="34" charset="0"/>
              <a:cs typeface="Arial" panose="020B0604020202020204" pitchFamily="34" charset="0"/>
            </a:endParaRPr>
          </a:p>
        </p:txBody>
      </p:sp>
      <p:sp>
        <p:nvSpPr>
          <p:cNvPr id="4" name="Title 1"/>
          <p:cNvSpPr txBox="1">
            <a:spLocks/>
          </p:cNvSpPr>
          <p:nvPr/>
        </p:nvSpPr>
        <p:spPr>
          <a:xfrm>
            <a:off x="1137853" y="384983"/>
            <a:ext cx="1415877" cy="4819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1800" b="1" dirty="0"/>
          </a:p>
        </p:txBody>
      </p:sp>
      <p:sp>
        <p:nvSpPr>
          <p:cNvPr id="6" name="Title 1"/>
          <p:cNvSpPr txBox="1">
            <a:spLocks/>
          </p:cNvSpPr>
          <p:nvPr/>
        </p:nvSpPr>
        <p:spPr>
          <a:xfrm>
            <a:off x="1279307" y="1265129"/>
            <a:ext cx="9633385" cy="24095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a-DK" sz="3600" b="1" dirty="0" err="1">
                <a:solidFill>
                  <a:schemeClr val="accent1"/>
                </a:solidFill>
                <a:latin typeface="Arial" panose="020B0604020202020204" pitchFamily="34" charset="0"/>
                <a:cs typeface="Arial" panose="020B0604020202020204" pitchFamily="34" charset="0"/>
              </a:rPr>
              <a:t>Current</a:t>
            </a:r>
            <a:r>
              <a:rPr lang="da-DK" sz="3600" b="1" dirty="0">
                <a:solidFill>
                  <a:schemeClr val="accent1"/>
                </a:solidFill>
                <a:latin typeface="Arial" panose="020B0604020202020204" pitchFamily="34" charset="0"/>
                <a:cs typeface="Arial" panose="020B0604020202020204" pitchFamily="34" charset="0"/>
              </a:rPr>
              <a:t> </a:t>
            </a:r>
            <a:r>
              <a:rPr lang="da-DK" sz="3600" b="1">
                <a:solidFill>
                  <a:schemeClr val="accent1"/>
                </a:solidFill>
                <a:latin typeface="Arial" panose="020B0604020202020204" pitchFamily="34" charset="0"/>
                <a:cs typeface="Arial" panose="020B0604020202020204" pitchFamily="34" charset="0"/>
              </a:rPr>
              <a:t>Status, </a:t>
            </a:r>
            <a:r>
              <a:rPr lang="da-DK" sz="3600" b="1" dirty="0">
                <a:solidFill>
                  <a:schemeClr val="accent1"/>
                </a:solidFill>
                <a:latin typeface="Arial" panose="020B0604020202020204" pitchFamily="34" charset="0"/>
                <a:cs typeface="Arial" panose="020B0604020202020204" pitchFamily="34" charset="0"/>
              </a:rPr>
              <a:t>Timeline, and </a:t>
            </a:r>
            <a:r>
              <a:rPr lang="da-DK" sz="3600" b="1" dirty="0" err="1">
                <a:solidFill>
                  <a:schemeClr val="accent1"/>
                </a:solidFill>
                <a:latin typeface="Arial" panose="020B0604020202020204" pitchFamily="34" charset="0"/>
                <a:cs typeface="Arial" panose="020B0604020202020204" pitchFamily="34" charset="0"/>
              </a:rPr>
              <a:t>use</a:t>
            </a:r>
            <a:r>
              <a:rPr lang="da-DK" sz="3600" b="1" dirty="0">
                <a:solidFill>
                  <a:schemeClr val="accent1"/>
                </a:solidFill>
                <a:latin typeface="Arial" panose="020B0604020202020204" pitchFamily="34" charset="0"/>
                <a:cs typeface="Arial" panose="020B0604020202020204" pitchFamily="34" charset="0"/>
              </a:rPr>
              <a:t> of funds</a:t>
            </a:r>
            <a:endParaRPr lang="en-GB" sz="3600" b="1" dirty="0">
              <a:solidFill>
                <a:schemeClr val="accent1"/>
              </a:solidFill>
              <a:latin typeface="Arial" panose="020B0604020202020204" pitchFamily="34" charset="0"/>
              <a:cs typeface="Arial" panose="020B0604020202020204" pitchFamily="34" charset="0"/>
            </a:endParaRPr>
          </a:p>
        </p:txBody>
      </p:sp>
      <p:pic>
        <p:nvPicPr>
          <p:cNvPr id="10" name="Picture 10">
            <a:extLst>
              <a:ext uri="{FF2B5EF4-FFF2-40B4-BE49-F238E27FC236}">
                <a16:creationId xmlns:a16="http://schemas.microsoft.com/office/drawing/2014/main" id="{BF3166C1-A3DA-FC4B-8856-2B19C232C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9333"/>
            <a:ext cx="3495914" cy="5418667"/>
          </a:xfrm>
          <a:prstGeom prst="rect">
            <a:avLst/>
          </a:prstGeom>
        </p:spPr>
      </p:pic>
      <p:sp>
        <p:nvSpPr>
          <p:cNvPr id="5" name="TextBox 4">
            <a:extLst>
              <a:ext uri="{FF2B5EF4-FFF2-40B4-BE49-F238E27FC236}">
                <a16:creationId xmlns:a16="http://schemas.microsoft.com/office/drawing/2014/main" id="{87B6FCE0-8C7C-B04A-9675-C865175A17EA}"/>
              </a:ext>
            </a:extLst>
          </p:cNvPr>
          <p:cNvSpPr txBox="1"/>
          <p:nvPr/>
        </p:nvSpPr>
        <p:spPr>
          <a:xfrm>
            <a:off x="0" y="6488668"/>
            <a:ext cx="12192000" cy="369332"/>
          </a:xfrm>
          <a:prstGeom prst="rect">
            <a:avLst/>
          </a:prstGeom>
          <a:noFill/>
        </p:spPr>
        <p:txBody>
          <a:bodyPr wrap="square" rtlCol="0">
            <a:spAutoFit/>
          </a:bodyPr>
          <a:lstStyle/>
          <a:p>
            <a:pPr lvl="8"/>
            <a:r>
              <a:rPr lang="en-US" b="1">
                <a:solidFill>
                  <a:schemeClr val="accent3"/>
                </a:solidFill>
              </a:rPr>
              <a:t>(234)8033954301 | </a:t>
            </a:r>
            <a:r>
              <a:rPr lang="en-US" b="1">
                <a:solidFill>
                  <a:schemeClr val="accent3"/>
                </a:solidFill>
                <a:hlinkClick r:id="rId3">
                  <a:extLst>
                    <a:ext uri="{A12FA001-AC4F-418D-AE19-62706E023703}">
                      <ahyp:hlinkClr xmlns:ahyp="http://schemas.microsoft.com/office/drawing/2018/hyperlinkcolor" val="tx"/>
                    </a:ext>
                  </a:extLst>
                </a:hlinkClick>
              </a:rPr>
              <a:t>themobileprof.com@gmail.com</a:t>
            </a:r>
            <a:r>
              <a:rPr lang="en-US" b="1">
                <a:solidFill>
                  <a:schemeClr val="accent3"/>
                </a:solidFill>
              </a:rPr>
              <a:t> | www.themobileprof.com</a:t>
            </a:r>
          </a:p>
        </p:txBody>
      </p:sp>
    </p:spTree>
    <p:extLst>
      <p:ext uri="{BB962C8B-B14F-4D97-AF65-F5344CB8AC3E}">
        <p14:creationId xmlns:p14="http://schemas.microsoft.com/office/powerpoint/2010/main" val="352703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D46F-EFA7-864B-AF65-67159426F7CC}"/>
              </a:ext>
            </a:extLst>
          </p:cNvPr>
          <p:cNvSpPr>
            <a:spLocks noGrp="1"/>
          </p:cNvSpPr>
          <p:nvPr>
            <p:ph type="title"/>
          </p:nvPr>
        </p:nvSpPr>
        <p:spPr>
          <a:xfrm>
            <a:off x="838200" y="990203"/>
            <a:ext cx="10515600" cy="1325563"/>
          </a:xfrm>
        </p:spPr>
        <p:txBody>
          <a:bodyPr>
            <a:normAutofit/>
          </a:bodyPr>
          <a:lstStyle/>
          <a:p>
            <a:pPr algn="ctr"/>
            <a:r>
              <a:rPr lang="en-US" sz="8000">
                <a:solidFill>
                  <a:srgbClr val="FB4F14"/>
                </a:solidFill>
              </a:rPr>
              <a:t>Thank you!</a:t>
            </a:r>
          </a:p>
        </p:txBody>
      </p:sp>
      <p:sp>
        <p:nvSpPr>
          <p:cNvPr id="3" name="Content Placeholder 2">
            <a:extLst>
              <a:ext uri="{FF2B5EF4-FFF2-40B4-BE49-F238E27FC236}">
                <a16:creationId xmlns:a16="http://schemas.microsoft.com/office/drawing/2014/main" id="{A152271F-F506-474E-B3E7-AB5E52B83571}"/>
              </a:ext>
            </a:extLst>
          </p:cNvPr>
          <p:cNvSpPr>
            <a:spLocks noGrp="1"/>
          </p:cNvSpPr>
          <p:nvPr>
            <p:ph idx="1"/>
          </p:nvPr>
        </p:nvSpPr>
        <p:spPr>
          <a:xfrm>
            <a:off x="838200" y="3214688"/>
            <a:ext cx="10515600" cy="4351338"/>
          </a:xfrm>
        </p:spPr>
        <p:txBody>
          <a:bodyPr/>
          <a:lstStyle/>
          <a:p>
            <a:pPr algn="ctr"/>
            <a:r>
              <a:rPr lang="en-US"/>
              <a:t>Tel: +234 803 395 4301</a:t>
            </a:r>
          </a:p>
          <a:p>
            <a:pPr algn="ctr"/>
            <a:r>
              <a:rPr lang="en-US"/>
              <a:t>Email: </a:t>
            </a:r>
            <a:r>
              <a:rPr lang="en-US">
                <a:hlinkClick r:id="rId2"/>
              </a:rPr>
              <a:t>themobileprof.com@gmail.com</a:t>
            </a:r>
            <a:endParaRPr lang="en-US"/>
          </a:p>
          <a:p>
            <a:pPr algn="ctr"/>
            <a:r>
              <a:rPr lang="en-US"/>
              <a:t>Website: www.themobileprof.com</a:t>
            </a:r>
          </a:p>
        </p:txBody>
      </p:sp>
    </p:spTree>
    <p:extLst>
      <p:ext uri="{BB962C8B-B14F-4D97-AF65-F5344CB8AC3E}">
        <p14:creationId xmlns:p14="http://schemas.microsoft.com/office/powerpoint/2010/main" val="15400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9872" y="1759437"/>
            <a:ext cx="10812256" cy="2687837"/>
          </a:xfrm>
        </p:spPr>
        <p:txBody>
          <a:bodyPr anchor="t">
            <a:noAutofit/>
          </a:bodyPr>
          <a:lstStyle/>
          <a:p>
            <a:r>
              <a:rPr lang="en-GB" sz="2800">
                <a:solidFill>
                  <a:srgbClr val="FB4F14"/>
                </a:solidFill>
                <a:latin typeface="Arial" panose="020B0604020202020204" pitchFamily="34" charset="0"/>
                <a:cs typeface="Arial" panose="020B0604020202020204" pitchFamily="34" charset="0"/>
              </a:rPr>
              <a:t>Nigeria has a PC penetration of 4.5%</a:t>
            </a:r>
            <a:r>
              <a:rPr lang="en-US" sz="2800">
                <a:solidFill>
                  <a:srgbClr val="FB4F14"/>
                </a:solidFill>
                <a:latin typeface="Arial" panose="020B0604020202020204" pitchFamily="34" charset="0"/>
                <a:cs typeface="Arial" panose="020B0604020202020204" pitchFamily="34" charset="0"/>
              </a:rPr>
              <a:t>. </a:t>
            </a:r>
            <a:r>
              <a:rPr lang="en-GB" sz="2800">
                <a:solidFill>
                  <a:srgbClr val="FB4F14"/>
                </a:solidFill>
                <a:latin typeface="Arial" panose="020B0604020202020204" pitchFamily="34" charset="0"/>
                <a:cs typeface="Arial" panose="020B0604020202020204" pitchFamily="34" charset="0"/>
              </a:rPr>
              <a:t>However, our smartphone penetration is at 13%, and most young people have them.</a:t>
            </a:r>
            <a:br>
              <a:rPr lang="en-US" sz="2800">
                <a:latin typeface="Arial" panose="020B0604020202020204" pitchFamily="34" charset="0"/>
                <a:cs typeface="Arial" panose="020B0604020202020204" pitchFamily="34" charset="0"/>
              </a:rPr>
            </a:br>
            <a:br>
              <a:rPr lang="en-US" sz="2800">
                <a:latin typeface="Arial" panose="020B0604020202020204" pitchFamily="34" charset="0"/>
                <a:cs typeface="Arial" panose="020B0604020202020204" pitchFamily="34" charset="0"/>
              </a:rPr>
            </a:br>
            <a:r>
              <a:rPr lang="en-US" sz="2800">
                <a:latin typeface="Arial" panose="020B0604020202020204" pitchFamily="34" charset="0"/>
                <a:cs typeface="Arial" panose="020B0604020202020204" pitchFamily="34" charset="0"/>
              </a:rPr>
              <a:t>Thanks to advancements in Mobile technology, today we have more high powered phones, yet most people do not consider their phone a productivity tool for business or software development</a:t>
            </a:r>
            <a:br>
              <a:rPr lang="en-US" sz="2800">
                <a:latin typeface="Arial" panose="020B0604020202020204" pitchFamily="34" charset="0"/>
                <a:cs typeface="Arial" panose="020B0604020202020204" pitchFamily="34" charset="0"/>
              </a:rPr>
            </a:br>
            <a:br>
              <a:rPr lang="en-US" sz="2800">
                <a:latin typeface="Arial" panose="020B0604020202020204" pitchFamily="34" charset="0"/>
                <a:cs typeface="Arial" panose="020B0604020202020204" pitchFamily="34" charset="0"/>
              </a:rPr>
            </a:br>
            <a:r>
              <a:rPr lang="en-US" sz="2800">
                <a:latin typeface="Arial" panose="020B0604020202020204" pitchFamily="34" charset="0"/>
                <a:cs typeface="Arial" panose="020B0604020202020204" pitchFamily="34" charset="0"/>
              </a:rPr>
              <a:t>And most Tech schools will not teach you if you do not have a PC.</a:t>
            </a:r>
            <a:br>
              <a:rPr lang="en-US" sz="2800">
                <a:latin typeface="Arial" panose="020B0604020202020204" pitchFamily="34" charset="0"/>
                <a:cs typeface="Arial" panose="020B0604020202020204" pitchFamily="34" charset="0"/>
              </a:rPr>
            </a:br>
            <a:r>
              <a:rPr lang="en-US" sz="2800">
                <a:latin typeface="Arial" panose="020B0604020202020204" pitchFamily="34" charset="0"/>
                <a:cs typeface="Arial" panose="020B0604020202020204" pitchFamily="34" charset="0"/>
              </a:rPr>
              <a:t>This leaves many young people with a dream that seems out of reach, until life eventually catches up with them</a:t>
            </a:r>
            <a:endParaRPr lang="en-GB" sz="2800" b="1" dirty="0">
              <a:latin typeface="Arial" panose="020B0604020202020204" pitchFamily="34" charset="0"/>
              <a:cs typeface="Arial" panose="020B0604020202020204" pitchFamily="34" charset="0"/>
            </a:endParaRPr>
          </a:p>
        </p:txBody>
      </p:sp>
      <p:sp>
        <p:nvSpPr>
          <p:cNvPr id="4" name="Title 1"/>
          <p:cNvSpPr txBox="1">
            <a:spLocks/>
          </p:cNvSpPr>
          <p:nvPr/>
        </p:nvSpPr>
        <p:spPr>
          <a:xfrm>
            <a:off x="1137853" y="384983"/>
            <a:ext cx="1415877" cy="4819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1800" b="1" dirty="0">
              <a:solidFill>
                <a:srgbClr val="FB4F14"/>
              </a:solidFill>
              <a:latin typeface="Arial" panose="020B0604020202020204" pitchFamily="34" charset="0"/>
              <a:cs typeface="Arial" panose="020B0604020202020204" pitchFamily="34" charset="0"/>
            </a:endParaRPr>
          </a:p>
        </p:txBody>
      </p:sp>
      <p:sp>
        <p:nvSpPr>
          <p:cNvPr id="6" name="Title 1"/>
          <p:cNvSpPr txBox="1">
            <a:spLocks/>
          </p:cNvSpPr>
          <p:nvPr/>
        </p:nvSpPr>
        <p:spPr>
          <a:xfrm>
            <a:off x="3075867" y="1072210"/>
            <a:ext cx="6040265" cy="48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a:solidFill>
                  <a:schemeClr val="accent1"/>
                </a:solidFill>
                <a:latin typeface="Arial" panose="020B0604020202020204" pitchFamily="34" charset="0"/>
                <a:cs typeface="Arial" panose="020B0604020202020204" pitchFamily="34" charset="0"/>
              </a:rPr>
              <a:t>Problem / Opportunity</a:t>
            </a:r>
          </a:p>
        </p:txBody>
      </p:sp>
      <p:sp>
        <p:nvSpPr>
          <p:cNvPr id="3" name="TextBox 2">
            <a:extLst>
              <a:ext uri="{FF2B5EF4-FFF2-40B4-BE49-F238E27FC236}">
                <a16:creationId xmlns:a16="http://schemas.microsoft.com/office/drawing/2014/main" id="{5DD5657F-11EE-8941-90A3-C63A7B2D5B52}"/>
              </a:ext>
            </a:extLst>
          </p:cNvPr>
          <p:cNvSpPr txBox="1"/>
          <p:nvPr/>
        </p:nvSpPr>
        <p:spPr>
          <a:xfrm>
            <a:off x="0" y="6488668"/>
            <a:ext cx="12192000" cy="369332"/>
          </a:xfrm>
          <a:prstGeom prst="rect">
            <a:avLst/>
          </a:prstGeom>
          <a:noFill/>
        </p:spPr>
        <p:txBody>
          <a:bodyPr wrap="square" rtlCol="0">
            <a:spAutoFit/>
          </a:bodyPr>
          <a:lstStyle/>
          <a:p>
            <a:r>
              <a:rPr lang="en-US" b="1">
                <a:solidFill>
                  <a:schemeClr val="accent3"/>
                </a:solidFill>
              </a:rPr>
              <a:t>(234)8033954301 | </a:t>
            </a:r>
            <a:r>
              <a:rPr lang="en-US" b="1">
                <a:solidFill>
                  <a:schemeClr val="accent3"/>
                </a:solidFill>
                <a:hlinkClick r:id="rId2">
                  <a:extLst>
                    <a:ext uri="{A12FA001-AC4F-418D-AE19-62706E023703}">
                      <ahyp:hlinkClr xmlns:ahyp="http://schemas.microsoft.com/office/drawing/2018/hyperlinkcolor" val="tx"/>
                    </a:ext>
                  </a:extLst>
                </a:hlinkClick>
              </a:rPr>
              <a:t>themobileprof.com@gmail.com</a:t>
            </a:r>
            <a:r>
              <a:rPr lang="en-US" b="1">
                <a:solidFill>
                  <a:schemeClr val="accent3"/>
                </a:solidFill>
              </a:rPr>
              <a:t> | www.themobileprof.com</a:t>
            </a:r>
          </a:p>
        </p:txBody>
      </p:sp>
    </p:spTree>
    <p:extLst>
      <p:ext uri="{BB962C8B-B14F-4D97-AF65-F5344CB8AC3E}">
        <p14:creationId xmlns:p14="http://schemas.microsoft.com/office/powerpoint/2010/main" val="397605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9625" y="1643978"/>
            <a:ext cx="10965655" cy="2092671"/>
          </a:xfrm>
        </p:spPr>
        <p:txBody>
          <a:bodyPr anchor="t">
            <a:noAutofit/>
          </a:bodyPr>
          <a:lstStyle/>
          <a:p>
            <a:pPr algn="l"/>
            <a:r>
              <a:rPr lang="en-US" sz="2800">
                <a:latin typeface="Arial" panose="020B0604020202020204" pitchFamily="34" charset="0"/>
                <a:cs typeface="Arial" panose="020B0604020202020204" pitchFamily="34" charset="0"/>
              </a:rPr>
              <a:t>The Mobile Professional Academy, empowers users with </a:t>
            </a:r>
            <a:r>
              <a:rPr lang="en-US" sz="2800" b="1">
                <a:latin typeface="Arial" panose="020B0604020202020204" pitchFamily="34" charset="0"/>
                <a:cs typeface="Arial" panose="020B0604020202020204" pitchFamily="34" charset="0"/>
              </a:rPr>
              <a:t>knowledge</a:t>
            </a:r>
            <a:r>
              <a:rPr lang="en-US" sz="2800">
                <a:latin typeface="Arial" panose="020B0604020202020204" pitchFamily="34" charset="0"/>
                <a:cs typeface="Arial" panose="020B0604020202020204" pitchFamily="34" charset="0"/>
              </a:rPr>
              <a:t> to turn their Mobile Devices into powertools for business and productivity</a:t>
            </a:r>
            <a:br>
              <a:rPr lang="en-US" sz="2800">
                <a:latin typeface="Arial" panose="020B0604020202020204" pitchFamily="34" charset="0"/>
                <a:cs typeface="Arial" panose="020B0604020202020204" pitchFamily="34" charset="0"/>
              </a:rPr>
            </a:br>
            <a:br>
              <a:rPr lang="en-US" sz="2800">
                <a:latin typeface="Arial" panose="020B0604020202020204" pitchFamily="34" charset="0"/>
                <a:cs typeface="Arial" panose="020B0604020202020204" pitchFamily="34" charset="0"/>
              </a:rPr>
            </a:br>
            <a:r>
              <a:rPr lang="en-US" sz="2800" b="1">
                <a:solidFill>
                  <a:srgbClr val="FB4F14"/>
                </a:solidFill>
                <a:latin typeface="Arial" panose="020B0604020202020204" pitchFamily="34" charset="0"/>
                <a:cs typeface="Arial" panose="020B0604020202020204" pitchFamily="34" charset="0"/>
              </a:rPr>
              <a:t>+</a:t>
            </a:r>
            <a:r>
              <a:rPr lang="en-US" sz="2800">
                <a:latin typeface="Arial" panose="020B0604020202020204" pitchFamily="34" charset="0"/>
                <a:cs typeface="Arial" panose="020B0604020202020204" pitchFamily="34" charset="0"/>
              </a:rPr>
              <a:t> Making easy to follow videos for English speaking Africans</a:t>
            </a:r>
            <a:br>
              <a:rPr lang="en-US" sz="2800">
                <a:latin typeface="Arial" panose="020B0604020202020204" pitchFamily="34" charset="0"/>
                <a:cs typeface="Arial" panose="020B0604020202020204" pitchFamily="34" charset="0"/>
              </a:rPr>
            </a:br>
            <a:r>
              <a:rPr lang="en-US" sz="2800" b="1">
                <a:solidFill>
                  <a:srgbClr val="FB4F14"/>
                </a:solidFill>
                <a:latin typeface="Arial" panose="020B0604020202020204" pitchFamily="34" charset="0"/>
                <a:cs typeface="Arial" panose="020B0604020202020204" pitchFamily="34" charset="0"/>
              </a:rPr>
              <a:t>+</a:t>
            </a:r>
            <a:r>
              <a:rPr lang="en-US" sz="2800">
                <a:latin typeface="Arial" panose="020B0604020202020204" pitchFamily="34" charset="0"/>
                <a:cs typeface="Arial" panose="020B0604020202020204" pitchFamily="34" charset="0"/>
              </a:rPr>
              <a:t> Organizing onsite and offsite Training </a:t>
            </a:r>
            <a:br>
              <a:rPr lang="en-US" sz="2800">
                <a:latin typeface="Arial" panose="020B0604020202020204" pitchFamily="34" charset="0"/>
                <a:cs typeface="Arial" panose="020B0604020202020204" pitchFamily="34" charset="0"/>
              </a:rPr>
            </a:br>
            <a:br>
              <a:rPr lang="en-US" sz="2800">
                <a:latin typeface="Arial" panose="020B0604020202020204" pitchFamily="34" charset="0"/>
                <a:cs typeface="Arial" panose="020B0604020202020204" pitchFamily="34" charset="0"/>
              </a:rPr>
            </a:br>
            <a:r>
              <a:rPr lang="en-US" sz="2800" b="1">
                <a:latin typeface="Arial" panose="020B0604020202020204" pitchFamily="34" charset="0"/>
                <a:cs typeface="Arial" panose="020B0604020202020204" pitchFamily="34" charset="0"/>
              </a:rPr>
              <a:t>Courses include:</a:t>
            </a:r>
            <a:br>
              <a:rPr lang="en-US" sz="2800" b="1">
                <a:latin typeface="Arial" panose="020B0604020202020204" pitchFamily="34" charset="0"/>
                <a:cs typeface="Arial" panose="020B0604020202020204" pitchFamily="34" charset="0"/>
              </a:rPr>
            </a:br>
            <a:r>
              <a:rPr lang="en-US" sz="2800" b="1">
                <a:solidFill>
                  <a:schemeClr val="accent1"/>
                </a:solidFill>
                <a:latin typeface="Arial" panose="020B0604020202020204" pitchFamily="34" charset="0"/>
                <a:cs typeface="Arial" panose="020B0604020202020204" pitchFamily="34" charset="0"/>
              </a:rPr>
              <a:t>#</a:t>
            </a:r>
            <a:r>
              <a:rPr lang="en-US" sz="2800">
                <a:latin typeface="Arial" panose="020B0604020202020204" pitchFamily="34" charset="0"/>
                <a:cs typeface="Arial" panose="020B0604020202020204" pitchFamily="34" charset="0"/>
              </a:rPr>
              <a:t> Linux administration (Bash, CLI tools, Vim, shell scripting)</a:t>
            </a:r>
            <a:br>
              <a:rPr lang="en-US" sz="2800">
                <a:latin typeface="Arial" panose="020B0604020202020204" pitchFamily="34" charset="0"/>
                <a:cs typeface="Arial" panose="020B0604020202020204" pitchFamily="34" charset="0"/>
              </a:rPr>
            </a:br>
            <a:r>
              <a:rPr lang="en-US" sz="2800" b="1">
                <a:solidFill>
                  <a:schemeClr val="accent1"/>
                </a:solidFill>
                <a:latin typeface="Arial" panose="020B0604020202020204" pitchFamily="34" charset="0"/>
                <a:cs typeface="Arial" panose="020B0604020202020204" pitchFamily="34" charset="0"/>
              </a:rPr>
              <a:t>#</a:t>
            </a:r>
            <a:r>
              <a:rPr lang="en-US" sz="2800">
                <a:latin typeface="Arial" panose="020B0604020202020204" pitchFamily="34" charset="0"/>
                <a:cs typeface="Arial" panose="020B0604020202020204" pitchFamily="34" charset="0"/>
              </a:rPr>
              <a:t> Web Design (HTML, CSS, BootStrap)</a:t>
            </a:r>
            <a:br>
              <a:rPr lang="en-US" sz="2800">
                <a:latin typeface="Arial" panose="020B0604020202020204" pitchFamily="34" charset="0"/>
                <a:cs typeface="Arial" panose="020B0604020202020204" pitchFamily="34" charset="0"/>
              </a:rPr>
            </a:br>
            <a:r>
              <a:rPr lang="en-US" sz="2800" b="1">
                <a:solidFill>
                  <a:schemeClr val="accent1"/>
                </a:solidFill>
                <a:latin typeface="Arial" panose="020B0604020202020204" pitchFamily="34" charset="0"/>
                <a:cs typeface="Arial" panose="020B0604020202020204" pitchFamily="34" charset="0"/>
              </a:rPr>
              <a:t>#</a:t>
            </a:r>
            <a:r>
              <a:rPr lang="en-US" sz="2800">
                <a:latin typeface="Arial" panose="020B0604020202020204" pitchFamily="34" charset="0"/>
                <a:cs typeface="Arial" panose="020B0604020202020204" pitchFamily="34" charset="0"/>
              </a:rPr>
              <a:t> Web Development (JavaScript, PHP, Python)</a:t>
            </a:r>
            <a:endParaRPr lang="en-GB" sz="2800" dirty="0">
              <a:latin typeface="Arial" panose="020B0604020202020204" pitchFamily="34" charset="0"/>
              <a:cs typeface="Arial" panose="020B0604020202020204" pitchFamily="34" charset="0"/>
            </a:endParaRPr>
          </a:p>
        </p:txBody>
      </p:sp>
      <p:sp>
        <p:nvSpPr>
          <p:cNvPr id="4" name="Title 1"/>
          <p:cNvSpPr txBox="1">
            <a:spLocks/>
          </p:cNvSpPr>
          <p:nvPr/>
        </p:nvSpPr>
        <p:spPr>
          <a:xfrm>
            <a:off x="1137853" y="1197783"/>
            <a:ext cx="1415877" cy="4819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1800" b="1" dirty="0">
              <a:solidFill>
                <a:srgbClr val="FB4F14"/>
              </a:solidFill>
              <a:latin typeface="Arial" panose="020B0604020202020204" pitchFamily="34" charset="0"/>
              <a:cs typeface="Arial" panose="020B0604020202020204" pitchFamily="34" charset="0"/>
            </a:endParaRPr>
          </a:p>
        </p:txBody>
      </p:sp>
      <p:sp>
        <p:nvSpPr>
          <p:cNvPr id="6" name="Title 1"/>
          <p:cNvSpPr txBox="1">
            <a:spLocks/>
          </p:cNvSpPr>
          <p:nvPr/>
        </p:nvSpPr>
        <p:spPr>
          <a:xfrm>
            <a:off x="3536220" y="956826"/>
            <a:ext cx="5119558" cy="48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600" b="1" dirty="0">
                <a:solidFill>
                  <a:schemeClr val="accent1"/>
                </a:solidFill>
                <a:latin typeface="Arial" panose="020B0604020202020204" pitchFamily="34" charset="0"/>
                <a:cs typeface="Arial" panose="020B0604020202020204" pitchFamily="34" charset="0"/>
              </a:rPr>
              <a:t>Value Proposition</a:t>
            </a:r>
          </a:p>
        </p:txBody>
      </p:sp>
      <p:sp>
        <p:nvSpPr>
          <p:cNvPr id="3" name="TextBox 2">
            <a:extLst>
              <a:ext uri="{FF2B5EF4-FFF2-40B4-BE49-F238E27FC236}">
                <a16:creationId xmlns:a16="http://schemas.microsoft.com/office/drawing/2014/main" id="{5755F020-5EE0-234E-AF80-E84050187821}"/>
              </a:ext>
            </a:extLst>
          </p:cNvPr>
          <p:cNvSpPr txBox="1"/>
          <p:nvPr/>
        </p:nvSpPr>
        <p:spPr>
          <a:xfrm>
            <a:off x="0" y="6488668"/>
            <a:ext cx="12192000" cy="369332"/>
          </a:xfrm>
          <a:prstGeom prst="rect">
            <a:avLst/>
          </a:prstGeom>
          <a:noFill/>
        </p:spPr>
        <p:txBody>
          <a:bodyPr wrap="square" rtlCol="0">
            <a:spAutoFit/>
          </a:bodyPr>
          <a:lstStyle/>
          <a:p>
            <a:r>
              <a:rPr lang="en-US" b="1">
                <a:solidFill>
                  <a:schemeClr val="accent3"/>
                </a:solidFill>
              </a:rPr>
              <a:t>(234)8033954301 | </a:t>
            </a:r>
            <a:r>
              <a:rPr lang="en-US" b="1">
                <a:solidFill>
                  <a:schemeClr val="accent3"/>
                </a:solidFill>
                <a:hlinkClick r:id="rId2">
                  <a:extLst>
                    <a:ext uri="{A12FA001-AC4F-418D-AE19-62706E023703}">
                      <ahyp:hlinkClr xmlns:ahyp="http://schemas.microsoft.com/office/drawing/2018/hyperlinkcolor" val="tx"/>
                    </a:ext>
                  </a:extLst>
                </a:hlinkClick>
              </a:rPr>
              <a:t>themobileprof.com@gmail.com</a:t>
            </a:r>
            <a:r>
              <a:rPr lang="en-US" b="1">
                <a:solidFill>
                  <a:schemeClr val="accent3"/>
                </a:solidFill>
              </a:rPr>
              <a:t> | www.themobileprof.com</a:t>
            </a:r>
          </a:p>
        </p:txBody>
      </p:sp>
    </p:spTree>
    <p:extLst>
      <p:ext uri="{BB962C8B-B14F-4D97-AF65-F5344CB8AC3E}">
        <p14:creationId xmlns:p14="http://schemas.microsoft.com/office/powerpoint/2010/main" val="80169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30454" y="1676918"/>
            <a:ext cx="8500417" cy="2873393"/>
          </a:xfrm>
        </p:spPr>
        <p:txBody>
          <a:bodyPr anchor="t">
            <a:noAutofit/>
          </a:bodyPr>
          <a:lstStyle/>
          <a:p>
            <a:pPr algn="l"/>
            <a:r>
              <a:rPr lang="en-US" sz="2800" b="1">
                <a:solidFill>
                  <a:srgbClr val="FB4F14"/>
                </a:solidFill>
                <a:latin typeface="Arial" panose="020B0604020202020204" pitchFamily="34" charset="0"/>
                <a:cs typeface="Arial" panose="020B0604020202020204" pitchFamily="34" charset="0"/>
              </a:rPr>
              <a:t>#</a:t>
            </a:r>
            <a:r>
              <a:rPr lang="en-US" sz="2800">
                <a:latin typeface="Arial" panose="020B0604020202020204" pitchFamily="34" charset="0"/>
                <a:cs typeface="Arial" panose="020B0604020202020204" pitchFamily="34" charset="0"/>
              </a:rPr>
              <a:t> Easy to follow </a:t>
            </a:r>
            <a:r>
              <a:rPr lang="en-US" sz="2800" b="1">
                <a:latin typeface="Arial" panose="020B0604020202020204" pitchFamily="34" charset="0"/>
                <a:cs typeface="Arial" panose="020B0604020202020204" pitchFamily="34" charset="0"/>
              </a:rPr>
              <a:t>Software development on Mobile</a:t>
            </a:r>
            <a:r>
              <a:rPr lang="en-US" sz="2800">
                <a:latin typeface="Arial" panose="020B0604020202020204" pitchFamily="34" charset="0"/>
                <a:cs typeface="Arial" panose="020B0604020202020204" pitchFamily="34" charset="0"/>
              </a:rPr>
              <a:t> videos made by African developers for Africa</a:t>
            </a:r>
            <a:br>
              <a:rPr lang="en-US" sz="2800">
                <a:latin typeface="Arial" panose="020B0604020202020204" pitchFamily="34" charset="0"/>
                <a:cs typeface="Arial" panose="020B0604020202020204" pitchFamily="34" charset="0"/>
              </a:rPr>
            </a:br>
            <a:br>
              <a:rPr lang="en-US" sz="2800">
                <a:latin typeface="Arial" panose="020B0604020202020204" pitchFamily="34" charset="0"/>
                <a:cs typeface="Arial" panose="020B0604020202020204" pitchFamily="34" charset="0"/>
              </a:rPr>
            </a:br>
            <a:r>
              <a:rPr lang="en-US" sz="2800" b="1">
                <a:solidFill>
                  <a:srgbClr val="FB4F14"/>
                </a:solidFill>
                <a:latin typeface="Arial" panose="020B0604020202020204" pitchFamily="34" charset="0"/>
                <a:cs typeface="Arial" panose="020B0604020202020204" pitchFamily="34" charset="0"/>
              </a:rPr>
              <a:t>#</a:t>
            </a:r>
            <a:r>
              <a:rPr lang="en-US" sz="2800">
                <a:latin typeface="Arial" panose="020B0604020202020204" pitchFamily="34" charset="0"/>
                <a:cs typeface="Arial" panose="020B0604020202020204" pitchFamily="34" charset="0"/>
              </a:rPr>
              <a:t> The videos are short (10-15 minutes) and grouped into separate courses (about 10 videos per course). And several courses are packaged together to form different classes.</a:t>
            </a:r>
            <a:br>
              <a:rPr lang="en-US" sz="2800">
                <a:latin typeface="Arial" panose="020B0604020202020204" pitchFamily="34" charset="0"/>
                <a:cs typeface="Arial" panose="020B0604020202020204" pitchFamily="34" charset="0"/>
              </a:rPr>
            </a:br>
            <a:br>
              <a:rPr lang="en-US" sz="2800">
                <a:latin typeface="Arial" panose="020B0604020202020204" pitchFamily="34" charset="0"/>
                <a:cs typeface="Arial" panose="020B0604020202020204" pitchFamily="34" charset="0"/>
              </a:rPr>
            </a:br>
            <a:r>
              <a:rPr lang="en-US" sz="2800" b="1">
                <a:latin typeface="Arial" panose="020B0604020202020204" pitchFamily="34" charset="0"/>
                <a:cs typeface="Arial" panose="020B0604020202020204" pitchFamily="34" charset="0"/>
              </a:rPr>
              <a:t>Onsite and Offsite Training by instructors that use Mobile as their default work tools</a:t>
            </a:r>
            <a:br>
              <a:rPr lang="en-US" sz="2800">
                <a:latin typeface="Arial" panose="020B0604020202020204" pitchFamily="34" charset="0"/>
                <a:cs typeface="Arial" panose="020B0604020202020204" pitchFamily="34" charset="0"/>
              </a:rPr>
            </a:br>
            <a:br>
              <a:rPr lang="en-US" sz="2800">
                <a:latin typeface="Arial" panose="020B0604020202020204" pitchFamily="34" charset="0"/>
                <a:cs typeface="Arial" panose="020B0604020202020204" pitchFamily="34" charset="0"/>
              </a:rPr>
            </a:br>
            <a:endParaRPr lang="en-GB" sz="2800" dirty="0">
              <a:latin typeface="Arial" panose="020B0604020202020204" pitchFamily="34" charset="0"/>
              <a:cs typeface="Arial" panose="020B0604020202020204" pitchFamily="34" charset="0"/>
            </a:endParaRPr>
          </a:p>
        </p:txBody>
      </p:sp>
      <p:sp>
        <p:nvSpPr>
          <p:cNvPr id="4" name="Title 1"/>
          <p:cNvSpPr txBox="1">
            <a:spLocks/>
          </p:cNvSpPr>
          <p:nvPr/>
        </p:nvSpPr>
        <p:spPr>
          <a:xfrm>
            <a:off x="1137853" y="384983"/>
            <a:ext cx="1415877" cy="4819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1800" b="1" dirty="0">
              <a:latin typeface="Arial" panose="020B0604020202020204" pitchFamily="34" charset="0"/>
              <a:cs typeface="Arial" panose="020B0604020202020204" pitchFamily="34" charset="0"/>
            </a:endParaRPr>
          </a:p>
        </p:txBody>
      </p:sp>
      <p:sp>
        <p:nvSpPr>
          <p:cNvPr id="6" name="Title 1"/>
          <p:cNvSpPr txBox="1">
            <a:spLocks/>
          </p:cNvSpPr>
          <p:nvPr/>
        </p:nvSpPr>
        <p:spPr>
          <a:xfrm>
            <a:off x="2404167" y="874058"/>
            <a:ext cx="7383665" cy="5652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a:solidFill>
                  <a:schemeClr val="accent1"/>
                </a:solidFill>
                <a:latin typeface="Arial" panose="020B0604020202020204" pitchFamily="34" charset="0"/>
                <a:cs typeface="Arial" panose="020B0604020202020204" pitchFamily="34" charset="0"/>
              </a:rPr>
              <a:t>Training &amp; Training Videos</a:t>
            </a:r>
            <a:endParaRPr lang="en-GB" sz="3600" b="1" dirty="0">
              <a:solidFill>
                <a:schemeClr val="accent1"/>
              </a:solidFill>
              <a:latin typeface="Arial" panose="020B0604020202020204" pitchFamily="34" charset="0"/>
              <a:cs typeface="Arial" panose="020B0604020202020204" pitchFamily="34" charset="0"/>
            </a:endParaRPr>
          </a:p>
        </p:txBody>
      </p:sp>
      <p:pic>
        <p:nvPicPr>
          <p:cNvPr id="5" name="Picture 6">
            <a:extLst>
              <a:ext uri="{FF2B5EF4-FFF2-40B4-BE49-F238E27FC236}">
                <a16:creationId xmlns:a16="http://schemas.microsoft.com/office/drawing/2014/main" id="{45F2DCA8-8B33-DD4A-B442-D9A3228EE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28" y="1439333"/>
            <a:ext cx="3169326" cy="5418667"/>
          </a:xfrm>
          <a:prstGeom prst="rect">
            <a:avLst/>
          </a:prstGeom>
        </p:spPr>
      </p:pic>
      <p:sp>
        <p:nvSpPr>
          <p:cNvPr id="3" name="TextBox 2">
            <a:extLst>
              <a:ext uri="{FF2B5EF4-FFF2-40B4-BE49-F238E27FC236}">
                <a16:creationId xmlns:a16="http://schemas.microsoft.com/office/drawing/2014/main" id="{D7DA24B3-6ABA-A645-989C-7C4D135E13FB}"/>
              </a:ext>
            </a:extLst>
          </p:cNvPr>
          <p:cNvSpPr txBox="1"/>
          <p:nvPr/>
        </p:nvSpPr>
        <p:spPr>
          <a:xfrm>
            <a:off x="0" y="6488668"/>
            <a:ext cx="12192000" cy="369332"/>
          </a:xfrm>
          <a:prstGeom prst="rect">
            <a:avLst/>
          </a:prstGeom>
          <a:noFill/>
        </p:spPr>
        <p:txBody>
          <a:bodyPr wrap="square" rtlCol="0">
            <a:spAutoFit/>
          </a:bodyPr>
          <a:lstStyle/>
          <a:p>
            <a:pPr lvl="8"/>
            <a:r>
              <a:rPr lang="en-US" b="1">
                <a:solidFill>
                  <a:schemeClr val="accent3"/>
                </a:solidFill>
              </a:rPr>
              <a:t>(234)8033954301 | </a:t>
            </a:r>
            <a:r>
              <a:rPr lang="en-US" b="1">
                <a:solidFill>
                  <a:schemeClr val="accent3"/>
                </a:solidFill>
                <a:hlinkClick r:id="rId3">
                  <a:extLst>
                    <a:ext uri="{A12FA001-AC4F-418D-AE19-62706E023703}">
                      <ahyp:hlinkClr xmlns:ahyp="http://schemas.microsoft.com/office/drawing/2018/hyperlinkcolor" val="tx"/>
                    </a:ext>
                  </a:extLst>
                </a:hlinkClick>
              </a:rPr>
              <a:t>themobileprof.com@gmail.com</a:t>
            </a:r>
            <a:r>
              <a:rPr lang="en-US" b="1">
                <a:solidFill>
                  <a:schemeClr val="accent3"/>
                </a:solidFill>
              </a:rPr>
              <a:t> | www.themobileprof.com</a:t>
            </a:r>
          </a:p>
        </p:txBody>
      </p:sp>
    </p:spTree>
    <p:extLst>
      <p:ext uri="{BB962C8B-B14F-4D97-AF65-F5344CB8AC3E}">
        <p14:creationId xmlns:p14="http://schemas.microsoft.com/office/powerpoint/2010/main" val="34333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8313" y="1439333"/>
            <a:ext cx="8124562" cy="810948"/>
          </a:xfrm>
        </p:spPr>
        <p:txBody>
          <a:bodyPr anchor="t">
            <a:noAutofit/>
          </a:bodyPr>
          <a:lstStyle/>
          <a:p>
            <a:pPr algn="l"/>
            <a:r>
              <a:rPr lang="en-US" sz="2400">
                <a:latin typeface="Arial" panose="020B0604020202020204" pitchFamily="34" charset="0"/>
                <a:cs typeface="Arial" panose="020B0604020202020204" pitchFamily="34" charset="0"/>
              </a:rPr>
              <a:t>After we have made up to 250 videos in mobile development with different programming Languages and Frameworks (Estimated 1 year worth of work).</a:t>
            </a:r>
            <a:endParaRPr lang="en-GB" sz="2000" dirty="0">
              <a:latin typeface="Arial" panose="020B0604020202020204" pitchFamily="34" charset="0"/>
              <a:cs typeface="Arial" panose="020B0604020202020204" pitchFamily="34" charset="0"/>
            </a:endParaRPr>
          </a:p>
        </p:txBody>
      </p:sp>
      <p:sp>
        <p:nvSpPr>
          <p:cNvPr id="4" name="Title 1"/>
          <p:cNvSpPr txBox="1">
            <a:spLocks/>
          </p:cNvSpPr>
          <p:nvPr/>
        </p:nvSpPr>
        <p:spPr>
          <a:xfrm>
            <a:off x="1137853" y="384983"/>
            <a:ext cx="1415877" cy="4819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1800" b="1" dirty="0">
              <a:latin typeface="Arial" panose="020B0604020202020204" pitchFamily="34" charset="0"/>
              <a:cs typeface="Arial" panose="020B0604020202020204" pitchFamily="34" charset="0"/>
            </a:endParaRPr>
          </a:p>
        </p:txBody>
      </p:sp>
      <p:sp>
        <p:nvSpPr>
          <p:cNvPr id="6" name="Title 1"/>
          <p:cNvSpPr txBox="1">
            <a:spLocks/>
          </p:cNvSpPr>
          <p:nvPr/>
        </p:nvSpPr>
        <p:spPr>
          <a:xfrm>
            <a:off x="2404167" y="874058"/>
            <a:ext cx="9168708" cy="48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a:solidFill>
                  <a:schemeClr val="accent1"/>
                </a:solidFill>
                <a:latin typeface="Arial" panose="020B0604020202020204" pitchFamily="34" charset="0"/>
                <a:cs typeface="Arial" panose="020B0604020202020204" pitchFamily="34" charset="0"/>
              </a:rPr>
              <a:t>The Software Development Academy</a:t>
            </a:r>
            <a:endParaRPr lang="en-GB" sz="3600" b="1" dirty="0">
              <a:solidFill>
                <a:schemeClr val="accent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462F90E-28C1-D24D-94A7-5310B94F6708}"/>
              </a:ext>
            </a:extLst>
          </p:cNvPr>
          <p:cNvSpPr txBox="1"/>
          <p:nvPr/>
        </p:nvSpPr>
        <p:spPr>
          <a:xfrm>
            <a:off x="3448313" y="2514601"/>
            <a:ext cx="8651415" cy="4154984"/>
          </a:xfrm>
          <a:prstGeom prst="rect">
            <a:avLst/>
          </a:prstGeom>
          <a:noFill/>
        </p:spPr>
        <p:txBody>
          <a:bodyPr wrap="square" rtlCol="0">
            <a:spAutoFit/>
          </a:bodyPr>
          <a:lstStyle/>
          <a:p>
            <a:pPr marL="514350" indent="-514350" algn="l">
              <a:buFont typeface="+mj-lt"/>
              <a:buAutoNum type="arabicPeriod"/>
            </a:pPr>
            <a:r>
              <a:rPr lang="en-US" sz="2400" b="1">
                <a:latin typeface="Arial" panose="020B0604020202020204" pitchFamily="34" charset="0"/>
                <a:cs typeface="Arial" panose="020B0604020202020204" pitchFamily="34" charset="0"/>
              </a:rPr>
              <a:t>We start creating </a:t>
            </a:r>
            <a:r>
              <a:rPr lang="en-US" sz="2400" b="1">
                <a:solidFill>
                  <a:srgbClr val="FB4F14"/>
                </a:solidFill>
                <a:latin typeface="Arial" panose="020B0604020202020204" pitchFamily="34" charset="0"/>
                <a:cs typeface="Arial" panose="020B0604020202020204" pitchFamily="34" charset="0"/>
              </a:rPr>
              <a:t>Software Development on Mobile</a:t>
            </a:r>
            <a:r>
              <a:rPr lang="en-US" sz="2400" b="1">
                <a:latin typeface="Arial" panose="020B0604020202020204" pitchFamily="34" charset="0"/>
                <a:cs typeface="Arial" panose="020B0604020202020204" pitchFamily="34" charset="0"/>
              </a:rPr>
              <a:t> curriculum based on our videos</a:t>
            </a:r>
          </a:p>
          <a:p>
            <a:pPr marL="514350" indent="-514350" algn="l">
              <a:buFont typeface="+mj-lt"/>
              <a:buAutoNum type="arabicPeriod"/>
            </a:pPr>
            <a:r>
              <a:rPr lang="en-US" sz="2400" b="1">
                <a:latin typeface="Arial" panose="020B0604020202020204" pitchFamily="34" charset="0"/>
                <a:cs typeface="Arial" panose="020B0604020202020204" pitchFamily="34" charset="0"/>
              </a:rPr>
              <a:t>We host the videos on The Otomatik network (this is preferred – details in next slide) instead of the Internet</a:t>
            </a:r>
          </a:p>
          <a:p>
            <a:pPr marL="514350" indent="-514350" algn="l">
              <a:buFont typeface="+mj-lt"/>
              <a:buAutoNum type="arabicPeriod"/>
            </a:pPr>
            <a:r>
              <a:rPr lang="en-US" sz="2400" b="1">
                <a:latin typeface="Arial" panose="020B0604020202020204" pitchFamily="34" charset="0"/>
                <a:cs typeface="Arial" panose="020B0604020202020204" pitchFamily="34" charset="0"/>
              </a:rPr>
              <a:t>We admit students for frontend, backend, or Fullstack classes</a:t>
            </a:r>
          </a:p>
          <a:p>
            <a:pPr marL="514350" indent="-514350" algn="l">
              <a:buFont typeface="+mj-lt"/>
              <a:buAutoNum type="arabicPeriod"/>
            </a:pPr>
            <a:r>
              <a:rPr lang="en-US" sz="2400" b="1">
                <a:latin typeface="Arial" panose="020B0604020202020204" pitchFamily="34" charset="0"/>
                <a:cs typeface="Arial" panose="020B0604020202020204" pitchFamily="34" charset="0"/>
              </a:rPr>
              <a:t>We train them for a minimum of 1 year depending on what they want to learn</a:t>
            </a:r>
          </a:p>
          <a:p>
            <a:pPr marL="514350" indent="-514350" algn="l">
              <a:buFont typeface="+mj-lt"/>
              <a:buAutoNum type="arabicPeriod"/>
            </a:pPr>
            <a:r>
              <a:rPr lang="en-US" sz="2400" b="1">
                <a:latin typeface="Arial" panose="020B0604020202020204" pitchFamily="34" charset="0"/>
                <a:cs typeface="Arial" panose="020B0604020202020204" pitchFamily="34" charset="0"/>
              </a:rPr>
              <a:t>We recruit them for companies that need developers and earn back the cost of training + profit from their salaries (Like Andela, Lambda school e.t.c.)</a:t>
            </a:r>
            <a:endParaRPr lang="en-US" sz="2400" b="1"/>
          </a:p>
        </p:txBody>
      </p:sp>
      <p:pic>
        <p:nvPicPr>
          <p:cNvPr id="3" name="Picture 6">
            <a:extLst>
              <a:ext uri="{FF2B5EF4-FFF2-40B4-BE49-F238E27FC236}">
                <a16:creationId xmlns:a16="http://schemas.microsoft.com/office/drawing/2014/main" id="{B53D77CD-0D51-974C-AD86-E92250F63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03" y="1439333"/>
            <a:ext cx="2771775" cy="4800600"/>
          </a:xfrm>
          <a:prstGeom prst="rect">
            <a:avLst/>
          </a:prstGeom>
        </p:spPr>
      </p:pic>
    </p:spTree>
    <p:extLst>
      <p:ext uri="{BB962C8B-B14F-4D97-AF65-F5344CB8AC3E}">
        <p14:creationId xmlns:p14="http://schemas.microsoft.com/office/powerpoint/2010/main" val="25376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4323" y="1992303"/>
            <a:ext cx="8743687" cy="2873393"/>
          </a:xfrm>
        </p:spPr>
        <p:txBody>
          <a:bodyPr anchor="t">
            <a:noAutofit/>
          </a:bodyPr>
          <a:lstStyle/>
          <a:p>
            <a:pPr algn="l"/>
            <a:r>
              <a:rPr lang="en-US" sz="2800" b="1">
                <a:latin typeface="Arial" panose="020B0604020202020204" pitchFamily="34" charset="0"/>
                <a:cs typeface="Arial" panose="020B0604020202020204" pitchFamily="34" charset="0"/>
              </a:rPr>
              <a:t>Why build on Otomatik in Technical colleges?</a:t>
            </a:r>
            <a:br>
              <a:rPr lang="en-US" sz="2400">
                <a:latin typeface="Arial" panose="020B0604020202020204" pitchFamily="34" charset="0"/>
                <a:cs typeface="Arial" panose="020B0604020202020204" pitchFamily="34" charset="0"/>
              </a:rPr>
            </a:br>
            <a:br>
              <a:rPr lang="en-US" sz="2400">
                <a:latin typeface="Arial" panose="020B0604020202020204" pitchFamily="34" charset="0"/>
                <a:cs typeface="Arial" panose="020B0604020202020204" pitchFamily="34" charset="0"/>
              </a:rPr>
            </a:br>
            <a:r>
              <a:rPr lang="en-US" sz="2400" b="1">
                <a:solidFill>
                  <a:srgbClr val="FB4F14"/>
                </a:solidFill>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 There is Otomatik Network in some Technical Colleges that assures hosting and </a:t>
            </a:r>
            <a:r>
              <a:rPr lang="en-US" sz="2400" b="1">
                <a:latin typeface="Arial" panose="020B0604020202020204" pitchFamily="34" charset="0"/>
                <a:cs typeface="Arial" panose="020B0604020202020204" pitchFamily="34" charset="0"/>
              </a:rPr>
              <a:t>distribution of our videos </a:t>
            </a:r>
            <a:r>
              <a:rPr lang="en-US" sz="2400" b="1">
                <a:solidFill>
                  <a:srgbClr val="FB4F14"/>
                </a:solidFill>
                <a:latin typeface="Arial" panose="020B0604020202020204" pitchFamily="34" charset="0"/>
                <a:cs typeface="Arial" panose="020B0604020202020204" pitchFamily="34" charset="0"/>
              </a:rPr>
              <a:t>offline</a:t>
            </a:r>
            <a:br>
              <a:rPr lang="en-US" sz="2400">
                <a:latin typeface="Arial" panose="020B0604020202020204" pitchFamily="34" charset="0"/>
                <a:cs typeface="Arial" panose="020B0604020202020204" pitchFamily="34" charset="0"/>
              </a:rPr>
            </a:br>
            <a:r>
              <a:rPr lang="en-US" sz="2400" b="1">
                <a:solidFill>
                  <a:srgbClr val="FB4F14"/>
                </a:solidFill>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 Average age of students is </a:t>
            </a:r>
            <a:r>
              <a:rPr lang="en-US" sz="2400" b="1">
                <a:latin typeface="Arial" panose="020B0604020202020204" pitchFamily="34" charset="0"/>
                <a:cs typeface="Arial" panose="020B0604020202020204" pitchFamily="34" charset="0"/>
              </a:rPr>
              <a:t>15 years</a:t>
            </a:r>
            <a:r>
              <a:rPr lang="en-US" sz="2400">
                <a:latin typeface="Arial" panose="020B0604020202020204" pitchFamily="34" charset="0"/>
                <a:cs typeface="Arial" panose="020B0604020202020204" pitchFamily="34" charset="0"/>
              </a:rPr>
              <a:t> (most enter from JSS3)</a:t>
            </a:r>
            <a:br>
              <a:rPr lang="en-US" sz="2400">
                <a:latin typeface="Arial" panose="020B0604020202020204" pitchFamily="34" charset="0"/>
                <a:cs typeface="Arial" panose="020B0604020202020204" pitchFamily="34" charset="0"/>
              </a:rPr>
            </a:br>
            <a:r>
              <a:rPr lang="en-US" sz="2400" b="1">
                <a:solidFill>
                  <a:srgbClr val="FB4F14"/>
                </a:solidFill>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 Not inundated with sometimes irrelevant SS1-SS3 subjects</a:t>
            </a:r>
            <a:br>
              <a:rPr lang="en-US" sz="2400">
                <a:latin typeface="Arial" panose="020B0604020202020204" pitchFamily="34" charset="0"/>
                <a:cs typeface="Arial" panose="020B0604020202020204" pitchFamily="34" charset="0"/>
              </a:rPr>
            </a:br>
            <a:r>
              <a:rPr lang="en-US" sz="2400" b="1">
                <a:solidFill>
                  <a:srgbClr val="FB4F14"/>
                </a:solidFill>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 No financial pressure to start earning money</a:t>
            </a:r>
            <a:br>
              <a:rPr lang="en-US" sz="2400">
                <a:latin typeface="Arial" panose="020B0604020202020204" pitchFamily="34" charset="0"/>
                <a:cs typeface="Arial" panose="020B0604020202020204" pitchFamily="34" charset="0"/>
              </a:rPr>
            </a:br>
            <a:r>
              <a:rPr lang="en-US" sz="2400" b="1">
                <a:solidFill>
                  <a:srgbClr val="FB4F14"/>
                </a:solidFill>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 Have 3 years to work with (Technical college is 3 years)</a:t>
            </a:r>
            <a:br>
              <a:rPr lang="en-US" sz="2400">
                <a:latin typeface="Arial" panose="020B0604020202020204" pitchFamily="34" charset="0"/>
                <a:cs typeface="Arial" panose="020B0604020202020204" pitchFamily="34" charset="0"/>
              </a:rPr>
            </a:br>
            <a:r>
              <a:rPr lang="en-US" sz="2400" b="1">
                <a:solidFill>
                  <a:srgbClr val="FB4F14"/>
                </a:solidFill>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 Technical colleges are more flexible to work with than Secondary schools, e.g. Recommending students to bring phones to school.</a:t>
            </a:r>
            <a:br>
              <a:rPr lang="en-US" sz="2400">
                <a:latin typeface="Arial" panose="020B0604020202020204" pitchFamily="34" charset="0"/>
                <a:cs typeface="Arial" panose="020B0604020202020204" pitchFamily="34" charset="0"/>
              </a:rPr>
            </a:br>
            <a:endParaRPr lang="en-GB" sz="2400" dirty="0">
              <a:latin typeface="Arial" panose="020B0604020202020204" pitchFamily="34" charset="0"/>
              <a:cs typeface="Arial" panose="020B0604020202020204" pitchFamily="34" charset="0"/>
            </a:endParaRPr>
          </a:p>
        </p:txBody>
      </p:sp>
      <p:sp>
        <p:nvSpPr>
          <p:cNvPr id="4" name="Title 1"/>
          <p:cNvSpPr txBox="1">
            <a:spLocks/>
          </p:cNvSpPr>
          <p:nvPr/>
        </p:nvSpPr>
        <p:spPr>
          <a:xfrm>
            <a:off x="1137853" y="384983"/>
            <a:ext cx="1415877" cy="4819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1800" b="1" dirty="0">
              <a:latin typeface="Arial" panose="020B0604020202020204" pitchFamily="34" charset="0"/>
              <a:cs typeface="Arial" panose="020B0604020202020204" pitchFamily="34" charset="0"/>
            </a:endParaRPr>
          </a:p>
        </p:txBody>
      </p:sp>
      <p:pic>
        <p:nvPicPr>
          <p:cNvPr id="3" name="Picture 4">
            <a:extLst>
              <a:ext uri="{FF2B5EF4-FFF2-40B4-BE49-F238E27FC236}">
                <a16:creationId xmlns:a16="http://schemas.microsoft.com/office/drawing/2014/main" id="{4378F81A-9F3B-AB44-9871-B1682BEE3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90" y="2109787"/>
            <a:ext cx="2762250" cy="2924175"/>
          </a:xfrm>
          <a:prstGeom prst="rect">
            <a:avLst/>
          </a:prstGeom>
        </p:spPr>
      </p:pic>
      <p:sp>
        <p:nvSpPr>
          <p:cNvPr id="5" name="TextBox 4">
            <a:extLst>
              <a:ext uri="{FF2B5EF4-FFF2-40B4-BE49-F238E27FC236}">
                <a16:creationId xmlns:a16="http://schemas.microsoft.com/office/drawing/2014/main" id="{8654F1AB-8BC1-164C-9829-C4B6AA7598E7}"/>
              </a:ext>
            </a:extLst>
          </p:cNvPr>
          <p:cNvSpPr txBox="1"/>
          <p:nvPr/>
        </p:nvSpPr>
        <p:spPr>
          <a:xfrm>
            <a:off x="0" y="0"/>
            <a:ext cx="1828800" cy="369332"/>
          </a:xfrm>
          <a:prstGeom prst="rect">
            <a:avLst/>
          </a:prstGeom>
          <a:noFill/>
        </p:spPr>
        <p:txBody>
          <a:bodyPr wrap="square" rtlCol="0">
            <a:spAutoFit/>
          </a:bodyPr>
          <a:lstStyle/>
          <a:p>
            <a:pPr algn="l"/>
            <a:r>
              <a:rPr lang="en-US" b="1">
                <a:solidFill>
                  <a:srgbClr val="FB4F14"/>
                </a:solidFill>
              </a:rPr>
              <a:t>…continued</a:t>
            </a:r>
          </a:p>
        </p:txBody>
      </p:sp>
      <p:sp>
        <p:nvSpPr>
          <p:cNvPr id="7" name="TextBox 6">
            <a:extLst>
              <a:ext uri="{FF2B5EF4-FFF2-40B4-BE49-F238E27FC236}">
                <a16:creationId xmlns:a16="http://schemas.microsoft.com/office/drawing/2014/main" id="{6F7E693E-CDFA-A143-8AF3-8E960C00A37F}"/>
              </a:ext>
            </a:extLst>
          </p:cNvPr>
          <p:cNvSpPr txBox="1"/>
          <p:nvPr/>
        </p:nvSpPr>
        <p:spPr>
          <a:xfrm>
            <a:off x="0" y="6488668"/>
            <a:ext cx="12192000" cy="369332"/>
          </a:xfrm>
          <a:prstGeom prst="rect">
            <a:avLst/>
          </a:prstGeom>
          <a:noFill/>
        </p:spPr>
        <p:txBody>
          <a:bodyPr wrap="square" rtlCol="0">
            <a:spAutoFit/>
          </a:bodyPr>
          <a:lstStyle/>
          <a:p>
            <a:r>
              <a:rPr lang="en-US" b="1">
                <a:solidFill>
                  <a:schemeClr val="accent3"/>
                </a:solidFill>
              </a:rPr>
              <a:t>(234)8033954301 | </a:t>
            </a:r>
            <a:r>
              <a:rPr lang="en-US" b="1">
                <a:solidFill>
                  <a:schemeClr val="accent3"/>
                </a:solidFill>
                <a:hlinkClick r:id="rId3">
                  <a:extLst>
                    <a:ext uri="{A12FA001-AC4F-418D-AE19-62706E023703}">
                      <ahyp:hlinkClr xmlns:ahyp="http://schemas.microsoft.com/office/drawing/2018/hyperlinkcolor" val="tx"/>
                    </a:ext>
                  </a:extLst>
                </a:hlinkClick>
              </a:rPr>
              <a:t>themobileprof.com@gmail.com</a:t>
            </a:r>
            <a:r>
              <a:rPr lang="en-US" b="1">
                <a:solidFill>
                  <a:schemeClr val="accent3"/>
                </a:solidFill>
              </a:rPr>
              <a:t> | www.themobileprof.com</a:t>
            </a:r>
          </a:p>
        </p:txBody>
      </p:sp>
    </p:spTree>
    <p:extLst>
      <p:ext uri="{BB962C8B-B14F-4D97-AF65-F5344CB8AC3E}">
        <p14:creationId xmlns:p14="http://schemas.microsoft.com/office/powerpoint/2010/main" val="142737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827" y="1786411"/>
            <a:ext cx="10264345" cy="1642589"/>
          </a:xfrm>
        </p:spPr>
        <p:txBody>
          <a:bodyPr anchor="t">
            <a:noAutofit/>
          </a:bodyPr>
          <a:lstStyle/>
          <a:p>
            <a:pPr algn="l"/>
            <a:r>
              <a:rPr lang="en-US" sz="3200" b="1">
                <a:solidFill>
                  <a:srgbClr val="FB4F14"/>
                </a:solidFill>
                <a:latin typeface="Arial" panose="020B0604020202020204" pitchFamily="34" charset="0"/>
                <a:cs typeface="Arial" panose="020B0604020202020204" pitchFamily="34" charset="0"/>
              </a:rPr>
              <a:t>#</a:t>
            </a:r>
            <a:r>
              <a:rPr lang="en-US" sz="3200">
                <a:latin typeface="Arial" panose="020B0604020202020204" pitchFamily="34" charset="0"/>
                <a:cs typeface="Arial" panose="020B0604020202020204" pitchFamily="34" charset="0"/>
              </a:rPr>
              <a:t> Making and Sales of Video training packages for Mobile Development and Productivity tools</a:t>
            </a:r>
            <a:br>
              <a:rPr lang="en-US" sz="3200">
                <a:latin typeface="Arial" panose="020B0604020202020204" pitchFamily="34" charset="0"/>
                <a:cs typeface="Arial" panose="020B0604020202020204" pitchFamily="34" charset="0"/>
              </a:rPr>
            </a:br>
            <a:br>
              <a:rPr lang="en-US" sz="3200">
                <a:latin typeface="Arial" panose="020B0604020202020204" pitchFamily="34" charset="0"/>
                <a:cs typeface="Arial" panose="020B0604020202020204" pitchFamily="34" charset="0"/>
              </a:rPr>
            </a:br>
            <a:r>
              <a:rPr lang="en-US" sz="3200" b="1">
                <a:solidFill>
                  <a:srgbClr val="FB4F14"/>
                </a:solidFill>
                <a:latin typeface="Arial" panose="020B0604020202020204" pitchFamily="34" charset="0"/>
                <a:cs typeface="Arial" panose="020B0604020202020204" pitchFamily="34" charset="0"/>
              </a:rPr>
              <a:t>#</a:t>
            </a:r>
            <a:r>
              <a:rPr lang="en-US" sz="3200">
                <a:latin typeface="Arial" panose="020B0604020202020204" pitchFamily="34" charset="0"/>
                <a:cs typeface="Arial" panose="020B0604020202020204" pitchFamily="34" charset="0"/>
              </a:rPr>
              <a:t> Creating Software Development curricula based on the videos and generating revenue via Developers recruitment</a:t>
            </a:r>
            <a:endParaRPr lang="en-GB" sz="3200" dirty="0">
              <a:latin typeface="Arial" panose="020B0604020202020204" pitchFamily="34" charset="0"/>
              <a:cs typeface="Arial" panose="020B0604020202020204" pitchFamily="34" charset="0"/>
            </a:endParaRPr>
          </a:p>
        </p:txBody>
      </p:sp>
      <p:sp>
        <p:nvSpPr>
          <p:cNvPr id="4" name="Title 1"/>
          <p:cNvSpPr txBox="1">
            <a:spLocks/>
          </p:cNvSpPr>
          <p:nvPr/>
        </p:nvSpPr>
        <p:spPr>
          <a:xfrm>
            <a:off x="1137853" y="384983"/>
            <a:ext cx="1415877" cy="4819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1800" b="1" dirty="0"/>
          </a:p>
        </p:txBody>
      </p:sp>
      <p:sp>
        <p:nvSpPr>
          <p:cNvPr id="6" name="Title 1"/>
          <p:cNvSpPr txBox="1">
            <a:spLocks/>
          </p:cNvSpPr>
          <p:nvPr/>
        </p:nvSpPr>
        <p:spPr>
          <a:xfrm>
            <a:off x="3536220" y="1014430"/>
            <a:ext cx="5119558" cy="48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a-DK" sz="3600" b="1" dirty="0">
                <a:solidFill>
                  <a:schemeClr val="accent1"/>
                </a:solidFill>
                <a:latin typeface="Arial" panose="020B0604020202020204" pitchFamily="34" charset="0"/>
                <a:cs typeface="Arial" panose="020B0604020202020204" pitchFamily="34" charset="0"/>
              </a:rPr>
              <a:t>Business Model</a:t>
            </a:r>
            <a:endParaRPr lang="en-GB" sz="3600" b="1"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3138A65-2772-5B4B-A8BD-A0E74CC1EF6B}"/>
              </a:ext>
            </a:extLst>
          </p:cNvPr>
          <p:cNvSpPr txBox="1"/>
          <p:nvPr/>
        </p:nvSpPr>
        <p:spPr>
          <a:xfrm>
            <a:off x="0" y="6488668"/>
            <a:ext cx="12192000" cy="369332"/>
          </a:xfrm>
          <a:prstGeom prst="rect">
            <a:avLst/>
          </a:prstGeom>
          <a:noFill/>
        </p:spPr>
        <p:txBody>
          <a:bodyPr wrap="square" rtlCol="0">
            <a:spAutoFit/>
          </a:bodyPr>
          <a:lstStyle/>
          <a:p>
            <a:r>
              <a:rPr lang="en-US" b="1">
                <a:solidFill>
                  <a:schemeClr val="accent3"/>
                </a:solidFill>
              </a:rPr>
              <a:t>(234)8033954301 | </a:t>
            </a:r>
            <a:r>
              <a:rPr lang="en-US" b="1">
                <a:solidFill>
                  <a:schemeClr val="accent3"/>
                </a:solidFill>
                <a:hlinkClick r:id="rId2">
                  <a:extLst>
                    <a:ext uri="{A12FA001-AC4F-418D-AE19-62706E023703}">
                      <ahyp:hlinkClr xmlns:ahyp="http://schemas.microsoft.com/office/drawing/2018/hyperlinkcolor" val="tx"/>
                    </a:ext>
                  </a:extLst>
                </a:hlinkClick>
              </a:rPr>
              <a:t>themobileprof.com@gmail.com</a:t>
            </a:r>
            <a:r>
              <a:rPr lang="en-US" b="1">
                <a:solidFill>
                  <a:schemeClr val="accent3"/>
                </a:solidFill>
              </a:rPr>
              <a:t> | www.themobileprof.com</a:t>
            </a:r>
          </a:p>
        </p:txBody>
      </p:sp>
    </p:spTree>
    <p:extLst>
      <p:ext uri="{BB962C8B-B14F-4D97-AF65-F5344CB8AC3E}">
        <p14:creationId xmlns:p14="http://schemas.microsoft.com/office/powerpoint/2010/main" val="383651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9C34-6AB5-AC43-AF62-CC417CCAA0E1}"/>
              </a:ext>
            </a:extLst>
          </p:cNvPr>
          <p:cNvSpPr>
            <a:spLocks noGrp="1"/>
          </p:cNvSpPr>
          <p:nvPr>
            <p:ph type="title"/>
          </p:nvPr>
        </p:nvSpPr>
        <p:spPr/>
        <p:txBody>
          <a:bodyPr/>
          <a:lstStyle/>
          <a:p>
            <a:r>
              <a:rPr lang="en-US"/>
              <a:t>Optional Immediate Revenue Source</a:t>
            </a:r>
          </a:p>
        </p:txBody>
      </p:sp>
      <p:sp>
        <p:nvSpPr>
          <p:cNvPr id="3" name="Content Placeholder 2">
            <a:extLst>
              <a:ext uri="{FF2B5EF4-FFF2-40B4-BE49-F238E27FC236}">
                <a16:creationId xmlns:a16="http://schemas.microsoft.com/office/drawing/2014/main" id="{11A4AFA7-E2C9-8146-ABC5-CAA798D16728}"/>
              </a:ext>
            </a:extLst>
          </p:cNvPr>
          <p:cNvSpPr>
            <a:spLocks noGrp="1"/>
          </p:cNvSpPr>
          <p:nvPr>
            <p:ph idx="1"/>
          </p:nvPr>
        </p:nvSpPr>
        <p:spPr/>
        <p:txBody>
          <a:bodyPr/>
          <a:lstStyle/>
          <a:p>
            <a:pPr marL="0" indent="0">
              <a:buNone/>
            </a:pPr>
            <a:r>
              <a:rPr lang="en-US" sz="2800">
                <a:latin typeface="Arial" panose="020B0604020202020204" pitchFamily="34" charset="0"/>
                <a:cs typeface="Arial" panose="020B0604020202020204" pitchFamily="34" charset="0"/>
              </a:rPr>
              <a:t>While creating software development videos, if we are not able to get grants or investor funds, this is an alternative source of short term revenue:</a:t>
            </a:r>
          </a:p>
          <a:p>
            <a:pPr marL="0" indent="0">
              <a:buNone/>
            </a:pPr>
            <a:endParaRPr lang="en-US" b="1">
              <a:solidFill>
                <a:srgbClr val="FB4F14"/>
              </a:solidFill>
              <a:latin typeface="Arial" panose="020B0604020202020204" pitchFamily="34" charset="0"/>
              <a:cs typeface="Arial" panose="020B0604020202020204" pitchFamily="34" charset="0"/>
            </a:endParaRPr>
          </a:p>
          <a:p>
            <a:pPr marL="0" indent="0">
              <a:buNone/>
            </a:pPr>
            <a:r>
              <a:rPr lang="en-US" sz="2800" b="1">
                <a:solidFill>
                  <a:srgbClr val="FB4F14"/>
                </a:solidFill>
                <a:latin typeface="Arial" panose="020B0604020202020204" pitchFamily="34" charset="0"/>
                <a:cs typeface="Arial" panose="020B0604020202020204" pitchFamily="34" charset="0"/>
              </a:rPr>
              <a:t>#</a:t>
            </a:r>
            <a:r>
              <a:rPr lang="en-US" sz="2800">
                <a:latin typeface="Arial" panose="020B0604020202020204" pitchFamily="34" charset="0"/>
                <a:cs typeface="Arial" panose="020B0604020202020204" pitchFamily="34" charset="0"/>
              </a:rPr>
              <a:t> We offer onsite and offsite mobile training for Companies that use or could use Microsoft Office 365</a:t>
            </a:r>
          </a:p>
          <a:p>
            <a:pPr marL="0" indent="0">
              <a:buNone/>
            </a:pPr>
            <a:br>
              <a:rPr lang="en-US" sz="2800">
                <a:latin typeface="Arial" panose="020B0604020202020204" pitchFamily="34" charset="0"/>
                <a:cs typeface="Arial" panose="020B0604020202020204" pitchFamily="34" charset="0"/>
              </a:rPr>
            </a:br>
            <a:r>
              <a:rPr lang="en-US" sz="2800" b="1">
                <a:solidFill>
                  <a:srgbClr val="FB4F14"/>
                </a:solidFill>
                <a:latin typeface="Arial" panose="020B0604020202020204" pitchFamily="34" charset="0"/>
                <a:cs typeface="Arial" panose="020B0604020202020204" pitchFamily="34" charset="0"/>
              </a:rPr>
              <a:t>#</a:t>
            </a:r>
            <a:r>
              <a:rPr lang="en-US" sz="2800">
                <a:latin typeface="Arial" panose="020B0604020202020204" pitchFamily="34" charset="0"/>
                <a:cs typeface="Arial" panose="020B0604020202020204" pitchFamily="34" charset="0"/>
              </a:rPr>
              <a:t> Sales of MS Office 365 licenses</a:t>
            </a:r>
            <a:endParaRPr lang="en-US"/>
          </a:p>
        </p:txBody>
      </p:sp>
      <p:sp>
        <p:nvSpPr>
          <p:cNvPr id="5" name="TextBox 4">
            <a:extLst>
              <a:ext uri="{FF2B5EF4-FFF2-40B4-BE49-F238E27FC236}">
                <a16:creationId xmlns:a16="http://schemas.microsoft.com/office/drawing/2014/main" id="{738FDB07-3729-FD48-B4B9-DBB420711AF0}"/>
              </a:ext>
            </a:extLst>
          </p:cNvPr>
          <p:cNvSpPr txBox="1"/>
          <p:nvPr/>
        </p:nvSpPr>
        <p:spPr>
          <a:xfrm>
            <a:off x="0" y="6488668"/>
            <a:ext cx="12192000" cy="369332"/>
          </a:xfrm>
          <a:prstGeom prst="rect">
            <a:avLst/>
          </a:prstGeom>
          <a:noFill/>
        </p:spPr>
        <p:txBody>
          <a:bodyPr wrap="square" rtlCol="0">
            <a:spAutoFit/>
          </a:bodyPr>
          <a:lstStyle/>
          <a:p>
            <a:r>
              <a:rPr lang="en-US" b="1">
                <a:solidFill>
                  <a:schemeClr val="accent3"/>
                </a:solidFill>
              </a:rPr>
              <a:t>(234)8033954301 | </a:t>
            </a:r>
            <a:r>
              <a:rPr lang="en-US" b="1">
                <a:solidFill>
                  <a:schemeClr val="accent3"/>
                </a:solidFill>
                <a:hlinkClick r:id="rId2">
                  <a:extLst>
                    <a:ext uri="{A12FA001-AC4F-418D-AE19-62706E023703}">
                      <ahyp:hlinkClr xmlns:ahyp="http://schemas.microsoft.com/office/drawing/2018/hyperlinkcolor" val="tx"/>
                    </a:ext>
                  </a:extLst>
                </a:hlinkClick>
              </a:rPr>
              <a:t>themobileprof.com@gmail.com</a:t>
            </a:r>
            <a:r>
              <a:rPr lang="en-US" b="1">
                <a:solidFill>
                  <a:schemeClr val="accent3"/>
                </a:solidFill>
              </a:rPr>
              <a:t> | www.themobileprof.com</a:t>
            </a:r>
          </a:p>
        </p:txBody>
      </p:sp>
    </p:spTree>
    <p:extLst>
      <p:ext uri="{BB962C8B-B14F-4D97-AF65-F5344CB8AC3E}">
        <p14:creationId xmlns:p14="http://schemas.microsoft.com/office/powerpoint/2010/main" val="148687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7574" y="2072767"/>
            <a:ext cx="9871439" cy="3039296"/>
          </a:xfrm>
        </p:spPr>
        <p:txBody>
          <a:bodyPr anchor="t">
            <a:noAutofit/>
          </a:bodyPr>
          <a:lstStyle/>
          <a:p>
            <a:pPr algn="l"/>
            <a:r>
              <a:rPr lang="en-US" sz="2800" b="1">
                <a:latin typeface="Arial" panose="020B0604020202020204" pitchFamily="34" charset="0"/>
                <a:cs typeface="Arial" panose="020B0604020202020204" pitchFamily="34" charset="0"/>
              </a:rPr>
              <a:t>Digital Marketing:</a:t>
            </a:r>
            <a:r>
              <a:rPr lang="en-US" sz="2800">
                <a:latin typeface="Arial" panose="020B0604020202020204" pitchFamily="34" charset="0"/>
                <a:cs typeface="Arial" panose="020B0604020202020204" pitchFamily="34" charset="0"/>
              </a:rPr>
              <a:t> Sales of Software development Videos</a:t>
            </a:r>
            <a:br>
              <a:rPr lang="en-US" sz="2800">
                <a:latin typeface="Arial" panose="020B0604020202020204" pitchFamily="34" charset="0"/>
                <a:cs typeface="Arial" panose="020B0604020202020204" pitchFamily="34" charset="0"/>
              </a:rPr>
            </a:br>
            <a:br>
              <a:rPr lang="en-US" sz="2800">
                <a:latin typeface="Arial" panose="020B0604020202020204" pitchFamily="34" charset="0"/>
                <a:cs typeface="Arial" panose="020B0604020202020204" pitchFamily="34" charset="0"/>
              </a:rPr>
            </a:br>
            <a:r>
              <a:rPr lang="en-US" sz="2800" b="1">
                <a:solidFill>
                  <a:srgbClr val="FB4F14"/>
                </a:solidFill>
                <a:latin typeface="Arial" panose="020B0604020202020204" pitchFamily="34" charset="0"/>
                <a:cs typeface="Arial" panose="020B0604020202020204" pitchFamily="34" charset="0"/>
              </a:rPr>
              <a:t>The Academy:</a:t>
            </a:r>
            <a:br>
              <a:rPr lang="en-US" sz="2800">
                <a:latin typeface="Arial" panose="020B0604020202020204" pitchFamily="34" charset="0"/>
                <a:cs typeface="Arial" panose="020B0604020202020204" pitchFamily="34" charset="0"/>
              </a:rPr>
            </a:br>
            <a:r>
              <a:rPr lang="en-US" sz="2800" b="1">
                <a:latin typeface="Arial" panose="020B0604020202020204" pitchFamily="34" charset="0"/>
                <a:cs typeface="Arial" panose="020B0604020202020204" pitchFamily="34" charset="0"/>
              </a:rPr>
              <a:t>Get Students:</a:t>
            </a:r>
            <a:r>
              <a:rPr lang="en-US" sz="2800">
                <a:latin typeface="Arial" panose="020B0604020202020204" pitchFamily="34" charset="0"/>
                <a:cs typeface="Arial" panose="020B0604020202020204" pitchFamily="34" charset="0"/>
              </a:rPr>
              <a:t> The Academy will be built mostly on Otomatik Non-Internet networks in Technical Colleges</a:t>
            </a:r>
            <a:br>
              <a:rPr lang="en-US" sz="2800">
                <a:latin typeface="Arial" panose="020B0604020202020204" pitchFamily="34" charset="0"/>
                <a:cs typeface="Arial" panose="020B0604020202020204" pitchFamily="34" charset="0"/>
              </a:rPr>
            </a:br>
            <a:r>
              <a:rPr lang="en-US" sz="2800" b="1">
                <a:latin typeface="Arial" panose="020B0604020202020204" pitchFamily="34" charset="0"/>
                <a:cs typeface="Arial" panose="020B0604020202020204" pitchFamily="34" charset="0"/>
              </a:rPr>
              <a:t>Get Companies:</a:t>
            </a:r>
            <a:r>
              <a:rPr lang="en-US" sz="2800">
                <a:latin typeface="Arial" panose="020B0604020202020204" pitchFamily="34" charset="0"/>
                <a:cs typeface="Arial" panose="020B0604020202020204" pitchFamily="34" charset="0"/>
              </a:rPr>
              <a:t> Direct marketing to prospective Companies requiring Developers</a:t>
            </a:r>
            <a:endParaRPr lang="en-GB" sz="2800" dirty="0">
              <a:latin typeface="Arial" panose="020B0604020202020204" pitchFamily="34" charset="0"/>
              <a:cs typeface="Arial" panose="020B0604020202020204" pitchFamily="34" charset="0"/>
            </a:endParaRPr>
          </a:p>
        </p:txBody>
      </p:sp>
      <p:sp>
        <p:nvSpPr>
          <p:cNvPr id="4" name="Title 1"/>
          <p:cNvSpPr txBox="1">
            <a:spLocks/>
          </p:cNvSpPr>
          <p:nvPr/>
        </p:nvSpPr>
        <p:spPr>
          <a:xfrm>
            <a:off x="1137853" y="384983"/>
            <a:ext cx="1415877" cy="4819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1800" b="1" dirty="0"/>
          </a:p>
        </p:txBody>
      </p:sp>
      <p:sp>
        <p:nvSpPr>
          <p:cNvPr id="6" name="Title 1"/>
          <p:cNvSpPr txBox="1">
            <a:spLocks/>
          </p:cNvSpPr>
          <p:nvPr/>
        </p:nvSpPr>
        <p:spPr>
          <a:xfrm>
            <a:off x="3292286" y="1148797"/>
            <a:ext cx="5702016" cy="48191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a-DK" sz="3600" b="1" dirty="0">
                <a:solidFill>
                  <a:schemeClr val="accent1"/>
                </a:solidFill>
                <a:latin typeface="Arial" panose="020B0604020202020204" pitchFamily="34" charset="0"/>
                <a:cs typeface="Arial" panose="020B0604020202020204" pitchFamily="34" charset="0"/>
              </a:rPr>
              <a:t>Go-to-Market Plan</a:t>
            </a:r>
            <a:endParaRPr lang="en-GB" sz="3600" b="1"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CE67A11-3ABC-0647-962A-FE67D819E848}"/>
              </a:ext>
            </a:extLst>
          </p:cNvPr>
          <p:cNvSpPr txBox="1"/>
          <p:nvPr/>
        </p:nvSpPr>
        <p:spPr>
          <a:xfrm>
            <a:off x="0" y="6488668"/>
            <a:ext cx="12192000" cy="369332"/>
          </a:xfrm>
          <a:prstGeom prst="rect">
            <a:avLst/>
          </a:prstGeom>
          <a:noFill/>
        </p:spPr>
        <p:txBody>
          <a:bodyPr wrap="square" rtlCol="0">
            <a:spAutoFit/>
          </a:bodyPr>
          <a:lstStyle/>
          <a:p>
            <a:r>
              <a:rPr lang="en-US" b="1">
                <a:solidFill>
                  <a:schemeClr val="accent3"/>
                </a:solidFill>
              </a:rPr>
              <a:t>(234)8033954301 | </a:t>
            </a:r>
            <a:r>
              <a:rPr lang="en-US" b="1">
                <a:solidFill>
                  <a:schemeClr val="accent3"/>
                </a:solidFill>
                <a:hlinkClick r:id="rId2">
                  <a:extLst>
                    <a:ext uri="{A12FA001-AC4F-418D-AE19-62706E023703}">
                      <ahyp:hlinkClr xmlns:ahyp="http://schemas.microsoft.com/office/drawing/2018/hyperlinkcolor" val="tx"/>
                    </a:ext>
                  </a:extLst>
                </a:hlinkClick>
              </a:rPr>
              <a:t>themobileprof.com@gmail.com</a:t>
            </a:r>
            <a:r>
              <a:rPr lang="en-US" b="1">
                <a:solidFill>
                  <a:schemeClr val="accent3"/>
                </a:solidFill>
              </a:rPr>
              <a:t> | www.themobileprof.com</a:t>
            </a:r>
          </a:p>
        </p:txBody>
      </p:sp>
    </p:spTree>
    <p:extLst>
      <p:ext uri="{BB962C8B-B14F-4D97-AF65-F5344CB8AC3E}">
        <p14:creationId xmlns:p14="http://schemas.microsoft.com/office/powerpoint/2010/main" val="1198192923"/>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Kont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87</TotalTime>
  <Words>392</Words>
  <Application>Microsoft Office PowerPoint</Application>
  <PresentationFormat>Widescreen</PresentationFormat>
  <Paragraphs>32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Office-tema</vt:lpstr>
      <vt:lpstr> </vt:lpstr>
      <vt:lpstr>Nigeria has a PC penetration of 4.5%. However, our smartphone penetration is at 13%, and most young people have them.  Thanks to advancements in Mobile technology, today we have more high powered phones, yet most people do not consider their phone a productivity tool for business or software development  And most Tech schools will not teach you if you do not have a PC. This leaves many young people with a dream that seems out of reach, until life eventually catches up with them</vt:lpstr>
      <vt:lpstr>The Mobile Professional Academy, empowers users with knowledge to turn their Mobile Devices into powertools for business and productivity  + Making easy to follow videos for English speaking Africans + Organizing onsite and offsite Training   Courses include: # Linux administration (Bash, CLI tools, Vim, shell scripting) # Web Design (HTML, CSS, BootStrap) # Web Development (JavaScript, PHP, Python)</vt:lpstr>
      <vt:lpstr># Easy to follow Software development on Mobile videos made by African developers for Africa  # The videos are short (10-15 minutes) and grouped into separate courses (about 10 videos per course). And several courses are packaged together to form different classes.  Onsite and Offsite Training by instructors that use Mobile as their default work tools  </vt:lpstr>
      <vt:lpstr>After we have made up to 250 videos in mobile development with different programming Languages and Frameworks (Estimated 1 year worth of work).</vt:lpstr>
      <vt:lpstr>Why build on Otomatik in Technical colleges?  # There is Otomatik Network in some Technical Colleges that assures hosting and distribution of our videos offline # Average age of students is 15 years (most enter from JSS3) # Not inundated with sometimes irrelevant SS1-SS3 subjects # No financial pressure to start earning money # Have 3 years to work with (Technical college is 3 years) # Technical colleges are more flexible to work with than Secondary schools, e.g. Recommending students to bring phones to school. </vt:lpstr>
      <vt:lpstr># Making and Sales of Video training packages for Mobile Development and Productivity tools  # Creating Software Development curricula based on the videos and generating revenue via Developers recruitment</vt:lpstr>
      <vt:lpstr>Optional Immediate Revenue Source</vt:lpstr>
      <vt:lpstr>Digital Marketing: Sales of Software development Videos  The Academy: Get Students: The Academy will be built mostly on Otomatik Non-Internet networks in Technical Colleges Get Companies: Direct marketing to prospective Companies requiring Developers</vt:lpstr>
      <vt:lpstr># Other Internet based training videos # Other Software Development Academies online and offline  However, no direct competition for Mobile Software Development and no one offering offline video training academy </vt:lpstr>
      <vt:lpstr> </vt:lpstr>
      <vt:lpstr> </vt:lpstr>
      <vt:lpstr>Current Status: # Organized a paid MS Office training for Mobile # Facilitated Web design classes for NGOs # Registered as a Microsoft Reseller Partner # Facilitating MS Office for Mobile at Fate Foundation  Timeline:  # Create 250 videos per year. We should have over 500 videos for the Academy curriculum by end of year 2 # By Year 3, we should have our first Academy graduates  Use of Funds: # Development of Training Videos # Marketing of Training services and Videos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Line Byrfelt Grønlykke</dc:creator>
  <cp:lastModifiedBy>Samuel Anyaele</cp:lastModifiedBy>
  <cp:revision>26</cp:revision>
  <dcterms:created xsi:type="dcterms:W3CDTF">2018-01-04T13:06:58Z</dcterms:created>
  <dcterms:modified xsi:type="dcterms:W3CDTF">2019-07-15T12:17:54Z</dcterms:modified>
</cp:coreProperties>
</file>