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5720" y="601863"/>
            <a:ext cx="291255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7241" y="2980125"/>
            <a:ext cx="7509517" cy="85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31722"/>
            <a:ext cx="1376045" cy="0"/>
          </a:xfrm>
          <a:custGeom>
            <a:avLst/>
            <a:gdLst/>
            <a:ahLst/>
            <a:cxnLst/>
            <a:rect l="l" t="t" r="r" b="b"/>
            <a:pathLst>
              <a:path w="1376045">
                <a:moveTo>
                  <a:pt x="0" y="0"/>
                </a:moveTo>
                <a:lnTo>
                  <a:pt x="13757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7473" y="92876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2949" y="405899"/>
                </a:moveTo>
                <a:lnTo>
                  <a:pt x="156415" y="400539"/>
                </a:lnTo>
                <a:lnTo>
                  <a:pt x="113698" y="385270"/>
                </a:lnTo>
                <a:lnTo>
                  <a:pt x="76015" y="361313"/>
                </a:lnTo>
                <a:lnTo>
                  <a:pt x="44586" y="329883"/>
                </a:lnTo>
                <a:lnTo>
                  <a:pt x="20628" y="292201"/>
                </a:lnTo>
                <a:lnTo>
                  <a:pt x="5360" y="249483"/>
                </a:lnTo>
                <a:lnTo>
                  <a:pt x="0" y="202949"/>
                </a:lnTo>
                <a:lnTo>
                  <a:pt x="5360" y="156414"/>
                </a:lnTo>
                <a:lnTo>
                  <a:pt x="20628" y="113696"/>
                </a:lnTo>
                <a:lnTo>
                  <a:pt x="44586" y="76014"/>
                </a:lnTo>
                <a:lnTo>
                  <a:pt x="76015" y="44585"/>
                </a:lnTo>
                <a:lnTo>
                  <a:pt x="113698" y="20627"/>
                </a:lnTo>
                <a:lnTo>
                  <a:pt x="156415" y="5359"/>
                </a:lnTo>
                <a:lnTo>
                  <a:pt x="202949" y="0"/>
                </a:lnTo>
                <a:lnTo>
                  <a:pt x="242727" y="3935"/>
                </a:lnTo>
                <a:lnTo>
                  <a:pt x="280615" y="15448"/>
                </a:lnTo>
                <a:lnTo>
                  <a:pt x="315546" y="34097"/>
                </a:lnTo>
                <a:lnTo>
                  <a:pt x="346456" y="59442"/>
                </a:lnTo>
                <a:lnTo>
                  <a:pt x="371801" y="90352"/>
                </a:lnTo>
                <a:lnTo>
                  <a:pt x="390450" y="125283"/>
                </a:lnTo>
                <a:lnTo>
                  <a:pt x="401963" y="163170"/>
                </a:lnTo>
                <a:lnTo>
                  <a:pt x="405899" y="202949"/>
                </a:lnTo>
                <a:lnTo>
                  <a:pt x="400539" y="249483"/>
                </a:lnTo>
                <a:lnTo>
                  <a:pt x="385270" y="292201"/>
                </a:lnTo>
                <a:lnTo>
                  <a:pt x="361313" y="329883"/>
                </a:lnTo>
                <a:lnTo>
                  <a:pt x="329883" y="361313"/>
                </a:lnTo>
                <a:lnTo>
                  <a:pt x="292201" y="385270"/>
                </a:lnTo>
                <a:lnTo>
                  <a:pt x="249483" y="400539"/>
                </a:lnTo>
                <a:lnTo>
                  <a:pt x="202949" y="405899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65639" y="1131722"/>
            <a:ext cx="3878579" cy="0"/>
          </a:xfrm>
          <a:custGeom>
            <a:avLst/>
            <a:gdLst/>
            <a:ahLst/>
            <a:cxnLst/>
            <a:rect l="l" t="t" r="r" b="b"/>
            <a:pathLst>
              <a:path w="3878579">
                <a:moveTo>
                  <a:pt x="0" y="0"/>
                </a:moveTo>
                <a:lnTo>
                  <a:pt x="387839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4378" y="2977077"/>
            <a:ext cx="7395243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674" y="1753498"/>
            <a:ext cx="7090651" cy="292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190" y="4817024"/>
            <a:ext cx="224154" cy="18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C1C1A"/>
                </a:solidFill>
                <a:latin typeface="Verdana"/>
                <a:cs typeface="Verdana"/>
              </a:defRPr>
            </a:lvl1pPr>
          </a:lstStyle>
          <a:p>
            <a:pPr marL="60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45" dirty="0"/>
              <a:t>‹#›</a:t>
            </a:fld>
            <a:endParaRPr spc="-1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92993"/>
            <a:ext cx="9144000" cy="1750695"/>
            <a:chOff x="0" y="3392993"/>
            <a:chExt cx="9144000" cy="1750695"/>
          </a:xfrm>
        </p:grpSpPr>
        <p:sp>
          <p:nvSpPr>
            <p:cNvPr id="3" name="object 3"/>
            <p:cNvSpPr/>
            <p:nvPr/>
          </p:nvSpPr>
          <p:spPr>
            <a:xfrm>
              <a:off x="0" y="3671730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0" y="9524"/>
                  </a:moveTo>
                  <a:lnTo>
                    <a:pt x="0" y="0"/>
                  </a:lnTo>
                  <a:lnTo>
                    <a:pt x="9143981" y="0"/>
                  </a:lnTo>
                  <a:lnTo>
                    <a:pt x="9143981" y="9524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7947" y="339299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283499" y="566998"/>
                  </a:moveTo>
                  <a:lnTo>
                    <a:pt x="237514" y="563288"/>
                  </a:lnTo>
                  <a:lnTo>
                    <a:pt x="193891" y="552546"/>
                  </a:lnTo>
                  <a:lnTo>
                    <a:pt x="153215" y="535355"/>
                  </a:lnTo>
                  <a:lnTo>
                    <a:pt x="116068" y="512300"/>
                  </a:lnTo>
                  <a:lnTo>
                    <a:pt x="83035" y="483964"/>
                  </a:lnTo>
                  <a:lnTo>
                    <a:pt x="54699" y="450931"/>
                  </a:lnTo>
                  <a:lnTo>
                    <a:pt x="31643" y="413784"/>
                  </a:lnTo>
                  <a:lnTo>
                    <a:pt x="14453" y="373108"/>
                  </a:lnTo>
                  <a:lnTo>
                    <a:pt x="3710" y="329485"/>
                  </a:lnTo>
                  <a:lnTo>
                    <a:pt x="0" y="283499"/>
                  </a:lnTo>
                  <a:lnTo>
                    <a:pt x="3710" y="237513"/>
                  </a:lnTo>
                  <a:lnTo>
                    <a:pt x="14453" y="193890"/>
                  </a:lnTo>
                  <a:lnTo>
                    <a:pt x="31643" y="153214"/>
                  </a:lnTo>
                  <a:lnTo>
                    <a:pt x="54699" y="116067"/>
                  </a:lnTo>
                  <a:lnTo>
                    <a:pt x="83046" y="83024"/>
                  </a:lnTo>
                  <a:lnTo>
                    <a:pt x="116068" y="54698"/>
                  </a:lnTo>
                  <a:lnTo>
                    <a:pt x="153215" y="31643"/>
                  </a:lnTo>
                  <a:lnTo>
                    <a:pt x="193891" y="14452"/>
                  </a:lnTo>
                  <a:lnTo>
                    <a:pt x="237514" y="3710"/>
                  </a:lnTo>
                  <a:lnTo>
                    <a:pt x="283499" y="0"/>
                  </a:lnTo>
                  <a:lnTo>
                    <a:pt x="339066" y="5498"/>
                  </a:lnTo>
                  <a:lnTo>
                    <a:pt x="391990" y="21581"/>
                  </a:lnTo>
                  <a:lnTo>
                    <a:pt x="440785" y="47629"/>
                  </a:lnTo>
                  <a:lnTo>
                    <a:pt x="483971" y="83034"/>
                  </a:lnTo>
                  <a:lnTo>
                    <a:pt x="519368" y="126207"/>
                  </a:lnTo>
                  <a:lnTo>
                    <a:pt x="545419" y="175002"/>
                  </a:lnTo>
                  <a:lnTo>
                    <a:pt x="561501" y="227928"/>
                  </a:lnTo>
                  <a:lnTo>
                    <a:pt x="566998" y="283499"/>
                  </a:lnTo>
                  <a:lnTo>
                    <a:pt x="563288" y="329485"/>
                  </a:lnTo>
                  <a:lnTo>
                    <a:pt x="552545" y="373108"/>
                  </a:lnTo>
                  <a:lnTo>
                    <a:pt x="535355" y="413784"/>
                  </a:lnTo>
                  <a:lnTo>
                    <a:pt x="512299" y="450931"/>
                  </a:lnTo>
                  <a:lnTo>
                    <a:pt x="483963" y="483964"/>
                  </a:lnTo>
                  <a:lnTo>
                    <a:pt x="450930" y="512300"/>
                  </a:lnTo>
                  <a:lnTo>
                    <a:pt x="413783" y="535355"/>
                  </a:lnTo>
                  <a:lnTo>
                    <a:pt x="373107" y="552546"/>
                  </a:lnTo>
                  <a:lnTo>
                    <a:pt x="329484" y="563288"/>
                  </a:lnTo>
                  <a:lnTo>
                    <a:pt x="283499" y="566998"/>
                  </a:lnTo>
                  <a:close/>
                </a:path>
              </a:pathLst>
            </a:custGeom>
            <a:solidFill>
              <a:srgbClr val="FF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0187" y="3624880"/>
              <a:ext cx="104712" cy="2336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9162" y="3511442"/>
              <a:ext cx="216535" cy="258445"/>
            </a:xfrm>
            <a:custGeom>
              <a:avLst/>
              <a:gdLst/>
              <a:ahLst/>
              <a:cxnLst/>
              <a:rect l="l" t="t" r="r" b="b"/>
              <a:pathLst>
                <a:path w="216534" h="258445">
                  <a:moveTo>
                    <a:pt x="150974" y="258424"/>
                  </a:moveTo>
                  <a:lnTo>
                    <a:pt x="153537" y="247174"/>
                  </a:lnTo>
                  <a:lnTo>
                    <a:pt x="157109" y="236424"/>
                  </a:lnTo>
                  <a:lnTo>
                    <a:pt x="161207" y="226199"/>
                  </a:lnTo>
                  <a:lnTo>
                    <a:pt x="165809" y="216974"/>
                  </a:lnTo>
                  <a:lnTo>
                    <a:pt x="170937" y="208274"/>
                  </a:lnTo>
                  <a:lnTo>
                    <a:pt x="176042" y="199574"/>
                  </a:lnTo>
                  <a:lnTo>
                    <a:pt x="198042" y="166824"/>
                  </a:lnTo>
                  <a:lnTo>
                    <a:pt x="213402" y="129974"/>
                  </a:lnTo>
                  <a:lnTo>
                    <a:pt x="215439" y="113599"/>
                  </a:lnTo>
                  <a:lnTo>
                    <a:pt x="215964" y="107974"/>
                  </a:lnTo>
                  <a:lnTo>
                    <a:pt x="214937" y="96724"/>
                  </a:lnTo>
                  <a:lnTo>
                    <a:pt x="213402" y="85974"/>
                  </a:lnTo>
                  <a:lnTo>
                    <a:pt x="197537" y="47599"/>
                  </a:lnTo>
                  <a:lnTo>
                    <a:pt x="168372" y="18424"/>
                  </a:lnTo>
                  <a:lnTo>
                    <a:pt x="129477" y="2024"/>
                  </a:lnTo>
                  <a:lnTo>
                    <a:pt x="107982" y="0"/>
                  </a:lnTo>
                  <a:lnTo>
                    <a:pt x="66019" y="8699"/>
                  </a:lnTo>
                  <a:lnTo>
                    <a:pt x="31727" y="31724"/>
                  </a:lnTo>
                  <a:lnTo>
                    <a:pt x="8699" y="66024"/>
                  </a:lnTo>
                  <a:lnTo>
                    <a:pt x="0" y="107974"/>
                  </a:lnTo>
                  <a:lnTo>
                    <a:pt x="8699" y="149424"/>
                  </a:lnTo>
                  <a:lnTo>
                    <a:pt x="28659" y="183199"/>
                  </a:lnTo>
                  <a:lnTo>
                    <a:pt x="39922" y="199574"/>
                  </a:lnTo>
                  <a:lnTo>
                    <a:pt x="45029" y="208274"/>
                  </a:lnTo>
                  <a:lnTo>
                    <a:pt x="50157" y="216974"/>
                  </a:lnTo>
                  <a:lnTo>
                    <a:pt x="54757" y="226199"/>
                  </a:lnTo>
                  <a:lnTo>
                    <a:pt x="58854" y="236424"/>
                  </a:lnTo>
                  <a:lnTo>
                    <a:pt x="62427" y="247174"/>
                  </a:lnTo>
                  <a:lnTo>
                    <a:pt x="64989" y="2584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4152" y="3619755"/>
              <a:ext cx="99949" cy="156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4568" y="3678067"/>
              <a:ext cx="2754819" cy="1465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2050" y="2135619"/>
            <a:ext cx="6749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60655" algn="ctr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EF6B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Conversational  Chatbots using API.AI</a:t>
            </a:r>
            <a:endParaRPr sz="3200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8" y="304799"/>
            <a:ext cx="4190991" cy="10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8970D78-FEC7-42AC-9CEA-04BE9FBB4BA5}"/>
              </a:ext>
            </a:extLst>
          </p:cNvPr>
          <p:cNvSpPr txBox="1">
            <a:spLocks/>
          </p:cNvSpPr>
          <p:nvPr/>
        </p:nvSpPr>
        <p:spPr>
          <a:xfrm>
            <a:off x="1705173" y="2764306"/>
            <a:ext cx="6749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72720" marR="5080" indent="-160655" algn="ctr">
              <a:spcBef>
                <a:spcPts val="100"/>
              </a:spcBef>
            </a:pPr>
            <a:r>
              <a:rPr lang="en-US" sz="3200" b="1" kern="0" spc="-3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Fahim Uz Zaman and </a:t>
            </a:r>
            <a:r>
              <a:rPr lang="en-US" sz="3200" b="1" kern="0" spc="-3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Alifya</a:t>
            </a:r>
            <a:r>
              <a:rPr lang="en-US" sz="3200" b="1" kern="0" spc="-3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Hussain</a:t>
            </a:r>
            <a:endParaRPr lang="en-US" sz="3200" kern="0" spc="-3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latin typeface="Georgia"/>
                <a:cs typeface="Georgia"/>
              </a:rPr>
              <a:t>Entity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1525121"/>
            <a:ext cx="6724711" cy="346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latin typeface="Georgia"/>
                <a:cs typeface="Georgia"/>
              </a:rPr>
              <a:t>Entity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448922"/>
            <a:ext cx="6734761" cy="346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1539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Georgia"/>
                <a:cs typeface="Georgia"/>
              </a:rPr>
              <a:t>Integrations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525121"/>
            <a:ext cx="6725011" cy="346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12</a:t>
            </a:fld>
            <a:endParaRPr spc="-5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9474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Georgia"/>
                <a:cs typeface="Georgia"/>
              </a:rPr>
              <a:t>History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7" y="1525121"/>
            <a:ext cx="6739961" cy="346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13</a:t>
            </a:fld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204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Georgia"/>
                <a:cs typeface="Georgia"/>
              </a:rPr>
              <a:t>Prebuilts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70" dirty="0">
                <a:latin typeface="Georgia"/>
                <a:cs typeface="Georgia"/>
              </a:rPr>
              <a:t>Agents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8" y="1448922"/>
            <a:ext cx="6755511" cy="346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14</a:t>
            </a:fld>
            <a:endParaRPr spc="-5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473" y="92876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2949" y="405899"/>
                </a:moveTo>
                <a:lnTo>
                  <a:pt x="156415" y="400539"/>
                </a:lnTo>
                <a:lnTo>
                  <a:pt x="113698" y="385270"/>
                </a:lnTo>
                <a:lnTo>
                  <a:pt x="76015" y="361313"/>
                </a:lnTo>
                <a:lnTo>
                  <a:pt x="44586" y="329883"/>
                </a:lnTo>
                <a:lnTo>
                  <a:pt x="20628" y="292201"/>
                </a:lnTo>
                <a:lnTo>
                  <a:pt x="5360" y="249483"/>
                </a:lnTo>
                <a:lnTo>
                  <a:pt x="0" y="202949"/>
                </a:lnTo>
                <a:lnTo>
                  <a:pt x="5360" y="156414"/>
                </a:lnTo>
                <a:lnTo>
                  <a:pt x="20628" y="113696"/>
                </a:lnTo>
                <a:lnTo>
                  <a:pt x="44586" y="76014"/>
                </a:lnTo>
                <a:lnTo>
                  <a:pt x="76015" y="44585"/>
                </a:lnTo>
                <a:lnTo>
                  <a:pt x="113698" y="20627"/>
                </a:lnTo>
                <a:lnTo>
                  <a:pt x="156415" y="5359"/>
                </a:lnTo>
                <a:lnTo>
                  <a:pt x="202949" y="0"/>
                </a:lnTo>
                <a:lnTo>
                  <a:pt x="242727" y="3935"/>
                </a:lnTo>
                <a:lnTo>
                  <a:pt x="280615" y="15448"/>
                </a:lnTo>
                <a:lnTo>
                  <a:pt x="315546" y="34097"/>
                </a:lnTo>
                <a:lnTo>
                  <a:pt x="346456" y="59442"/>
                </a:lnTo>
                <a:lnTo>
                  <a:pt x="371801" y="90352"/>
                </a:lnTo>
                <a:lnTo>
                  <a:pt x="390450" y="125283"/>
                </a:lnTo>
                <a:lnTo>
                  <a:pt x="401963" y="163170"/>
                </a:lnTo>
                <a:lnTo>
                  <a:pt x="405899" y="202949"/>
                </a:lnTo>
                <a:lnTo>
                  <a:pt x="400539" y="249483"/>
                </a:lnTo>
                <a:lnTo>
                  <a:pt x="385270" y="292201"/>
                </a:lnTo>
                <a:lnTo>
                  <a:pt x="361313" y="329883"/>
                </a:lnTo>
                <a:lnTo>
                  <a:pt x="329883" y="361313"/>
                </a:lnTo>
                <a:lnTo>
                  <a:pt x="292201" y="385270"/>
                </a:lnTo>
                <a:lnTo>
                  <a:pt x="249483" y="400539"/>
                </a:lnTo>
                <a:lnTo>
                  <a:pt x="202949" y="405899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65639" y="1131722"/>
            <a:ext cx="3878579" cy="0"/>
          </a:xfrm>
          <a:custGeom>
            <a:avLst/>
            <a:gdLst/>
            <a:ahLst/>
            <a:cxnLst/>
            <a:rect l="l" t="t" r="r" b="b"/>
            <a:pathLst>
              <a:path w="3878579">
                <a:moveTo>
                  <a:pt x="0" y="0"/>
                </a:moveTo>
                <a:lnTo>
                  <a:pt x="387839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919273"/>
            <a:ext cx="43313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9545" algn="l"/>
              </a:tabLst>
            </a:pPr>
            <a:r>
              <a:rPr sz="1700" u="sng" dirty="0"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Arial"/>
                <a:cs typeface="Arial"/>
              </a:rPr>
              <a:t>Basic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Fulfillment(Webhook)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122" y="1741880"/>
            <a:ext cx="659066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1640" marR="5080" indent="-409575">
              <a:lnSpc>
                <a:spcPts val="1650"/>
              </a:lnSpc>
              <a:spcBef>
                <a:spcPts val="180"/>
              </a:spcBef>
              <a:buFont typeface="AoyagiKouzanFontT"/>
              <a:buChar char="➢"/>
              <a:tabLst>
                <a:tab pos="421640" algn="l"/>
                <a:tab pos="422275" algn="l"/>
              </a:tabLst>
            </a:pPr>
            <a:r>
              <a:rPr sz="1400" spc="50" dirty="0">
                <a:latin typeface="Verdana"/>
                <a:cs typeface="Verdana"/>
              </a:rPr>
              <a:t>Depending </a:t>
            </a:r>
            <a:r>
              <a:rPr sz="1400" spc="45" dirty="0">
                <a:latin typeface="Verdana"/>
                <a:cs typeface="Verdana"/>
              </a:rPr>
              <a:t>on </a:t>
            </a:r>
            <a:r>
              <a:rPr sz="1400" spc="-10" dirty="0">
                <a:latin typeface="Verdana"/>
                <a:cs typeface="Verdana"/>
              </a:rPr>
              <a:t>your </a:t>
            </a:r>
            <a:r>
              <a:rPr sz="1400" spc="-15" dirty="0">
                <a:latin typeface="Verdana"/>
                <a:cs typeface="Verdana"/>
              </a:rPr>
              <a:t>need, </a:t>
            </a:r>
            <a:r>
              <a:rPr sz="1400" dirty="0">
                <a:latin typeface="Verdana"/>
                <a:cs typeface="Verdana"/>
              </a:rPr>
              <a:t>you </a:t>
            </a:r>
            <a:r>
              <a:rPr sz="1400" spc="35" dirty="0">
                <a:latin typeface="Verdana"/>
                <a:cs typeface="Verdana"/>
              </a:rPr>
              <a:t>can </a:t>
            </a:r>
            <a:r>
              <a:rPr sz="1400" spc="20" dirty="0">
                <a:latin typeface="Verdana"/>
                <a:cs typeface="Verdana"/>
              </a:rPr>
              <a:t>define </a:t>
            </a:r>
            <a:r>
              <a:rPr sz="1400" spc="35" dirty="0">
                <a:latin typeface="Verdana"/>
                <a:cs typeface="Verdana"/>
              </a:rPr>
              <a:t>custom </a:t>
            </a:r>
            <a:r>
              <a:rPr sz="1400" spc="55" dirty="0">
                <a:latin typeface="Verdana"/>
                <a:cs typeface="Verdana"/>
              </a:rPr>
              <a:t>Webhook </a:t>
            </a:r>
            <a:r>
              <a:rPr sz="1400" spc="20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use  </a:t>
            </a:r>
            <a:r>
              <a:rPr sz="1400" spc="-5" dirty="0">
                <a:latin typeface="Verdana"/>
                <a:cs typeface="Verdana"/>
              </a:rPr>
              <a:t>external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APIs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get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extra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data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from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external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databases.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webhook  </a:t>
            </a:r>
            <a:r>
              <a:rPr sz="1400" spc="35" dirty="0">
                <a:latin typeface="Verdana"/>
                <a:cs typeface="Verdana"/>
              </a:rPr>
              <a:t>can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written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in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b="1" spc="-85" dirty="0">
                <a:latin typeface="Verdana"/>
                <a:cs typeface="Verdana"/>
              </a:rPr>
              <a:t>Node.js</a:t>
            </a:r>
            <a:r>
              <a:rPr lang="en-US" sz="1400" b="1" spc="-85" dirty="0">
                <a:latin typeface="Verdana"/>
                <a:cs typeface="Verdana"/>
              </a:rPr>
              <a:t> and many Languages.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0800" y="340474"/>
            <a:ext cx="1157597" cy="1157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15</a:t>
            </a:fld>
            <a:endParaRPr spc="-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1525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Georgia"/>
                <a:cs typeface="Georgia"/>
              </a:rPr>
              <a:t>Nodejs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0" dirty="0">
                <a:latin typeface="Georgia"/>
                <a:cs typeface="Georgia"/>
              </a:rPr>
              <a:t>Code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16</a:t>
            </a:fld>
            <a:endParaRPr spc="-5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CB515-272B-4BD5-AE1D-7585BD80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0839"/>
            <a:ext cx="6781800" cy="3604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947" y="2288245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283499" y="566998"/>
                </a:moveTo>
                <a:lnTo>
                  <a:pt x="237514" y="563288"/>
                </a:lnTo>
                <a:lnTo>
                  <a:pt x="193891" y="552546"/>
                </a:lnTo>
                <a:lnTo>
                  <a:pt x="153215" y="535355"/>
                </a:lnTo>
                <a:lnTo>
                  <a:pt x="116068" y="512300"/>
                </a:lnTo>
                <a:lnTo>
                  <a:pt x="83035" y="483964"/>
                </a:lnTo>
                <a:lnTo>
                  <a:pt x="54699" y="450931"/>
                </a:lnTo>
                <a:lnTo>
                  <a:pt x="31643" y="413784"/>
                </a:lnTo>
                <a:lnTo>
                  <a:pt x="14453" y="373108"/>
                </a:lnTo>
                <a:lnTo>
                  <a:pt x="3710" y="329485"/>
                </a:lnTo>
                <a:lnTo>
                  <a:pt x="0" y="283499"/>
                </a:lnTo>
                <a:lnTo>
                  <a:pt x="3710" y="237514"/>
                </a:lnTo>
                <a:lnTo>
                  <a:pt x="14453" y="193891"/>
                </a:lnTo>
                <a:lnTo>
                  <a:pt x="31643" y="153215"/>
                </a:lnTo>
                <a:lnTo>
                  <a:pt x="54699" y="116068"/>
                </a:lnTo>
                <a:lnTo>
                  <a:pt x="83035" y="83034"/>
                </a:lnTo>
                <a:lnTo>
                  <a:pt x="116068" y="54699"/>
                </a:lnTo>
                <a:lnTo>
                  <a:pt x="153215" y="31643"/>
                </a:lnTo>
                <a:lnTo>
                  <a:pt x="193891" y="14453"/>
                </a:lnTo>
                <a:lnTo>
                  <a:pt x="237514" y="3710"/>
                </a:lnTo>
                <a:lnTo>
                  <a:pt x="283499" y="0"/>
                </a:lnTo>
                <a:lnTo>
                  <a:pt x="339066" y="5497"/>
                </a:lnTo>
                <a:lnTo>
                  <a:pt x="391990" y="21579"/>
                </a:lnTo>
                <a:lnTo>
                  <a:pt x="440785" y="47630"/>
                </a:lnTo>
                <a:lnTo>
                  <a:pt x="483964" y="83035"/>
                </a:lnTo>
                <a:lnTo>
                  <a:pt x="519368" y="126213"/>
                </a:lnTo>
                <a:lnTo>
                  <a:pt x="545419" y="175008"/>
                </a:lnTo>
                <a:lnTo>
                  <a:pt x="561501" y="227932"/>
                </a:lnTo>
                <a:lnTo>
                  <a:pt x="566998" y="283499"/>
                </a:lnTo>
                <a:lnTo>
                  <a:pt x="563288" y="329485"/>
                </a:lnTo>
                <a:lnTo>
                  <a:pt x="552545" y="373108"/>
                </a:lnTo>
                <a:lnTo>
                  <a:pt x="535355" y="413784"/>
                </a:lnTo>
                <a:lnTo>
                  <a:pt x="512299" y="450931"/>
                </a:lnTo>
                <a:lnTo>
                  <a:pt x="483963" y="483964"/>
                </a:lnTo>
                <a:lnTo>
                  <a:pt x="450930" y="512300"/>
                </a:lnTo>
                <a:lnTo>
                  <a:pt x="413783" y="535355"/>
                </a:lnTo>
                <a:lnTo>
                  <a:pt x="373107" y="552546"/>
                </a:lnTo>
                <a:lnTo>
                  <a:pt x="329484" y="563288"/>
                </a:lnTo>
                <a:lnTo>
                  <a:pt x="283499" y="566998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8963" y="1686296"/>
            <a:ext cx="3245485" cy="1851660"/>
            <a:chOff x="5898963" y="1686296"/>
            <a:chExt cx="3245485" cy="1851660"/>
          </a:xfrm>
        </p:grpSpPr>
        <p:sp>
          <p:nvSpPr>
            <p:cNvPr id="4" name="object 4"/>
            <p:cNvSpPr/>
            <p:nvPr/>
          </p:nvSpPr>
          <p:spPr>
            <a:xfrm>
              <a:off x="5898963" y="2566982"/>
              <a:ext cx="3245485" cy="9525"/>
            </a:xfrm>
            <a:custGeom>
              <a:avLst/>
              <a:gdLst/>
              <a:ahLst/>
              <a:cxnLst/>
              <a:rect l="l" t="t" r="r" b="b"/>
              <a:pathLst>
                <a:path w="3245484" h="9525">
                  <a:moveTo>
                    <a:pt x="0" y="0"/>
                  </a:moveTo>
                  <a:lnTo>
                    <a:pt x="3245018" y="0"/>
                  </a:lnTo>
                  <a:lnTo>
                    <a:pt x="3245018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87" y="1686296"/>
              <a:ext cx="2389170" cy="1851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700" y="2290181"/>
            <a:ext cx="5668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6675" algn="l"/>
                <a:tab pos="1990725" algn="l"/>
                <a:tab pos="3301365" algn="l"/>
              </a:tabLst>
            </a:pPr>
            <a:r>
              <a:rPr strike="sngStrike" dirty="0">
                <a:latin typeface="Times New Roman"/>
                <a:cs typeface="Times New Roman"/>
              </a:rPr>
              <a:t> 	</a:t>
            </a:r>
            <a:r>
              <a:rPr strike="sngStrike" spc="-240" dirty="0"/>
              <a:t>	</a:t>
            </a:r>
            <a:r>
              <a:rPr sz="3000" b="1" strike="noStrike" spc="-170" dirty="0">
                <a:latin typeface="Georgia"/>
                <a:cs typeface="Georgia"/>
              </a:rPr>
              <a:t>What	</a:t>
            </a:r>
            <a:r>
              <a:rPr sz="3000" b="1" strike="noStrike" spc="-85" dirty="0">
                <a:latin typeface="Georgia"/>
                <a:cs typeface="Georgia"/>
              </a:rPr>
              <a:t>is</a:t>
            </a:r>
            <a:r>
              <a:rPr sz="3000" b="1" strike="noStrike" spc="-30" dirty="0">
                <a:latin typeface="Georgia"/>
                <a:cs typeface="Georgia"/>
              </a:rPr>
              <a:t> </a:t>
            </a:r>
            <a:r>
              <a:rPr sz="3000" b="1" strike="noStrike" spc="-145" dirty="0">
                <a:latin typeface="Georgia"/>
                <a:cs typeface="Georgia"/>
              </a:rPr>
              <a:t>Dialogflow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391" y="304799"/>
            <a:ext cx="4190991" cy="1095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8540" y="4817024"/>
            <a:ext cx="226060" cy="18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spc="-50" dirty="0">
                <a:solidFill>
                  <a:srgbClr val="1C1C1A"/>
                </a:solidFill>
                <a:latin typeface="Verdana"/>
                <a:cs typeface="Verdana"/>
              </a:rPr>
              <a:t>2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947" y="2288245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283499" y="566998"/>
                </a:moveTo>
                <a:lnTo>
                  <a:pt x="237514" y="563288"/>
                </a:lnTo>
                <a:lnTo>
                  <a:pt x="193891" y="552546"/>
                </a:lnTo>
                <a:lnTo>
                  <a:pt x="153215" y="535355"/>
                </a:lnTo>
                <a:lnTo>
                  <a:pt x="116068" y="512300"/>
                </a:lnTo>
                <a:lnTo>
                  <a:pt x="83035" y="483964"/>
                </a:lnTo>
                <a:lnTo>
                  <a:pt x="54699" y="450931"/>
                </a:lnTo>
                <a:lnTo>
                  <a:pt x="31643" y="413784"/>
                </a:lnTo>
                <a:lnTo>
                  <a:pt x="14453" y="373108"/>
                </a:lnTo>
                <a:lnTo>
                  <a:pt x="3710" y="329485"/>
                </a:lnTo>
                <a:lnTo>
                  <a:pt x="0" y="283499"/>
                </a:lnTo>
                <a:lnTo>
                  <a:pt x="3710" y="237514"/>
                </a:lnTo>
                <a:lnTo>
                  <a:pt x="14453" y="193891"/>
                </a:lnTo>
                <a:lnTo>
                  <a:pt x="31643" y="153215"/>
                </a:lnTo>
                <a:lnTo>
                  <a:pt x="54699" y="116068"/>
                </a:lnTo>
                <a:lnTo>
                  <a:pt x="83035" y="83034"/>
                </a:lnTo>
                <a:lnTo>
                  <a:pt x="116068" y="54699"/>
                </a:lnTo>
                <a:lnTo>
                  <a:pt x="153215" y="31643"/>
                </a:lnTo>
                <a:lnTo>
                  <a:pt x="193891" y="14453"/>
                </a:lnTo>
                <a:lnTo>
                  <a:pt x="237514" y="3710"/>
                </a:lnTo>
                <a:lnTo>
                  <a:pt x="283499" y="0"/>
                </a:lnTo>
                <a:lnTo>
                  <a:pt x="339066" y="5497"/>
                </a:lnTo>
                <a:lnTo>
                  <a:pt x="391990" y="21579"/>
                </a:lnTo>
                <a:lnTo>
                  <a:pt x="440785" y="47630"/>
                </a:lnTo>
                <a:lnTo>
                  <a:pt x="483964" y="83035"/>
                </a:lnTo>
                <a:lnTo>
                  <a:pt x="519368" y="126213"/>
                </a:lnTo>
                <a:lnTo>
                  <a:pt x="545419" y="175008"/>
                </a:lnTo>
                <a:lnTo>
                  <a:pt x="561501" y="227932"/>
                </a:lnTo>
                <a:lnTo>
                  <a:pt x="566998" y="283499"/>
                </a:lnTo>
                <a:lnTo>
                  <a:pt x="563288" y="329485"/>
                </a:lnTo>
                <a:lnTo>
                  <a:pt x="552545" y="373108"/>
                </a:lnTo>
                <a:lnTo>
                  <a:pt x="535355" y="413784"/>
                </a:lnTo>
                <a:lnTo>
                  <a:pt x="512299" y="450931"/>
                </a:lnTo>
                <a:lnTo>
                  <a:pt x="483963" y="483964"/>
                </a:lnTo>
                <a:lnTo>
                  <a:pt x="450930" y="512300"/>
                </a:lnTo>
                <a:lnTo>
                  <a:pt x="413783" y="535355"/>
                </a:lnTo>
                <a:lnTo>
                  <a:pt x="373107" y="552546"/>
                </a:lnTo>
                <a:lnTo>
                  <a:pt x="329484" y="563288"/>
                </a:lnTo>
                <a:lnTo>
                  <a:pt x="283499" y="566998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391" y="304799"/>
            <a:ext cx="4190991" cy="10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2233804"/>
            <a:ext cx="916940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12010" marR="5080" indent="-2099945">
              <a:lnSpc>
                <a:spcPts val="2850"/>
              </a:lnSpc>
              <a:spcBef>
                <a:spcPts val="219"/>
              </a:spcBef>
              <a:tabLst>
                <a:tab pos="2064385" algn="l"/>
                <a:tab pos="9156065" algn="l"/>
              </a:tabLst>
            </a:pPr>
            <a:r>
              <a:rPr sz="2400" u="sng" dirty="0"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Verdana"/>
                <a:cs typeface="Verdana"/>
              </a:rPr>
              <a:t>DialogFlow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quite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goo</a:t>
            </a:r>
            <a:r>
              <a:rPr sz="2400" u="sng" spc="90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d</a:t>
            </a:r>
            <a:r>
              <a:rPr sz="2400" u="sng" spc="-21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60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choice</a:t>
            </a:r>
            <a:r>
              <a:rPr sz="2400" u="sng" spc="-220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3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to</a:t>
            </a:r>
            <a:r>
              <a:rPr sz="2400" u="sng" spc="-21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learn </a:t>
            </a:r>
            <a:r>
              <a:rPr sz="2400" u="sng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	</a:t>
            </a:r>
            <a:r>
              <a:rPr sz="2400" dirty="0">
                <a:latin typeface="Verdana"/>
                <a:cs typeface="Verdana"/>
              </a:rPr>
              <a:t>  </a:t>
            </a:r>
            <a:r>
              <a:rPr sz="2400" spc="95" dirty="0">
                <a:latin typeface="Verdana"/>
                <a:cs typeface="Verdana"/>
              </a:rPr>
              <a:t>how </a:t>
            </a:r>
            <a:r>
              <a:rPr sz="2400" spc="35" dirty="0">
                <a:latin typeface="Verdana"/>
                <a:cs typeface="Verdana"/>
              </a:rPr>
              <a:t>to </a:t>
            </a:r>
            <a:r>
              <a:rPr sz="2400" spc="10" dirty="0">
                <a:latin typeface="Verdana"/>
                <a:cs typeface="Verdana"/>
              </a:rPr>
              <a:t>create 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Chatbots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that </a:t>
            </a:r>
            <a:r>
              <a:rPr sz="2400" spc="5" dirty="0">
                <a:latin typeface="Verdana"/>
                <a:cs typeface="Verdana"/>
              </a:rPr>
              <a:t>you </a:t>
            </a:r>
            <a:r>
              <a:rPr sz="2400" spc="60" dirty="0">
                <a:latin typeface="Verdana"/>
                <a:cs typeface="Verdana"/>
              </a:rPr>
              <a:t>can </a:t>
            </a:r>
            <a:r>
              <a:rPr sz="2400" spc="65" dirty="0">
                <a:latin typeface="Verdana"/>
                <a:cs typeface="Verdana"/>
              </a:rPr>
              <a:t>then  </a:t>
            </a:r>
            <a:r>
              <a:rPr sz="2400" spc="25" dirty="0">
                <a:latin typeface="Verdana"/>
                <a:cs typeface="Verdana"/>
              </a:rPr>
              <a:t>integrate </a:t>
            </a:r>
            <a:r>
              <a:rPr sz="2400" spc="90" dirty="0">
                <a:latin typeface="Verdana"/>
                <a:cs typeface="Verdana"/>
              </a:rPr>
              <a:t>them </a:t>
            </a:r>
            <a:r>
              <a:rPr sz="2400" spc="40" dirty="0">
                <a:latin typeface="Verdana"/>
                <a:cs typeface="Verdana"/>
              </a:rPr>
              <a:t>into </a:t>
            </a:r>
            <a:r>
              <a:rPr sz="2400" spc="-10" dirty="0">
                <a:latin typeface="Verdana"/>
                <a:cs typeface="Verdana"/>
              </a:rPr>
              <a:t>your </a:t>
            </a:r>
            <a:r>
              <a:rPr sz="2400" spc="95" dirty="0">
                <a:latin typeface="Verdana"/>
                <a:cs typeface="Verdana"/>
              </a:rPr>
              <a:t>own </a:t>
            </a:r>
            <a:r>
              <a:rPr sz="2400" spc="20" dirty="0">
                <a:latin typeface="Verdana"/>
                <a:cs typeface="Verdana"/>
              </a:rPr>
              <a:t>websites </a:t>
            </a:r>
            <a:r>
              <a:rPr sz="2400" spc="-10" dirty="0">
                <a:latin typeface="Verdana"/>
                <a:cs typeface="Verdana"/>
              </a:rPr>
              <a:t>or  </a:t>
            </a:r>
            <a:r>
              <a:rPr sz="2400" spc="65" dirty="0">
                <a:latin typeface="Verdana"/>
                <a:cs typeface="Verdana"/>
              </a:rPr>
              <a:t>Apps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8540" y="4817024"/>
            <a:ext cx="226060" cy="18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spc="-50" dirty="0">
                <a:solidFill>
                  <a:srgbClr val="1C1C1A"/>
                </a:solidFill>
                <a:latin typeface="Verdana"/>
                <a:cs typeface="Verdana"/>
              </a:rPr>
              <a:t>3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947" y="2288245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283499" y="566998"/>
                </a:moveTo>
                <a:lnTo>
                  <a:pt x="237514" y="563288"/>
                </a:lnTo>
                <a:lnTo>
                  <a:pt x="193891" y="552546"/>
                </a:lnTo>
                <a:lnTo>
                  <a:pt x="153215" y="535355"/>
                </a:lnTo>
                <a:lnTo>
                  <a:pt x="116068" y="512300"/>
                </a:lnTo>
                <a:lnTo>
                  <a:pt x="83035" y="483964"/>
                </a:lnTo>
                <a:lnTo>
                  <a:pt x="54699" y="450931"/>
                </a:lnTo>
                <a:lnTo>
                  <a:pt x="31643" y="413784"/>
                </a:lnTo>
                <a:lnTo>
                  <a:pt x="14453" y="373108"/>
                </a:lnTo>
                <a:lnTo>
                  <a:pt x="3710" y="329485"/>
                </a:lnTo>
                <a:lnTo>
                  <a:pt x="0" y="283499"/>
                </a:lnTo>
                <a:lnTo>
                  <a:pt x="3710" y="237514"/>
                </a:lnTo>
                <a:lnTo>
                  <a:pt x="14453" y="193891"/>
                </a:lnTo>
                <a:lnTo>
                  <a:pt x="31643" y="153215"/>
                </a:lnTo>
                <a:lnTo>
                  <a:pt x="54699" y="116068"/>
                </a:lnTo>
                <a:lnTo>
                  <a:pt x="83035" y="83034"/>
                </a:lnTo>
                <a:lnTo>
                  <a:pt x="116068" y="54699"/>
                </a:lnTo>
                <a:lnTo>
                  <a:pt x="153215" y="31643"/>
                </a:lnTo>
                <a:lnTo>
                  <a:pt x="193891" y="14453"/>
                </a:lnTo>
                <a:lnTo>
                  <a:pt x="237514" y="3710"/>
                </a:lnTo>
                <a:lnTo>
                  <a:pt x="283499" y="0"/>
                </a:lnTo>
                <a:lnTo>
                  <a:pt x="339066" y="5497"/>
                </a:lnTo>
                <a:lnTo>
                  <a:pt x="391990" y="21579"/>
                </a:lnTo>
                <a:lnTo>
                  <a:pt x="440785" y="47630"/>
                </a:lnTo>
                <a:lnTo>
                  <a:pt x="483964" y="83035"/>
                </a:lnTo>
                <a:lnTo>
                  <a:pt x="519368" y="126213"/>
                </a:lnTo>
                <a:lnTo>
                  <a:pt x="545419" y="175008"/>
                </a:lnTo>
                <a:lnTo>
                  <a:pt x="561501" y="227932"/>
                </a:lnTo>
                <a:lnTo>
                  <a:pt x="566998" y="283499"/>
                </a:lnTo>
                <a:lnTo>
                  <a:pt x="563288" y="329485"/>
                </a:lnTo>
                <a:lnTo>
                  <a:pt x="552545" y="373108"/>
                </a:lnTo>
                <a:lnTo>
                  <a:pt x="535355" y="413784"/>
                </a:lnTo>
                <a:lnTo>
                  <a:pt x="512299" y="450931"/>
                </a:lnTo>
                <a:lnTo>
                  <a:pt x="483963" y="483964"/>
                </a:lnTo>
                <a:lnTo>
                  <a:pt x="450930" y="512300"/>
                </a:lnTo>
                <a:lnTo>
                  <a:pt x="413783" y="535355"/>
                </a:lnTo>
                <a:lnTo>
                  <a:pt x="373107" y="552546"/>
                </a:lnTo>
                <a:lnTo>
                  <a:pt x="329484" y="563288"/>
                </a:lnTo>
                <a:lnTo>
                  <a:pt x="283499" y="566998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8963" y="2566982"/>
            <a:ext cx="3245485" cy="9525"/>
          </a:xfrm>
          <a:custGeom>
            <a:avLst/>
            <a:gdLst/>
            <a:ahLst/>
            <a:cxnLst/>
            <a:rect l="l" t="t" r="r" b="b"/>
            <a:pathLst>
              <a:path w="3245484" h="9525">
                <a:moveTo>
                  <a:pt x="0" y="0"/>
                </a:moveTo>
                <a:lnTo>
                  <a:pt x="3245018" y="0"/>
                </a:lnTo>
                <a:lnTo>
                  <a:pt x="3245018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391" y="304799"/>
            <a:ext cx="4190991" cy="10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2233804"/>
            <a:ext cx="857186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2064385" algn="l"/>
                <a:tab pos="4159885" algn="l"/>
              </a:tabLst>
            </a:pPr>
            <a:r>
              <a:rPr sz="2400" u="sng" dirty="0"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Verdana"/>
                <a:cs typeface="Verdana"/>
              </a:rPr>
              <a:t>DialogFlow	</a:t>
            </a:r>
            <a:r>
              <a:rPr sz="2400" spc="-45" dirty="0">
                <a:latin typeface="Verdana"/>
                <a:cs typeface="Verdana"/>
              </a:rPr>
              <a:t>is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where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the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magic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happens.</a:t>
            </a:r>
            <a:endParaRPr sz="2400">
              <a:latin typeface="Verdana"/>
              <a:cs typeface="Verdana"/>
            </a:endParaRPr>
          </a:p>
          <a:p>
            <a:pPr marL="2112010" marR="299720">
              <a:lnSpc>
                <a:spcPts val="2850"/>
              </a:lnSpc>
              <a:spcBef>
                <a:spcPts val="105"/>
              </a:spcBef>
            </a:pPr>
            <a:r>
              <a:rPr sz="2400" spc="-130" dirty="0">
                <a:latin typeface="Verdana"/>
                <a:cs typeface="Verdana"/>
              </a:rPr>
              <a:t>It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works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natural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processing  </a:t>
            </a:r>
            <a:r>
              <a:rPr sz="2400" spc="70" dirty="0">
                <a:latin typeface="Verdana"/>
                <a:cs typeface="Verdana"/>
              </a:rPr>
              <a:t>and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backed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by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Machine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Learning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8540" y="4817024"/>
            <a:ext cx="226060" cy="18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spc="-50" dirty="0">
                <a:solidFill>
                  <a:srgbClr val="1C1C1A"/>
                </a:solidFill>
                <a:latin typeface="Verdana"/>
                <a:cs typeface="Verdana"/>
              </a:rPr>
              <a:t>4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947" y="2288245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283499" y="566998"/>
                </a:moveTo>
                <a:lnTo>
                  <a:pt x="237514" y="563288"/>
                </a:lnTo>
                <a:lnTo>
                  <a:pt x="193891" y="552546"/>
                </a:lnTo>
                <a:lnTo>
                  <a:pt x="153215" y="535355"/>
                </a:lnTo>
                <a:lnTo>
                  <a:pt x="116068" y="512300"/>
                </a:lnTo>
                <a:lnTo>
                  <a:pt x="83035" y="483964"/>
                </a:lnTo>
                <a:lnTo>
                  <a:pt x="54699" y="450931"/>
                </a:lnTo>
                <a:lnTo>
                  <a:pt x="31643" y="413784"/>
                </a:lnTo>
                <a:lnTo>
                  <a:pt x="14453" y="373108"/>
                </a:lnTo>
                <a:lnTo>
                  <a:pt x="3710" y="329485"/>
                </a:lnTo>
                <a:lnTo>
                  <a:pt x="0" y="283499"/>
                </a:lnTo>
                <a:lnTo>
                  <a:pt x="3710" y="237514"/>
                </a:lnTo>
                <a:lnTo>
                  <a:pt x="14453" y="193891"/>
                </a:lnTo>
                <a:lnTo>
                  <a:pt x="31643" y="153215"/>
                </a:lnTo>
                <a:lnTo>
                  <a:pt x="54699" y="116068"/>
                </a:lnTo>
                <a:lnTo>
                  <a:pt x="83035" y="83034"/>
                </a:lnTo>
                <a:lnTo>
                  <a:pt x="116068" y="54699"/>
                </a:lnTo>
                <a:lnTo>
                  <a:pt x="153215" y="31643"/>
                </a:lnTo>
                <a:lnTo>
                  <a:pt x="193891" y="14453"/>
                </a:lnTo>
                <a:lnTo>
                  <a:pt x="237514" y="3710"/>
                </a:lnTo>
                <a:lnTo>
                  <a:pt x="283499" y="0"/>
                </a:lnTo>
                <a:lnTo>
                  <a:pt x="339066" y="5497"/>
                </a:lnTo>
                <a:lnTo>
                  <a:pt x="391990" y="21579"/>
                </a:lnTo>
                <a:lnTo>
                  <a:pt x="440785" y="47630"/>
                </a:lnTo>
                <a:lnTo>
                  <a:pt x="483964" y="83035"/>
                </a:lnTo>
                <a:lnTo>
                  <a:pt x="519368" y="126213"/>
                </a:lnTo>
                <a:lnTo>
                  <a:pt x="545419" y="175008"/>
                </a:lnTo>
                <a:lnTo>
                  <a:pt x="561501" y="227932"/>
                </a:lnTo>
                <a:lnTo>
                  <a:pt x="566998" y="283499"/>
                </a:lnTo>
                <a:lnTo>
                  <a:pt x="563288" y="329485"/>
                </a:lnTo>
                <a:lnTo>
                  <a:pt x="552545" y="373108"/>
                </a:lnTo>
                <a:lnTo>
                  <a:pt x="535355" y="413784"/>
                </a:lnTo>
                <a:lnTo>
                  <a:pt x="512299" y="450931"/>
                </a:lnTo>
                <a:lnTo>
                  <a:pt x="483963" y="483964"/>
                </a:lnTo>
                <a:lnTo>
                  <a:pt x="450930" y="512300"/>
                </a:lnTo>
                <a:lnTo>
                  <a:pt x="413783" y="535355"/>
                </a:lnTo>
                <a:lnTo>
                  <a:pt x="373107" y="552546"/>
                </a:lnTo>
                <a:lnTo>
                  <a:pt x="329484" y="563288"/>
                </a:lnTo>
                <a:lnTo>
                  <a:pt x="283499" y="566998"/>
                </a:lnTo>
                <a:close/>
              </a:path>
            </a:pathLst>
          </a:custGeom>
          <a:solidFill>
            <a:srgbClr val="FF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391" y="304799"/>
            <a:ext cx="4190991" cy="10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2233804"/>
            <a:ext cx="916940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12010" marR="5080" indent="-2099945">
              <a:lnSpc>
                <a:spcPts val="2850"/>
              </a:lnSpc>
              <a:spcBef>
                <a:spcPts val="219"/>
              </a:spcBef>
              <a:tabLst>
                <a:tab pos="2064385" algn="l"/>
                <a:tab pos="4159885" algn="l"/>
                <a:tab pos="9156065" algn="l"/>
              </a:tabLst>
            </a:pPr>
            <a:r>
              <a:rPr sz="2400" u="sng" dirty="0"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Verdana"/>
                <a:cs typeface="Verdana"/>
              </a:rPr>
              <a:t>DialogFlow	</a:t>
            </a:r>
            <a:r>
              <a:rPr sz="2400" spc="-45" dirty="0">
                <a:latin typeface="Verdana"/>
                <a:cs typeface="Verdana"/>
              </a:rPr>
              <a:t>is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backed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</a:t>
            </a:r>
            <a:r>
              <a:rPr sz="2400" u="sng" spc="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y</a:t>
            </a:r>
            <a:r>
              <a:rPr sz="2400" u="sng" spc="-229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40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Google</a:t>
            </a:r>
            <a:r>
              <a:rPr sz="2400" u="sng" spc="-22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70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and</a:t>
            </a:r>
            <a:r>
              <a:rPr sz="2400" u="sng" spc="-229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15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runs </a:t>
            </a:r>
            <a:r>
              <a:rPr sz="2400" u="sng" dirty="0">
                <a:uFill>
                  <a:solidFill>
                    <a:srgbClr val="CCCCCC"/>
                  </a:solidFill>
                </a:uFill>
                <a:latin typeface="Verdana"/>
                <a:cs typeface="Verdana"/>
              </a:rPr>
              <a:t>	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84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on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Google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infrastructure,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which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means</a:t>
            </a:r>
            <a:endParaRPr sz="2400">
              <a:latin typeface="Verdana"/>
              <a:cs typeface="Verdana"/>
            </a:endParaRPr>
          </a:p>
          <a:p>
            <a:pPr marL="2112010">
              <a:lnSpc>
                <a:spcPts val="2760"/>
              </a:lnSpc>
            </a:pPr>
            <a:r>
              <a:rPr sz="2400" spc="5" dirty="0">
                <a:latin typeface="Verdana"/>
                <a:cs typeface="Verdana"/>
              </a:rPr>
              <a:t>you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scale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to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millions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of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users.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8540" y="4817024"/>
            <a:ext cx="226060" cy="18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spc="-50" dirty="0">
                <a:solidFill>
                  <a:srgbClr val="1C1C1A"/>
                </a:solidFill>
                <a:latin typeface="Verdana"/>
                <a:cs typeface="Verdana"/>
              </a:rPr>
              <a:t>5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8491" y="3392993"/>
            <a:ext cx="567055" cy="1750695"/>
            <a:chOff x="4288491" y="3392993"/>
            <a:chExt cx="567055" cy="1750695"/>
          </a:xfrm>
        </p:grpSpPr>
        <p:sp>
          <p:nvSpPr>
            <p:cNvPr id="3" name="object 3"/>
            <p:cNvSpPr/>
            <p:nvPr/>
          </p:nvSpPr>
          <p:spPr>
            <a:xfrm>
              <a:off x="4579303" y="3676492"/>
              <a:ext cx="9525" cy="1467485"/>
            </a:xfrm>
            <a:custGeom>
              <a:avLst/>
              <a:gdLst/>
              <a:ahLst/>
              <a:cxnLst/>
              <a:rect l="l" t="t" r="r" b="b"/>
              <a:pathLst>
                <a:path w="9525" h="1467485">
                  <a:moveTo>
                    <a:pt x="0" y="0"/>
                  </a:moveTo>
                  <a:lnTo>
                    <a:pt x="9524" y="0"/>
                  </a:lnTo>
                  <a:lnTo>
                    <a:pt x="9524" y="1466996"/>
                  </a:lnTo>
                  <a:lnTo>
                    <a:pt x="0" y="146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8491" y="339299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283499" y="566998"/>
                  </a:moveTo>
                  <a:lnTo>
                    <a:pt x="237513" y="563288"/>
                  </a:lnTo>
                  <a:lnTo>
                    <a:pt x="193890" y="552546"/>
                  </a:lnTo>
                  <a:lnTo>
                    <a:pt x="153214" y="535355"/>
                  </a:lnTo>
                  <a:lnTo>
                    <a:pt x="116067" y="512300"/>
                  </a:lnTo>
                  <a:lnTo>
                    <a:pt x="83034" y="483964"/>
                  </a:lnTo>
                  <a:lnTo>
                    <a:pt x="54698" y="450931"/>
                  </a:lnTo>
                  <a:lnTo>
                    <a:pt x="31643" y="413784"/>
                  </a:lnTo>
                  <a:lnTo>
                    <a:pt x="14452" y="373108"/>
                  </a:lnTo>
                  <a:lnTo>
                    <a:pt x="3710" y="329485"/>
                  </a:lnTo>
                  <a:lnTo>
                    <a:pt x="0" y="283499"/>
                  </a:lnTo>
                  <a:lnTo>
                    <a:pt x="3710" y="237513"/>
                  </a:lnTo>
                  <a:lnTo>
                    <a:pt x="14452" y="193890"/>
                  </a:lnTo>
                  <a:lnTo>
                    <a:pt x="31643" y="153214"/>
                  </a:lnTo>
                  <a:lnTo>
                    <a:pt x="54698" y="116067"/>
                  </a:lnTo>
                  <a:lnTo>
                    <a:pt x="83045" y="83024"/>
                  </a:lnTo>
                  <a:lnTo>
                    <a:pt x="116067" y="54698"/>
                  </a:lnTo>
                  <a:lnTo>
                    <a:pt x="153214" y="31643"/>
                  </a:lnTo>
                  <a:lnTo>
                    <a:pt x="193890" y="14452"/>
                  </a:lnTo>
                  <a:lnTo>
                    <a:pt x="237513" y="3710"/>
                  </a:lnTo>
                  <a:lnTo>
                    <a:pt x="283499" y="0"/>
                  </a:lnTo>
                  <a:lnTo>
                    <a:pt x="339070" y="5498"/>
                  </a:lnTo>
                  <a:lnTo>
                    <a:pt x="391996" y="21581"/>
                  </a:lnTo>
                  <a:lnTo>
                    <a:pt x="440791" y="47629"/>
                  </a:lnTo>
                  <a:lnTo>
                    <a:pt x="483981" y="83034"/>
                  </a:lnTo>
                  <a:lnTo>
                    <a:pt x="519369" y="126207"/>
                  </a:lnTo>
                  <a:lnTo>
                    <a:pt x="545417" y="175002"/>
                  </a:lnTo>
                  <a:lnTo>
                    <a:pt x="561500" y="227928"/>
                  </a:lnTo>
                  <a:lnTo>
                    <a:pt x="566998" y="283499"/>
                  </a:lnTo>
                  <a:lnTo>
                    <a:pt x="563288" y="329485"/>
                  </a:lnTo>
                  <a:lnTo>
                    <a:pt x="552546" y="373108"/>
                  </a:lnTo>
                  <a:lnTo>
                    <a:pt x="535355" y="413784"/>
                  </a:lnTo>
                  <a:lnTo>
                    <a:pt x="512300" y="450931"/>
                  </a:lnTo>
                  <a:lnTo>
                    <a:pt x="483964" y="483964"/>
                  </a:lnTo>
                  <a:lnTo>
                    <a:pt x="450931" y="512300"/>
                  </a:lnTo>
                  <a:lnTo>
                    <a:pt x="413784" y="535355"/>
                  </a:lnTo>
                  <a:lnTo>
                    <a:pt x="373108" y="552546"/>
                  </a:lnTo>
                  <a:lnTo>
                    <a:pt x="329485" y="563288"/>
                  </a:lnTo>
                  <a:lnTo>
                    <a:pt x="283499" y="566998"/>
                  </a:lnTo>
                  <a:close/>
                </a:path>
              </a:pathLst>
            </a:custGeom>
            <a:solidFill>
              <a:srgbClr val="FF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62594" y="3467385"/>
            <a:ext cx="21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0" dirty="0">
                <a:latin typeface="Georgia"/>
                <a:cs typeface="Georgia"/>
              </a:rPr>
              <a:t>“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2165" y="756530"/>
            <a:ext cx="3636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6135" algn="l"/>
              </a:tabLst>
            </a:pPr>
            <a:r>
              <a:rPr sz="2400" b="1" i="1" spc="200" dirty="0">
                <a:latin typeface="Times New Roman"/>
                <a:cs typeface="Times New Roman"/>
              </a:rPr>
              <a:t>Why	</a:t>
            </a:r>
            <a:r>
              <a:rPr sz="2400" b="1" i="1" spc="60" dirty="0">
                <a:latin typeface="Times New Roman"/>
                <a:cs typeface="Times New Roman"/>
              </a:rPr>
              <a:t>Choose </a:t>
            </a:r>
            <a:r>
              <a:rPr sz="2400" b="1" i="1" spc="95" dirty="0">
                <a:latin typeface="Times New Roman"/>
                <a:cs typeface="Times New Roman"/>
              </a:rPr>
              <a:t>Dialogflow</a:t>
            </a:r>
            <a:r>
              <a:rPr sz="2400" b="1" i="1" spc="-80" dirty="0">
                <a:latin typeface="Times New Roman"/>
                <a:cs typeface="Times New Roman"/>
              </a:rPr>
              <a:t> </a:t>
            </a:r>
            <a:r>
              <a:rPr sz="2400" b="1" i="1" spc="-4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9850" y="67946"/>
            <a:ext cx="164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solidFill>
                  <a:srgbClr val="1C1C1A"/>
                </a:solidFill>
                <a:latin typeface="Verdana"/>
                <a:cs typeface="Verdana"/>
              </a:rPr>
              <a:t>32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193" y="1686296"/>
            <a:ext cx="3073668" cy="2382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8" y="228599"/>
            <a:ext cx="2351995" cy="61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8765"/>
            <a:ext cx="1376045" cy="406400"/>
            <a:chOff x="0" y="928765"/>
            <a:chExt cx="1376045" cy="406400"/>
          </a:xfrm>
        </p:grpSpPr>
        <p:sp>
          <p:nvSpPr>
            <p:cNvPr id="3" name="object 3"/>
            <p:cNvSpPr/>
            <p:nvPr/>
          </p:nvSpPr>
          <p:spPr>
            <a:xfrm>
              <a:off x="0" y="1131722"/>
              <a:ext cx="1376045" cy="0"/>
            </a:xfrm>
            <a:custGeom>
              <a:avLst/>
              <a:gdLst/>
              <a:ahLst/>
              <a:cxnLst/>
              <a:rect l="l" t="t" r="r" b="b"/>
              <a:pathLst>
                <a:path w="1376045">
                  <a:moveTo>
                    <a:pt x="0" y="0"/>
                  </a:moveTo>
                  <a:lnTo>
                    <a:pt x="1375797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7473" y="928765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2949" y="405899"/>
                  </a:moveTo>
                  <a:lnTo>
                    <a:pt x="156415" y="400539"/>
                  </a:lnTo>
                  <a:lnTo>
                    <a:pt x="113698" y="385270"/>
                  </a:lnTo>
                  <a:lnTo>
                    <a:pt x="76015" y="361313"/>
                  </a:lnTo>
                  <a:lnTo>
                    <a:pt x="44586" y="329883"/>
                  </a:lnTo>
                  <a:lnTo>
                    <a:pt x="20628" y="292201"/>
                  </a:lnTo>
                  <a:lnTo>
                    <a:pt x="5360" y="249483"/>
                  </a:lnTo>
                  <a:lnTo>
                    <a:pt x="0" y="202949"/>
                  </a:lnTo>
                  <a:lnTo>
                    <a:pt x="5360" y="156414"/>
                  </a:lnTo>
                  <a:lnTo>
                    <a:pt x="20628" y="113696"/>
                  </a:lnTo>
                  <a:lnTo>
                    <a:pt x="44586" y="76014"/>
                  </a:lnTo>
                  <a:lnTo>
                    <a:pt x="76015" y="44585"/>
                  </a:lnTo>
                  <a:lnTo>
                    <a:pt x="113698" y="20627"/>
                  </a:lnTo>
                  <a:lnTo>
                    <a:pt x="156415" y="5359"/>
                  </a:lnTo>
                  <a:lnTo>
                    <a:pt x="202949" y="0"/>
                  </a:lnTo>
                  <a:lnTo>
                    <a:pt x="242727" y="3935"/>
                  </a:lnTo>
                  <a:lnTo>
                    <a:pt x="280615" y="15448"/>
                  </a:lnTo>
                  <a:lnTo>
                    <a:pt x="315546" y="34097"/>
                  </a:lnTo>
                  <a:lnTo>
                    <a:pt x="346456" y="59442"/>
                  </a:lnTo>
                  <a:lnTo>
                    <a:pt x="371801" y="90352"/>
                  </a:lnTo>
                  <a:lnTo>
                    <a:pt x="390450" y="125283"/>
                  </a:lnTo>
                  <a:lnTo>
                    <a:pt x="401963" y="163170"/>
                  </a:lnTo>
                  <a:lnTo>
                    <a:pt x="405899" y="202949"/>
                  </a:lnTo>
                  <a:lnTo>
                    <a:pt x="400539" y="249483"/>
                  </a:lnTo>
                  <a:lnTo>
                    <a:pt x="385270" y="292201"/>
                  </a:lnTo>
                  <a:lnTo>
                    <a:pt x="361313" y="329883"/>
                  </a:lnTo>
                  <a:lnTo>
                    <a:pt x="329883" y="361313"/>
                  </a:lnTo>
                  <a:lnTo>
                    <a:pt x="292201" y="385270"/>
                  </a:lnTo>
                  <a:lnTo>
                    <a:pt x="249483" y="400539"/>
                  </a:lnTo>
                  <a:lnTo>
                    <a:pt x="202949" y="405899"/>
                  </a:lnTo>
                  <a:close/>
                </a:path>
              </a:pathLst>
            </a:custGeom>
            <a:solidFill>
              <a:srgbClr val="FF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265639" y="1131722"/>
            <a:ext cx="3878579" cy="0"/>
          </a:xfrm>
          <a:custGeom>
            <a:avLst/>
            <a:gdLst/>
            <a:ahLst/>
            <a:cxnLst/>
            <a:rect l="l" t="t" r="r" b="b"/>
            <a:pathLst>
              <a:path w="3878579">
                <a:moveTo>
                  <a:pt x="0" y="0"/>
                </a:moveTo>
                <a:lnTo>
                  <a:pt x="387839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1723" y="1374743"/>
            <a:ext cx="815911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ts val="2865"/>
              </a:lnSpc>
              <a:spcBef>
                <a:spcPts val="100"/>
              </a:spcBef>
              <a:buFont typeface="DejaVu Sans"/>
              <a:buChar char="➢"/>
              <a:tabLst>
                <a:tab pos="545465" algn="l"/>
                <a:tab pos="546100" algn="l"/>
              </a:tabLst>
            </a:pPr>
            <a:r>
              <a:rPr sz="2400" b="1" spc="-105" dirty="0">
                <a:latin typeface="Verdana"/>
                <a:cs typeface="Verdana"/>
              </a:rPr>
              <a:t>Small</a:t>
            </a:r>
            <a:r>
              <a:rPr sz="2400" b="1" spc="-150" dirty="0">
                <a:latin typeface="Verdana"/>
                <a:cs typeface="Verdana"/>
              </a:rPr>
              <a:t> </a:t>
            </a:r>
            <a:r>
              <a:rPr sz="2400" b="1" spc="-100" dirty="0">
                <a:latin typeface="Verdana"/>
                <a:cs typeface="Verdana"/>
              </a:rPr>
              <a:t>Talk</a:t>
            </a:r>
            <a:endParaRPr sz="2400">
              <a:latin typeface="Verdana"/>
              <a:cs typeface="Verdana"/>
            </a:endParaRPr>
          </a:p>
          <a:p>
            <a:pPr marL="546100" indent="-533400">
              <a:lnSpc>
                <a:spcPts val="2850"/>
              </a:lnSpc>
              <a:buFont typeface="AoyagiKouzanFontT"/>
              <a:buChar char="➢"/>
              <a:tabLst>
                <a:tab pos="546100" algn="l"/>
              </a:tabLst>
            </a:pPr>
            <a:r>
              <a:rPr sz="2400" spc="15" dirty="0">
                <a:latin typeface="Verdana"/>
                <a:cs typeface="Verdana"/>
              </a:rPr>
              <a:t>Fast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Coding</a:t>
            </a:r>
            <a:endParaRPr sz="2400">
              <a:latin typeface="Verdana"/>
              <a:cs typeface="Verdana"/>
            </a:endParaRPr>
          </a:p>
          <a:p>
            <a:pPr marL="545465" marR="5080" indent="-533400">
              <a:lnSpc>
                <a:spcPts val="2850"/>
              </a:lnSpc>
              <a:spcBef>
                <a:spcPts val="105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400" b="1" spc="-35" dirty="0">
                <a:latin typeface="Verdana"/>
                <a:cs typeface="Verdana"/>
              </a:rPr>
              <a:t>On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105" dirty="0">
                <a:latin typeface="Verdana"/>
                <a:cs typeface="Verdana"/>
              </a:rPr>
              <a:t>any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80" dirty="0">
                <a:latin typeface="Verdana"/>
                <a:cs typeface="Verdana"/>
              </a:rPr>
              <a:t>platform</a:t>
            </a:r>
            <a:r>
              <a:rPr sz="2400" b="1" spc="-5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—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Dialogflow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support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more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than  </a:t>
            </a:r>
            <a:r>
              <a:rPr sz="2400" spc="-229" dirty="0">
                <a:latin typeface="Verdana"/>
                <a:cs typeface="Verdana"/>
              </a:rPr>
              <a:t>20+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platforms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from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Google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home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to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Twitter</a:t>
            </a:r>
            <a:endParaRPr sz="2400">
              <a:latin typeface="Verdana"/>
              <a:cs typeface="Verdana"/>
            </a:endParaRPr>
          </a:p>
          <a:p>
            <a:pPr marL="545465" marR="561975" indent="-533400">
              <a:lnSpc>
                <a:spcPts val="2850"/>
              </a:lnSpc>
              <a:buFont typeface="AoyagiKouzanFontT"/>
              <a:buChar char="➢"/>
              <a:tabLst>
                <a:tab pos="546100" algn="l"/>
              </a:tabLst>
            </a:pPr>
            <a:r>
              <a:rPr sz="2400" b="1" spc="-95" dirty="0">
                <a:latin typeface="Verdana"/>
                <a:cs typeface="Verdana"/>
              </a:rPr>
              <a:t>Across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80" dirty="0">
                <a:latin typeface="Verdana"/>
                <a:cs typeface="Verdana"/>
              </a:rPr>
              <a:t>devices</a:t>
            </a:r>
            <a:r>
              <a:rPr sz="2400" b="1" spc="-5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—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Dialogflow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supports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all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the  </a:t>
            </a:r>
            <a:r>
              <a:rPr sz="2400" spc="5" dirty="0">
                <a:latin typeface="Verdana"/>
                <a:cs typeface="Verdana"/>
              </a:rPr>
              <a:t>devices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from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wearables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to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phones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to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devices.</a:t>
            </a:r>
            <a:endParaRPr sz="2400">
              <a:latin typeface="Verdana"/>
              <a:cs typeface="Verdana"/>
            </a:endParaRPr>
          </a:p>
          <a:p>
            <a:pPr marL="545465" marR="167005" indent="-533400">
              <a:lnSpc>
                <a:spcPts val="2850"/>
              </a:lnSpc>
              <a:buFont typeface="AoyagiKouzanFontT"/>
              <a:buChar char="➢"/>
              <a:tabLst>
                <a:tab pos="546100" algn="l"/>
              </a:tabLst>
            </a:pPr>
            <a:r>
              <a:rPr sz="2400" b="1" spc="-65" dirty="0">
                <a:latin typeface="Verdana"/>
                <a:cs typeface="Verdana"/>
              </a:rPr>
              <a:t>Around </a:t>
            </a:r>
            <a:r>
              <a:rPr sz="2400" b="1" spc="-60" dirty="0">
                <a:latin typeface="Verdana"/>
                <a:cs typeface="Verdana"/>
              </a:rPr>
              <a:t>the </a:t>
            </a:r>
            <a:r>
              <a:rPr sz="2400" b="1" spc="-95" dirty="0">
                <a:latin typeface="Verdana"/>
                <a:cs typeface="Verdana"/>
              </a:rPr>
              <a:t>world </a:t>
            </a:r>
            <a:r>
              <a:rPr sz="2400" dirty="0">
                <a:latin typeface="Verdana"/>
                <a:cs typeface="Verdana"/>
              </a:rPr>
              <a:t>— </a:t>
            </a:r>
            <a:r>
              <a:rPr sz="2400" spc="40" dirty="0">
                <a:latin typeface="Verdana"/>
                <a:cs typeface="Verdana"/>
              </a:rPr>
              <a:t>Dialogflow </a:t>
            </a:r>
            <a:r>
              <a:rPr sz="2400" spc="25" dirty="0">
                <a:latin typeface="Verdana"/>
                <a:cs typeface="Verdana"/>
              </a:rPr>
              <a:t>supports </a:t>
            </a:r>
            <a:r>
              <a:rPr sz="2400" spc="50" dirty="0">
                <a:latin typeface="Verdana"/>
                <a:cs typeface="Verdana"/>
              </a:rPr>
              <a:t>more  than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95" dirty="0">
                <a:latin typeface="Verdana"/>
                <a:cs typeface="Verdana"/>
              </a:rPr>
              <a:t>14+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languages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worldwide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&amp;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more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support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is  </a:t>
            </a:r>
            <a:r>
              <a:rPr sz="2400" spc="30" dirty="0">
                <a:latin typeface="Verdana"/>
                <a:cs typeface="Verdana"/>
              </a:rPr>
              <a:t>coming.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391" y="152399"/>
            <a:ext cx="3146443" cy="822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892413"/>
            <a:ext cx="5001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9404" algn="l"/>
              </a:tabLst>
            </a:pPr>
            <a:r>
              <a:rPr sz="2300" b="1" spc="-5" dirty="0">
                <a:latin typeface="Arial"/>
                <a:cs typeface="Arial"/>
              </a:rPr>
              <a:t>Ho</a:t>
            </a:r>
            <a:r>
              <a:rPr sz="2300" b="1" dirty="0">
                <a:latin typeface="Arial"/>
                <a:cs typeface="Arial"/>
              </a:rPr>
              <a:t>w</a:t>
            </a:r>
            <a:r>
              <a:rPr sz="2300" b="1" spc="-5" dirty="0">
                <a:latin typeface="Arial"/>
                <a:cs typeface="Arial"/>
              </a:rPr>
              <a:t> d</a:t>
            </a:r>
            <a:r>
              <a:rPr sz="2300" b="1" dirty="0">
                <a:latin typeface="Arial"/>
                <a:cs typeface="Arial"/>
              </a:rPr>
              <a:t>o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Chatbot</a:t>
            </a:r>
            <a:r>
              <a:rPr sz="2300" b="1" dirty="0">
                <a:latin typeface="Arial"/>
                <a:cs typeface="Arial"/>
              </a:rPr>
              <a:t>s</a:t>
            </a:r>
            <a:r>
              <a:rPr sz="2300" b="1" spc="-5" dirty="0">
                <a:latin typeface="Arial"/>
                <a:cs typeface="Arial"/>
              </a:rPr>
              <a:t> Dialogflo</a:t>
            </a:r>
            <a:r>
              <a:rPr sz="2300" b="1" dirty="0">
                <a:latin typeface="Arial"/>
                <a:cs typeface="Arial"/>
              </a:rPr>
              <a:t>w	</a:t>
            </a:r>
            <a:r>
              <a:rPr sz="2300" b="1" spc="-5" dirty="0">
                <a:latin typeface="Arial"/>
                <a:cs typeface="Arial"/>
              </a:rPr>
              <a:t>work?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424" y="1525121"/>
            <a:ext cx="8062568" cy="323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0" y="979662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latin typeface="Georgia"/>
                <a:cs typeface="Georgia"/>
              </a:rPr>
              <a:t>Entity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024" y="1554902"/>
            <a:ext cx="4148454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1800" dirty="0">
                <a:latin typeface="Verdana"/>
                <a:cs typeface="Verdana"/>
              </a:rPr>
              <a:t>Variable/parameter 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entity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1800" spc="15" dirty="0">
                <a:latin typeface="Verdana"/>
                <a:cs typeface="Verdana"/>
              </a:rPr>
              <a:t>Important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word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to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an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1800" spc="10" dirty="0">
                <a:latin typeface="Verdana"/>
                <a:cs typeface="Verdana"/>
              </a:rPr>
              <a:t>Possibly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maps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to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domain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55401" y="1821458"/>
            <a:ext cx="2193925" cy="784225"/>
            <a:chOff x="5555401" y="1821458"/>
            <a:chExt cx="2193925" cy="784225"/>
          </a:xfrm>
        </p:grpSpPr>
        <p:sp>
          <p:nvSpPr>
            <p:cNvPr id="5" name="object 5"/>
            <p:cNvSpPr/>
            <p:nvPr/>
          </p:nvSpPr>
          <p:spPr>
            <a:xfrm>
              <a:off x="5560163" y="1826221"/>
              <a:ext cx="2184400" cy="774700"/>
            </a:xfrm>
            <a:custGeom>
              <a:avLst/>
              <a:gdLst/>
              <a:ahLst/>
              <a:cxnLst/>
              <a:rect l="l" t="t" r="r" b="b"/>
              <a:pathLst>
                <a:path w="2184400" h="774700">
                  <a:moveTo>
                    <a:pt x="2054945" y="774298"/>
                  </a:moveTo>
                  <a:lnTo>
                    <a:pt x="129049" y="774298"/>
                  </a:lnTo>
                  <a:lnTo>
                    <a:pt x="78816" y="764157"/>
                  </a:lnTo>
                  <a:lnTo>
                    <a:pt x="37796" y="736501"/>
                  </a:lnTo>
                  <a:lnTo>
                    <a:pt x="10140" y="695480"/>
                  </a:lnTo>
                  <a:lnTo>
                    <a:pt x="0" y="645246"/>
                  </a:lnTo>
                  <a:lnTo>
                    <a:pt x="0" y="129052"/>
                  </a:lnTo>
                  <a:lnTo>
                    <a:pt x="10140" y="78819"/>
                  </a:lnTo>
                  <a:lnTo>
                    <a:pt x="37796" y="37798"/>
                  </a:lnTo>
                  <a:lnTo>
                    <a:pt x="78816" y="10141"/>
                  </a:lnTo>
                  <a:lnTo>
                    <a:pt x="129049" y="0"/>
                  </a:lnTo>
                  <a:lnTo>
                    <a:pt x="2054945" y="0"/>
                  </a:lnTo>
                  <a:lnTo>
                    <a:pt x="2104330" y="9823"/>
                  </a:lnTo>
                  <a:lnTo>
                    <a:pt x="2146195" y="37797"/>
                  </a:lnTo>
                  <a:lnTo>
                    <a:pt x="2174170" y="79665"/>
                  </a:lnTo>
                  <a:lnTo>
                    <a:pt x="2183995" y="129052"/>
                  </a:lnTo>
                  <a:lnTo>
                    <a:pt x="2183995" y="645246"/>
                  </a:lnTo>
                  <a:lnTo>
                    <a:pt x="2173854" y="695480"/>
                  </a:lnTo>
                  <a:lnTo>
                    <a:pt x="2146198" y="736501"/>
                  </a:lnTo>
                  <a:lnTo>
                    <a:pt x="2105178" y="764157"/>
                  </a:lnTo>
                  <a:lnTo>
                    <a:pt x="2054945" y="77429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0163" y="1826221"/>
              <a:ext cx="2184400" cy="774700"/>
            </a:xfrm>
            <a:custGeom>
              <a:avLst/>
              <a:gdLst/>
              <a:ahLst/>
              <a:cxnLst/>
              <a:rect l="l" t="t" r="r" b="b"/>
              <a:pathLst>
                <a:path w="2184400" h="774700">
                  <a:moveTo>
                    <a:pt x="0" y="129052"/>
                  </a:moveTo>
                  <a:lnTo>
                    <a:pt x="10140" y="78819"/>
                  </a:lnTo>
                  <a:lnTo>
                    <a:pt x="37796" y="37798"/>
                  </a:lnTo>
                  <a:lnTo>
                    <a:pt x="78816" y="10141"/>
                  </a:lnTo>
                  <a:lnTo>
                    <a:pt x="129049" y="0"/>
                  </a:lnTo>
                  <a:lnTo>
                    <a:pt x="2054945" y="0"/>
                  </a:lnTo>
                  <a:lnTo>
                    <a:pt x="2104330" y="9823"/>
                  </a:lnTo>
                  <a:lnTo>
                    <a:pt x="2146195" y="37797"/>
                  </a:lnTo>
                  <a:lnTo>
                    <a:pt x="2174170" y="79665"/>
                  </a:lnTo>
                  <a:lnTo>
                    <a:pt x="2183995" y="129052"/>
                  </a:lnTo>
                  <a:lnTo>
                    <a:pt x="2183995" y="645246"/>
                  </a:lnTo>
                  <a:lnTo>
                    <a:pt x="2173854" y="695480"/>
                  </a:lnTo>
                  <a:lnTo>
                    <a:pt x="2146198" y="736501"/>
                  </a:lnTo>
                  <a:lnTo>
                    <a:pt x="2105178" y="764157"/>
                  </a:lnTo>
                  <a:lnTo>
                    <a:pt x="2054945" y="774298"/>
                  </a:lnTo>
                  <a:lnTo>
                    <a:pt x="129049" y="774298"/>
                  </a:lnTo>
                  <a:lnTo>
                    <a:pt x="78816" y="764157"/>
                  </a:lnTo>
                  <a:lnTo>
                    <a:pt x="37796" y="736501"/>
                  </a:lnTo>
                  <a:lnTo>
                    <a:pt x="10140" y="695480"/>
                  </a:lnTo>
                  <a:lnTo>
                    <a:pt x="0" y="645246"/>
                  </a:lnTo>
                  <a:lnTo>
                    <a:pt x="0" y="12905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70989" y="2088784"/>
            <a:ext cx="1476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Verdana"/>
                <a:cs typeface="Verdana"/>
              </a:rPr>
              <a:t>Entity </a:t>
            </a:r>
            <a:r>
              <a:rPr sz="1400" b="1" spc="-55" dirty="0">
                <a:latin typeface="Verdana"/>
                <a:cs typeface="Verdana"/>
              </a:rPr>
              <a:t>Courses</a:t>
            </a:r>
            <a:r>
              <a:rPr sz="1400" b="1" spc="-210" dirty="0">
                <a:latin typeface="Verdana"/>
                <a:cs typeface="Verdana"/>
              </a:rPr>
              <a:t> </a:t>
            </a:r>
            <a:r>
              <a:rPr sz="1400" b="1" spc="-20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2875" y="2769256"/>
            <a:ext cx="1720214" cy="445134"/>
            <a:chOff x="5762875" y="2769256"/>
            <a:chExt cx="1720214" cy="445134"/>
          </a:xfrm>
        </p:grpSpPr>
        <p:sp>
          <p:nvSpPr>
            <p:cNvPr id="9" name="object 9"/>
            <p:cNvSpPr/>
            <p:nvPr/>
          </p:nvSpPr>
          <p:spPr>
            <a:xfrm>
              <a:off x="5767638" y="2774019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1637996" y="435599"/>
                  </a:move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638" y="2774019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0" y="72599"/>
                  </a:move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39075" y="3455055"/>
            <a:ext cx="1720214" cy="445134"/>
            <a:chOff x="5839075" y="3455055"/>
            <a:chExt cx="1720214" cy="445134"/>
          </a:xfrm>
        </p:grpSpPr>
        <p:sp>
          <p:nvSpPr>
            <p:cNvPr id="12" name="object 12"/>
            <p:cNvSpPr/>
            <p:nvPr/>
          </p:nvSpPr>
          <p:spPr>
            <a:xfrm>
              <a:off x="5843838" y="3459817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1637996" y="435599"/>
                  </a:move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3838" y="3459817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0" y="72599"/>
                  </a:move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61927" y="2867235"/>
            <a:ext cx="102743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Verdana"/>
                <a:cs typeface="Verdana"/>
              </a:rPr>
              <a:t>Maths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88265">
              <a:lnSpc>
                <a:spcPct val="100000"/>
              </a:lnSpc>
            </a:pPr>
            <a:r>
              <a:rPr sz="1400" b="1" spc="-25" dirty="0">
                <a:latin typeface="Verdana"/>
                <a:cs typeface="Verdana"/>
              </a:rPr>
              <a:t>Economic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15275" y="4217053"/>
            <a:ext cx="1720214" cy="445134"/>
            <a:chOff x="5915275" y="4217053"/>
            <a:chExt cx="1720214" cy="445134"/>
          </a:xfrm>
        </p:grpSpPr>
        <p:sp>
          <p:nvSpPr>
            <p:cNvPr id="16" name="object 16"/>
            <p:cNvSpPr/>
            <p:nvPr/>
          </p:nvSpPr>
          <p:spPr>
            <a:xfrm>
              <a:off x="5920038" y="4221816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1637996" y="435599"/>
                  </a:move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0038" y="4221816"/>
              <a:ext cx="1710689" cy="435609"/>
            </a:xfrm>
            <a:custGeom>
              <a:avLst/>
              <a:gdLst/>
              <a:ahLst/>
              <a:cxnLst/>
              <a:rect l="l" t="t" r="r" b="b"/>
              <a:pathLst>
                <a:path w="1710690" h="435610">
                  <a:moveTo>
                    <a:pt x="0" y="72599"/>
                  </a:moveTo>
                  <a:lnTo>
                    <a:pt x="5704" y="44338"/>
                  </a:lnTo>
                  <a:lnTo>
                    <a:pt x="21262" y="21262"/>
                  </a:lnTo>
                  <a:lnTo>
                    <a:pt x="44338" y="5704"/>
                  </a:lnTo>
                  <a:lnTo>
                    <a:pt x="72599" y="0"/>
                  </a:lnTo>
                  <a:lnTo>
                    <a:pt x="1637996" y="0"/>
                  </a:lnTo>
                  <a:lnTo>
                    <a:pt x="1678271" y="12202"/>
                  </a:lnTo>
                  <a:lnTo>
                    <a:pt x="1705068" y="44818"/>
                  </a:lnTo>
                  <a:lnTo>
                    <a:pt x="1710596" y="72599"/>
                  </a:lnTo>
                  <a:lnTo>
                    <a:pt x="1710596" y="362999"/>
                  </a:lnTo>
                  <a:lnTo>
                    <a:pt x="1704891" y="391260"/>
                  </a:lnTo>
                  <a:lnTo>
                    <a:pt x="1689334" y="414336"/>
                  </a:lnTo>
                  <a:lnTo>
                    <a:pt x="1666257" y="429894"/>
                  </a:lnTo>
                  <a:lnTo>
                    <a:pt x="1637996" y="435599"/>
                  </a:lnTo>
                  <a:lnTo>
                    <a:pt x="72599" y="435599"/>
                  </a:lnTo>
                  <a:lnTo>
                    <a:pt x="44338" y="429894"/>
                  </a:lnTo>
                  <a:lnTo>
                    <a:pt x="21262" y="414336"/>
                  </a:lnTo>
                  <a:lnTo>
                    <a:pt x="5704" y="391260"/>
                  </a:lnTo>
                  <a:lnTo>
                    <a:pt x="0" y="362999"/>
                  </a:lnTo>
                  <a:lnTo>
                    <a:pt x="0" y="72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14327" y="4315032"/>
            <a:ext cx="1067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Verdana"/>
                <a:cs typeface="Verdana"/>
              </a:rPr>
              <a:t>Algorithms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255</Words>
  <Application>Microsoft Office PowerPoint</Application>
  <PresentationFormat>On-screen Show (16:9)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AoyagiKouzanFontT</vt:lpstr>
      <vt:lpstr>Arial</vt:lpstr>
      <vt:lpstr>Calibri</vt:lpstr>
      <vt:lpstr>DejaVu Sans</vt:lpstr>
      <vt:lpstr>Georgia</vt:lpstr>
      <vt:lpstr>Times New Roman</vt:lpstr>
      <vt:lpstr>Verdana</vt:lpstr>
      <vt:lpstr>Office Theme</vt:lpstr>
      <vt:lpstr>Building Conversational  Chatbots using API.AI</vt:lpstr>
      <vt:lpstr>   What is Dialogflow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Chatbots Dialogflow work?</vt:lpstr>
      <vt:lpstr>Entity</vt:lpstr>
      <vt:lpstr>Entity</vt:lpstr>
      <vt:lpstr>Entity</vt:lpstr>
      <vt:lpstr>Integrations</vt:lpstr>
      <vt:lpstr>History</vt:lpstr>
      <vt:lpstr>Prebuilts Agents</vt:lpstr>
      <vt:lpstr>   Basic Fulfillment(Webhook)</vt:lpstr>
      <vt:lpstr>Nodejs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Conversational  Chatbots using API.AI</dc:title>
  <dc:creator>Admin</dc:creator>
  <cp:lastModifiedBy>Fahim Uz Zaman</cp:lastModifiedBy>
  <cp:revision>5</cp:revision>
  <dcterms:created xsi:type="dcterms:W3CDTF">2021-01-31T08:02:53Z</dcterms:created>
  <dcterms:modified xsi:type="dcterms:W3CDTF">2021-01-31T08:35:02Z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2021-01-31T00:00:00Z</vt:filetime>
  </property>
</Properties>
</file>