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 id="265" r:id="rId9"/>
    <p:sldId id="269" r:id="rId10"/>
    <p:sldId id="266" r:id="rId11"/>
    <p:sldId id="267" r:id="rId12"/>
    <p:sldId id="268"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83075EEB-FCC4-4234-AB07-911B5A3D162E}"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19DC0F4E-7EF8-4C14-BA1A-E56A177BE8B2}">
      <dgm:prSet/>
      <dgm:spPr/>
      <dgm:t>
        <a:bodyPr/>
        <a:lstStyle/>
        <a:p>
          <a:pPr>
            <a:lnSpc>
              <a:spcPct val="100000"/>
            </a:lnSpc>
          </a:pPr>
          <a:r>
            <a:rPr lang="en-US" b="0" i="0"/>
            <a:t>Web Applications: Express is a minimal and flexible Node.js web application framework that provides a robust set of features for web and mobile applications.</a:t>
          </a:r>
          <a:endParaRPr lang="en-US"/>
        </a:p>
      </dgm:t>
    </dgm:pt>
    <dgm:pt modelId="{DE4AF593-F828-4CE0-8BA9-B7054795D4BF}" type="parTrans" cxnId="{18D7D00D-D2A5-4B6E-9B48-71C89E084E56}">
      <dgm:prSet/>
      <dgm:spPr/>
      <dgm:t>
        <a:bodyPr/>
        <a:lstStyle/>
        <a:p>
          <a:endParaRPr lang="en-US"/>
        </a:p>
      </dgm:t>
    </dgm:pt>
    <dgm:pt modelId="{F49CC31D-4F0B-45A9-AB54-029C924A2839}" type="sibTrans" cxnId="{18D7D00D-D2A5-4B6E-9B48-71C89E084E56}">
      <dgm:prSet/>
      <dgm:spPr/>
      <dgm:t>
        <a:bodyPr/>
        <a:lstStyle/>
        <a:p>
          <a:pPr>
            <a:lnSpc>
              <a:spcPct val="100000"/>
            </a:lnSpc>
          </a:pPr>
          <a:endParaRPr lang="en-US"/>
        </a:p>
      </dgm:t>
    </dgm:pt>
    <dgm:pt modelId="{E89A2DAC-E6EA-4C1E-9242-1E55C88ADC08}">
      <dgm:prSet/>
      <dgm:spPr/>
      <dgm:t>
        <a:bodyPr/>
        <a:lstStyle/>
        <a:p>
          <a:pPr>
            <a:lnSpc>
              <a:spcPct val="100000"/>
            </a:lnSpc>
          </a:pPr>
          <a:r>
            <a:rPr lang="en-US" b="0" i="0"/>
            <a:t>APIs: With a myriad of HTTP utility methods and middleware at your disposal, creating a robust API is quick and easy.</a:t>
          </a:r>
          <a:endParaRPr lang="en-US"/>
        </a:p>
      </dgm:t>
    </dgm:pt>
    <dgm:pt modelId="{1E370D93-054A-4180-B765-B26CD150CB8F}" type="parTrans" cxnId="{95B3C8B8-32F0-4CD0-9136-1CDA2F7F9AC4}">
      <dgm:prSet/>
      <dgm:spPr/>
      <dgm:t>
        <a:bodyPr/>
        <a:lstStyle/>
        <a:p>
          <a:endParaRPr lang="en-US"/>
        </a:p>
      </dgm:t>
    </dgm:pt>
    <dgm:pt modelId="{A100290F-49D5-4364-BAE0-5F66ECF89C27}" type="sibTrans" cxnId="{95B3C8B8-32F0-4CD0-9136-1CDA2F7F9AC4}">
      <dgm:prSet/>
      <dgm:spPr/>
      <dgm:t>
        <a:bodyPr/>
        <a:lstStyle/>
        <a:p>
          <a:pPr>
            <a:lnSpc>
              <a:spcPct val="100000"/>
            </a:lnSpc>
          </a:pPr>
          <a:endParaRPr lang="en-US"/>
        </a:p>
      </dgm:t>
    </dgm:pt>
    <dgm:pt modelId="{4E2A92B3-50E8-4485-A291-46730F0EEFD8}">
      <dgm:prSet/>
      <dgm:spPr/>
      <dgm:t>
        <a:bodyPr/>
        <a:lstStyle/>
        <a:p>
          <a:pPr>
            <a:lnSpc>
              <a:spcPct val="100000"/>
            </a:lnSpc>
          </a:pPr>
          <a:r>
            <a:rPr lang="en-US" b="0" i="0"/>
            <a:t>Performance: Express provides a thin layer of fundamental web application features, without obscuring Node.js features that you know and love.</a:t>
          </a:r>
          <a:endParaRPr lang="en-US"/>
        </a:p>
      </dgm:t>
    </dgm:pt>
    <dgm:pt modelId="{B779EB19-CC8E-4B8F-BEB1-0566667D96B5}" type="parTrans" cxnId="{200B6962-7BD1-4D47-B395-A89BBC15C8FB}">
      <dgm:prSet/>
      <dgm:spPr/>
      <dgm:t>
        <a:bodyPr/>
        <a:lstStyle/>
        <a:p>
          <a:endParaRPr lang="en-US"/>
        </a:p>
      </dgm:t>
    </dgm:pt>
    <dgm:pt modelId="{C01EC65A-E4AF-4962-B3D0-17D94F9B1971}" type="sibTrans" cxnId="{200B6962-7BD1-4D47-B395-A89BBC15C8FB}">
      <dgm:prSet/>
      <dgm:spPr/>
      <dgm:t>
        <a:bodyPr/>
        <a:lstStyle/>
        <a:p>
          <a:pPr>
            <a:lnSpc>
              <a:spcPct val="100000"/>
            </a:lnSpc>
          </a:pPr>
          <a:endParaRPr lang="en-US"/>
        </a:p>
      </dgm:t>
    </dgm:pt>
    <dgm:pt modelId="{E6677F0F-DFFC-4E03-BE5A-62C7F51D5EA1}">
      <dgm:prSet/>
      <dgm:spPr/>
      <dgm:t>
        <a:bodyPr/>
        <a:lstStyle/>
        <a:p>
          <a:pPr>
            <a:lnSpc>
              <a:spcPct val="100000"/>
            </a:lnSpc>
          </a:pPr>
          <a:r>
            <a:rPr lang="en-US" b="0" i="0"/>
            <a:t>Frameworks: Many </a:t>
          </a:r>
          <a:r>
            <a:rPr lang="en-US"/>
            <a:t>popular frameworks </a:t>
          </a:r>
          <a:r>
            <a:rPr lang="en-US" b="0" i="0"/>
            <a:t>are based on Express.</a:t>
          </a:r>
          <a:endParaRPr lang="en-US"/>
        </a:p>
      </dgm:t>
    </dgm:pt>
    <dgm:pt modelId="{1D20A5F0-0D77-4878-8970-BECC70B182B7}" type="parTrans" cxnId="{79E3E5A7-1C02-418F-9FF4-82D3D7F2891B}">
      <dgm:prSet/>
      <dgm:spPr/>
      <dgm:t>
        <a:bodyPr/>
        <a:lstStyle/>
        <a:p>
          <a:endParaRPr lang="en-US"/>
        </a:p>
      </dgm:t>
    </dgm:pt>
    <dgm:pt modelId="{C30308A2-0B7D-4A89-A16E-896CF0F33252}" type="sibTrans" cxnId="{79E3E5A7-1C02-418F-9FF4-82D3D7F2891B}">
      <dgm:prSet/>
      <dgm:spPr/>
      <dgm:t>
        <a:bodyPr/>
        <a:lstStyle/>
        <a:p>
          <a:endParaRPr lang="en-US"/>
        </a:p>
      </dgm:t>
    </dgm:pt>
    <dgm:pt modelId="{38419553-7725-4100-9742-94367FE1E493}" type="pres">
      <dgm:prSet presAssocID="{83075EEB-FCC4-4234-AB07-911B5A3D162E}" presName="root" presStyleCnt="0">
        <dgm:presLayoutVars>
          <dgm:dir/>
          <dgm:resizeHandles val="exact"/>
        </dgm:presLayoutVars>
      </dgm:prSet>
      <dgm:spPr/>
    </dgm:pt>
    <dgm:pt modelId="{AB7D2CA9-EA86-4FC1-8D8F-08AE4F55B66F}" type="pres">
      <dgm:prSet presAssocID="{83075EEB-FCC4-4234-AB07-911B5A3D162E}" presName="container" presStyleCnt="0">
        <dgm:presLayoutVars>
          <dgm:dir/>
          <dgm:resizeHandles val="exact"/>
        </dgm:presLayoutVars>
      </dgm:prSet>
      <dgm:spPr/>
    </dgm:pt>
    <dgm:pt modelId="{19E519B7-B83B-41F6-A6DC-D72A1CE49B90}" type="pres">
      <dgm:prSet presAssocID="{19DC0F4E-7EF8-4C14-BA1A-E56A177BE8B2}" presName="compNode" presStyleCnt="0"/>
      <dgm:spPr/>
    </dgm:pt>
    <dgm:pt modelId="{78F475A0-9F30-4AC9-918D-F33BD6B8905B}" type="pres">
      <dgm:prSet presAssocID="{19DC0F4E-7EF8-4C14-BA1A-E56A177BE8B2}" presName="iconBgRect" presStyleLbl="bgShp" presStyleIdx="0" presStyleCnt="4"/>
      <dgm:spPr/>
    </dgm:pt>
    <dgm:pt modelId="{4B6B033F-89B6-4468-AC2B-73A9C29D220B}" type="pres">
      <dgm:prSet presAssocID="{19DC0F4E-7EF8-4C14-BA1A-E56A177BE8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A2EBEAEB-5B99-4BE7-9C85-FE17F8DB47AD}" type="pres">
      <dgm:prSet presAssocID="{19DC0F4E-7EF8-4C14-BA1A-E56A177BE8B2}" presName="spaceRect" presStyleCnt="0"/>
      <dgm:spPr/>
    </dgm:pt>
    <dgm:pt modelId="{913720CA-719F-4DF9-AA13-0DDA28341B0A}" type="pres">
      <dgm:prSet presAssocID="{19DC0F4E-7EF8-4C14-BA1A-E56A177BE8B2}" presName="textRect" presStyleLbl="revTx" presStyleIdx="0" presStyleCnt="4">
        <dgm:presLayoutVars>
          <dgm:chMax val="1"/>
          <dgm:chPref val="1"/>
        </dgm:presLayoutVars>
      </dgm:prSet>
      <dgm:spPr/>
    </dgm:pt>
    <dgm:pt modelId="{D4252012-7CEB-4169-9054-45949F860F04}" type="pres">
      <dgm:prSet presAssocID="{F49CC31D-4F0B-45A9-AB54-029C924A2839}" presName="sibTrans" presStyleLbl="sibTrans2D1" presStyleIdx="0" presStyleCnt="0"/>
      <dgm:spPr/>
    </dgm:pt>
    <dgm:pt modelId="{A17D2DCE-4C54-4BFA-A873-B24BEB154DC8}" type="pres">
      <dgm:prSet presAssocID="{E89A2DAC-E6EA-4C1E-9242-1E55C88ADC08}" presName="compNode" presStyleCnt="0"/>
      <dgm:spPr/>
    </dgm:pt>
    <dgm:pt modelId="{9A97DF87-4B6F-4C57-A79C-47C1CB98CA8B}" type="pres">
      <dgm:prSet presAssocID="{E89A2DAC-E6EA-4C1E-9242-1E55C88ADC08}" presName="iconBgRect" presStyleLbl="bgShp" presStyleIdx="1" presStyleCnt="4"/>
      <dgm:spPr/>
    </dgm:pt>
    <dgm:pt modelId="{424E9D6B-A3E3-4894-83D1-7E19BCDBECD0}" type="pres">
      <dgm:prSet presAssocID="{E89A2DAC-E6EA-4C1E-9242-1E55C88ADC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B5EFD5E-FF0F-4BCE-8B85-78B1F2EEA500}" type="pres">
      <dgm:prSet presAssocID="{E89A2DAC-E6EA-4C1E-9242-1E55C88ADC08}" presName="spaceRect" presStyleCnt="0"/>
      <dgm:spPr/>
    </dgm:pt>
    <dgm:pt modelId="{88FC8986-89F1-4977-B86E-6A5E449E8ADF}" type="pres">
      <dgm:prSet presAssocID="{E89A2DAC-E6EA-4C1E-9242-1E55C88ADC08}" presName="textRect" presStyleLbl="revTx" presStyleIdx="1" presStyleCnt="4">
        <dgm:presLayoutVars>
          <dgm:chMax val="1"/>
          <dgm:chPref val="1"/>
        </dgm:presLayoutVars>
      </dgm:prSet>
      <dgm:spPr/>
    </dgm:pt>
    <dgm:pt modelId="{07F36ECB-D94B-47D2-9B23-700B3C8FDCE9}" type="pres">
      <dgm:prSet presAssocID="{A100290F-49D5-4364-BAE0-5F66ECF89C27}" presName="sibTrans" presStyleLbl="sibTrans2D1" presStyleIdx="0" presStyleCnt="0"/>
      <dgm:spPr/>
    </dgm:pt>
    <dgm:pt modelId="{78F72994-CCCB-4681-A907-A737A5DB098F}" type="pres">
      <dgm:prSet presAssocID="{4E2A92B3-50E8-4485-A291-46730F0EEFD8}" presName="compNode" presStyleCnt="0"/>
      <dgm:spPr/>
    </dgm:pt>
    <dgm:pt modelId="{8D0EF22A-8BF9-4C83-84C8-9E848B4BB4D6}" type="pres">
      <dgm:prSet presAssocID="{4E2A92B3-50E8-4485-A291-46730F0EEFD8}" presName="iconBgRect" presStyleLbl="bgShp" presStyleIdx="2" presStyleCnt="4"/>
      <dgm:spPr/>
    </dgm:pt>
    <dgm:pt modelId="{B0A9B659-3C99-43D8-9109-6DC873DAE5DA}" type="pres">
      <dgm:prSet presAssocID="{4E2A92B3-50E8-4485-A291-46730F0EEF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with Pulse"/>
        </a:ext>
      </dgm:extLst>
    </dgm:pt>
    <dgm:pt modelId="{637A12E2-0541-4787-9B90-CC8C7C1EE2DC}" type="pres">
      <dgm:prSet presAssocID="{4E2A92B3-50E8-4485-A291-46730F0EEFD8}" presName="spaceRect" presStyleCnt="0"/>
      <dgm:spPr/>
    </dgm:pt>
    <dgm:pt modelId="{70472CD6-8FFD-4FCA-B875-BA09400D616C}" type="pres">
      <dgm:prSet presAssocID="{4E2A92B3-50E8-4485-A291-46730F0EEFD8}" presName="textRect" presStyleLbl="revTx" presStyleIdx="2" presStyleCnt="4">
        <dgm:presLayoutVars>
          <dgm:chMax val="1"/>
          <dgm:chPref val="1"/>
        </dgm:presLayoutVars>
      </dgm:prSet>
      <dgm:spPr/>
    </dgm:pt>
    <dgm:pt modelId="{284A7ECA-620D-4F8B-9F4D-B667E56C8A3E}" type="pres">
      <dgm:prSet presAssocID="{C01EC65A-E4AF-4962-B3D0-17D94F9B1971}" presName="sibTrans" presStyleLbl="sibTrans2D1" presStyleIdx="0" presStyleCnt="0"/>
      <dgm:spPr/>
    </dgm:pt>
    <dgm:pt modelId="{706B02A8-3759-4831-9B8F-BE9479BFC61F}" type="pres">
      <dgm:prSet presAssocID="{E6677F0F-DFFC-4E03-BE5A-62C7F51D5EA1}" presName="compNode" presStyleCnt="0"/>
      <dgm:spPr/>
    </dgm:pt>
    <dgm:pt modelId="{03F40C87-FFC0-4797-9F6B-A2099F8B920C}" type="pres">
      <dgm:prSet presAssocID="{E6677F0F-DFFC-4E03-BE5A-62C7F51D5EA1}" presName="iconBgRect" presStyleLbl="bgShp" presStyleIdx="3" presStyleCnt="4"/>
      <dgm:spPr/>
    </dgm:pt>
    <dgm:pt modelId="{458B9BD8-E0A0-4083-95C8-C264CD47BCFF}" type="pres">
      <dgm:prSet presAssocID="{E6677F0F-DFFC-4E03-BE5A-62C7F51D5EA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own"/>
        </a:ext>
      </dgm:extLst>
    </dgm:pt>
    <dgm:pt modelId="{9A817F66-8A8C-4DE3-97F8-58D94481E89E}" type="pres">
      <dgm:prSet presAssocID="{E6677F0F-DFFC-4E03-BE5A-62C7F51D5EA1}" presName="spaceRect" presStyleCnt="0"/>
      <dgm:spPr/>
    </dgm:pt>
    <dgm:pt modelId="{5645519B-8405-431B-BD08-766C1F906FF4}" type="pres">
      <dgm:prSet presAssocID="{E6677F0F-DFFC-4E03-BE5A-62C7F51D5EA1}" presName="textRect" presStyleLbl="revTx" presStyleIdx="3" presStyleCnt="4">
        <dgm:presLayoutVars>
          <dgm:chMax val="1"/>
          <dgm:chPref val="1"/>
        </dgm:presLayoutVars>
      </dgm:prSet>
      <dgm:spPr/>
    </dgm:pt>
  </dgm:ptLst>
  <dgm:cxnLst>
    <dgm:cxn modelId="{D7840D03-0E25-470E-8552-BB0B8CE16BEF}" type="presOf" srcId="{F49CC31D-4F0B-45A9-AB54-029C924A2839}" destId="{D4252012-7CEB-4169-9054-45949F860F04}" srcOrd="0" destOrd="0" presId="urn:microsoft.com/office/officeart/2018/2/layout/IconCircleList"/>
    <dgm:cxn modelId="{18D7D00D-D2A5-4B6E-9B48-71C89E084E56}" srcId="{83075EEB-FCC4-4234-AB07-911B5A3D162E}" destId="{19DC0F4E-7EF8-4C14-BA1A-E56A177BE8B2}" srcOrd="0" destOrd="0" parTransId="{DE4AF593-F828-4CE0-8BA9-B7054795D4BF}" sibTransId="{F49CC31D-4F0B-45A9-AB54-029C924A2839}"/>
    <dgm:cxn modelId="{13835317-E6CE-42C9-880B-D44614FB329E}" type="presOf" srcId="{C01EC65A-E4AF-4962-B3D0-17D94F9B1971}" destId="{284A7ECA-620D-4F8B-9F4D-B667E56C8A3E}" srcOrd="0" destOrd="0" presId="urn:microsoft.com/office/officeart/2018/2/layout/IconCircleList"/>
    <dgm:cxn modelId="{200B6962-7BD1-4D47-B395-A89BBC15C8FB}" srcId="{83075EEB-FCC4-4234-AB07-911B5A3D162E}" destId="{4E2A92B3-50E8-4485-A291-46730F0EEFD8}" srcOrd="2" destOrd="0" parTransId="{B779EB19-CC8E-4B8F-BEB1-0566667D96B5}" sibTransId="{C01EC65A-E4AF-4962-B3D0-17D94F9B1971}"/>
    <dgm:cxn modelId="{A7732643-D093-4ABF-A867-9C9A1AA0016C}" type="presOf" srcId="{19DC0F4E-7EF8-4C14-BA1A-E56A177BE8B2}" destId="{913720CA-719F-4DF9-AA13-0DDA28341B0A}" srcOrd="0" destOrd="0" presId="urn:microsoft.com/office/officeart/2018/2/layout/IconCircleList"/>
    <dgm:cxn modelId="{1A1D0D84-3EB6-4D75-B7AE-C80DEDD3D215}" type="presOf" srcId="{A100290F-49D5-4364-BAE0-5F66ECF89C27}" destId="{07F36ECB-D94B-47D2-9B23-700B3C8FDCE9}" srcOrd="0" destOrd="0" presId="urn:microsoft.com/office/officeart/2018/2/layout/IconCircleList"/>
    <dgm:cxn modelId="{05834398-F9A7-4F49-8622-32FAC2B7C56E}" type="presOf" srcId="{E89A2DAC-E6EA-4C1E-9242-1E55C88ADC08}" destId="{88FC8986-89F1-4977-B86E-6A5E449E8ADF}" srcOrd="0" destOrd="0" presId="urn:microsoft.com/office/officeart/2018/2/layout/IconCircleList"/>
    <dgm:cxn modelId="{79E3E5A7-1C02-418F-9FF4-82D3D7F2891B}" srcId="{83075EEB-FCC4-4234-AB07-911B5A3D162E}" destId="{E6677F0F-DFFC-4E03-BE5A-62C7F51D5EA1}" srcOrd="3" destOrd="0" parTransId="{1D20A5F0-0D77-4878-8970-BECC70B182B7}" sibTransId="{C30308A2-0B7D-4A89-A16E-896CF0F33252}"/>
    <dgm:cxn modelId="{95B3C8B8-32F0-4CD0-9136-1CDA2F7F9AC4}" srcId="{83075EEB-FCC4-4234-AB07-911B5A3D162E}" destId="{E89A2DAC-E6EA-4C1E-9242-1E55C88ADC08}" srcOrd="1" destOrd="0" parTransId="{1E370D93-054A-4180-B765-B26CD150CB8F}" sibTransId="{A100290F-49D5-4364-BAE0-5F66ECF89C27}"/>
    <dgm:cxn modelId="{2D63F3BA-A420-4E04-B3E0-33CCEF141919}" type="presOf" srcId="{E6677F0F-DFFC-4E03-BE5A-62C7F51D5EA1}" destId="{5645519B-8405-431B-BD08-766C1F906FF4}" srcOrd="0" destOrd="0" presId="urn:microsoft.com/office/officeart/2018/2/layout/IconCircleList"/>
    <dgm:cxn modelId="{E34D70BE-4B68-4C7C-8CD0-061E5084C341}" type="presOf" srcId="{83075EEB-FCC4-4234-AB07-911B5A3D162E}" destId="{38419553-7725-4100-9742-94367FE1E493}" srcOrd="0" destOrd="0" presId="urn:microsoft.com/office/officeart/2018/2/layout/IconCircleList"/>
    <dgm:cxn modelId="{FCD9AFDD-47AE-4037-94E1-B86AF685D251}" type="presOf" srcId="{4E2A92B3-50E8-4485-A291-46730F0EEFD8}" destId="{70472CD6-8FFD-4FCA-B875-BA09400D616C}" srcOrd="0" destOrd="0" presId="urn:microsoft.com/office/officeart/2018/2/layout/IconCircleList"/>
    <dgm:cxn modelId="{2E1A3165-C0BA-466D-8AAC-D0E34553990D}" type="presParOf" srcId="{38419553-7725-4100-9742-94367FE1E493}" destId="{AB7D2CA9-EA86-4FC1-8D8F-08AE4F55B66F}" srcOrd="0" destOrd="0" presId="urn:microsoft.com/office/officeart/2018/2/layout/IconCircleList"/>
    <dgm:cxn modelId="{DD8B639A-1CFF-4A60-88EB-1C96B01B7A1F}" type="presParOf" srcId="{AB7D2CA9-EA86-4FC1-8D8F-08AE4F55B66F}" destId="{19E519B7-B83B-41F6-A6DC-D72A1CE49B90}" srcOrd="0" destOrd="0" presId="urn:microsoft.com/office/officeart/2018/2/layout/IconCircleList"/>
    <dgm:cxn modelId="{5E3FE7E0-D4F5-472E-A8E1-A763991D84D8}" type="presParOf" srcId="{19E519B7-B83B-41F6-A6DC-D72A1CE49B90}" destId="{78F475A0-9F30-4AC9-918D-F33BD6B8905B}" srcOrd="0" destOrd="0" presId="urn:microsoft.com/office/officeart/2018/2/layout/IconCircleList"/>
    <dgm:cxn modelId="{22D2B3FC-0D09-4F17-A590-356FA259B106}" type="presParOf" srcId="{19E519B7-B83B-41F6-A6DC-D72A1CE49B90}" destId="{4B6B033F-89B6-4468-AC2B-73A9C29D220B}" srcOrd="1" destOrd="0" presId="urn:microsoft.com/office/officeart/2018/2/layout/IconCircleList"/>
    <dgm:cxn modelId="{E61F6F45-8BFD-4CA1-9D74-175E49950837}" type="presParOf" srcId="{19E519B7-B83B-41F6-A6DC-D72A1CE49B90}" destId="{A2EBEAEB-5B99-4BE7-9C85-FE17F8DB47AD}" srcOrd="2" destOrd="0" presId="urn:microsoft.com/office/officeart/2018/2/layout/IconCircleList"/>
    <dgm:cxn modelId="{CDBC4D45-C366-4502-8DC1-2CC04030DD71}" type="presParOf" srcId="{19E519B7-B83B-41F6-A6DC-D72A1CE49B90}" destId="{913720CA-719F-4DF9-AA13-0DDA28341B0A}" srcOrd="3" destOrd="0" presId="urn:microsoft.com/office/officeart/2018/2/layout/IconCircleList"/>
    <dgm:cxn modelId="{54F2CEF6-9AFD-46A2-8C08-23A619F0F4CD}" type="presParOf" srcId="{AB7D2CA9-EA86-4FC1-8D8F-08AE4F55B66F}" destId="{D4252012-7CEB-4169-9054-45949F860F04}" srcOrd="1" destOrd="0" presId="urn:microsoft.com/office/officeart/2018/2/layout/IconCircleList"/>
    <dgm:cxn modelId="{20FCEEB0-21C7-49AE-BEB3-7E2555D1F37C}" type="presParOf" srcId="{AB7D2CA9-EA86-4FC1-8D8F-08AE4F55B66F}" destId="{A17D2DCE-4C54-4BFA-A873-B24BEB154DC8}" srcOrd="2" destOrd="0" presId="urn:microsoft.com/office/officeart/2018/2/layout/IconCircleList"/>
    <dgm:cxn modelId="{D3D1BAEE-A63D-45DC-8EDF-C81804F2D54E}" type="presParOf" srcId="{A17D2DCE-4C54-4BFA-A873-B24BEB154DC8}" destId="{9A97DF87-4B6F-4C57-A79C-47C1CB98CA8B}" srcOrd="0" destOrd="0" presId="urn:microsoft.com/office/officeart/2018/2/layout/IconCircleList"/>
    <dgm:cxn modelId="{56541BB9-FA28-4FE4-8390-1FD7549B95D9}" type="presParOf" srcId="{A17D2DCE-4C54-4BFA-A873-B24BEB154DC8}" destId="{424E9D6B-A3E3-4894-83D1-7E19BCDBECD0}" srcOrd="1" destOrd="0" presId="urn:microsoft.com/office/officeart/2018/2/layout/IconCircleList"/>
    <dgm:cxn modelId="{1BF096C2-EF30-4B99-B126-500F74D27C71}" type="presParOf" srcId="{A17D2DCE-4C54-4BFA-A873-B24BEB154DC8}" destId="{CB5EFD5E-FF0F-4BCE-8B85-78B1F2EEA500}" srcOrd="2" destOrd="0" presId="urn:microsoft.com/office/officeart/2018/2/layout/IconCircleList"/>
    <dgm:cxn modelId="{7D6D0497-32DE-4E44-9DE7-DBE67511B6B2}" type="presParOf" srcId="{A17D2DCE-4C54-4BFA-A873-B24BEB154DC8}" destId="{88FC8986-89F1-4977-B86E-6A5E449E8ADF}" srcOrd="3" destOrd="0" presId="urn:microsoft.com/office/officeart/2018/2/layout/IconCircleList"/>
    <dgm:cxn modelId="{4BEA60F3-70D7-45CB-921E-56421CB9657B}" type="presParOf" srcId="{AB7D2CA9-EA86-4FC1-8D8F-08AE4F55B66F}" destId="{07F36ECB-D94B-47D2-9B23-700B3C8FDCE9}" srcOrd="3" destOrd="0" presId="urn:microsoft.com/office/officeart/2018/2/layout/IconCircleList"/>
    <dgm:cxn modelId="{41194CC5-6AB6-4E2A-B9D8-6635FD9674CC}" type="presParOf" srcId="{AB7D2CA9-EA86-4FC1-8D8F-08AE4F55B66F}" destId="{78F72994-CCCB-4681-A907-A737A5DB098F}" srcOrd="4" destOrd="0" presId="urn:microsoft.com/office/officeart/2018/2/layout/IconCircleList"/>
    <dgm:cxn modelId="{05473074-C7E7-40A2-AAC8-A2D3A267866D}" type="presParOf" srcId="{78F72994-CCCB-4681-A907-A737A5DB098F}" destId="{8D0EF22A-8BF9-4C83-84C8-9E848B4BB4D6}" srcOrd="0" destOrd="0" presId="urn:microsoft.com/office/officeart/2018/2/layout/IconCircleList"/>
    <dgm:cxn modelId="{2ACAC610-2661-4C01-8251-0E1B34225B26}" type="presParOf" srcId="{78F72994-CCCB-4681-A907-A737A5DB098F}" destId="{B0A9B659-3C99-43D8-9109-6DC873DAE5DA}" srcOrd="1" destOrd="0" presId="urn:microsoft.com/office/officeart/2018/2/layout/IconCircleList"/>
    <dgm:cxn modelId="{4500EDE0-BB24-49C8-AE11-2C09C4577DDA}" type="presParOf" srcId="{78F72994-CCCB-4681-A907-A737A5DB098F}" destId="{637A12E2-0541-4787-9B90-CC8C7C1EE2DC}" srcOrd="2" destOrd="0" presId="urn:microsoft.com/office/officeart/2018/2/layout/IconCircleList"/>
    <dgm:cxn modelId="{49E8F83C-AADE-41DC-8CB1-7F71E795BDF3}" type="presParOf" srcId="{78F72994-CCCB-4681-A907-A737A5DB098F}" destId="{70472CD6-8FFD-4FCA-B875-BA09400D616C}" srcOrd="3" destOrd="0" presId="urn:microsoft.com/office/officeart/2018/2/layout/IconCircleList"/>
    <dgm:cxn modelId="{791B14B2-B25C-46FE-8BFD-3BE4F87FA37D}" type="presParOf" srcId="{AB7D2CA9-EA86-4FC1-8D8F-08AE4F55B66F}" destId="{284A7ECA-620D-4F8B-9F4D-B667E56C8A3E}" srcOrd="5" destOrd="0" presId="urn:microsoft.com/office/officeart/2018/2/layout/IconCircleList"/>
    <dgm:cxn modelId="{65CBB44B-7C5F-4DEE-9F57-F328F033779A}" type="presParOf" srcId="{AB7D2CA9-EA86-4FC1-8D8F-08AE4F55B66F}" destId="{706B02A8-3759-4831-9B8F-BE9479BFC61F}" srcOrd="6" destOrd="0" presId="urn:microsoft.com/office/officeart/2018/2/layout/IconCircleList"/>
    <dgm:cxn modelId="{0BC623C3-B5C6-455C-8F04-9FBE74931887}" type="presParOf" srcId="{706B02A8-3759-4831-9B8F-BE9479BFC61F}" destId="{03F40C87-FFC0-4797-9F6B-A2099F8B920C}" srcOrd="0" destOrd="0" presId="urn:microsoft.com/office/officeart/2018/2/layout/IconCircleList"/>
    <dgm:cxn modelId="{1A5F9E6B-478F-4293-9AA7-D99809DA13E3}" type="presParOf" srcId="{706B02A8-3759-4831-9B8F-BE9479BFC61F}" destId="{458B9BD8-E0A0-4083-95C8-C264CD47BCFF}" srcOrd="1" destOrd="0" presId="urn:microsoft.com/office/officeart/2018/2/layout/IconCircleList"/>
    <dgm:cxn modelId="{34AEE78B-129F-4D89-A901-8AD4CF9D3F33}" type="presParOf" srcId="{706B02A8-3759-4831-9B8F-BE9479BFC61F}" destId="{9A817F66-8A8C-4DE3-97F8-58D94481E89E}" srcOrd="2" destOrd="0" presId="urn:microsoft.com/office/officeart/2018/2/layout/IconCircleList"/>
    <dgm:cxn modelId="{D6F414F6-22BC-47D8-A8B0-267B31D8B435}" type="presParOf" srcId="{706B02A8-3759-4831-9B8F-BE9479BFC61F}" destId="{5645519B-8405-431B-BD08-766C1F906FF4}"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475A0-9F30-4AC9-918D-F33BD6B8905B}">
      <dsp:nvSpPr>
        <dsp:cNvPr id="0" name=""/>
        <dsp:cNvSpPr/>
      </dsp:nvSpPr>
      <dsp:spPr>
        <a:xfrm>
          <a:off x="69201" y="967564"/>
          <a:ext cx="604800" cy="6048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B033F-89B6-4468-AC2B-73A9C29D220B}">
      <dsp:nvSpPr>
        <dsp:cNvPr id="0" name=""/>
        <dsp:cNvSpPr/>
      </dsp:nvSpPr>
      <dsp:spPr>
        <a:xfrm>
          <a:off x="196209" y="1094572"/>
          <a:ext cx="350784" cy="350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3720CA-719F-4DF9-AA13-0DDA28341B0A}">
      <dsp:nvSpPr>
        <dsp:cNvPr id="0" name=""/>
        <dsp:cNvSpPr/>
      </dsp:nvSpPr>
      <dsp:spPr>
        <a:xfrm>
          <a:off x="803601" y="967564"/>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Web Applications: Express is a minimal and flexible Node.js web application framework that provides a robust set of features for web and mobile applications.</a:t>
          </a:r>
          <a:endParaRPr lang="en-US" sz="1100" kern="1200"/>
        </a:p>
      </dsp:txBody>
      <dsp:txXfrm>
        <a:off x="803601" y="967564"/>
        <a:ext cx="1425599" cy="604800"/>
      </dsp:txXfrm>
    </dsp:sp>
    <dsp:sp modelId="{9A97DF87-4B6F-4C57-A79C-47C1CB98CA8B}">
      <dsp:nvSpPr>
        <dsp:cNvPr id="0" name=""/>
        <dsp:cNvSpPr/>
      </dsp:nvSpPr>
      <dsp:spPr>
        <a:xfrm>
          <a:off x="2477601" y="967564"/>
          <a:ext cx="604800" cy="6048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4E9D6B-A3E3-4894-83D1-7E19BCDBECD0}">
      <dsp:nvSpPr>
        <dsp:cNvPr id="0" name=""/>
        <dsp:cNvSpPr/>
      </dsp:nvSpPr>
      <dsp:spPr>
        <a:xfrm>
          <a:off x="2604609" y="1094572"/>
          <a:ext cx="350784" cy="3507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FC8986-89F1-4977-B86E-6A5E449E8ADF}">
      <dsp:nvSpPr>
        <dsp:cNvPr id="0" name=""/>
        <dsp:cNvSpPr/>
      </dsp:nvSpPr>
      <dsp:spPr>
        <a:xfrm>
          <a:off x="3212001" y="967564"/>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APIs: With a myriad of HTTP utility methods and middleware at your disposal, creating a robust API is quick and easy.</a:t>
          </a:r>
          <a:endParaRPr lang="en-US" sz="1100" kern="1200"/>
        </a:p>
      </dsp:txBody>
      <dsp:txXfrm>
        <a:off x="3212001" y="967564"/>
        <a:ext cx="1425599" cy="604800"/>
      </dsp:txXfrm>
    </dsp:sp>
    <dsp:sp modelId="{8D0EF22A-8BF9-4C83-84C8-9E848B4BB4D6}">
      <dsp:nvSpPr>
        <dsp:cNvPr id="0" name=""/>
        <dsp:cNvSpPr/>
      </dsp:nvSpPr>
      <dsp:spPr>
        <a:xfrm>
          <a:off x="69201" y="2216465"/>
          <a:ext cx="604800" cy="6048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9B659-3C99-43D8-9109-6DC873DAE5DA}">
      <dsp:nvSpPr>
        <dsp:cNvPr id="0" name=""/>
        <dsp:cNvSpPr/>
      </dsp:nvSpPr>
      <dsp:spPr>
        <a:xfrm>
          <a:off x="196209" y="2343473"/>
          <a:ext cx="350784" cy="3507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472CD6-8FFD-4FCA-B875-BA09400D616C}">
      <dsp:nvSpPr>
        <dsp:cNvPr id="0" name=""/>
        <dsp:cNvSpPr/>
      </dsp:nvSpPr>
      <dsp:spPr>
        <a:xfrm>
          <a:off x="803601" y="2216465"/>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Performance: Express provides a thin layer of fundamental web application features, without obscuring Node.js features that you know and love.</a:t>
          </a:r>
          <a:endParaRPr lang="en-US" sz="1100" kern="1200"/>
        </a:p>
      </dsp:txBody>
      <dsp:txXfrm>
        <a:off x="803601" y="2216465"/>
        <a:ext cx="1425599" cy="604800"/>
      </dsp:txXfrm>
    </dsp:sp>
    <dsp:sp modelId="{03F40C87-FFC0-4797-9F6B-A2099F8B920C}">
      <dsp:nvSpPr>
        <dsp:cNvPr id="0" name=""/>
        <dsp:cNvSpPr/>
      </dsp:nvSpPr>
      <dsp:spPr>
        <a:xfrm>
          <a:off x="2477601" y="2216465"/>
          <a:ext cx="604800" cy="6048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B9BD8-E0A0-4083-95C8-C264CD47BCFF}">
      <dsp:nvSpPr>
        <dsp:cNvPr id="0" name=""/>
        <dsp:cNvSpPr/>
      </dsp:nvSpPr>
      <dsp:spPr>
        <a:xfrm>
          <a:off x="2604609" y="2343473"/>
          <a:ext cx="350784" cy="3507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45519B-8405-431B-BD08-766C1F906FF4}">
      <dsp:nvSpPr>
        <dsp:cNvPr id="0" name=""/>
        <dsp:cNvSpPr/>
      </dsp:nvSpPr>
      <dsp:spPr>
        <a:xfrm>
          <a:off x="3212001" y="2216465"/>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Frameworks: Many </a:t>
          </a:r>
          <a:r>
            <a:rPr lang="en-US" sz="1100" kern="1200"/>
            <a:t>popular frameworks </a:t>
          </a:r>
          <a:r>
            <a:rPr lang="en-US" sz="1100" b="0" i="0" kern="1200"/>
            <a:t>are based on Express.</a:t>
          </a:r>
          <a:endParaRPr lang="en-US" sz="1100" kern="1200"/>
        </a:p>
      </dsp:txBody>
      <dsp:txXfrm>
        <a:off x="3212001" y="2216465"/>
        <a:ext cx="1425599" cy="6048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948-A690-4BFC-BF37-C8CB2B30F2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CE34C7-4495-443F-953D-BB1B5F44D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9F5AC6-2248-46C5-9282-0CD34AC07ADF}"/>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5" name="Footer Placeholder 4">
            <a:extLst>
              <a:ext uri="{FF2B5EF4-FFF2-40B4-BE49-F238E27FC236}">
                <a16:creationId xmlns:a16="http://schemas.microsoft.com/office/drawing/2014/main" id="{C4C1F3E4-2715-42AD-B30D-DEC72257C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29B14-35D4-4830-8B55-E58E3BA49C50}"/>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251524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5943-79CD-47E0-A6A6-21B3FB2520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51D7C5-2210-475E-A4EE-3674D06547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2DFF1-2E89-4156-A921-AA9903EBAA8F}"/>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5" name="Footer Placeholder 4">
            <a:extLst>
              <a:ext uri="{FF2B5EF4-FFF2-40B4-BE49-F238E27FC236}">
                <a16:creationId xmlns:a16="http://schemas.microsoft.com/office/drawing/2014/main" id="{919EC913-3E8D-4992-8D9E-4202B0312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001D7-0DF2-4055-B2C7-027844B3884A}"/>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323608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8131F-D537-4039-A47B-42D434FF15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5604D-092A-462F-90E8-053FE3B3AF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ED60F-B457-4E07-9D5E-79B6C0D86237}"/>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5" name="Footer Placeholder 4">
            <a:extLst>
              <a:ext uri="{FF2B5EF4-FFF2-40B4-BE49-F238E27FC236}">
                <a16:creationId xmlns:a16="http://schemas.microsoft.com/office/drawing/2014/main" id="{36A6A3BD-17E6-4E87-B2A7-5913C40EA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F068B-54CC-4EE7-979C-A99039E295C7}"/>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57726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C85A-FCA6-4F71-A40D-8FE72DF2C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6587F7-50C8-44D4-B348-2AA93A0E4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AEE7B-6707-448B-8DD5-2384A14BF9AA}"/>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5" name="Footer Placeholder 4">
            <a:extLst>
              <a:ext uri="{FF2B5EF4-FFF2-40B4-BE49-F238E27FC236}">
                <a16:creationId xmlns:a16="http://schemas.microsoft.com/office/drawing/2014/main" id="{EBFB9105-F514-4BC5-8A39-28E9523A2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CBF1E-B968-425D-B71D-1700A208702C}"/>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36763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6C00-7EA2-468D-9D3D-20539F5F9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DC9850-0219-406B-AB3D-0923D4D24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3C231-76CA-4C4A-AC7E-033F0DBA1ED4}"/>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5" name="Footer Placeholder 4">
            <a:extLst>
              <a:ext uri="{FF2B5EF4-FFF2-40B4-BE49-F238E27FC236}">
                <a16:creationId xmlns:a16="http://schemas.microsoft.com/office/drawing/2014/main" id="{A0FFA816-D372-4668-89E7-AC4CB6C46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3F8B1-BAC3-427D-B0DA-E7233964B269}"/>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111163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D4F4-4D12-4EE1-867F-13A3555CD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D904D-1110-4887-BC45-1928EA3BF7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2FDCCD-AAFA-4BF0-ADA7-A0FD0C63B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A59583-99CE-4DCD-9283-0EBBCDB405F7}"/>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6" name="Footer Placeholder 5">
            <a:extLst>
              <a:ext uri="{FF2B5EF4-FFF2-40B4-BE49-F238E27FC236}">
                <a16:creationId xmlns:a16="http://schemas.microsoft.com/office/drawing/2014/main" id="{2FEDFA27-022D-4EC4-9B09-94063FE00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905A2-64B6-45BA-A39C-6C05F308E7AE}"/>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182797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E645-FBA0-4473-BA35-3B4F8D8EA6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70B3B2-E77E-4715-B26E-CB2BD014D3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EF35FF-B86D-4965-9F16-B3B6EFEAF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88EBEA-164F-41D8-8865-B8CDC6618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93172D-1C5B-4BC1-9CA1-82DA36B38B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09B537-FD26-4578-B614-B8491F57242E}"/>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8" name="Footer Placeholder 7">
            <a:extLst>
              <a:ext uri="{FF2B5EF4-FFF2-40B4-BE49-F238E27FC236}">
                <a16:creationId xmlns:a16="http://schemas.microsoft.com/office/drawing/2014/main" id="{2BFBC984-FF1B-48E2-B667-812ABE6AE6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B838F-DCC1-44AB-AD89-40C962435A2C}"/>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311478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FC51-4B02-4710-A5C6-5DF5F0A48E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15DB3B-6837-4F1A-937F-807C44343777}"/>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4" name="Footer Placeholder 3">
            <a:extLst>
              <a:ext uri="{FF2B5EF4-FFF2-40B4-BE49-F238E27FC236}">
                <a16:creationId xmlns:a16="http://schemas.microsoft.com/office/drawing/2014/main" id="{4CF20FC1-8A48-4AEB-9C93-67874EBE12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23DA6A-18C7-496F-84DA-FDA4C6A8464A}"/>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391462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D0F69-0141-4871-9E6A-4A3B89B31795}"/>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3" name="Footer Placeholder 2">
            <a:extLst>
              <a:ext uri="{FF2B5EF4-FFF2-40B4-BE49-F238E27FC236}">
                <a16:creationId xmlns:a16="http://schemas.microsoft.com/office/drawing/2014/main" id="{8FDBC944-E7EE-4BDB-8C9F-33E126A8B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2FE06A-0889-4C19-B992-10EC87CE20FF}"/>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65643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E2F2-2F80-4359-8502-7545A7F69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4D1589-096A-40AA-84E9-C9BCCA908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7C3E91-0EFC-42F2-BA92-777DE06D6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EB7FA-842E-46AD-A30B-DE76ED6FA116}"/>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6" name="Footer Placeholder 5">
            <a:extLst>
              <a:ext uri="{FF2B5EF4-FFF2-40B4-BE49-F238E27FC236}">
                <a16:creationId xmlns:a16="http://schemas.microsoft.com/office/drawing/2014/main" id="{9E951A36-7109-4EF4-B7D5-C24235D30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8D81C-C62C-4D4B-A3E9-1C9B7B13F681}"/>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119881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B04E-C762-46BA-9CCA-33F69D50A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5111F-BB37-4EEC-B039-BCE3C9457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419B19-A4EE-4B54-95EF-3CBDC7B08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3E4B2-6A26-4EE1-927A-44E27CCD344B}"/>
              </a:ext>
            </a:extLst>
          </p:cNvPr>
          <p:cNvSpPr>
            <a:spLocks noGrp="1"/>
          </p:cNvSpPr>
          <p:nvPr>
            <p:ph type="dt" sz="half" idx="10"/>
          </p:nvPr>
        </p:nvSpPr>
        <p:spPr/>
        <p:txBody>
          <a:bodyPr/>
          <a:lstStyle/>
          <a:p>
            <a:fld id="{4C8518A0-2DFB-43D6-94B7-18CA5C0FEFBF}" type="datetimeFigureOut">
              <a:rPr lang="en-US" smtClean="0"/>
              <a:t>2/28/2021</a:t>
            </a:fld>
            <a:endParaRPr lang="en-US"/>
          </a:p>
        </p:txBody>
      </p:sp>
      <p:sp>
        <p:nvSpPr>
          <p:cNvPr id="6" name="Footer Placeholder 5">
            <a:extLst>
              <a:ext uri="{FF2B5EF4-FFF2-40B4-BE49-F238E27FC236}">
                <a16:creationId xmlns:a16="http://schemas.microsoft.com/office/drawing/2014/main" id="{2F4EC82B-37E1-45F9-A817-89A3535E0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A35FC-2E32-48CF-896C-8BD2EBB97C17}"/>
              </a:ext>
            </a:extLst>
          </p:cNvPr>
          <p:cNvSpPr>
            <a:spLocks noGrp="1"/>
          </p:cNvSpPr>
          <p:nvPr>
            <p:ph type="sldNum" sz="quarter" idx="12"/>
          </p:nvPr>
        </p:nvSpPr>
        <p:spPr/>
        <p:txBody>
          <a:bodyPr/>
          <a:lstStyle/>
          <a:p>
            <a:fld id="{6252E025-0348-4494-BD2F-EB25F67D7BC9}" type="slidenum">
              <a:rPr lang="en-US" smtClean="0"/>
              <a:t>‹#›</a:t>
            </a:fld>
            <a:endParaRPr lang="en-US"/>
          </a:p>
        </p:txBody>
      </p:sp>
    </p:spTree>
    <p:extLst>
      <p:ext uri="{BB962C8B-B14F-4D97-AF65-F5344CB8AC3E}">
        <p14:creationId xmlns:p14="http://schemas.microsoft.com/office/powerpoint/2010/main" val="140813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07C4ED-3B5E-41A9-9A42-93242C375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BB9EE-952D-41EA-A3EA-A4B543674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D55B9-4668-441D-B233-353F348D3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518A0-2DFB-43D6-94B7-18CA5C0FEFBF}" type="datetimeFigureOut">
              <a:rPr lang="en-US" smtClean="0"/>
              <a:t>2/28/2021</a:t>
            </a:fld>
            <a:endParaRPr lang="en-US"/>
          </a:p>
        </p:txBody>
      </p:sp>
      <p:sp>
        <p:nvSpPr>
          <p:cNvPr id="5" name="Footer Placeholder 4">
            <a:extLst>
              <a:ext uri="{FF2B5EF4-FFF2-40B4-BE49-F238E27FC236}">
                <a16:creationId xmlns:a16="http://schemas.microsoft.com/office/drawing/2014/main" id="{CFC5FE58-F685-4A02-83CB-2DE41382E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FE614-3F25-459C-939C-FDEC55F1C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2E025-0348-4494-BD2F-EB25F67D7BC9}" type="slidenum">
              <a:rPr lang="en-US" smtClean="0"/>
              <a:t>‹#›</a:t>
            </a:fld>
            <a:endParaRPr lang="en-US"/>
          </a:p>
        </p:txBody>
      </p:sp>
    </p:spTree>
    <p:extLst>
      <p:ext uri="{BB962C8B-B14F-4D97-AF65-F5344CB8AC3E}">
        <p14:creationId xmlns:p14="http://schemas.microsoft.com/office/powerpoint/2010/main" val="60931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35256A33-87EC-44B7-88B1-D5D2DDDC4490}"/>
              </a:ext>
            </a:extLst>
          </p:cNvPr>
          <p:cNvPicPr>
            <a:picLocks noChangeAspect="1"/>
          </p:cNvPicPr>
          <p:nvPr/>
        </p:nvPicPr>
        <p:blipFill rotWithShape="1">
          <a:blip r:embed="rId2"/>
          <a:srcRect l="11121" r="4506"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8030E3-E53E-42B0-ADCD-DEC52FA0918C}"/>
              </a:ext>
            </a:extLst>
          </p:cNvPr>
          <p:cNvSpPr>
            <a:spLocks noGrp="1"/>
          </p:cNvSpPr>
          <p:nvPr>
            <p:ph type="ctrTitle"/>
          </p:nvPr>
        </p:nvSpPr>
        <p:spPr>
          <a:xfrm>
            <a:off x="477981" y="1122363"/>
            <a:ext cx="4023360" cy="3204134"/>
          </a:xfrm>
        </p:spPr>
        <p:txBody>
          <a:bodyPr anchor="b">
            <a:normAutofit/>
          </a:bodyPr>
          <a:lstStyle/>
          <a:p>
            <a:pPr algn="l"/>
            <a:r>
              <a:rPr lang="en-US" sz="4800"/>
              <a:t>DialogFlow Fulfillment via Node JS</a:t>
            </a:r>
          </a:p>
        </p:txBody>
      </p:sp>
      <p:sp>
        <p:nvSpPr>
          <p:cNvPr id="3" name="Subtitle 2">
            <a:extLst>
              <a:ext uri="{FF2B5EF4-FFF2-40B4-BE49-F238E27FC236}">
                <a16:creationId xmlns:a16="http://schemas.microsoft.com/office/drawing/2014/main" id="{10F34589-DB00-4D6C-87BF-5E818CC694A3}"/>
              </a:ext>
            </a:extLst>
          </p:cNvPr>
          <p:cNvSpPr>
            <a:spLocks noGrp="1"/>
          </p:cNvSpPr>
          <p:nvPr>
            <p:ph type="subTitle" idx="1"/>
          </p:nvPr>
        </p:nvSpPr>
        <p:spPr>
          <a:xfrm>
            <a:off x="477980" y="4872922"/>
            <a:ext cx="4023359" cy="1208141"/>
          </a:xfrm>
        </p:spPr>
        <p:txBody>
          <a:bodyPr>
            <a:normAutofit/>
          </a:bodyPr>
          <a:lstStyle/>
          <a:p>
            <a:pPr algn="l"/>
            <a:r>
              <a:rPr lang="en-US" sz="2000"/>
              <a:t>By Fahim Uz Zaman and Alifya Hussain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33248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CF44-3665-44A9-88B0-A0CE61AA5B28}"/>
              </a:ext>
            </a:extLst>
          </p:cNvPr>
          <p:cNvSpPr>
            <a:spLocks noGrp="1"/>
          </p:cNvSpPr>
          <p:nvPr>
            <p:ph type="title"/>
          </p:nvPr>
        </p:nvSpPr>
        <p:spPr/>
        <p:txBody>
          <a:bodyPr/>
          <a:lstStyle/>
          <a:p>
            <a:r>
              <a:rPr lang="en-US" b="1" i="0" dirty="0">
                <a:effectLst/>
                <a:latin typeface="Open Sans" panose="020B0606030504020204" pitchFamily="34" charset="0"/>
              </a:rPr>
              <a:t>Creating the Application </a:t>
            </a:r>
            <a:r>
              <a:rPr lang="en-US" b="1" dirty="0">
                <a:latin typeface="Open Sans" panose="020B0606030504020204" pitchFamily="34" charset="0"/>
              </a:rPr>
              <a:t>POST</a:t>
            </a:r>
            <a:endParaRPr lang="en-US" dirty="0"/>
          </a:p>
        </p:txBody>
      </p:sp>
      <p:sp>
        <p:nvSpPr>
          <p:cNvPr id="3" name="Content Placeholder 2">
            <a:extLst>
              <a:ext uri="{FF2B5EF4-FFF2-40B4-BE49-F238E27FC236}">
                <a16:creationId xmlns:a16="http://schemas.microsoft.com/office/drawing/2014/main" id="{E41AA159-5A57-45AA-BDAC-1E410D7DCC49}"/>
              </a:ext>
            </a:extLst>
          </p:cNvPr>
          <p:cNvSpPr>
            <a:spLocks noGrp="1"/>
          </p:cNvSpPr>
          <p:nvPr>
            <p:ph idx="1"/>
          </p:nvPr>
        </p:nvSpPr>
        <p:spPr/>
        <p:txBody>
          <a:bodyPr>
            <a:normAutofit/>
          </a:bodyPr>
          <a:lstStyle/>
          <a:p>
            <a:pPr marL="0" indent="0">
              <a:buNone/>
            </a:pPr>
            <a:r>
              <a:rPr lang="en-US" b="0" dirty="0" err="1">
                <a:solidFill>
                  <a:srgbClr val="0070C1"/>
                </a:solidFill>
                <a:effectLst/>
                <a:latin typeface="Consolas" panose="020B0609020204030204" pitchFamily="49" charset="0"/>
              </a:rPr>
              <a:t>app</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post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'/student/'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req</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length</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body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  </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push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send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"Student Added"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255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CF44-3665-44A9-88B0-A0CE61AA5B28}"/>
              </a:ext>
            </a:extLst>
          </p:cNvPr>
          <p:cNvSpPr>
            <a:spLocks noGrp="1"/>
          </p:cNvSpPr>
          <p:nvPr>
            <p:ph type="title"/>
          </p:nvPr>
        </p:nvSpPr>
        <p:spPr/>
        <p:txBody>
          <a:bodyPr/>
          <a:lstStyle/>
          <a:p>
            <a:r>
              <a:rPr lang="en-US" b="1" i="0" dirty="0">
                <a:effectLst/>
                <a:latin typeface="Open Sans" panose="020B0606030504020204" pitchFamily="34" charset="0"/>
              </a:rPr>
              <a:t>Creating the Application PUT</a:t>
            </a:r>
            <a:endParaRPr lang="en-US" dirty="0"/>
          </a:p>
        </p:txBody>
      </p:sp>
      <p:sp>
        <p:nvSpPr>
          <p:cNvPr id="3" name="Content Placeholder 2">
            <a:extLst>
              <a:ext uri="{FF2B5EF4-FFF2-40B4-BE49-F238E27FC236}">
                <a16:creationId xmlns:a16="http://schemas.microsoft.com/office/drawing/2014/main" id="{E41AA159-5A57-45AA-BDAC-1E410D7DCC49}"/>
              </a:ext>
            </a:extLst>
          </p:cNvPr>
          <p:cNvSpPr>
            <a:spLocks noGrp="1"/>
          </p:cNvSpPr>
          <p:nvPr>
            <p:ph idx="1"/>
          </p:nvPr>
        </p:nvSpPr>
        <p:spPr/>
        <p:txBody>
          <a:bodyPr>
            <a:normAutofit/>
          </a:bodyPr>
          <a:lstStyle/>
          <a:p>
            <a:pPr marL="0" indent="0">
              <a:buNone/>
            </a:pPr>
            <a:r>
              <a:rPr lang="en-US" b="0" dirty="0" err="1">
                <a:solidFill>
                  <a:srgbClr val="0070C1"/>
                </a:solidFill>
                <a:effectLst/>
                <a:latin typeface="Consolas" panose="020B0609020204030204" pitchFamily="49" charset="0"/>
              </a:rPr>
              <a:t>app</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put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req</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parseInt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req</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params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req</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body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send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"Record Updated"</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7126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CF44-3665-44A9-88B0-A0CE61AA5B28}"/>
              </a:ext>
            </a:extLst>
          </p:cNvPr>
          <p:cNvSpPr>
            <a:spLocks noGrp="1"/>
          </p:cNvSpPr>
          <p:nvPr>
            <p:ph type="title"/>
          </p:nvPr>
        </p:nvSpPr>
        <p:spPr/>
        <p:txBody>
          <a:bodyPr/>
          <a:lstStyle/>
          <a:p>
            <a:r>
              <a:rPr lang="en-US" b="1" i="0" dirty="0">
                <a:effectLst/>
                <a:latin typeface="Open Sans" panose="020B0606030504020204" pitchFamily="34" charset="0"/>
              </a:rPr>
              <a:t>Creating the Application </a:t>
            </a:r>
            <a:r>
              <a:rPr lang="en-US" b="1" dirty="0">
                <a:latin typeface="Open Sans" panose="020B0606030504020204" pitchFamily="34" charset="0"/>
              </a:rPr>
              <a:t>DELETE</a:t>
            </a:r>
            <a:endParaRPr lang="en-US" dirty="0"/>
          </a:p>
        </p:txBody>
      </p:sp>
      <p:sp>
        <p:nvSpPr>
          <p:cNvPr id="3" name="Content Placeholder 2">
            <a:extLst>
              <a:ext uri="{FF2B5EF4-FFF2-40B4-BE49-F238E27FC236}">
                <a16:creationId xmlns:a16="http://schemas.microsoft.com/office/drawing/2014/main" id="{E41AA159-5A57-45AA-BDAC-1E410D7DCC49}"/>
              </a:ext>
            </a:extLst>
          </p:cNvPr>
          <p:cNvSpPr>
            <a:spLocks noGrp="1"/>
          </p:cNvSpPr>
          <p:nvPr>
            <p:ph idx="1"/>
          </p:nvPr>
        </p:nvSpPr>
        <p:spPr/>
        <p:txBody>
          <a:bodyPr>
            <a:normAutofit/>
          </a:bodyPr>
          <a:lstStyle/>
          <a:p>
            <a:pPr marL="0" indent="0">
              <a:buNone/>
            </a:pPr>
            <a:r>
              <a:rPr lang="en-US" b="0" dirty="0" err="1">
                <a:solidFill>
                  <a:srgbClr val="0070C1"/>
                </a:solidFill>
                <a:effectLst/>
                <a:latin typeface="Consolas" panose="020B0609020204030204" pitchFamily="49" charset="0"/>
              </a:rPr>
              <a:t>app</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delete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req</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parseInt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req</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params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indexOf</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splice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send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"Data Deleted"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3914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A2218-4881-4CCE-86B6-A12B90A99913}"/>
              </a:ext>
            </a:extLst>
          </p:cNvPr>
          <p:cNvSpPr>
            <a:spLocks noGrp="1"/>
          </p:cNvSpPr>
          <p:nvPr>
            <p:ph idx="1"/>
          </p:nvPr>
        </p:nvSpPr>
        <p:spPr/>
        <p:txBody>
          <a:bodyPr>
            <a:normAutofit/>
          </a:bodyPr>
          <a:lstStyle/>
          <a:p>
            <a:pPr marL="0" indent="0" algn="ctr">
              <a:buNone/>
            </a:pPr>
            <a:r>
              <a:rPr lang="en-US" sz="16600" dirty="0"/>
              <a:t>Thanks</a:t>
            </a:r>
          </a:p>
        </p:txBody>
      </p:sp>
    </p:spTree>
    <p:extLst>
      <p:ext uri="{BB962C8B-B14F-4D97-AF65-F5344CB8AC3E}">
        <p14:creationId xmlns:p14="http://schemas.microsoft.com/office/powerpoint/2010/main" val="292398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D468F-69EE-4818-9446-7AD827315B4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What is </a:t>
            </a:r>
            <a:r>
              <a:rPr lang="en-US" sz="4000" dirty="0" err="1">
                <a:solidFill>
                  <a:srgbClr val="FFFFFF"/>
                </a:solidFill>
              </a:rPr>
              <a:t>fullfilment</a:t>
            </a:r>
            <a:r>
              <a:rPr lang="en-US" sz="4000" dirty="0">
                <a:solidFill>
                  <a:srgbClr val="FFFFFF"/>
                </a:solidFill>
              </a:rPr>
              <a:t> in </a:t>
            </a:r>
            <a:r>
              <a:rPr lang="en-US" sz="4000" dirty="0" err="1">
                <a:solidFill>
                  <a:srgbClr val="FFFFFF"/>
                </a:solidFill>
              </a:rPr>
              <a:t>Dialogflow</a:t>
            </a:r>
            <a:endParaRPr lang="en-US" sz="4000" dirty="0">
              <a:solidFill>
                <a:srgbClr val="FFFFFF"/>
              </a:solidFill>
            </a:endParaRPr>
          </a:p>
        </p:txBody>
      </p:sp>
      <p:sp>
        <p:nvSpPr>
          <p:cNvPr id="3" name="Content Placeholder 2">
            <a:extLst>
              <a:ext uri="{FF2B5EF4-FFF2-40B4-BE49-F238E27FC236}">
                <a16:creationId xmlns:a16="http://schemas.microsoft.com/office/drawing/2014/main" id="{679FEEFF-8F10-4E88-9B0C-1800EFE0F3B8}"/>
              </a:ext>
            </a:extLst>
          </p:cNvPr>
          <p:cNvSpPr>
            <a:spLocks noGrp="1"/>
          </p:cNvSpPr>
          <p:nvPr>
            <p:ph idx="1"/>
          </p:nvPr>
        </p:nvSpPr>
        <p:spPr>
          <a:xfrm>
            <a:off x="1371599" y="2318197"/>
            <a:ext cx="9724031" cy="3683358"/>
          </a:xfrm>
        </p:spPr>
        <p:txBody>
          <a:bodyPr anchor="ctr">
            <a:normAutofit/>
          </a:bodyPr>
          <a:lstStyle/>
          <a:p>
            <a:r>
              <a:rPr lang="en-US" sz="1700" b="0" i="0" dirty="0">
                <a:effectLst/>
                <a:latin typeface="Roboto"/>
              </a:rPr>
              <a:t>By default, your agent responds to a matched intent with a static response. If you're using one of the </a:t>
            </a:r>
            <a:r>
              <a:rPr lang="en-US" sz="1700" dirty="0">
                <a:latin typeface="Roboto"/>
              </a:rPr>
              <a:t>integration </a:t>
            </a:r>
            <a:r>
              <a:rPr lang="en-US" sz="1700" b="0" i="0" dirty="0">
                <a:effectLst/>
                <a:latin typeface="Roboto"/>
              </a:rPr>
              <a:t>options, you can provide a more dynamic response by using </a:t>
            </a:r>
            <a:r>
              <a:rPr lang="en-US" sz="1700" b="0" i="1" dirty="0">
                <a:effectLst/>
                <a:latin typeface="Roboto"/>
              </a:rPr>
              <a:t>fulfillment</a:t>
            </a:r>
            <a:r>
              <a:rPr lang="en-US" sz="1700" b="0" i="0" dirty="0">
                <a:effectLst/>
                <a:latin typeface="Roboto"/>
              </a:rPr>
              <a:t>. When you enable fulfillment for an intent, </a:t>
            </a:r>
            <a:r>
              <a:rPr lang="en-US" sz="1700" b="0" i="0" dirty="0" err="1">
                <a:effectLst/>
                <a:latin typeface="Roboto"/>
              </a:rPr>
              <a:t>Dialogflow</a:t>
            </a:r>
            <a:r>
              <a:rPr lang="en-US" sz="1700" b="0" i="0" dirty="0">
                <a:effectLst/>
                <a:latin typeface="Roboto"/>
              </a:rPr>
              <a:t> responds to that intent by calling a service that you define. For example, if an end-user wants to schedule a haircut on Friday, your service can check your database and respond to the end-user with availability information for Friday.</a:t>
            </a:r>
          </a:p>
          <a:p>
            <a:r>
              <a:rPr lang="en-US" sz="1700" b="0" i="0" dirty="0">
                <a:effectLst/>
                <a:latin typeface="Roboto"/>
              </a:rPr>
              <a:t>Each </a:t>
            </a:r>
            <a:r>
              <a:rPr lang="en-US" sz="1700" dirty="0">
                <a:latin typeface="Roboto"/>
              </a:rPr>
              <a:t>intent</a:t>
            </a:r>
            <a:r>
              <a:rPr lang="en-US" sz="1700" b="0" i="0" dirty="0">
                <a:effectLst/>
                <a:latin typeface="Roboto"/>
              </a:rPr>
              <a:t> has a setting to enable fulfillment. If an intent requires some action by your system or a dynamic response, you should enable fulfillment for the intent. If an intent without fulfillment enabled is matched, </a:t>
            </a:r>
            <a:r>
              <a:rPr lang="en-US" sz="1700" b="0" i="0" dirty="0" err="1">
                <a:effectLst/>
                <a:latin typeface="Roboto"/>
              </a:rPr>
              <a:t>Dialogflow</a:t>
            </a:r>
            <a:r>
              <a:rPr lang="en-US" sz="1700" b="0" i="0" dirty="0">
                <a:effectLst/>
                <a:latin typeface="Roboto"/>
              </a:rPr>
              <a:t> uses the static response you defined for the intent.</a:t>
            </a:r>
          </a:p>
          <a:p>
            <a:r>
              <a:rPr lang="en-US" sz="1700" b="0" i="0" dirty="0">
                <a:effectLst/>
                <a:latin typeface="Roboto"/>
              </a:rPr>
              <a:t>When an intent with fulfillment enabled is matched, </a:t>
            </a:r>
            <a:r>
              <a:rPr lang="en-US" sz="1700" b="0" i="0" dirty="0" err="1">
                <a:effectLst/>
                <a:latin typeface="Roboto"/>
              </a:rPr>
              <a:t>Dialogflow</a:t>
            </a:r>
            <a:r>
              <a:rPr lang="en-US" sz="1700" b="0" i="0" dirty="0">
                <a:effectLst/>
                <a:latin typeface="Roboto"/>
              </a:rPr>
              <a:t> sends a request to your </a:t>
            </a:r>
            <a:r>
              <a:rPr lang="en-US" sz="1700" b="0" i="1" dirty="0">
                <a:effectLst/>
                <a:latin typeface="Roboto"/>
              </a:rPr>
              <a:t>webhook</a:t>
            </a:r>
            <a:r>
              <a:rPr lang="en-US" sz="1700" b="0" i="0" dirty="0">
                <a:effectLst/>
                <a:latin typeface="Roboto"/>
              </a:rPr>
              <a:t> service with information about the matched intent. Your system can perform any required actions and respond to </a:t>
            </a:r>
            <a:r>
              <a:rPr lang="en-US" sz="1700" b="0" i="0" dirty="0" err="1">
                <a:effectLst/>
                <a:latin typeface="Roboto"/>
              </a:rPr>
              <a:t>Dialogflow</a:t>
            </a:r>
            <a:r>
              <a:rPr lang="en-US" sz="1700" b="0" i="0" dirty="0">
                <a:effectLst/>
                <a:latin typeface="Roboto"/>
              </a:rPr>
              <a:t> with information for how to proceed. The following diagram shows the processing flow for fulfillment.</a:t>
            </a:r>
          </a:p>
          <a:p>
            <a:endParaRPr lang="en-US" sz="1700" dirty="0"/>
          </a:p>
        </p:txBody>
      </p:sp>
    </p:spTree>
    <p:extLst>
      <p:ext uri="{BB962C8B-B14F-4D97-AF65-F5344CB8AC3E}">
        <p14:creationId xmlns:p14="http://schemas.microsoft.com/office/powerpoint/2010/main" val="426519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E2EED-5D3C-4048-B813-DB52787FB72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How it works</a:t>
            </a:r>
          </a:p>
        </p:txBody>
      </p:sp>
      <p:pic>
        <p:nvPicPr>
          <p:cNvPr id="7" name="Content Placeholder 6">
            <a:extLst>
              <a:ext uri="{FF2B5EF4-FFF2-40B4-BE49-F238E27FC236}">
                <a16:creationId xmlns:a16="http://schemas.microsoft.com/office/drawing/2014/main" id="{5A0FE2F0-B14D-4C03-A182-63B72D044047}"/>
              </a:ext>
            </a:extLst>
          </p:cNvPr>
          <p:cNvPicPr>
            <a:picLocks noGrp="1" noChangeAspect="1"/>
          </p:cNvPicPr>
          <p:nvPr>
            <p:ph idx="1"/>
          </p:nvPr>
        </p:nvPicPr>
        <p:blipFill>
          <a:blip r:embed="rId2"/>
          <a:stretch>
            <a:fillRect/>
          </a:stretch>
        </p:blipFill>
        <p:spPr>
          <a:xfrm>
            <a:off x="643467" y="1827627"/>
            <a:ext cx="10905066" cy="4089398"/>
          </a:xfrm>
          <a:prstGeom prst="rect">
            <a:avLst/>
          </a:prstGeom>
        </p:spPr>
      </p:pic>
    </p:spTree>
    <p:extLst>
      <p:ext uri="{BB962C8B-B14F-4D97-AF65-F5344CB8AC3E}">
        <p14:creationId xmlns:p14="http://schemas.microsoft.com/office/powerpoint/2010/main" val="308775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D074A2-FF91-45C8-8604-A0BAAB6DA31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Why we need a Server?</a:t>
            </a:r>
          </a:p>
        </p:txBody>
      </p:sp>
      <p:sp>
        <p:nvSpPr>
          <p:cNvPr id="3" name="Content Placeholder 2">
            <a:extLst>
              <a:ext uri="{FF2B5EF4-FFF2-40B4-BE49-F238E27FC236}">
                <a16:creationId xmlns:a16="http://schemas.microsoft.com/office/drawing/2014/main" id="{0131982F-1595-47E1-90FA-0F77C60D43EF}"/>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Audience Give the Answer</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841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F9EE7-7E5B-43CD-B454-BF51D1A34844}"/>
              </a:ext>
            </a:extLst>
          </p:cNvPr>
          <p:cNvSpPr>
            <a:spLocks noGrp="1"/>
          </p:cNvSpPr>
          <p:nvPr>
            <p:ph type="title"/>
          </p:nvPr>
        </p:nvSpPr>
        <p:spPr>
          <a:xfrm>
            <a:off x="640080" y="325369"/>
            <a:ext cx="4368602" cy="1956841"/>
          </a:xfrm>
        </p:spPr>
        <p:txBody>
          <a:bodyPr anchor="b">
            <a:normAutofit/>
          </a:bodyPr>
          <a:lstStyle/>
          <a:p>
            <a:r>
              <a:rPr lang="en-US" sz="5400" dirty="0"/>
              <a:t>Express in Node JS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BC2D38-7BA2-4664-8222-33C112FFC904}"/>
              </a:ext>
            </a:extLst>
          </p:cNvPr>
          <p:cNvSpPr>
            <a:spLocks noGrp="1"/>
          </p:cNvSpPr>
          <p:nvPr>
            <p:ph idx="1"/>
          </p:nvPr>
        </p:nvSpPr>
        <p:spPr>
          <a:xfrm>
            <a:off x="640080" y="2872899"/>
            <a:ext cx="4243589" cy="3320668"/>
          </a:xfrm>
        </p:spPr>
        <p:txBody>
          <a:bodyPr>
            <a:normAutofit lnSpcReduction="10000"/>
          </a:bodyPr>
          <a:lstStyle/>
          <a:p>
            <a:r>
              <a:rPr lang="en-US" sz="2000" b="1" dirty="0">
                <a:latin typeface="Open Sans" panose="020B0606030504020204" pitchFamily="34" charset="0"/>
              </a:rPr>
              <a:t>Express</a:t>
            </a:r>
            <a:r>
              <a:rPr lang="en-US" sz="2000" b="0" i="0" dirty="0">
                <a:effectLst/>
                <a:latin typeface="Open Sans" panose="020B0606030504020204" pitchFamily="34" charset="0"/>
              </a:rPr>
              <a:t> is one of the most popular web frameworks for node.js. It is built on top of node.js http module, and adds support for routing, middleware, view system etc. It is very simple and minimal, unlike other frameworks that try do way to much, thereby reducing the flexibility for developers to have their own design choices.</a:t>
            </a:r>
            <a:endParaRPr lang="en-US" sz="2000" dirty="0"/>
          </a:p>
        </p:txBody>
      </p:sp>
      <p:pic>
        <p:nvPicPr>
          <p:cNvPr id="5" name="Picture 4" descr="Sphere of mesh and nodes">
            <a:extLst>
              <a:ext uri="{FF2B5EF4-FFF2-40B4-BE49-F238E27FC236}">
                <a16:creationId xmlns:a16="http://schemas.microsoft.com/office/drawing/2014/main" id="{A0006F57-349B-40F5-8C12-96E745DF7345}"/>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70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65B01C6-8CE6-4CD9-9330-710C1B3D8C51}"/>
              </a:ext>
            </a:extLst>
          </p:cNvPr>
          <p:cNvPicPr>
            <a:picLocks noChangeAspect="1"/>
          </p:cNvPicPr>
          <p:nvPr/>
        </p:nvPicPr>
        <p:blipFill rotWithShape="1">
          <a:blip r:embed="rId2">
            <a:alphaModFix/>
          </a:blip>
          <a:srcRect l="19824" r="18174"/>
          <a:stretch/>
        </p:blipFill>
        <p:spPr>
          <a:xfrm>
            <a:off x="5797543" y="10"/>
            <a:ext cx="6394152" cy="6857990"/>
          </a:xfrm>
          <a:prstGeom prst="rect">
            <a:avLst/>
          </a:prstGeom>
        </p:spPr>
      </p:pic>
      <p:pic>
        <p:nvPicPr>
          <p:cNvPr id="17" name="Picture 16">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72CFD869-74AE-467C-A6F7-4B28191B7419}"/>
              </a:ext>
            </a:extLst>
          </p:cNvPr>
          <p:cNvSpPr>
            <a:spLocks noGrp="1"/>
          </p:cNvSpPr>
          <p:nvPr>
            <p:ph type="title"/>
          </p:nvPr>
        </p:nvSpPr>
        <p:spPr>
          <a:xfrm>
            <a:off x="804998" y="798445"/>
            <a:ext cx="4803636" cy="1311664"/>
          </a:xfrm>
        </p:spPr>
        <p:txBody>
          <a:bodyPr>
            <a:normAutofit/>
          </a:bodyPr>
          <a:lstStyle/>
          <a:p>
            <a:r>
              <a:rPr lang="en-US" sz="3400">
                <a:solidFill>
                  <a:srgbClr val="000000"/>
                </a:solidFill>
              </a:rPr>
              <a:t>Express Server in Node JS</a:t>
            </a:r>
            <a:br>
              <a:rPr lang="en-US" sz="3400">
                <a:solidFill>
                  <a:srgbClr val="000000"/>
                </a:solidFill>
              </a:rPr>
            </a:br>
            <a:r>
              <a:rPr lang="en-US" sz="3400">
                <a:solidFill>
                  <a:srgbClr val="000000"/>
                </a:solidFill>
              </a:rPr>
              <a:t>Advantages</a:t>
            </a:r>
          </a:p>
        </p:txBody>
      </p:sp>
      <p:graphicFrame>
        <p:nvGraphicFramePr>
          <p:cNvPr id="5" name="Content Placeholder 2">
            <a:extLst>
              <a:ext uri="{FF2B5EF4-FFF2-40B4-BE49-F238E27FC236}">
                <a16:creationId xmlns:a16="http://schemas.microsoft.com/office/drawing/2014/main" id="{133393F0-D79D-49C4-B2CA-782FE0EE7EA4}"/>
              </a:ext>
            </a:extLst>
          </p:cNvPr>
          <p:cNvGraphicFramePr>
            <a:graphicFrameLocks noGrp="1"/>
          </p:cNvGraphicFramePr>
          <p:nvPr>
            <p:ph idx="1"/>
            <p:extLst>
              <p:ext uri="{D42A27DB-BD31-4B8C-83A1-F6EECF244321}">
                <p14:modId xmlns:p14="http://schemas.microsoft.com/office/powerpoint/2010/main" val="1087549486"/>
              </p:ext>
            </p:extLst>
          </p:nvPr>
        </p:nvGraphicFramePr>
        <p:xfrm>
          <a:off x="804997" y="2272143"/>
          <a:ext cx="4706803" cy="37888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1217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CF44-3665-44A9-88B0-A0CE61AA5B28}"/>
              </a:ext>
            </a:extLst>
          </p:cNvPr>
          <p:cNvSpPr>
            <a:spLocks noGrp="1"/>
          </p:cNvSpPr>
          <p:nvPr>
            <p:ph type="title"/>
          </p:nvPr>
        </p:nvSpPr>
        <p:spPr/>
        <p:txBody>
          <a:bodyPr/>
          <a:lstStyle/>
          <a:p>
            <a:r>
              <a:rPr lang="en-US" b="1" i="0" dirty="0">
                <a:effectLst/>
                <a:latin typeface="Open Sans" panose="020B0606030504020204" pitchFamily="34" charset="0"/>
              </a:rPr>
              <a:t>Creating the Application GET</a:t>
            </a:r>
            <a:endParaRPr lang="en-US" dirty="0"/>
          </a:p>
        </p:txBody>
      </p:sp>
      <p:sp>
        <p:nvSpPr>
          <p:cNvPr id="3" name="Content Placeholder 2">
            <a:extLst>
              <a:ext uri="{FF2B5EF4-FFF2-40B4-BE49-F238E27FC236}">
                <a16:creationId xmlns:a16="http://schemas.microsoft.com/office/drawing/2014/main" id="{E41AA159-5A57-45AA-BDAC-1E410D7DCC49}"/>
              </a:ext>
            </a:extLst>
          </p:cNvPr>
          <p:cNvSpPr>
            <a:spLocks noGrp="1"/>
          </p:cNvSpPr>
          <p:nvPr>
            <p:ph idx="1"/>
          </p:nvPr>
        </p:nvSpPr>
        <p:spPr/>
        <p:txBody>
          <a:bodyPr>
            <a:normAutofit lnSpcReduction="10000"/>
          </a:bodyPr>
          <a:lstStyle/>
          <a:p>
            <a:pPr marL="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express</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require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'express'</a:t>
            </a:r>
            <a:r>
              <a:rPr lang="en-US" b="0" dirty="0">
                <a:solidFill>
                  <a:srgbClr val="000000"/>
                </a:solidFill>
                <a:effectLst/>
                <a:latin typeface="Consolas" panose="020B0609020204030204" pitchFamily="49" charset="0"/>
              </a:rPr>
              <a:t>);</a:t>
            </a:r>
          </a:p>
          <a:p>
            <a:pPr marL="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app</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express</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err="1">
                <a:solidFill>
                  <a:srgbClr val="0070C1"/>
                </a:solidFill>
                <a:effectLst/>
                <a:latin typeface="Consolas" panose="020B0609020204030204" pitchFamily="49" charset="0"/>
              </a:rPr>
              <a:t>app</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req</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send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'Hello </a:t>
            </a:r>
            <a:r>
              <a:rPr lang="en-US" b="0" dirty="0" err="1">
                <a:solidFill>
                  <a:srgbClr val="A31515"/>
                </a:solidFill>
                <a:effectLst/>
                <a:latin typeface="Consolas" panose="020B0609020204030204" pitchFamily="49" charset="0"/>
              </a:rPr>
              <a:t>WOrld</a:t>
            </a:r>
            <a:r>
              <a:rPr lang="en-US" b="0" dirty="0">
                <a:solidFill>
                  <a:srgbClr val="A31515"/>
                </a:solidFill>
                <a:effectLst/>
                <a:latin typeface="Consolas" panose="020B0609020204030204" pitchFamily="49" charset="0"/>
              </a:rPr>
              <a:t> 123'</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p>
          <a:p>
            <a:pPr marL="0" indent="0">
              <a:buNone/>
            </a:pPr>
            <a:br>
              <a:rPr lang="en-US" b="0" dirty="0">
                <a:solidFill>
                  <a:srgbClr val="000000"/>
                </a:solidFill>
                <a:effectLst/>
                <a:latin typeface="Consolas" panose="020B0609020204030204" pitchFamily="49" charset="0"/>
              </a:rPr>
            </a:br>
            <a:r>
              <a:rPr lang="en-US" b="0" dirty="0" err="1">
                <a:solidFill>
                  <a:srgbClr val="0070C1"/>
                </a:solidFill>
                <a:effectLst/>
                <a:latin typeface="Consolas" panose="020B0609020204030204" pitchFamily="49" charset="0"/>
              </a:rPr>
              <a:t>app</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listen</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3000</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"Server Is Running 3000"</a:t>
            </a:r>
            <a:r>
              <a:rPr lang="en-US" b="0" dirty="0">
                <a:solidFill>
                  <a:srgbClr val="000000"/>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41182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CF44-3665-44A9-88B0-A0CE61AA5B28}"/>
              </a:ext>
            </a:extLst>
          </p:cNvPr>
          <p:cNvSpPr>
            <a:spLocks noGrp="1"/>
          </p:cNvSpPr>
          <p:nvPr>
            <p:ph type="title"/>
          </p:nvPr>
        </p:nvSpPr>
        <p:spPr/>
        <p:txBody>
          <a:bodyPr/>
          <a:lstStyle/>
          <a:p>
            <a:r>
              <a:rPr lang="en-US" b="1" i="0" dirty="0">
                <a:effectLst/>
                <a:latin typeface="Open Sans" panose="020B0606030504020204" pitchFamily="34" charset="0"/>
              </a:rPr>
              <a:t>Creating the Application GET with Array</a:t>
            </a:r>
            <a:endParaRPr lang="en-US" dirty="0"/>
          </a:p>
        </p:txBody>
      </p:sp>
      <p:sp>
        <p:nvSpPr>
          <p:cNvPr id="3" name="Content Placeholder 2">
            <a:extLst>
              <a:ext uri="{FF2B5EF4-FFF2-40B4-BE49-F238E27FC236}">
                <a16:creationId xmlns:a16="http://schemas.microsoft.com/office/drawing/2014/main" id="{E41AA159-5A57-45AA-BDAC-1E410D7DCC49}"/>
              </a:ext>
            </a:extLst>
          </p:cNvPr>
          <p:cNvSpPr>
            <a:spLocks noGrp="1"/>
          </p:cNvSpPr>
          <p:nvPr>
            <p:ph idx="1"/>
          </p:nvPr>
        </p:nvSpPr>
        <p:spPr/>
        <p:txBody>
          <a:bodyPr>
            <a:normAutofit fontScale="62500" lnSpcReduction="20000"/>
          </a:bodyPr>
          <a:lstStyle/>
          <a:p>
            <a:pPr marL="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express</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require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'express'</a:t>
            </a:r>
            <a:r>
              <a:rPr lang="en-US" b="0" dirty="0">
                <a:solidFill>
                  <a:srgbClr val="000000"/>
                </a:solidFill>
                <a:effectLst/>
                <a:latin typeface="Consolas" panose="020B0609020204030204" pitchFamily="49" charset="0"/>
              </a:rPr>
              <a:t>);</a:t>
            </a:r>
          </a:p>
          <a:p>
            <a:pPr marL="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app</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express</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err="1">
                <a:solidFill>
                  <a:srgbClr val="0070C1"/>
                </a:solidFill>
                <a:effectLst/>
                <a:latin typeface="Consolas" panose="020B0609020204030204" pitchFamily="49" charset="0"/>
              </a:rPr>
              <a:t>app</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req</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send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'Hello </a:t>
            </a:r>
            <a:r>
              <a:rPr lang="en-US" b="0" dirty="0" err="1">
                <a:solidFill>
                  <a:srgbClr val="A31515"/>
                </a:solidFill>
                <a:effectLst/>
                <a:latin typeface="Consolas" panose="020B0609020204030204" pitchFamily="49" charset="0"/>
              </a:rPr>
              <a:t>WOrld</a:t>
            </a:r>
            <a:r>
              <a:rPr lang="en-US" b="0" dirty="0">
                <a:solidFill>
                  <a:srgbClr val="A31515"/>
                </a:solidFill>
                <a:effectLst/>
                <a:latin typeface="Consolas" panose="020B0609020204030204" pitchFamily="49" charset="0"/>
              </a:rPr>
              <a:t> 123'</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students</a:t>
            </a:r>
            <a:r>
              <a:rPr lang="en-US" b="0" dirty="0">
                <a:solidFill>
                  <a:srgbClr val="000000"/>
                </a:solidFill>
                <a:effectLst/>
                <a:latin typeface="Consolas" panose="020B0609020204030204" pitchFamily="49" charset="0"/>
              </a:rPr>
              <a:t> = [</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faheem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'Waseem'</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naeem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err="1">
                <a:solidFill>
                  <a:srgbClr val="0070C1"/>
                </a:solidFill>
                <a:effectLst/>
                <a:latin typeface="Consolas" panose="020B0609020204030204" pitchFamily="49" charset="0"/>
              </a:rPr>
              <a:t>app</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'/students'</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req</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send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students</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err="1">
                <a:solidFill>
                  <a:srgbClr val="0070C1"/>
                </a:solidFill>
                <a:effectLst/>
                <a:latin typeface="Consolas" panose="020B0609020204030204" pitchFamily="49" charset="0"/>
              </a:rPr>
              <a:t>app</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listen</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3000</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"Server Is Running 3000"</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823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CF44-3665-44A9-88B0-A0CE61AA5B28}"/>
              </a:ext>
            </a:extLst>
          </p:cNvPr>
          <p:cNvSpPr>
            <a:spLocks noGrp="1"/>
          </p:cNvSpPr>
          <p:nvPr>
            <p:ph type="title"/>
          </p:nvPr>
        </p:nvSpPr>
        <p:spPr/>
        <p:txBody>
          <a:bodyPr/>
          <a:lstStyle/>
          <a:p>
            <a:r>
              <a:rPr lang="en-US" b="1" i="0" dirty="0">
                <a:effectLst/>
                <a:latin typeface="Open Sans" panose="020B0606030504020204" pitchFamily="34" charset="0"/>
              </a:rPr>
              <a:t>Creating the Application GET with Array and Specific Student</a:t>
            </a:r>
            <a:endParaRPr lang="en-US" dirty="0"/>
          </a:p>
        </p:txBody>
      </p:sp>
      <p:sp>
        <p:nvSpPr>
          <p:cNvPr id="3" name="Content Placeholder 2">
            <a:extLst>
              <a:ext uri="{FF2B5EF4-FFF2-40B4-BE49-F238E27FC236}">
                <a16:creationId xmlns:a16="http://schemas.microsoft.com/office/drawing/2014/main" id="{E41AA159-5A57-45AA-BDAC-1E410D7DCC49}"/>
              </a:ext>
            </a:extLst>
          </p:cNvPr>
          <p:cNvSpPr>
            <a:spLocks noGrp="1"/>
          </p:cNvSpPr>
          <p:nvPr>
            <p:ph idx="1"/>
          </p:nvPr>
        </p:nvSpPr>
        <p:spPr/>
        <p:txBody>
          <a:bodyPr>
            <a:normAutofit fontScale="92500" lnSpcReduction="10000"/>
          </a:bodyPr>
          <a:lstStyle/>
          <a:p>
            <a:pPr marL="0" indent="0">
              <a:buNone/>
            </a:pPr>
            <a:r>
              <a:rPr lang="en-US" sz="1200" b="0" dirty="0">
                <a:solidFill>
                  <a:srgbClr val="0000FF"/>
                </a:solidFill>
                <a:effectLst/>
                <a:latin typeface="Consolas" panose="020B0609020204030204" pitchFamily="49" charset="0"/>
              </a:rPr>
              <a:t>const</a:t>
            </a:r>
            <a:r>
              <a:rPr lang="en-US" sz="1200" b="0" dirty="0">
                <a:solidFill>
                  <a:srgbClr val="000000"/>
                </a:solidFill>
                <a:effectLst/>
                <a:latin typeface="Consolas" panose="020B0609020204030204" pitchFamily="49" charset="0"/>
              </a:rPr>
              <a:t> </a:t>
            </a:r>
            <a:r>
              <a:rPr lang="en-US" sz="1200" b="0" dirty="0">
                <a:solidFill>
                  <a:srgbClr val="795E26"/>
                </a:solidFill>
                <a:effectLst/>
                <a:latin typeface="Consolas" panose="020B0609020204030204" pitchFamily="49" charset="0"/>
              </a:rPr>
              <a:t>express</a:t>
            </a:r>
            <a:r>
              <a:rPr lang="en-US" sz="1200" b="0" dirty="0">
                <a:solidFill>
                  <a:srgbClr val="000000"/>
                </a:solidFill>
                <a:effectLst/>
                <a:latin typeface="Consolas" panose="020B0609020204030204" pitchFamily="49" charset="0"/>
              </a:rPr>
              <a:t> = </a:t>
            </a:r>
            <a:r>
              <a:rPr lang="en-US" sz="1200" b="0" dirty="0">
                <a:solidFill>
                  <a:srgbClr val="795E26"/>
                </a:solidFill>
                <a:effectLst/>
                <a:latin typeface="Consolas" panose="020B0609020204030204" pitchFamily="49" charset="0"/>
              </a:rPr>
              <a:t>require</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'express’</a:t>
            </a:r>
            <a:r>
              <a:rPr lang="en-US" sz="1200" b="0" dirty="0">
                <a:solidFill>
                  <a:srgbClr val="000000"/>
                </a:solidFill>
                <a:effectLst/>
                <a:latin typeface="Consolas" panose="020B0609020204030204" pitchFamily="49" charset="0"/>
              </a:rPr>
              <a:t>);</a:t>
            </a:r>
          </a:p>
          <a:p>
            <a:pPr marL="0" indent="0">
              <a:buNone/>
            </a:pPr>
            <a:r>
              <a:rPr lang="en-US" sz="1200" b="0" dirty="0">
                <a:solidFill>
                  <a:srgbClr val="0000FF"/>
                </a:solidFill>
                <a:effectLst/>
                <a:latin typeface="Consolas" panose="020B0609020204030204" pitchFamily="49" charset="0"/>
              </a:rPr>
              <a:t>const</a:t>
            </a:r>
            <a:r>
              <a:rPr lang="en-US" sz="1200" b="0" dirty="0">
                <a:solidFill>
                  <a:srgbClr val="000000"/>
                </a:solidFill>
                <a:effectLst/>
                <a:latin typeface="Consolas" panose="020B0609020204030204" pitchFamily="49" charset="0"/>
              </a:rPr>
              <a:t> </a:t>
            </a:r>
            <a:r>
              <a:rPr lang="en-US" sz="1200" b="0" dirty="0">
                <a:solidFill>
                  <a:srgbClr val="0070C1"/>
                </a:solidFill>
                <a:effectLst/>
                <a:latin typeface="Consolas" panose="020B0609020204030204" pitchFamily="49" charset="0"/>
              </a:rPr>
              <a:t>app</a:t>
            </a:r>
            <a:r>
              <a:rPr lang="en-US" sz="1200" b="0" dirty="0">
                <a:solidFill>
                  <a:srgbClr val="000000"/>
                </a:solidFill>
                <a:effectLst/>
                <a:latin typeface="Consolas" panose="020B0609020204030204" pitchFamily="49" charset="0"/>
              </a:rPr>
              <a:t> = </a:t>
            </a:r>
            <a:r>
              <a:rPr lang="en-US" sz="1200" b="0" dirty="0">
                <a:solidFill>
                  <a:srgbClr val="795E26"/>
                </a:solidFill>
                <a:effectLst/>
                <a:latin typeface="Consolas" panose="020B0609020204030204" pitchFamily="49" charset="0"/>
              </a:rPr>
              <a:t>express</a:t>
            </a:r>
            <a:r>
              <a:rPr lang="en-US" sz="1200" b="0" dirty="0">
                <a:solidFill>
                  <a:srgbClr val="000000"/>
                </a:solidFill>
                <a:effectLst/>
                <a:latin typeface="Consolas" panose="020B0609020204030204" pitchFamily="49" charset="0"/>
              </a:rPr>
              <a:t>();</a:t>
            </a:r>
            <a:br>
              <a:rPr lang="en-US" sz="1200" b="0" dirty="0">
                <a:solidFill>
                  <a:srgbClr val="000000"/>
                </a:solidFill>
                <a:effectLst/>
                <a:latin typeface="Consolas" panose="020B0609020204030204" pitchFamily="49" charset="0"/>
              </a:rPr>
            </a:br>
            <a:r>
              <a:rPr lang="en-US" sz="1200" b="0" dirty="0" err="1">
                <a:solidFill>
                  <a:srgbClr val="0070C1"/>
                </a:solidFill>
                <a:effectLst/>
                <a:latin typeface="Consolas" panose="020B0609020204030204" pitchFamily="49" charset="0"/>
              </a:rPr>
              <a:t>app</a:t>
            </a:r>
            <a:r>
              <a:rPr lang="en-US" sz="1200" b="0" dirty="0" err="1">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use</a:t>
            </a:r>
            <a:r>
              <a:rPr lang="en-US" sz="1200" b="0" dirty="0">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express</a:t>
            </a:r>
            <a:r>
              <a:rPr lang="en-US" sz="1200" b="0" dirty="0" err="1">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json</a:t>
            </a:r>
            <a:r>
              <a:rPr lang="en-US" sz="1200" b="0" dirty="0">
                <a:solidFill>
                  <a:srgbClr val="000000"/>
                </a:solidFill>
                <a:effectLst/>
                <a:latin typeface="Consolas" panose="020B0609020204030204" pitchFamily="49" charset="0"/>
              </a:rPr>
              <a:t>());</a:t>
            </a:r>
          </a:p>
          <a:p>
            <a:pPr marL="0" indent="0">
              <a:buNone/>
            </a:pPr>
            <a:br>
              <a:rPr lang="en-US" sz="1200" b="0" dirty="0">
                <a:solidFill>
                  <a:srgbClr val="000000"/>
                </a:solidFill>
                <a:effectLst/>
                <a:latin typeface="Consolas" panose="020B0609020204030204" pitchFamily="49" charset="0"/>
              </a:rPr>
            </a:br>
            <a:r>
              <a:rPr lang="en-US" sz="1200" b="0" dirty="0" err="1">
                <a:solidFill>
                  <a:srgbClr val="0070C1"/>
                </a:solidFill>
                <a:effectLst/>
                <a:latin typeface="Consolas" panose="020B0609020204030204" pitchFamily="49" charset="0"/>
              </a:rPr>
              <a:t>app</a:t>
            </a:r>
            <a:r>
              <a:rPr lang="en-US" sz="1200" b="0" dirty="0" err="1">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get</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req</a:t>
            </a:r>
            <a:r>
              <a:rPr lang="en-US" sz="1200" b="0" dirty="0" err="1">
                <a:solidFill>
                  <a:srgbClr val="00000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res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send</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'Hello </a:t>
            </a:r>
            <a:r>
              <a:rPr lang="en-US" sz="1200" b="0" dirty="0" err="1">
                <a:solidFill>
                  <a:srgbClr val="A31515"/>
                </a:solidFill>
                <a:effectLst/>
                <a:latin typeface="Consolas" panose="020B0609020204030204" pitchFamily="49" charset="0"/>
              </a:rPr>
              <a:t>WOrld</a:t>
            </a:r>
            <a:r>
              <a:rPr lang="en-US" sz="1200" b="0" dirty="0">
                <a:solidFill>
                  <a:srgbClr val="A31515"/>
                </a:solidFill>
                <a:effectLst/>
                <a:latin typeface="Consolas" panose="020B0609020204030204" pitchFamily="49" charset="0"/>
              </a:rPr>
              <a:t> 123'</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br>
              <a:rPr lang="en-US" sz="1200" b="0" dirty="0">
                <a:solidFill>
                  <a:srgbClr val="000000"/>
                </a:solidFill>
                <a:effectLst/>
                <a:latin typeface="Consolas" panose="020B0609020204030204" pitchFamily="49" charset="0"/>
              </a:rPr>
            </a:br>
            <a:r>
              <a:rPr lang="en-US" sz="1200" b="0" dirty="0">
                <a:solidFill>
                  <a:srgbClr val="0000FF"/>
                </a:solidFill>
                <a:effectLst/>
                <a:latin typeface="Consolas" panose="020B0609020204030204" pitchFamily="49" charset="0"/>
              </a:rPr>
              <a:t>var</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students</a:t>
            </a:r>
            <a:r>
              <a:rPr lang="en-US" sz="1200" b="0" dirty="0">
                <a:solidFill>
                  <a:srgbClr val="000000"/>
                </a:solidFill>
                <a:effectLst/>
                <a:latin typeface="Consolas" panose="020B0609020204030204" pitchFamily="49" charset="0"/>
              </a:rPr>
              <a:t> = [</a:t>
            </a:r>
          </a:p>
          <a:p>
            <a:pPr marL="0" indent="0">
              <a:buNone/>
            </a:pP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id:</a:t>
            </a:r>
            <a:r>
              <a:rPr lang="en-US" sz="1200" b="0" dirty="0">
                <a:solidFill>
                  <a:srgbClr val="000000"/>
                </a:solidFill>
                <a:effectLst/>
                <a:latin typeface="Consolas" panose="020B0609020204030204" pitchFamily="49" charset="0"/>
              </a:rPr>
              <a:t> </a:t>
            </a:r>
            <a:r>
              <a:rPr lang="en-US" sz="1200" b="0" dirty="0">
                <a:solidFill>
                  <a:srgbClr val="098658"/>
                </a:solidFill>
                <a:effectLst/>
                <a:latin typeface="Consolas" panose="020B0609020204030204" pitchFamily="49" charset="0"/>
              </a:rPr>
              <a:t>1</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name:</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faheem</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id:</a:t>
            </a:r>
            <a:r>
              <a:rPr lang="en-US" sz="1200" b="0" dirty="0">
                <a:solidFill>
                  <a:srgbClr val="000000"/>
                </a:solidFill>
                <a:effectLst/>
                <a:latin typeface="Consolas" panose="020B0609020204030204" pitchFamily="49" charset="0"/>
              </a:rPr>
              <a:t> </a:t>
            </a:r>
            <a:r>
              <a:rPr lang="en-US" sz="1200" b="0" dirty="0">
                <a:solidFill>
                  <a:srgbClr val="098658"/>
                </a:solidFill>
                <a:effectLst/>
                <a:latin typeface="Consolas" panose="020B0609020204030204" pitchFamily="49" charset="0"/>
              </a:rPr>
              <a:t>2</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name:</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'Waseem'</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id:</a:t>
            </a:r>
            <a:r>
              <a:rPr lang="en-US" sz="1200" b="0" dirty="0">
                <a:solidFill>
                  <a:srgbClr val="000000"/>
                </a:solidFill>
                <a:effectLst/>
                <a:latin typeface="Consolas" panose="020B0609020204030204" pitchFamily="49" charset="0"/>
              </a:rPr>
              <a:t> </a:t>
            </a:r>
            <a:r>
              <a:rPr lang="en-US" sz="1200" b="0" dirty="0">
                <a:solidFill>
                  <a:srgbClr val="098658"/>
                </a:solidFill>
                <a:effectLst/>
                <a:latin typeface="Consolas" panose="020B0609020204030204" pitchFamily="49" charset="0"/>
              </a:rPr>
              <a:t>3</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name:</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naeem</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a:t>
            </a:r>
            <a:br>
              <a:rPr lang="en-US" sz="1200" b="0" dirty="0">
                <a:solidFill>
                  <a:srgbClr val="000000"/>
                </a:solidFill>
                <a:effectLst/>
                <a:latin typeface="Consolas" panose="020B0609020204030204" pitchFamily="49" charset="0"/>
              </a:rPr>
            </a:br>
            <a:r>
              <a:rPr lang="en-US" sz="1200" b="0" dirty="0" err="1">
                <a:solidFill>
                  <a:srgbClr val="0070C1"/>
                </a:solidFill>
                <a:effectLst/>
                <a:latin typeface="Consolas" panose="020B0609020204030204" pitchFamily="49" charset="0"/>
              </a:rPr>
              <a:t>app</a:t>
            </a:r>
            <a:r>
              <a:rPr lang="en-US" sz="1200" b="0" dirty="0" err="1">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get</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'/students'</a:t>
            </a:r>
            <a:r>
              <a:rPr lang="en-US" sz="1200" b="0" dirty="0">
                <a:solidFill>
                  <a:srgbClr val="00000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req</a:t>
            </a:r>
            <a:r>
              <a:rPr lang="en-US" sz="1200" b="0" dirty="0" err="1">
                <a:solidFill>
                  <a:srgbClr val="00000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res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send</a:t>
            </a:r>
            <a:r>
              <a:rPr lang="en-US" sz="1200" b="0" dirty="0">
                <a:solidFill>
                  <a:srgbClr val="000000"/>
                </a:solidFill>
                <a:effectLst/>
                <a:latin typeface="Consolas" panose="020B0609020204030204" pitchFamily="49" charset="0"/>
              </a:rPr>
              <a:t>(</a:t>
            </a:r>
            <a:r>
              <a:rPr lang="en-US" sz="1200" b="0" dirty="0">
                <a:solidFill>
                  <a:srgbClr val="001080"/>
                </a:solidFill>
                <a:effectLst/>
                <a:latin typeface="Consolas" panose="020B0609020204030204" pitchFamily="49" charset="0"/>
              </a:rPr>
              <a:t>students</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a:t>
            </a:r>
            <a:br>
              <a:rPr lang="en-US" sz="1200" b="0" dirty="0">
                <a:solidFill>
                  <a:srgbClr val="000000"/>
                </a:solidFill>
                <a:effectLst/>
                <a:latin typeface="Consolas" panose="020B0609020204030204" pitchFamily="49" charset="0"/>
              </a:rPr>
            </a:br>
            <a:r>
              <a:rPr lang="en-US" sz="1200" b="0" dirty="0" err="1">
                <a:solidFill>
                  <a:srgbClr val="0070C1"/>
                </a:solidFill>
                <a:effectLst/>
                <a:latin typeface="Consolas" panose="020B0609020204030204" pitchFamily="49" charset="0"/>
              </a:rPr>
              <a:t>app</a:t>
            </a:r>
            <a:r>
              <a:rPr lang="en-US" sz="1200" b="0" dirty="0" err="1">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get</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'/student/:id'</a:t>
            </a:r>
            <a:r>
              <a:rPr lang="en-US" sz="1200" b="0" dirty="0">
                <a:solidFill>
                  <a:srgbClr val="00000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req</a:t>
            </a:r>
            <a:r>
              <a:rPr lang="en-US" sz="1200" b="0" dirty="0" err="1">
                <a:solidFill>
                  <a:srgbClr val="00000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res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var</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student</a:t>
            </a:r>
            <a:r>
              <a:rPr lang="en-US" sz="1200" b="0" dirty="0">
                <a:solidFill>
                  <a:srgbClr val="000000"/>
                </a:solidFill>
                <a:effectLst/>
                <a:latin typeface="Consolas" panose="020B0609020204030204" pitchFamily="49" charset="0"/>
              </a:rPr>
              <a:t> = </a:t>
            </a:r>
            <a:r>
              <a:rPr lang="en-US" sz="1200" b="0" dirty="0" err="1">
                <a:solidFill>
                  <a:srgbClr val="001080"/>
                </a:solidFill>
                <a:effectLst/>
                <a:latin typeface="Consolas" panose="020B0609020204030204" pitchFamily="49" charset="0"/>
              </a:rPr>
              <a:t>students</a:t>
            </a:r>
            <a:r>
              <a:rPr lang="en-US" sz="1200" b="0" dirty="0" err="1">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find</a:t>
            </a:r>
            <a:r>
              <a:rPr lang="en-US" sz="1200" b="0" dirty="0">
                <a:solidFill>
                  <a:srgbClr val="000000"/>
                </a:solidFill>
                <a:effectLst/>
                <a:latin typeface="Consolas" panose="020B0609020204030204" pitchFamily="49" charset="0"/>
              </a:rPr>
              <a:t>(</a:t>
            </a:r>
            <a:r>
              <a:rPr lang="en-US" sz="1200" b="0" dirty="0">
                <a:solidFill>
                  <a:srgbClr val="001080"/>
                </a:solidFill>
                <a:effectLst/>
                <a:latin typeface="Consolas" panose="020B0609020204030204" pitchFamily="49" charset="0"/>
              </a:rPr>
              <a:t>s</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s</a:t>
            </a:r>
            <a:r>
              <a:rPr lang="en-US" sz="1200" b="0" dirty="0">
                <a:solidFill>
                  <a:srgbClr val="000000"/>
                </a:solidFill>
                <a:effectLst/>
                <a:latin typeface="Consolas" panose="020B0609020204030204" pitchFamily="49" charset="0"/>
              </a:rPr>
              <a:t>.</a:t>
            </a:r>
            <a:r>
              <a:rPr lang="en-US" sz="1200" b="0" dirty="0">
                <a:solidFill>
                  <a:srgbClr val="001080"/>
                </a:solidFill>
                <a:effectLst/>
                <a:latin typeface="Consolas" panose="020B0609020204030204" pitchFamily="49" charset="0"/>
              </a:rPr>
              <a:t>id</a:t>
            </a:r>
            <a:r>
              <a:rPr lang="en-US" sz="1200" b="0" dirty="0">
                <a:solidFill>
                  <a:srgbClr val="000000"/>
                </a:solidFill>
                <a:effectLst/>
                <a:latin typeface="Consolas" panose="020B0609020204030204" pitchFamily="49" charset="0"/>
              </a:rPr>
              <a:t> === </a:t>
            </a:r>
            <a:r>
              <a:rPr lang="en-US" sz="1200" b="0" dirty="0" err="1">
                <a:solidFill>
                  <a:srgbClr val="795E26"/>
                </a:solidFill>
                <a:effectLst/>
                <a:latin typeface="Consolas" panose="020B0609020204030204" pitchFamily="49" charset="0"/>
              </a:rPr>
              <a:t>parseInt</a:t>
            </a:r>
            <a:r>
              <a:rPr lang="en-US" sz="1200" b="0" dirty="0">
                <a:solidFill>
                  <a:srgbClr val="000000"/>
                </a:solidFill>
                <a:effectLst/>
                <a:latin typeface="Consolas" panose="020B0609020204030204" pitchFamily="49" charset="0"/>
              </a:rPr>
              <a:t>(</a:t>
            </a:r>
            <a:r>
              <a:rPr lang="en-US" sz="1200" b="0" dirty="0">
                <a:solidFill>
                  <a:srgbClr val="001080"/>
                </a:solidFill>
                <a:effectLst/>
                <a:latin typeface="Consolas" panose="020B0609020204030204" pitchFamily="49" charset="0"/>
              </a:rPr>
              <a:t>req</a:t>
            </a:r>
            <a:r>
              <a:rPr lang="en-US" sz="1200" b="0" dirty="0">
                <a:solidFill>
                  <a:srgbClr val="000000"/>
                </a:solidFill>
                <a:effectLst/>
                <a:latin typeface="Consolas" panose="020B0609020204030204" pitchFamily="49" charset="0"/>
              </a:rPr>
              <a:t>.</a:t>
            </a:r>
            <a:r>
              <a:rPr lang="en-US" sz="1200" b="0" dirty="0">
                <a:solidFill>
                  <a:srgbClr val="001080"/>
                </a:solidFill>
                <a:effectLst/>
                <a:latin typeface="Consolas" panose="020B0609020204030204" pitchFamily="49" charset="0"/>
              </a:rPr>
              <a:t>params</a:t>
            </a:r>
            <a:r>
              <a:rPr lang="en-US" sz="1200" b="0" dirty="0">
                <a:solidFill>
                  <a:srgbClr val="000000"/>
                </a:solidFill>
                <a:effectLst/>
                <a:latin typeface="Consolas" panose="020B0609020204030204" pitchFamily="49" charset="0"/>
              </a:rPr>
              <a:t>.</a:t>
            </a:r>
            <a:r>
              <a:rPr lang="en-US" sz="1200" b="0" dirty="0">
                <a:solidFill>
                  <a:srgbClr val="001080"/>
                </a:solidFill>
                <a:effectLst/>
                <a:latin typeface="Consolas" panose="020B0609020204030204" pitchFamily="49" charset="0"/>
              </a:rPr>
              <a:t>id</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000000"/>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send</a:t>
            </a:r>
            <a:r>
              <a:rPr lang="en-US" sz="1200" b="0" dirty="0">
                <a:solidFill>
                  <a:srgbClr val="000000"/>
                </a:solidFill>
                <a:effectLst/>
                <a:latin typeface="Consolas" panose="020B0609020204030204" pitchFamily="49" charset="0"/>
              </a:rPr>
              <a:t>(</a:t>
            </a:r>
            <a:r>
              <a:rPr lang="en-US" sz="1200" b="0" dirty="0">
                <a:solidFill>
                  <a:srgbClr val="001080"/>
                </a:solidFill>
                <a:effectLst/>
                <a:latin typeface="Consolas" panose="020B0609020204030204" pitchFamily="49" charset="0"/>
              </a:rPr>
              <a:t>student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13404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960</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Consolas</vt:lpstr>
      <vt:lpstr>Open Sans</vt:lpstr>
      <vt:lpstr>Roboto</vt:lpstr>
      <vt:lpstr>Office Theme</vt:lpstr>
      <vt:lpstr>DialogFlow Fulfillment via Node JS</vt:lpstr>
      <vt:lpstr>What is fullfilment in Dialogflow</vt:lpstr>
      <vt:lpstr>How it works</vt:lpstr>
      <vt:lpstr>Why we need a Server?</vt:lpstr>
      <vt:lpstr>Express in Node JS</vt:lpstr>
      <vt:lpstr>Express Server in Node JS Advantages</vt:lpstr>
      <vt:lpstr>Creating the Application GET</vt:lpstr>
      <vt:lpstr>Creating the Application GET with Array</vt:lpstr>
      <vt:lpstr>Creating the Application GET with Array and Specific Student</vt:lpstr>
      <vt:lpstr>Creating the Application POST</vt:lpstr>
      <vt:lpstr>Creating the Application PUT</vt:lpstr>
      <vt:lpstr>Creating the Application DELETE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DialogFlow Fulfillment via Node JS</dc:title>
  <dc:creator>Fahim Uz Zaman</dc:creator>
  <cp:lastModifiedBy>Fahim Uz Zaman</cp:lastModifiedBy>
  <cp:revision>8</cp:revision>
  <dcterms:created xsi:type="dcterms:W3CDTF">2021-02-28T07:29:52Z</dcterms:created>
  <dcterms:modified xsi:type="dcterms:W3CDTF">2021-02-28T08:18:57Z</dcterms:modified>
</cp:coreProperties>
</file>