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35680" y="274320"/>
            <a:ext cx="749736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435680" y="274320"/>
            <a:ext cx="749736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35680" y="274320"/>
            <a:ext cx="749736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3000"/>
            </a:srgbClr>
          </a:solidFill>
          <a:ln cap="rnd" w="9360">
            <a:solidFill>
              <a:srgbClr val="d1c1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360" cy="1701360"/>
          </a:xfrm>
          <a:prstGeom prst="ellipse">
            <a:avLst/>
          </a:prstGeom>
          <a:noFill/>
          <a:ln cap="rnd" w="27360">
            <a:solidFill>
              <a:srgbClr val="fff5db"/>
            </a:solidFill>
            <a:round/>
          </a:ln>
          <a:effectLst>
            <a:outerShdw algn="tl" blurRad="25400" dir="5400000" dist="25560" rotWithShape="0">
              <a:srgbClr val="ada48c">
                <a:alpha val="8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bf4"/>
              </a:gs>
              <a:gs pos="100000">
                <a:srgbClr val="edcf8c"/>
              </a:gs>
            </a:gsLst>
            <a:path path="circle">
              <a:fillToRect l="50000" t="50000" r="50000" b="50000"/>
            </a:path>
          </a:gradFill>
          <a:ln cap="rnd" w="9360">
            <a:solidFill>
              <a:srgbClr val="c5b390"/>
            </a:solidFill>
            <a:round/>
          </a:ln>
          <a:effectLst>
            <a:outerShdw algn="tl" blurRad="12700" dir="4620322" dist="14408" rotWithShape="0">
              <a:srgbClr val="564e4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24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algn="tl" blurRad="38550" dir="10800000" dist="38160" rotWithShape="0">
              <a:srgbClr val="6f6a5f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21600" y="1413720"/>
            <a:ext cx="209520" cy="209520"/>
          </a:xfrm>
          <a:prstGeom prst="ellipse">
            <a:avLst/>
          </a:prstGeom>
          <a:gradFill rotWithShape="0">
            <a:gsLst>
              <a:gs pos="0">
                <a:srgbClr val="d7f6ff"/>
              </a:gs>
              <a:gs pos="100000">
                <a:srgbClr val="00bbf1"/>
              </a:gs>
            </a:gsLst>
            <a:path path="circle">
              <a:fillToRect l="50000" t="50000" r="50000" b="50000"/>
            </a:path>
          </a:gradFill>
          <a:ln cap="rnd" w="9360">
            <a:solidFill>
              <a:srgbClr val="2f8da4">
                <a:alpha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157040" y="1344960"/>
            <a:ext cx="63360" cy="63360"/>
          </a:xfrm>
          <a:prstGeom prst="ellipse">
            <a:avLst/>
          </a:prstGeom>
          <a:noFill/>
          <a:ln cap="rnd" w="12600">
            <a:solidFill>
              <a:srgbClr val="317f92">
                <a:alpha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815760" y="-81576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3000"/>
            </a:srgbClr>
          </a:solidFill>
          <a:ln cap="rnd" w="9360">
            <a:solidFill>
              <a:srgbClr val="d1c1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68840" y="21240"/>
            <a:ext cx="1701360" cy="1701360"/>
          </a:xfrm>
          <a:prstGeom prst="ellipse">
            <a:avLst/>
          </a:prstGeom>
          <a:noFill/>
          <a:ln cap="rnd" w="27360">
            <a:solidFill>
              <a:srgbClr val="fff5db"/>
            </a:solidFill>
            <a:round/>
          </a:ln>
          <a:effectLst>
            <a:outerShdw algn="tl" blurRad="25400" dir="5400000" dist="25560" rotWithShape="0">
              <a:srgbClr val="ada48c">
                <a:alpha val="8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bf4"/>
              </a:gs>
              <a:gs pos="100000">
                <a:srgbClr val="edcf8c"/>
              </a:gs>
            </a:gsLst>
            <a:path path="circle">
              <a:fillToRect l="50000" t="50000" r="50000" b="50000"/>
            </a:path>
          </a:gradFill>
          <a:ln cap="rnd" w="9360">
            <a:solidFill>
              <a:srgbClr val="c5b390"/>
            </a:solidFill>
            <a:round/>
          </a:ln>
          <a:effectLst>
            <a:outerShdw algn="tl" blurRad="12700" dir="4620322" dist="14408" rotWithShape="0">
              <a:srgbClr val="564e4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1013040" y="0"/>
            <a:ext cx="813024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algn="tl" blurRad="38550" dir="10800000" dist="38160" rotWithShape="0">
              <a:srgbClr val="6f6a5f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815760" y="-81576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3000"/>
            </a:srgbClr>
          </a:solidFill>
          <a:ln cap="rnd" w="9360">
            <a:solidFill>
              <a:srgbClr val="d1c19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68840" y="21240"/>
            <a:ext cx="1701360" cy="1701360"/>
          </a:xfrm>
          <a:prstGeom prst="ellipse">
            <a:avLst/>
          </a:prstGeom>
          <a:noFill/>
          <a:ln cap="rnd" w="27360">
            <a:solidFill>
              <a:srgbClr val="fff5db"/>
            </a:solidFill>
            <a:round/>
          </a:ln>
          <a:effectLst>
            <a:outerShdw algn="tl" blurRad="25400" dir="5400000" dist="25560" rotWithShape="0">
              <a:srgbClr val="ada48c">
                <a:alpha val="8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bf4"/>
              </a:gs>
              <a:gs pos="100000">
                <a:srgbClr val="edcf8c"/>
              </a:gs>
            </a:gsLst>
            <a:path path="circle">
              <a:fillToRect l="50000" t="50000" r="50000" b="50000"/>
            </a:path>
          </a:gradFill>
          <a:ln cap="rnd" w="9360">
            <a:solidFill>
              <a:srgbClr val="c5b390"/>
            </a:solidFill>
            <a:round/>
          </a:ln>
          <a:effectLst>
            <a:outerShdw algn="tl" blurRad="12700" dir="4620322" dist="14408" rotWithShape="0">
              <a:srgbClr val="564e4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1013040" y="0"/>
            <a:ext cx="813024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014840" y="0"/>
            <a:ext cx="72360" cy="6857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algn="tl" blurRad="38550" dir="10800000" dist="38160" rotWithShape="0">
              <a:srgbClr val="6f6a5f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36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43640" y="1224000"/>
            <a:ext cx="8099640" cy="56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HAND GESTURE RECOGNITION TO IMPLEMENT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VIRTUAL MOUSE USING KERAS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MOIN MALIK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TAUFEEK MANSURI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(Roll no. 1829010099, 1829010097)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Supervision of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Mr. K.B Dubey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Asstt. Professor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 OF COMPUTER SCIENCE AND ENGINEERING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ABES INSTITUTE OF TECHNOLOGY GHAZIABAD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Affiliated to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APJ ABDUL KALAM TECHNICAL UNIVERSITY </a:t>
            </a: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2" name="Google Shape;189;p40" descr=""/>
          <p:cNvPicPr/>
          <p:nvPr/>
        </p:nvPicPr>
        <p:blipFill>
          <a:blip r:embed="rId1"/>
          <a:stretch/>
        </p:blipFill>
        <p:spPr>
          <a:xfrm>
            <a:off x="4320000" y="4973400"/>
            <a:ext cx="1494720" cy="121860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190;p40" descr="ABESIT logo"/>
          <p:cNvPicPr/>
          <p:nvPr/>
        </p:nvPicPr>
        <p:blipFill>
          <a:blip r:embed="rId2"/>
          <a:stretch/>
        </p:blipFill>
        <p:spPr>
          <a:xfrm>
            <a:off x="4289040" y="228960"/>
            <a:ext cx="1486440" cy="70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35680" y="548640"/>
            <a:ext cx="749736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35680" y="1989000"/>
            <a:ext cx="7497360" cy="30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82440">
              <a:lnSpc>
                <a:spcPct val="100000"/>
              </a:lnSpc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INTRODUCTION</a:t>
            </a:r>
            <a:endParaRPr b="0" lang="en-IN" sz="24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LITERATURE SURVEY</a:t>
            </a:r>
            <a:endParaRPr b="0" lang="en-IN" sz="24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PROPOSED WORK</a:t>
            </a:r>
            <a:endParaRPr b="0" lang="en-IN" sz="2400" spc="-1" strike="noStrike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CONCLUSION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35680" y="274680"/>
            <a:ext cx="7497360" cy="7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35680" y="1447920"/>
            <a:ext cx="737892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1.Hand gestures can be effectively used in giving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commands to your computer.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The computer will capture the gesture, interpret it and take the appropriate action based on its previous inputs and data.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This makes our day to day tasks easy and enhance the human computer interaction over the regular text based commands and GUI.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35680" y="274680"/>
            <a:ext cx="7497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82440">
              <a:lnSpc>
                <a:spcPct val="100000"/>
              </a:lnSpc>
              <a:tabLst>
                <a:tab algn="l" pos="0"/>
              </a:tabLst>
            </a:pPr>
            <a:r>
              <a:rPr b="1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LITERATURE SURVEY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35680" y="1447920"/>
            <a:ext cx="749736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389880">
              <a:lnSpc>
                <a:spcPct val="100000"/>
              </a:lnSpc>
              <a:buClr>
                <a:srgbClr val="3891a7"/>
              </a:buClr>
              <a:buFont typeface="Noto Sans Symbols"/>
              <a:buChar char="●"/>
            </a:pPr>
            <a:r>
              <a:rPr b="0" lang="en-IN" sz="2550" spc="-1" strike="noStrike" u="sng">
                <a:solidFill>
                  <a:srgbClr val="000000"/>
                </a:solidFill>
                <a:uFillTx/>
                <a:latin typeface="Gill Sans"/>
                <a:ea typeface="Gill Sans"/>
              </a:rPr>
              <a:t>HCI TECHNOLOGY </a:t>
            </a:r>
            <a:endParaRPr b="0" lang="en-IN" sz="25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Human-computer interaction (HCI) is an area of research and practice that emerged in the early 1980s.</a:t>
            </a:r>
            <a:endParaRPr b="0" lang="en-IN" sz="25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550" spc="-1" strike="noStrike">
              <a:latin typeface="Arial"/>
            </a:endParaRPr>
          </a:p>
          <a:p>
            <a:pPr marL="457200" indent="-3898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IN" sz="2550" spc="-1" strike="noStrike" u="sng">
                <a:solidFill>
                  <a:srgbClr val="000000"/>
                </a:solidFill>
                <a:uFillTx/>
                <a:latin typeface="Gill Sans"/>
                <a:ea typeface="Gill Sans"/>
              </a:rPr>
              <a:t>GESTURE RECIGNITION</a:t>
            </a:r>
            <a:endParaRPr b="0" lang="en-IN" sz="25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     </a:t>
            </a: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Gesture recognition is the mathematical        interpretation of a human motion by a            computing  devices.</a:t>
            </a:r>
            <a:endParaRPr b="0" lang="en-IN" sz="255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55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61080" y="212760"/>
            <a:ext cx="749736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5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37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WORK</a:t>
            </a:r>
            <a:br/>
            <a:endParaRPr b="0" lang="en-IN" sz="337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35680" y="946800"/>
            <a:ext cx="7497360" cy="53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Google Shape;215;p44" descr=""/>
          <p:cNvPicPr/>
          <p:nvPr/>
        </p:nvPicPr>
        <p:blipFill>
          <a:blip r:embed="rId1"/>
          <a:stretch/>
        </p:blipFill>
        <p:spPr>
          <a:xfrm>
            <a:off x="1099440" y="946800"/>
            <a:ext cx="7833600" cy="568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35680" y="0"/>
            <a:ext cx="749736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r>
              <a:rPr b="0" lang="en-IN" sz="3000" spc="-1" strike="noStrike">
                <a:solidFill>
                  <a:srgbClr val="562214"/>
                </a:solidFill>
                <a:latin typeface="Gill Sans"/>
                <a:ea typeface="Gill Sans"/>
              </a:rPr>
              <a:t>.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435680" y="1151640"/>
            <a:ext cx="7497360" cy="57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200" indent="-389880">
              <a:lnSpc>
                <a:spcPct val="100000"/>
              </a:lnSpc>
              <a:buClr>
                <a:srgbClr val="3891a7"/>
              </a:buClr>
              <a:buFont typeface="Noto Sans Symbols"/>
              <a:buChar char="●"/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We are developing a system to control the mouse cursor using a real-time camera.</a:t>
            </a:r>
            <a:endParaRPr b="0" lang="en-IN" sz="2550" spc="-1" strike="noStrike">
              <a:latin typeface="Arial"/>
            </a:endParaRPr>
          </a:p>
          <a:p>
            <a:pPr marL="457200" indent="-389880">
              <a:lnSpc>
                <a:spcPct val="100000"/>
              </a:lnSpc>
              <a:buClr>
                <a:srgbClr val="3891a7"/>
              </a:buClr>
              <a:buFont typeface="Noto Sans Symbols"/>
              <a:buChar char="●"/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This system is based on computer vision algorithms and can do all mouse tasks.</a:t>
            </a:r>
            <a:endParaRPr b="0" lang="en-IN" sz="2550" spc="-1" strike="noStrike">
              <a:latin typeface="Arial"/>
            </a:endParaRPr>
          </a:p>
          <a:p>
            <a:pPr marL="457200" indent="-389880">
              <a:lnSpc>
                <a:spcPct val="100000"/>
              </a:lnSpc>
              <a:buClr>
                <a:srgbClr val="3891a7"/>
              </a:buClr>
              <a:buFont typeface="Noto Sans Symbols"/>
              <a:buChar char="●"/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However, it is difficult to get stable results because of the variety of lighting and skin colors of human races.</a:t>
            </a:r>
            <a:endParaRPr b="0" lang="en-IN" sz="2550" spc="-1" strike="noStrike">
              <a:latin typeface="Arial"/>
            </a:endParaRPr>
          </a:p>
          <a:p>
            <a:pPr marL="457200" indent="-389880">
              <a:lnSpc>
                <a:spcPct val="100000"/>
              </a:lnSpc>
              <a:buClr>
                <a:srgbClr val="3891a7"/>
              </a:buClr>
              <a:buFont typeface="Noto Sans Symbols"/>
              <a:buChar char="●"/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This system could be useful in presentations and to reduce work space.</a:t>
            </a:r>
            <a:endParaRPr b="0" lang="en-IN" sz="2550" spc="-1" strike="noStrike">
              <a:latin typeface="Arial"/>
            </a:endParaRPr>
          </a:p>
          <a:p>
            <a:pPr marL="457200" indent="-389880">
              <a:lnSpc>
                <a:spcPct val="100000"/>
              </a:lnSpc>
              <a:buClr>
                <a:srgbClr val="3891a7"/>
              </a:buClr>
              <a:buFont typeface="Noto Sans Symbols"/>
              <a:buChar char="●"/>
            </a:pPr>
            <a:r>
              <a:rPr b="0" lang="en-IN" sz="2550" spc="-1" strike="noStrike">
                <a:solidFill>
                  <a:srgbClr val="000000"/>
                </a:solidFill>
                <a:latin typeface="Gill Sans"/>
                <a:ea typeface="Gill Sans"/>
              </a:rPr>
              <a:t>Features such as enlarging and shrinking windows,                closing window, etc. by using the palm and multiple fingers.</a:t>
            </a:r>
            <a:endParaRPr b="0" lang="en-IN" sz="2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59640" y="2349000"/>
            <a:ext cx="7497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300" spc="-1" strike="noStrike">
                <a:solidFill>
                  <a:srgbClr val="562214"/>
                </a:solidFill>
                <a:latin typeface="Times New Roman"/>
                <a:ea typeface="Times New Roman"/>
              </a:rPr>
              <a:t>THANK YOU</a:t>
            </a:r>
            <a:endParaRPr b="0" lang="en-IN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2022-05-30T18:15:45Z</dcterms:modified>
  <cp:revision>2</cp:revision>
  <dc:subject/>
  <dc:title/>
</cp:coreProperties>
</file>