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8"/>
  </p:notesMasterIdLst>
  <p:sldIdLst>
    <p:sldId id="256" r:id="rId2"/>
    <p:sldId id="257" r:id="rId3"/>
    <p:sldId id="369" r:id="rId4"/>
    <p:sldId id="370" r:id="rId5"/>
    <p:sldId id="372" r:id="rId6"/>
    <p:sldId id="388" r:id="rId7"/>
    <p:sldId id="392" r:id="rId8"/>
    <p:sldId id="368" r:id="rId9"/>
    <p:sldId id="373" r:id="rId10"/>
    <p:sldId id="390" r:id="rId11"/>
    <p:sldId id="389" r:id="rId12"/>
    <p:sldId id="391" r:id="rId13"/>
    <p:sldId id="393" r:id="rId14"/>
    <p:sldId id="410" r:id="rId15"/>
    <p:sldId id="412" r:id="rId16"/>
    <p:sldId id="431" r:id="rId17"/>
    <p:sldId id="394" r:id="rId18"/>
    <p:sldId id="395" r:id="rId19"/>
    <p:sldId id="398" r:id="rId20"/>
    <p:sldId id="413" r:id="rId21"/>
    <p:sldId id="415" r:id="rId22"/>
    <p:sldId id="400" r:id="rId23"/>
    <p:sldId id="399" r:id="rId24"/>
    <p:sldId id="402" r:id="rId25"/>
    <p:sldId id="416" r:id="rId26"/>
    <p:sldId id="417" r:id="rId27"/>
    <p:sldId id="418" r:id="rId28"/>
    <p:sldId id="432" r:id="rId29"/>
    <p:sldId id="404" r:id="rId30"/>
    <p:sldId id="403" r:id="rId31"/>
    <p:sldId id="405" r:id="rId32"/>
    <p:sldId id="419" r:id="rId33"/>
    <p:sldId id="421" r:id="rId34"/>
    <p:sldId id="406" r:id="rId35"/>
    <p:sldId id="407" r:id="rId36"/>
    <p:sldId id="423" r:id="rId37"/>
    <p:sldId id="424" r:id="rId38"/>
    <p:sldId id="425" r:id="rId39"/>
    <p:sldId id="426" r:id="rId40"/>
    <p:sldId id="427" r:id="rId41"/>
    <p:sldId id="428" r:id="rId42"/>
    <p:sldId id="429" r:id="rId43"/>
    <p:sldId id="430" r:id="rId44"/>
    <p:sldId id="422" r:id="rId45"/>
    <p:sldId id="377" r:id="rId46"/>
    <p:sldId id="37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19" autoAdjust="0"/>
    <p:restoredTop sz="96053"/>
  </p:normalViewPr>
  <p:slideViewPr>
    <p:cSldViewPr snapToGrid="0">
      <p:cViewPr varScale="1">
        <p:scale>
          <a:sx n="96" d="100"/>
          <a:sy n="96" d="100"/>
        </p:scale>
        <p:origin x="176" y="4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23/11/24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A1C5D9F-5FDD-4E04-AD07-37773298FBF3}" type="slidenum">
              <a:rPr lang="en-IN" smtClean="0"/>
              <a:t>4</a:t>
            </a:fld>
            <a:endParaRPr lang="en-IN"/>
          </a:p>
        </p:txBody>
      </p:sp>
    </p:spTree>
    <p:extLst>
      <p:ext uri="{BB962C8B-B14F-4D97-AF65-F5344CB8AC3E}">
        <p14:creationId xmlns:p14="http://schemas.microsoft.com/office/powerpoint/2010/main" val="2343293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dirty="0"/>
              <a:t>Final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Artificial Intelligence and Data Science</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dirty="0"/>
              <a:t>Final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Artificial Intelligence and Data Science</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dirty="0"/>
              <a:t>Final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Artificial Intelligence and Data Science</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dirty="0"/>
              <a:t>Final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Artificial Intelligence and Data Science</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dirty="0"/>
              <a:t>Final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Artificial Intelligence and Data Science</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dirty="0"/>
              <a:t>Final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Artificial Intelligence and Data Science</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dirty="0"/>
              <a:t>Final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Artificial Intelligence and Data Science</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dirty="0"/>
              <a:t>Final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Artificial Intelligence and Data Science</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dirty="0"/>
              <a:t>Final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Artificial Intelligence and Data Science</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dirty="0"/>
              <a:t>Final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Artificial Intelligence and Data Science</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dirty="0"/>
              <a:t>Final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Artificial Intelligence and Data Science</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dirty="0"/>
              <a:t>Final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Artificial Intelligence and Data Science</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rgbClr val="7030A0"/>
                </a:solidFill>
                <a:latin typeface="Verdana" panose="020B0604030504040204" pitchFamily="34" charset="0"/>
                <a:ea typeface="+mn-ea"/>
                <a:cs typeface="+mn-cs"/>
              </a:rPr>
              <a:t>Alzheimer’s Detection: A MRI and Machine Learning approach</a:t>
            </a: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789712" y="5183902"/>
            <a:ext cx="53062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Mrs. </a:t>
            </a:r>
            <a:r>
              <a:rPr lang="en-IN" altLang="en-US" sz="2400" b="1" dirty="0" err="1">
                <a:solidFill>
                  <a:srgbClr val="FF0000"/>
                </a:solidFill>
              </a:rPr>
              <a:t>Thamizharasi</a:t>
            </a:r>
            <a:r>
              <a:rPr lang="en-IN" altLang="en-US" sz="2400" b="1" dirty="0">
                <a:solidFill>
                  <a:srgbClr val="FF0000"/>
                </a:solidFill>
              </a:rPr>
              <a:t> M, </a:t>
            </a:r>
            <a:r>
              <a:rPr lang="en-IN" altLang="en-US" sz="2400" b="1" dirty="0" err="1">
                <a:solidFill>
                  <a:srgbClr val="FF0000"/>
                </a:solidFill>
              </a:rPr>
              <a:t>M.Tech</a:t>
            </a:r>
            <a:r>
              <a:rPr lang="en-IN" altLang="en-US" sz="2400" b="1" dirty="0">
                <a:solidFill>
                  <a:srgbClr val="FF0000"/>
                </a:solidFill>
              </a:rPr>
              <a:t>.</a:t>
            </a:r>
          </a:p>
          <a:p>
            <a:pPr>
              <a:spcBef>
                <a:spcPct val="0"/>
              </a:spcBef>
              <a:buClrTx/>
              <a:buFontTx/>
              <a:buNone/>
            </a:pPr>
            <a:r>
              <a:rPr lang="en-IN" altLang="en-US" sz="2400" b="1" dirty="0">
                <a:solidFill>
                  <a:srgbClr val="FF0000"/>
                </a:solidFill>
              </a:rPr>
              <a:t>(Assistant Professor)</a:t>
            </a: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6660858" y="5183902"/>
            <a:ext cx="464445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Abhijit R(221801001)</a:t>
            </a:r>
          </a:p>
          <a:p>
            <a:pPr>
              <a:spcBef>
                <a:spcPct val="0"/>
              </a:spcBef>
              <a:buClrTx/>
              <a:buFontTx/>
              <a:buNone/>
            </a:pPr>
            <a:r>
              <a:rPr lang="en-IN" altLang="en-US" sz="2400" b="1" dirty="0" err="1">
                <a:solidFill>
                  <a:srgbClr val="FF0000"/>
                </a:solidFill>
              </a:rPr>
              <a:t>Monish</a:t>
            </a:r>
            <a:r>
              <a:rPr lang="en-IN" altLang="en-US" sz="2400" b="1" dirty="0">
                <a:solidFill>
                  <a:srgbClr val="FF0000"/>
                </a:solidFill>
              </a:rPr>
              <a:t> Raja </a:t>
            </a:r>
            <a:r>
              <a:rPr lang="en-IN" altLang="en-US" sz="2400" b="1" dirty="0" err="1">
                <a:solidFill>
                  <a:srgbClr val="FF0000"/>
                </a:solidFill>
              </a:rPr>
              <a:t>Rathinam</a:t>
            </a:r>
            <a:r>
              <a:rPr lang="en-IN" altLang="en-US" sz="2400" b="1" dirty="0">
                <a:solidFill>
                  <a:srgbClr val="FF0000"/>
                </a:solidFill>
              </a:rPr>
              <a:t> M (221801033)</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Artificial Intelligence and Data science</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3E7F4-0DDD-C922-1447-F71EBEE4F1E2}"/>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7B08C0EE-09CD-CB15-D79C-3AA9737E2B42}"/>
              </a:ext>
            </a:extLst>
          </p:cNvPr>
          <p:cNvSpPr>
            <a:spLocks noGrp="1"/>
          </p:cNvSpPr>
          <p:nvPr>
            <p:ph idx="1"/>
          </p:nvPr>
        </p:nvSpPr>
        <p:spPr/>
        <p:txBody>
          <a:bodyPr/>
          <a:lstStyle/>
          <a:p>
            <a:r>
              <a:rPr lang="en-IN" sz="2100" b="1" dirty="0">
                <a:solidFill>
                  <a:srgbClr val="0E0E0E"/>
                </a:solidFill>
                <a:effectLst/>
                <a:latin typeface="Times New Roman" panose="02020603050405020304" pitchFamily="18" charset="0"/>
                <a:cs typeface="Times New Roman" panose="02020603050405020304" pitchFamily="18" charset="0"/>
              </a:rPr>
              <a:t>Hippocampus-Based Image Processing</a:t>
            </a:r>
            <a:r>
              <a:rPr lang="en-IN" sz="2100" dirty="0">
                <a:solidFill>
                  <a:srgbClr val="0E0E0E"/>
                </a:solidFill>
                <a:effectLst/>
                <a:latin typeface="Times New Roman" panose="02020603050405020304" pitchFamily="18" charset="0"/>
                <a:cs typeface="Times New Roman" panose="02020603050405020304" pitchFamily="18" charset="0"/>
              </a:rPr>
              <a:t>: The system processes MRI scans of the brain, focusing on the hippocampus region, a critical area for detecting early signs of Alzheimer’s disease. It uses image processing techniques (OpenCV) to merge and enhance the left and right hippocampal areas, preparing them for analysis.</a:t>
            </a:r>
          </a:p>
          <a:p>
            <a:r>
              <a:rPr lang="en-IN" sz="2100" b="1" dirty="0">
                <a:solidFill>
                  <a:srgbClr val="0E0E0E"/>
                </a:solidFill>
                <a:effectLst/>
                <a:latin typeface="Times New Roman" panose="02020603050405020304" pitchFamily="18" charset="0"/>
                <a:cs typeface="Times New Roman" panose="02020603050405020304" pitchFamily="18" charset="0"/>
              </a:rPr>
              <a:t>Autoencoder Model for Feature Extraction</a:t>
            </a:r>
            <a:r>
              <a:rPr lang="en-IN" sz="2100" dirty="0">
                <a:solidFill>
                  <a:srgbClr val="0E0E0E"/>
                </a:solidFill>
                <a:effectLst/>
                <a:latin typeface="Times New Roman" panose="02020603050405020304" pitchFamily="18" charset="0"/>
                <a:cs typeface="Times New Roman" panose="02020603050405020304" pitchFamily="18" charset="0"/>
              </a:rPr>
              <a:t>: The core of the system is an autoencoder, a deep learning model composed of two parts: an encoder and a decoder. The encoder extracts meaningful features from the hippocampus images using convolutional layers (Conv2D), while the decoder reconstructs these images using transposed convolutional layers (Conv2DTranspose). </a:t>
            </a:r>
          </a:p>
          <a:p>
            <a:r>
              <a:rPr lang="en-IN" sz="2100" b="1" dirty="0">
                <a:solidFill>
                  <a:srgbClr val="0E0E0E"/>
                </a:solidFill>
                <a:effectLst/>
                <a:latin typeface="Times New Roman" panose="02020603050405020304" pitchFamily="18" charset="0"/>
                <a:cs typeface="Times New Roman" panose="02020603050405020304" pitchFamily="18" charset="0"/>
              </a:rPr>
              <a:t>Image Reconstruction and Prediction</a:t>
            </a:r>
            <a:r>
              <a:rPr lang="en-IN" sz="2100" dirty="0">
                <a:solidFill>
                  <a:srgbClr val="0E0E0E"/>
                </a:solidFill>
                <a:effectLst/>
                <a:latin typeface="Times New Roman" panose="02020603050405020304" pitchFamily="18" charset="0"/>
                <a:cs typeface="Times New Roman" panose="02020603050405020304" pitchFamily="18" charset="0"/>
              </a:rPr>
              <a:t>: After training on a dataset of hippocampus images, the system predicts and reconstructs unseen hippocampus scans. These predictions are visualized alongside the original images using matplotlib for comparison</a:t>
            </a:r>
          </a:p>
        </p:txBody>
      </p:sp>
      <p:sp>
        <p:nvSpPr>
          <p:cNvPr id="4" name="Date Placeholder 3">
            <a:extLst>
              <a:ext uri="{FF2B5EF4-FFF2-40B4-BE49-F238E27FC236}">
                <a16:creationId xmlns:a16="http://schemas.microsoft.com/office/drawing/2014/main" id="{4B38396C-82A3-1A54-3331-3DAA32A5AA54}"/>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1360C5CD-C6F7-568A-4EA5-D81D1E967663}"/>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5A524AE6-E558-7EAF-5F0A-9C803E75B61D}"/>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dirty="0"/>
          </a:p>
        </p:txBody>
      </p:sp>
    </p:spTree>
    <p:extLst>
      <p:ext uri="{BB962C8B-B14F-4D97-AF65-F5344CB8AC3E}">
        <p14:creationId xmlns:p14="http://schemas.microsoft.com/office/powerpoint/2010/main" val="587135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a:t>
            </a:r>
          </a:p>
        </p:txBody>
      </p:sp>
      <p:sp>
        <p:nvSpPr>
          <p:cNvPr id="3" name="Content Placeholder 2"/>
          <p:cNvSpPr>
            <a:spLocks noGrp="1"/>
          </p:cNvSpPr>
          <p:nvPr>
            <p:ph idx="1"/>
          </p:nvPr>
        </p:nvSpPr>
        <p:spPr/>
        <p:txBody>
          <a:bodyPr/>
          <a:lstStyle/>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pPr>
                <a:defRPr/>
              </a:pPr>
              <a:t>11</a:t>
            </a:fld>
            <a:endParaRPr lang="en-US" altLang="en-US"/>
          </a:p>
        </p:txBody>
      </p:sp>
      <p:pic>
        <p:nvPicPr>
          <p:cNvPr id="8" name="Picture 7">
            <a:extLst>
              <a:ext uri="{FF2B5EF4-FFF2-40B4-BE49-F238E27FC236}">
                <a16:creationId xmlns:a16="http://schemas.microsoft.com/office/drawing/2014/main" id="{E38DA79A-D611-D729-FD76-32C65AA423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746251"/>
            <a:ext cx="7679268" cy="4319588"/>
          </a:xfrm>
          <a:prstGeom prst="rect">
            <a:avLst/>
          </a:prstGeom>
        </p:spPr>
      </p:pic>
    </p:spTree>
    <p:extLst>
      <p:ext uri="{BB962C8B-B14F-4D97-AF65-F5344CB8AC3E}">
        <p14:creationId xmlns:p14="http://schemas.microsoft.com/office/powerpoint/2010/main" val="3535561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732AF-8D5A-98FD-AB2F-CF40A30FF86C}"/>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1C461650-30CD-ED74-B9DC-CD284D6CB800}"/>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Data Preprocessing Module</a:t>
            </a:r>
          </a:p>
          <a:p>
            <a:r>
              <a:rPr lang="en-US" sz="2400" dirty="0">
                <a:latin typeface="Times New Roman" panose="02020603050405020304" pitchFamily="18" charset="0"/>
                <a:cs typeface="Times New Roman" panose="02020603050405020304" pitchFamily="18" charset="0"/>
              </a:rPr>
              <a:t>Feature Extraction and Segmentation Module</a:t>
            </a:r>
          </a:p>
          <a:p>
            <a:r>
              <a:rPr lang="en-US" sz="2400" dirty="0">
                <a:latin typeface="Times New Roman" panose="02020603050405020304" pitchFamily="18" charset="0"/>
                <a:cs typeface="Times New Roman" panose="02020603050405020304" pitchFamily="18" charset="0"/>
              </a:rPr>
              <a:t>Model Training Module</a:t>
            </a:r>
          </a:p>
          <a:p>
            <a:r>
              <a:rPr lang="en-US" sz="2400" dirty="0">
                <a:latin typeface="Times New Roman" panose="02020603050405020304" pitchFamily="18" charset="0"/>
                <a:cs typeface="Times New Roman" panose="02020603050405020304" pitchFamily="18" charset="0"/>
              </a:rPr>
              <a:t>Visualization and Evaluation Module</a:t>
            </a:r>
          </a:p>
        </p:txBody>
      </p:sp>
      <p:sp>
        <p:nvSpPr>
          <p:cNvPr id="4" name="Date Placeholder 3">
            <a:extLst>
              <a:ext uri="{FF2B5EF4-FFF2-40B4-BE49-F238E27FC236}">
                <a16:creationId xmlns:a16="http://schemas.microsoft.com/office/drawing/2014/main" id="{675DF8CD-5231-1B00-DF5A-8D76C9DA70C9}"/>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D13A9EE7-FEF6-9804-A658-510B52879792}"/>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37A99B3D-5DB0-0F06-3974-01067F0DAB1E}"/>
              </a:ext>
            </a:extLst>
          </p:cNvPr>
          <p:cNvSpPr>
            <a:spLocks noGrp="1"/>
          </p:cNvSpPr>
          <p:nvPr>
            <p:ph type="sldNum" sz="quarter" idx="12"/>
          </p:nvPr>
        </p:nvSpPr>
        <p:spPr/>
        <p:txBody>
          <a:bodyPr/>
          <a:lstStyle/>
          <a:p>
            <a:pPr>
              <a:defRPr/>
            </a:pPr>
            <a:fld id="{BDC2143B-610F-499C-A392-DFFBE135A7B2}" type="slidenum">
              <a:rPr lang="en-US" altLang="en-US" smtClean="0"/>
              <a:pPr>
                <a:defRPr/>
              </a:pPr>
              <a:t>12</a:t>
            </a:fld>
            <a:endParaRPr lang="en-US" altLang="en-US"/>
          </a:p>
        </p:txBody>
      </p:sp>
    </p:spTree>
    <p:extLst>
      <p:ext uri="{BB962C8B-B14F-4D97-AF65-F5344CB8AC3E}">
        <p14:creationId xmlns:p14="http://schemas.microsoft.com/office/powerpoint/2010/main" val="1576915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313BE-B5D6-2B0D-FC4E-53026636D5EE}"/>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Data Preprocessing Module</a:t>
            </a:r>
            <a:endParaRPr lang="en-US" dirty="0"/>
          </a:p>
        </p:txBody>
      </p:sp>
      <p:sp>
        <p:nvSpPr>
          <p:cNvPr id="3" name="Content Placeholder 2">
            <a:extLst>
              <a:ext uri="{FF2B5EF4-FFF2-40B4-BE49-F238E27FC236}">
                <a16:creationId xmlns:a16="http://schemas.microsoft.com/office/drawing/2014/main" id="{A5E673D6-9277-4491-B406-9CA242DCEA61}"/>
              </a:ext>
            </a:extLst>
          </p:cNvPr>
          <p:cNvSpPr>
            <a:spLocks noGrp="1"/>
          </p:cNvSpPr>
          <p:nvPr>
            <p:ph idx="1"/>
          </p:nvPr>
        </p:nvSpPr>
        <p:spPr/>
        <p:txBody>
          <a:bodyPr/>
          <a:lstStyle/>
          <a:p>
            <a:r>
              <a:rPr lang="en-IN" sz="2400" b="0" i="0" u="none" strike="noStrike" dirty="0">
                <a:solidFill>
                  <a:srgbClr val="000000"/>
                </a:solidFill>
                <a:effectLst/>
                <a:latin typeface="Times New Roman" panose="02020603050405020304" pitchFamily="18" charset="0"/>
                <a:cs typeface="Times New Roman" panose="02020603050405020304" pitchFamily="18" charset="0"/>
              </a:rPr>
              <a:t>The data preprocessing module is a critical foundation for </a:t>
            </a:r>
            <a:r>
              <a:rPr lang="en-IN" sz="2400" b="0" i="0" u="none" strike="noStrike" dirty="0" err="1">
                <a:solidFill>
                  <a:srgbClr val="000000"/>
                </a:solidFill>
                <a:effectLst/>
                <a:latin typeface="Times New Roman" panose="02020603050405020304" pitchFamily="18" charset="0"/>
                <a:cs typeface="Times New Roman" panose="02020603050405020304" pitchFamily="18" charset="0"/>
              </a:rPr>
              <a:t>analyzing</a:t>
            </a:r>
            <a:r>
              <a:rPr lang="en-IN" sz="2400" b="0" i="0" u="none" strike="noStrike" dirty="0">
                <a:solidFill>
                  <a:srgbClr val="000000"/>
                </a:solidFill>
                <a:effectLst/>
                <a:latin typeface="Times New Roman" panose="02020603050405020304" pitchFamily="18" charset="0"/>
                <a:cs typeface="Times New Roman" panose="02020603050405020304" pitchFamily="18" charset="0"/>
              </a:rPr>
              <a:t> MRI scans, ensuring the dataset is clean, consistent, and optimized for feature extraction and model training. By standardizing image formats, correcting artifacts, and enhancing essential features, the module prepares the data to accurately reflect structural changes in the brain. </a:t>
            </a:r>
          </a:p>
          <a:p>
            <a:r>
              <a:rPr lang="en-IN" sz="2400" b="0" i="0" u="none" strike="noStrike" dirty="0">
                <a:solidFill>
                  <a:srgbClr val="000000"/>
                </a:solidFill>
                <a:effectLst/>
                <a:latin typeface="Times New Roman" panose="02020603050405020304" pitchFamily="18" charset="0"/>
                <a:cs typeface="Times New Roman" panose="02020603050405020304" pitchFamily="18" charset="0"/>
              </a:rPr>
              <a:t>These transformations minimize noise, improve clarity, and focus the analysis on key regions like the hippocampus, essential for reliable Alzheimer's detection.</a:t>
            </a:r>
            <a:endParaRPr lang="en-IN" sz="24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1AF7AFC-5055-42A6-761F-CA109E8747D0}"/>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904D220E-9A17-902D-265A-FAD6943EE54D}"/>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762E9654-4553-68C1-320A-F0C4C9478871}"/>
              </a:ext>
            </a:extLst>
          </p:cNvPr>
          <p:cNvSpPr>
            <a:spLocks noGrp="1"/>
          </p:cNvSpPr>
          <p:nvPr>
            <p:ph type="sldNum" sz="quarter" idx="12"/>
          </p:nvPr>
        </p:nvSpPr>
        <p:spPr/>
        <p:txBody>
          <a:bodyPr/>
          <a:lstStyle/>
          <a:p>
            <a:pPr>
              <a:defRPr/>
            </a:pPr>
            <a:fld id="{BDC2143B-610F-499C-A392-DFFBE135A7B2}" type="slidenum">
              <a:rPr lang="en-US" altLang="en-US" smtClean="0"/>
              <a:pPr>
                <a:defRPr/>
              </a:pPr>
              <a:t>13</a:t>
            </a:fld>
            <a:endParaRPr lang="en-US" altLang="en-US"/>
          </a:p>
        </p:txBody>
      </p:sp>
    </p:spTree>
    <p:extLst>
      <p:ext uri="{BB962C8B-B14F-4D97-AF65-F5344CB8AC3E}">
        <p14:creationId xmlns:p14="http://schemas.microsoft.com/office/powerpoint/2010/main" val="629208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E7B81-722A-A935-AEC9-771DEECE4B44}"/>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Data Preprocessing - </a:t>
            </a:r>
            <a:r>
              <a:rPr lang="en-IN" b="1" dirty="0">
                <a:solidFill>
                  <a:srgbClr val="0E0E0E"/>
                </a:solidFill>
                <a:latin typeface=".SF NS"/>
              </a:rPr>
              <a:t>Techniques</a:t>
            </a:r>
            <a:endParaRPr lang="en-US" dirty="0"/>
          </a:p>
        </p:txBody>
      </p:sp>
      <p:sp>
        <p:nvSpPr>
          <p:cNvPr id="3" name="Content Placeholder 2">
            <a:extLst>
              <a:ext uri="{FF2B5EF4-FFF2-40B4-BE49-F238E27FC236}">
                <a16:creationId xmlns:a16="http://schemas.microsoft.com/office/drawing/2014/main" id="{F5326A44-46CD-4ED9-7754-E5A5282DA9E1}"/>
              </a:ext>
            </a:extLst>
          </p:cNvPr>
          <p:cNvSpPr>
            <a:spLocks noGrp="1"/>
          </p:cNvSpPr>
          <p:nvPr>
            <p:ph idx="1"/>
          </p:nvPr>
        </p:nvSpPr>
        <p:spPr/>
        <p:txBody>
          <a:bodyPr/>
          <a:lstStyle/>
          <a:p>
            <a:r>
              <a:rPr lang="en-IN" sz="2400" b="1" dirty="0">
                <a:latin typeface="Times New Roman" panose="02020603050405020304" pitchFamily="18" charset="0"/>
                <a:cs typeface="Times New Roman" panose="02020603050405020304" pitchFamily="18" charset="0"/>
              </a:rPr>
              <a:t>Normalization</a:t>
            </a:r>
            <a:r>
              <a:rPr lang="en-IN" sz="2400" dirty="0">
                <a:latin typeface="Times New Roman" panose="02020603050405020304" pitchFamily="18" charset="0"/>
                <a:cs typeface="Times New Roman" panose="02020603050405020304" pitchFamily="18" charset="0"/>
              </a:rPr>
              <a:t>: Adjusts pixel intensities across images to reduce variability caused by different scanning devices, ensuring uniform contrast.</a:t>
            </a:r>
          </a:p>
          <a:p>
            <a:r>
              <a:rPr lang="en-IN" sz="2400" b="1" dirty="0">
                <a:latin typeface="Times New Roman" panose="02020603050405020304" pitchFamily="18" charset="0"/>
                <a:cs typeface="Times New Roman" panose="02020603050405020304" pitchFamily="18" charset="0"/>
              </a:rPr>
              <a:t>Resampling</a:t>
            </a:r>
            <a:r>
              <a:rPr lang="en-IN" sz="2400" dirty="0">
                <a:latin typeface="Times New Roman" panose="02020603050405020304" pitchFamily="18" charset="0"/>
                <a:cs typeface="Times New Roman" panose="02020603050405020304" pitchFamily="18" charset="0"/>
              </a:rPr>
              <a:t>: Standardizes MRI image resolution (e.g., 256x256 pixels), enabling consistent feature representation across the dataset.</a:t>
            </a:r>
          </a:p>
          <a:p>
            <a:r>
              <a:rPr lang="en-IN" sz="2400" b="1" dirty="0">
                <a:latin typeface="Times New Roman" panose="02020603050405020304" pitchFamily="18" charset="0"/>
                <a:cs typeface="Times New Roman" panose="02020603050405020304" pitchFamily="18" charset="0"/>
              </a:rPr>
              <a:t>Skull Stripping</a:t>
            </a:r>
            <a:r>
              <a:rPr lang="en-IN" sz="2400" dirty="0">
                <a:latin typeface="Times New Roman" panose="02020603050405020304" pitchFamily="18" charset="0"/>
                <a:cs typeface="Times New Roman" panose="02020603050405020304" pitchFamily="18" charset="0"/>
              </a:rPr>
              <a:t>: Removes non-brain elements like skull and scalp to focus exclusively on brain regions like the hippocampus.</a:t>
            </a:r>
          </a:p>
          <a:p>
            <a:r>
              <a:rPr lang="en-IN" sz="2400" b="1" dirty="0">
                <a:latin typeface="Times New Roman" panose="02020603050405020304" pitchFamily="18" charset="0"/>
                <a:cs typeface="Times New Roman" panose="02020603050405020304" pitchFamily="18" charset="0"/>
              </a:rPr>
              <a:t>Bias Field Correction</a:t>
            </a:r>
            <a:r>
              <a:rPr lang="en-IN" sz="2400" dirty="0">
                <a:latin typeface="Times New Roman" panose="02020603050405020304" pitchFamily="18" charset="0"/>
                <a:cs typeface="Times New Roman" panose="02020603050405020304" pitchFamily="18" charset="0"/>
              </a:rPr>
              <a:t>: Addresses intensity inhomogeneities caused by MRI magnetic field variations, ensuring better contrast and clarity.</a:t>
            </a:r>
          </a:p>
          <a:p>
            <a:r>
              <a:rPr lang="en-IN" sz="2400" b="1" dirty="0">
                <a:latin typeface="Times New Roman" panose="02020603050405020304" pitchFamily="18" charset="0"/>
                <a:cs typeface="Times New Roman" panose="02020603050405020304" pitchFamily="18" charset="0"/>
              </a:rPr>
              <a:t>Data Augmentation</a:t>
            </a:r>
            <a:r>
              <a:rPr lang="en-IN" sz="2400" dirty="0">
                <a:latin typeface="Times New Roman" panose="02020603050405020304" pitchFamily="18" charset="0"/>
                <a:cs typeface="Times New Roman" panose="02020603050405020304" pitchFamily="18" charset="0"/>
              </a:rPr>
              <a:t>: Applies random transformations (e.g., rotations, flips) to artificially increase the dataset size, improving model robustness.</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25899A3-669C-9E86-13F2-D6AB7666F149}"/>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85393A65-7B1E-ACB0-1D89-FC4E26B01F97}"/>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6C4F1BEC-2BDD-7237-0B48-8647F67EBAE7}"/>
              </a:ext>
            </a:extLst>
          </p:cNvPr>
          <p:cNvSpPr>
            <a:spLocks noGrp="1"/>
          </p:cNvSpPr>
          <p:nvPr>
            <p:ph type="sldNum" sz="quarter" idx="12"/>
          </p:nvPr>
        </p:nvSpPr>
        <p:spPr/>
        <p:txBody>
          <a:bodyPr/>
          <a:lstStyle/>
          <a:p>
            <a:pPr>
              <a:defRPr/>
            </a:pPr>
            <a:fld id="{BDC2143B-610F-499C-A392-DFFBE135A7B2}" type="slidenum">
              <a:rPr lang="en-US" altLang="en-US" smtClean="0"/>
              <a:pPr>
                <a:defRPr/>
              </a:pPr>
              <a:t>14</a:t>
            </a:fld>
            <a:endParaRPr lang="en-US" altLang="en-US"/>
          </a:p>
        </p:txBody>
      </p:sp>
    </p:spTree>
    <p:extLst>
      <p:ext uri="{BB962C8B-B14F-4D97-AF65-F5344CB8AC3E}">
        <p14:creationId xmlns:p14="http://schemas.microsoft.com/office/powerpoint/2010/main" val="1263641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3AF15-87D0-7F96-765F-708AF5CA31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70650C-306E-CC31-4622-0CB12D36A8F5}"/>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Data Preprocessing – </a:t>
            </a:r>
            <a:r>
              <a:rPr lang="en-IN" b="1" dirty="0">
                <a:solidFill>
                  <a:srgbClr val="0E0E0E"/>
                </a:solidFill>
                <a:latin typeface=".SF NS"/>
              </a:rPr>
              <a:t>Algorithm</a:t>
            </a:r>
            <a:endParaRPr lang="en-US" dirty="0"/>
          </a:p>
        </p:txBody>
      </p:sp>
      <p:sp>
        <p:nvSpPr>
          <p:cNvPr id="3" name="Content Placeholder 2">
            <a:extLst>
              <a:ext uri="{FF2B5EF4-FFF2-40B4-BE49-F238E27FC236}">
                <a16:creationId xmlns:a16="http://schemas.microsoft.com/office/drawing/2014/main" id="{FC72B7FA-3B44-7C6B-D694-7F9D6A875527}"/>
              </a:ext>
            </a:extLst>
          </p:cNvPr>
          <p:cNvSpPr>
            <a:spLocks noGrp="1"/>
          </p:cNvSpPr>
          <p:nvPr>
            <p:ph idx="1"/>
          </p:nvPr>
        </p:nvSpPr>
        <p:spPr/>
        <p:txBody>
          <a:bodyPr/>
          <a:lstStyle/>
          <a:p>
            <a:pPr algn="l"/>
            <a:r>
              <a:rPr lang="en-IN" sz="2000" b="1" i="0" u="none" strike="noStrike" dirty="0">
                <a:solidFill>
                  <a:srgbClr val="000000"/>
                </a:solidFill>
                <a:effectLst/>
                <a:latin typeface="Times New Roman" panose="02020603050405020304" pitchFamily="18" charset="0"/>
                <a:cs typeface="Times New Roman" panose="02020603050405020304" pitchFamily="18" charset="0"/>
              </a:rPr>
              <a:t>Objective</a:t>
            </a:r>
            <a:r>
              <a:rPr lang="en-IN" sz="2000" b="0" i="0" u="none" strike="noStrike" dirty="0">
                <a:solidFill>
                  <a:srgbClr val="000000"/>
                </a:solidFill>
                <a:effectLst/>
                <a:latin typeface="Times New Roman" panose="02020603050405020304" pitchFamily="18" charset="0"/>
                <a:cs typeface="Times New Roman" panose="02020603050405020304" pitchFamily="18" charset="0"/>
              </a:rPr>
              <a:t>: Prepare MRI images for further processing.</a:t>
            </a:r>
          </a:p>
          <a:p>
            <a:pPr algn="l"/>
            <a:r>
              <a:rPr lang="en-IN" sz="2000" b="1" i="0" u="none" strike="noStrike" dirty="0">
                <a:solidFill>
                  <a:srgbClr val="000000"/>
                </a:solidFill>
                <a:effectLst/>
                <a:latin typeface="Times New Roman" panose="02020603050405020304" pitchFamily="18" charset="0"/>
                <a:cs typeface="Times New Roman" panose="02020603050405020304" pitchFamily="18" charset="0"/>
              </a:rPr>
              <a:t>Steps</a:t>
            </a:r>
            <a:r>
              <a:rPr lang="en-IN" sz="2000" b="0" i="0" u="none" strike="noStrike" dirty="0">
                <a:solidFill>
                  <a:srgbClr val="000000"/>
                </a:solidFill>
                <a:effectLst/>
                <a:latin typeface="Times New Roman" panose="02020603050405020304" pitchFamily="18" charset="0"/>
                <a:cs typeface="Times New Roman" panose="02020603050405020304" pitchFamily="18" charset="0"/>
              </a:rPr>
              <a:t>:</a:t>
            </a:r>
          </a:p>
          <a:p>
            <a:pPr algn="l">
              <a:buFont typeface="+mj-lt"/>
              <a:buAutoNum type="arabicPeriod"/>
            </a:pPr>
            <a:r>
              <a:rPr lang="en-IN" sz="2000" b="1" i="0" u="none" strike="noStrike" dirty="0">
                <a:solidFill>
                  <a:srgbClr val="000000"/>
                </a:solidFill>
                <a:effectLst/>
                <a:latin typeface="Times New Roman" panose="02020603050405020304" pitchFamily="18" charset="0"/>
                <a:cs typeface="Times New Roman" panose="02020603050405020304" pitchFamily="18" charset="0"/>
              </a:rPr>
              <a:t>Resampling</a:t>
            </a:r>
            <a:r>
              <a:rPr lang="en-IN" sz="2000" b="0" i="0" u="none" strike="noStrike" dirty="0">
                <a:solidFill>
                  <a:srgbClr val="000000"/>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IN" sz="2000" b="0" i="0" u="none" strike="noStrike" dirty="0">
                <a:solidFill>
                  <a:srgbClr val="000000"/>
                </a:solidFill>
                <a:effectLst/>
                <a:latin typeface="Times New Roman" panose="02020603050405020304" pitchFamily="18" charset="0"/>
                <a:cs typeface="Times New Roman" panose="02020603050405020304" pitchFamily="18" charset="0"/>
              </a:rPr>
              <a:t>Uniformly resample all MRI images to a standard voxel size for consistency.</a:t>
            </a:r>
          </a:p>
          <a:p>
            <a:pPr marL="742950" lvl="1" indent="-285750" algn="l">
              <a:buFont typeface="+mj-lt"/>
              <a:buAutoNum type="arabicPeriod"/>
            </a:pPr>
            <a:r>
              <a:rPr lang="en-IN" sz="2000" b="0" i="0" u="none" strike="noStrike" dirty="0">
                <a:solidFill>
                  <a:srgbClr val="000000"/>
                </a:solidFill>
                <a:effectLst/>
                <a:latin typeface="Times New Roman" panose="02020603050405020304" pitchFamily="18" charset="0"/>
                <a:cs typeface="Times New Roman" panose="02020603050405020304" pitchFamily="18" charset="0"/>
              </a:rPr>
              <a:t>Key Equation:</a:t>
            </a:r>
          </a:p>
          <a:p>
            <a:pPr marL="457200" lvl="1" indent="0" algn="l">
              <a:buNone/>
            </a:pPr>
            <a:endParaRPr lang="en-IN" sz="1800" dirty="0">
              <a:solidFill>
                <a:srgbClr val="000000"/>
              </a:solidFill>
              <a:latin typeface="Times New Roman" panose="02020603050405020304" pitchFamily="18" charset="0"/>
              <a:cs typeface="Times New Roman" panose="02020603050405020304" pitchFamily="18" charset="0"/>
            </a:endParaRPr>
          </a:p>
          <a:p>
            <a:pPr marL="0" indent="0" algn="l">
              <a:buNone/>
            </a:pPr>
            <a:r>
              <a:rPr lang="en-IN" sz="2000" b="1" i="0" u="none" strike="noStrike" dirty="0">
                <a:solidFill>
                  <a:srgbClr val="FF0000"/>
                </a:solidFill>
                <a:effectLst/>
                <a:latin typeface="Times New Roman" panose="02020603050405020304" pitchFamily="18" charset="0"/>
                <a:cs typeface="Times New Roman" panose="02020603050405020304" pitchFamily="18" charset="0"/>
              </a:rPr>
              <a:t>2.      </a:t>
            </a:r>
            <a:r>
              <a:rPr lang="en-IN" sz="2000" b="1" i="0" u="none" strike="noStrike" dirty="0">
                <a:solidFill>
                  <a:srgbClr val="000000"/>
                </a:solidFill>
                <a:effectLst/>
                <a:latin typeface="Times New Roman" panose="02020603050405020304" pitchFamily="18" charset="0"/>
                <a:cs typeface="Times New Roman" panose="02020603050405020304" pitchFamily="18" charset="0"/>
              </a:rPr>
              <a:t>Skull Stripping</a:t>
            </a:r>
            <a:r>
              <a:rPr lang="en-IN" sz="2000" b="0" i="0" u="none" strike="noStrike" dirty="0">
                <a:solidFill>
                  <a:srgbClr val="000000"/>
                </a:solidFill>
                <a:effectLst/>
                <a:latin typeface="Times New Roman" panose="02020603050405020304" pitchFamily="18" charset="0"/>
                <a:cs typeface="Times New Roman" panose="02020603050405020304" pitchFamily="18" charset="0"/>
              </a:rPr>
              <a:t>:</a:t>
            </a:r>
          </a:p>
          <a:p>
            <a:pPr lvl="1">
              <a:buFont typeface="+mj-lt"/>
              <a:buAutoNum type="arabicPeriod"/>
            </a:pPr>
            <a:r>
              <a:rPr lang="en-IN" sz="2000" b="0" i="0" u="none" strike="noStrike" dirty="0">
                <a:solidFill>
                  <a:srgbClr val="000000"/>
                </a:solidFill>
                <a:effectLst/>
                <a:latin typeface="Times New Roman" panose="02020603050405020304" pitchFamily="18" charset="0"/>
                <a:cs typeface="Times New Roman" panose="02020603050405020304" pitchFamily="18" charset="0"/>
              </a:rPr>
              <a:t>Remove non-brain tissues using a binary brain mask MM.</a:t>
            </a:r>
          </a:p>
          <a:p>
            <a:pPr lvl="1">
              <a:buFont typeface="+mj-lt"/>
              <a:buAutoNum type="arabicPeriod"/>
            </a:pPr>
            <a:r>
              <a:rPr lang="en-IN" sz="2000" b="0" i="0" u="none" strike="noStrike" dirty="0">
                <a:solidFill>
                  <a:srgbClr val="000000"/>
                </a:solidFill>
                <a:effectLst/>
                <a:latin typeface="Times New Roman" panose="02020603050405020304" pitchFamily="18" charset="0"/>
                <a:cs typeface="Times New Roman" panose="02020603050405020304" pitchFamily="18" charset="0"/>
              </a:rPr>
              <a:t>Key Equation:</a:t>
            </a:r>
          </a:p>
          <a:p>
            <a:pPr marL="457200" lvl="1" indent="0" algn="l">
              <a:buNone/>
            </a:pPr>
            <a:endParaRPr lang="en-IN" sz="2000"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en-IN" sz="1400"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763DB1E-1762-3596-2A62-2180206F6A03}"/>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70BA0BE0-86A2-6A42-03C2-30DBEA49B90C}"/>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E2C7FE32-C401-C490-C3E2-467BCFFF4871}"/>
              </a:ext>
            </a:extLst>
          </p:cNvPr>
          <p:cNvSpPr>
            <a:spLocks noGrp="1"/>
          </p:cNvSpPr>
          <p:nvPr>
            <p:ph type="sldNum" sz="quarter" idx="12"/>
          </p:nvPr>
        </p:nvSpPr>
        <p:spPr/>
        <p:txBody>
          <a:bodyPr/>
          <a:lstStyle/>
          <a:p>
            <a:pPr>
              <a:defRPr/>
            </a:pPr>
            <a:fld id="{BDC2143B-610F-499C-A392-DFFBE135A7B2}" type="slidenum">
              <a:rPr lang="en-US" altLang="en-US" smtClean="0"/>
              <a:pPr>
                <a:defRPr/>
              </a:pPr>
              <a:t>15</a:t>
            </a:fld>
            <a:endParaRPr lang="en-US" altLang="en-US"/>
          </a:p>
        </p:txBody>
      </p:sp>
      <p:pic>
        <p:nvPicPr>
          <p:cNvPr id="8" name="Picture 7">
            <a:extLst>
              <a:ext uri="{FF2B5EF4-FFF2-40B4-BE49-F238E27FC236}">
                <a16:creationId xmlns:a16="http://schemas.microsoft.com/office/drawing/2014/main" id="{7A173248-AD7A-DC4D-E88A-F2D291D12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8338" y="3265956"/>
            <a:ext cx="2300165" cy="512824"/>
          </a:xfrm>
          <a:prstGeom prst="rect">
            <a:avLst/>
          </a:prstGeom>
        </p:spPr>
      </p:pic>
      <p:pic>
        <p:nvPicPr>
          <p:cNvPr id="12" name="Picture 11">
            <a:extLst>
              <a:ext uri="{FF2B5EF4-FFF2-40B4-BE49-F238E27FC236}">
                <a16:creationId xmlns:a16="http://schemas.microsoft.com/office/drawing/2014/main" id="{95B660A8-6911-EE09-9B67-BB22F126B9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2366" y="4689562"/>
            <a:ext cx="2589335" cy="419456"/>
          </a:xfrm>
          <a:prstGeom prst="rect">
            <a:avLst/>
          </a:prstGeom>
        </p:spPr>
      </p:pic>
    </p:spTree>
    <p:extLst>
      <p:ext uri="{BB962C8B-B14F-4D97-AF65-F5344CB8AC3E}">
        <p14:creationId xmlns:p14="http://schemas.microsoft.com/office/powerpoint/2010/main" val="2233314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AAA74-A2BC-1FFC-57A8-B82DF8F38C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241121-E932-07E5-F284-AA828D3392B0}"/>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Data Preprocessing – </a:t>
            </a:r>
            <a:r>
              <a:rPr lang="en-IN" b="1" dirty="0">
                <a:solidFill>
                  <a:srgbClr val="0E0E0E"/>
                </a:solidFill>
                <a:latin typeface=".SF NS"/>
              </a:rPr>
              <a:t>Algorithm</a:t>
            </a:r>
            <a:endParaRPr lang="en-US" dirty="0"/>
          </a:p>
        </p:txBody>
      </p:sp>
      <p:sp>
        <p:nvSpPr>
          <p:cNvPr id="3" name="Content Placeholder 2">
            <a:extLst>
              <a:ext uri="{FF2B5EF4-FFF2-40B4-BE49-F238E27FC236}">
                <a16:creationId xmlns:a16="http://schemas.microsoft.com/office/drawing/2014/main" id="{20988EAA-AE44-5AE5-F13E-0DFCF165639E}"/>
              </a:ext>
            </a:extLst>
          </p:cNvPr>
          <p:cNvSpPr>
            <a:spLocks noGrp="1"/>
          </p:cNvSpPr>
          <p:nvPr>
            <p:ph idx="1"/>
          </p:nvPr>
        </p:nvSpPr>
        <p:spPr/>
        <p:txBody>
          <a:bodyPr/>
          <a:lstStyle/>
          <a:p>
            <a:pPr marL="0" indent="0" algn="l">
              <a:buNone/>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3.      Bias Field Correction</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a:t>
            </a:r>
          </a:p>
          <a:p>
            <a:pPr lvl="1">
              <a:buFont typeface="+mj-lt"/>
              <a:buAutoNum type="arabicPeriod"/>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Correct for intensity inhomogeneities caused by MRI acquisition.</a:t>
            </a:r>
          </a:p>
          <a:p>
            <a:pPr lvl="1">
              <a:buFont typeface="+mj-lt"/>
              <a:buAutoNum type="arabicPeriod"/>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Key Equation: </a:t>
            </a:r>
          </a:p>
          <a:p>
            <a:pPr marL="0" indent="0" algn="l">
              <a:buNone/>
            </a:pPr>
            <a:endParaRPr lang="en-IN" sz="1600" b="1" dirty="0">
              <a:solidFill>
                <a:srgbClr val="000000"/>
              </a:solidFill>
              <a:latin typeface="Times New Roman" panose="02020603050405020304" pitchFamily="18" charset="0"/>
              <a:cs typeface="Times New Roman" panose="02020603050405020304" pitchFamily="18" charset="0"/>
            </a:endParaRPr>
          </a:p>
          <a:p>
            <a:pPr marL="0" indent="0" algn="l">
              <a:buNone/>
            </a:pPr>
            <a:r>
              <a:rPr lang="en-IN" sz="1600" b="1" dirty="0">
                <a:solidFill>
                  <a:srgbClr val="000000"/>
                </a:solidFill>
                <a:latin typeface="Times New Roman" panose="02020603050405020304" pitchFamily="18" charset="0"/>
                <a:cs typeface="Times New Roman" panose="02020603050405020304" pitchFamily="18" charset="0"/>
              </a:rPr>
              <a:t>4.       </a:t>
            </a:r>
            <a:r>
              <a:rPr lang="en-IN" sz="1800" b="1" i="0" u="none" strike="noStrike" dirty="0">
                <a:solidFill>
                  <a:srgbClr val="000000"/>
                </a:solidFill>
                <a:effectLst/>
                <a:latin typeface="Times New Roman" panose="02020603050405020304" pitchFamily="18" charset="0"/>
                <a:cs typeface="Times New Roman" panose="02020603050405020304" pitchFamily="18" charset="0"/>
              </a:rPr>
              <a:t>Data Augmentation</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a:t>
            </a:r>
          </a:p>
          <a:p>
            <a:pPr lvl="1">
              <a:buFont typeface="+mj-lt"/>
              <a:buAutoNum type="arabicPeriod"/>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Enhance the dataset by applying transformations such as rotation, flipping, and scaling.</a:t>
            </a:r>
          </a:p>
          <a:p>
            <a:pPr lvl="1">
              <a:buFont typeface="+mj-lt"/>
              <a:buAutoNum type="arabicPeriod"/>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Example Equation for Rotation: </a:t>
            </a:r>
          </a:p>
          <a:p>
            <a:pPr marL="457200" lvl="1" indent="0" algn="l">
              <a:buNone/>
            </a:pPr>
            <a:endParaRPr lang="en-IN" sz="1400"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8C47F5C-3729-8806-43AB-06CE1EDC1313}"/>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80351940-8858-6623-48A3-0E83670E317C}"/>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98EFACAF-74D8-8600-FFFA-11F5E2968C41}"/>
              </a:ext>
            </a:extLst>
          </p:cNvPr>
          <p:cNvSpPr>
            <a:spLocks noGrp="1"/>
          </p:cNvSpPr>
          <p:nvPr>
            <p:ph type="sldNum" sz="quarter" idx="12"/>
          </p:nvPr>
        </p:nvSpPr>
        <p:spPr/>
        <p:txBody>
          <a:bodyPr/>
          <a:lstStyle/>
          <a:p>
            <a:pPr>
              <a:defRPr/>
            </a:pPr>
            <a:fld id="{BDC2143B-610F-499C-A392-DFFBE135A7B2}" type="slidenum">
              <a:rPr lang="en-US" altLang="en-US" smtClean="0"/>
              <a:pPr>
                <a:defRPr/>
              </a:pPr>
              <a:t>16</a:t>
            </a:fld>
            <a:endParaRPr lang="en-US" altLang="en-US"/>
          </a:p>
        </p:txBody>
      </p:sp>
      <p:pic>
        <p:nvPicPr>
          <p:cNvPr id="9" name="Picture 8">
            <a:extLst>
              <a:ext uri="{FF2B5EF4-FFF2-40B4-BE49-F238E27FC236}">
                <a16:creationId xmlns:a16="http://schemas.microsoft.com/office/drawing/2014/main" id="{D0420C90-9A41-ABED-07ED-76AF6FDE61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5600" y="4079268"/>
            <a:ext cx="5702300" cy="431800"/>
          </a:xfrm>
          <a:prstGeom prst="rect">
            <a:avLst/>
          </a:prstGeom>
        </p:spPr>
      </p:pic>
      <p:pic>
        <p:nvPicPr>
          <p:cNvPr id="10" name="Picture 9">
            <a:extLst>
              <a:ext uri="{FF2B5EF4-FFF2-40B4-BE49-F238E27FC236}">
                <a16:creationId xmlns:a16="http://schemas.microsoft.com/office/drawing/2014/main" id="{5252B2D5-9C84-D04C-615F-BBA57F43FF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8338" y="2466947"/>
            <a:ext cx="1499089" cy="535389"/>
          </a:xfrm>
          <a:prstGeom prst="rect">
            <a:avLst/>
          </a:prstGeom>
        </p:spPr>
      </p:pic>
    </p:spTree>
    <p:extLst>
      <p:ext uri="{BB962C8B-B14F-4D97-AF65-F5344CB8AC3E}">
        <p14:creationId xmlns:p14="http://schemas.microsoft.com/office/powerpoint/2010/main" val="29967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5EBF9-ED2A-9134-D19E-6418268840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E7AB47-20ED-DD48-5604-08F19ACB42FE}"/>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Data Preprocessing Module DFD</a:t>
            </a:r>
            <a:endParaRPr lang="en-US" dirty="0"/>
          </a:p>
        </p:txBody>
      </p:sp>
      <p:sp>
        <p:nvSpPr>
          <p:cNvPr id="3" name="Content Placeholder 2">
            <a:extLst>
              <a:ext uri="{FF2B5EF4-FFF2-40B4-BE49-F238E27FC236}">
                <a16:creationId xmlns:a16="http://schemas.microsoft.com/office/drawing/2014/main" id="{17B6FE56-AE14-5B9C-3083-6B11100D1E10}"/>
              </a:ext>
            </a:extLst>
          </p:cNvPr>
          <p:cNvSpPr>
            <a:spLocks noGrp="1"/>
          </p:cNvSpPr>
          <p:nvPr>
            <p:ph idx="1"/>
          </p:nvPr>
        </p:nvSpPr>
        <p:spPr/>
        <p:txBody>
          <a:bodyPr/>
          <a:lstStyle/>
          <a:p>
            <a:pPr marL="0" indent="0">
              <a:buNone/>
            </a:pPr>
            <a:r>
              <a:rPr lang="en-US" dirty="0"/>
              <a:t> </a:t>
            </a:r>
          </a:p>
        </p:txBody>
      </p:sp>
      <p:sp>
        <p:nvSpPr>
          <p:cNvPr id="4" name="Date Placeholder 3">
            <a:extLst>
              <a:ext uri="{FF2B5EF4-FFF2-40B4-BE49-F238E27FC236}">
                <a16:creationId xmlns:a16="http://schemas.microsoft.com/office/drawing/2014/main" id="{10138A04-82E5-B3D3-9ED2-65EF599F4C7E}"/>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107621F3-4CA6-A989-B05B-0299A7EE6976}"/>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E48829E4-4777-BAA2-5824-C8D73F875511}"/>
              </a:ext>
            </a:extLst>
          </p:cNvPr>
          <p:cNvSpPr>
            <a:spLocks noGrp="1"/>
          </p:cNvSpPr>
          <p:nvPr>
            <p:ph type="sldNum" sz="quarter" idx="12"/>
          </p:nvPr>
        </p:nvSpPr>
        <p:spPr/>
        <p:txBody>
          <a:bodyPr/>
          <a:lstStyle/>
          <a:p>
            <a:pPr>
              <a:defRPr/>
            </a:pPr>
            <a:fld id="{BDC2143B-610F-499C-A392-DFFBE135A7B2}" type="slidenum">
              <a:rPr lang="en-US" altLang="en-US" smtClean="0"/>
              <a:pPr>
                <a:defRPr/>
              </a:pPr>
              <a:t>17</a:t>
            </a:fld>
            <a:endParaRPr lang="en-US" altLang="en-US"/>
          </a:p>
        </p:txBody>
      </p:sp>
      <p:pic>
        <p:nvPicPr>
          <p:cNvPr id="9" name="Picture 8">
            <a:extLst>
              <a:ext uri="{FF2B5EF4-FFF2-40B4-BE49-F238E27FC236}">
                <a16:creationId xmlns:a16="http://schemas.microsoft.com/office/drawing/2014/main" id="{502D080E-B8AD-38EC-6EFF-BDD7B305AA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1242" y="1863725"/>
            <a:ext cx="6676817" cy="4044950"/>
          </a:xfrm>
          <a:prstGeom prst="rect">
            <a:avLst/>
          </a:prstGeom>
        </p:spPr>
      </p:pic>
    </p:spTree>
    <p:extLst>
      <p:ext uri="{BB962C8B-B14F-4D97-AF65-F5344CB8AC3E}">
        <p14:creationId xmlns:p14="http://schemas.microsoft.com/office/powerpoint/2010/main" val="172433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B27587-9AAF-722D-8EE4-EA41E2E1D0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246EBE-9482-A4DC-99F0-14A65016C206}"/>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Data Preprocessing Module </a:t>
            </a:r>
            <a:r>
              <a:rPr lang="en-IN" b="1" dirty="0">
                <a:solidFill>
                  <a:srgbClr val="0E0E0E"/>
                </a:solidFill>
                <a:latin typeface=".SF NS"/>
              </a:rPr>
              <a:t>Output</a:t>
            </a:r>
            <a:endParaRPr lang="en-US" dirty="0"/>
          </a:p>
        </p:txBody>
      </p:sp>
      <p:sp>
        <p:nvSpPr>
          <p:cNvPr id="3" name="Content Placeholder 2">
            <a:extLst>
              <a:ext uri="{FF2B5EF4-FFF2-40B4-BE49-F238E27FC236}">
                <a16:creationId xmlns:a16="http://schemas.microsoft.com/office/drawing/2014/main" id="{39024557-AC2E-C740-37AF-D8CCAE831F33}"/>
              </a:ext>
            </a:extLst>
          </p:cNvPr>
          <p:cNvSpPr>
            <a:spLocks noGrp="1"/>
          </p:cNvSpPr>
          <p:nvPr>
            <p:ph idx="1"/>
          </p:nvPr>
        </p:nvSpPr>
        <p:spPr/>
        <p:txBody>
          <a:bodyPr/>
          <a:lstStyle/>
          <a:p>
            <a:pPr marL="0" indent="0">
              <a:buNone/>
            </a:pPr>
            <a:r>
              <a:rPr lang="en-US" dirty="0"/>
              <a:t> </a:t>
            </a:r>
          </a:p>
        </p:txBody>
      </p:sp>
      <p:sp>
        <p:nvSpPr>
          <p:cNvPr id="4" name="Date Placeholder 3">
            <a:extLst>
              <a:ext uri="{FF2B5EF4-FFF2-40B4-BE49-F238E27FC236}">
                <a16:creationId xmlns:a16="http://schemas.microsoft.com/office/drawing/2014/main" id="{7068D830-4F95-50D7-6E0D-A6ED37C414C6}"/>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24897D4C-D43D-1E87-3505-4CEA1314894B}"/>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0021AB58-1E04-2ACF-AB70-B9F1BD6C31E3}"/>
              </a:ext>
            </a:extLst>
          </p:cNvPr>
          <p:cNvSpPr>
            <a:spLocks noGrp="1"/>
          </p:cNvSpPr>
          <p:nvPr>
            <p:ph type="sldNum" sz="quarter" idx="12"/>
          </p:nvPr>
        </p:nvSpPr>
        <p:spPr/>
        <p:txBody>
          <a:bodyPr/>
          <a:lstStyle/>
          <a:p>
            <a:pPr>
              <a:defRPr/>
            </a:pPr>
            <a:fld id="{BDC2143B-610F-499C-A392-DFFBE135A7B2}" type="slidenum">
              <a:rPr lang="en-US" altLang="en-US" smtClean="0"/>
              <a:pPr>
                <a:defRPr/>
              </a:pPr>
              <a:t>18</a:t>
            </a:fld>
            <a:endParaRPr lang="en-US" altLang="en-US"/>
          </a:p>
        </p:txBody>
      </p:sp>
      <p:pic>
        <p:nvPicPr>
          <p:cNvPr id="13" name="Picture 12">
            <a:extLst>
              <a:ext uri="{FF2B5EF4-FFF2-40B4-BE49-F238E27FC236}">
                <a16:creationId xmlns:a16="http://schemas.microsoft.com/office/drawing/2014/main" id="{FC5FE122-B4B9-0027-7D4F-C8CCD31E0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975" y="1746251"/>
            <a:ext cx="7004050" cy="2228146"/>
          </a:xfrm>
          <a:prstGeom prst="rect">
            <a:avLst/>
          </a:prstGeom>
        </p:spPr>
      </p:pic>
      <p:pic>
        <p:nvPicPr>
          <p:cNvPr id="15" name="Picture 14">
            <a:extLst>
              <a:ext uri="{FF2B5EF4-FFF2-40B4-BE49-F238E27FC236}">
                <a16:creationId xmlns:a16="http://schemas.microsoft.com/office/drawing/2014/main" id="{797BF69B-A114-2D0F-5DF8-3BD27EB78E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4109545"/>
            <a:ext cx="7772400" cy="2022968"/>
          </a:xfrm>
          <a:prstGeom prst="rect">
            <a:avLst/>
          </a:prstGeom>
        </p:spPr>
      </p:pic>
    </p:spTree>
    <p:extLst>
      <p:ext uri="{BB962C8B-B14F-4D97-AF65-F5344CB8AC3E}">
        <p14:creationId xmlns:p14="http://schemas.microsoft.com/office/powerpoint/2010/main" val="237410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CE760-810D-5337-D8D9-7EB7DBC979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2D37E0-EEE5-7220-6FB9-E8AA19850D07}"/>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Feature extraction Module</a:t>
            </a:r>
            <a:endParaRPr lang="en-US" dirty="0"/>
          </a:p>
        </p:txBody>
      </p:sp>
      <p:sp>
        <p:nvSpPr>
          <p:cNvPr id="3" name="Content Placeholder 2">
            <a:extLst>
              <a:ext uri="{FF2B5EF4-FFF2-40B4-BE49-F238E27FC236}">
                <a16:creationId xmlns:a16="http://schemas.microsoft.com/office/drawing/2014/main" id="{E2870C82-2CCA-BDC2-3FB9-55BA5539726B}"/>
              </a:ext>
            </a:extLst>
          </p:cNvPr>
          <p:cNvSpPr>
            <a:spLocks noGrp="1"/>
          </p:cNvSpPr>
          <p:nvPr>
            <p:ph idx="1"/>
          </p:nvPr>
        </p:nvSpPr>
        <p:spPr/>
        <p:txBody>
          <a:bodyPr/>
          <a:lstStyle/>
          <a:p>
            <a:r>
              <a:rPr lang="en-IN" sz="2400" b="0" i="0" u="none" strike="noStrike" dirty="0">
                <a:solidFill>
                  <a:srgbClr val="000000"/>
                </a:solidFill>
                <a:effectLst/>
                <a:latin typeface="Times New Roman" panose="02020603050405020304" pitchFamily="18" charset="0"/>
                <a:cs typeface="Times New Roman" panose="02020603050405020304" pitchFamily="18" charset="0"/>
              </a:rPr>
              <a:t>The feature extraction and segmentation module isolates and enhances diagnostically significant regions of the brain, such as the hippocampus, from MRI scans. By employing advanced techniques like edge detection, thresholding, and morphological operations, it highlights structural changes associated with Alzheimer's disease. </a:t>
            </a:r>
            <a:endParaRPr lang="en-IN" sz="2400" dirty="0">
              <a:solidFill>
                <a:srgbClr val="000000"/>
              </a:solidFill>
              <a:latin typeface="Times New Roman" panose="02020603050405020304" pitchFamily="18" charset="0"/>
              <a:cs typeface="Times New Roman" panose="02020603050405020304" pitchFamily="18" charset="0"/>
            </a:endParaRPr>
          </a:p>
          <a:p>
            <a:r>
              <a:rPr lang="en-IN" sz="2400" b="0" i="0" u="none" strike="noStrike" dirty="0">
                <a:solidFill>
                  <a:srgbClr val="000000"/>
                </a:solidFill>
                <a:effectLst/>
                <a:latin typeface="Times New Roman" panose="02020603050405020304" pitchFamily="18" charset="0"/>
                <a:cs typeface="Times New Roman" panose="02020603050405020304" pitchFamily="18" charset="0"/>
              </a:rPr>
              <a:t>This module transforms raw image data into actionable features, ensuring that only the most relevant details are passed to the predictive models for analysis.</a:t>
            </a: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70A5C08-451F-56C0-B33D-A0A9E6D0A21F}"/>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87F14E98-9E47-1EDD-0C22-CC5754E41BA5}"/>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E19A890E-6141-5AD6-979E-22515B4BC8EF}"/>
              </a:ext>
            </a:extLst>
          </p:cNvPr>
          <p:cNvSpPr>
            <a:spLocks noGrp="1"/>
          </p:cNvSpPr>
          <p:nvPr>
            <p:ph type="sldNum" sz="quarter" idx="12"/>
          </p:nvPr>
        </p:nvSpPr>
        <p:spPr/>
        <p:txBody>
          <a:bodyPr/>
          <a:lstStyle/>
          <a:p>
            <a:pPr>
              <a:defRPr/>
            </a:pPr>
            <a:fld id="{BDC2143B-610F-499C-A392-DFFBE135A7B2}" type="slidenum">
              <a:rPr lang="en-US" altLang="en-US" smtClean="0"/>
              <a:pPr>
                <a:defRPr/>
              </a:pPr>
              <a:t>19</a:t>
            </a:fld>
            <a:endParaRPr lang="en-US" altLang="en-US"/>
          </a:p>
        </p:txBody>
      </p:sp>
    </p:spTree>
    <p:extLst>
      <p:ext uri="{BB962C8B-B14F-4D97-AF65-F5344CB8AC3E}">
        <p14:creationId xmlns:p14="http://schemas.microsoft.com/office/powerpoint/2010/main" val="1196450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nSpc>
                <a:spcPct val="115000"/>
              </a:lnSpc>
            </a:pPr>
            <a:r>
              <a:rPr lang="en-IN" sz="2200" dirty="0">
                <a:effectLst/>
                <a:latin typeface="Times New Roman" panose="02020603050405020304" pitchFamily="18" charset="0"/>
                <a:ea typeface="Arial" panose="020B0604020202020204" pitchFamily="34" charset="0"/>
                <a:cs typeface="Times New Roman" panose="02020603050405020304" pitchFamily="18" charset="0"/>
              </a:rPr>
              <a:t>Alzheimer’s disease is a progressive neurological disorder that leads to memory loss and cognitive decline. Early diagnosis is crucial for managing the disease's progression. Imaging techniques like MRI can be complex and time-consuming for manual analysis.</a:t>
            </a:r>
          </a:p>
          <a:p>
            <a:pPr>
              <a:lnSpc>
                <a:spcPct val="115000"/>
              </a:lnSpc>
            </a:pPr>
            <a:r>
              <a:rPr lang="en-IN" sz="2200" dirty="0">
                <a:effectLst/>
                <a:latin typeface="Times New Roman" panose="02020603050405020304" pitchFamily="18" charset="0"/>
                <a:ea typeface="Arial" panose="020B0604020202020204" pitchFamily="34" charset="0"/>
                <a:cs typeface="Times New Roman" panose="02020603050405020304" pitchFamily="18" charset="0"/>
              </a:rPr>
              <a:t>There is a need for an automated, accurate, and efficient method to assist in the early detection of Alzheimer's disease by </a:t>
            </a:r>
            <a:r>
              <a:rPr lang="en-IN" sz="2200" dirty="0" err="1">
                <a:effectLst/>
                <a:latin typeface="Times New Roman" panose="02020603050405020304" pitchFamily="18" charset="0"/>
                <a:ea typeface="Arial" panose="020B0604020202020204" pitchFamily="34" charset="0"/>
                <a:cs typeface="Times New Roman" panose="02020603050405020304" pitchFamily="18" charset="0"/>
              </a:rPr>
              <a:t>analyzing</a:t>
            </a:r>
            <a:r>
              <a:rPr lang="en-IN" sz="2200" dirty="0">
                <a:effectLst/>
                <a:latin typeface="Times New Roman" panose="02020603050405020304" pitchFamily="18" charset="0"/>
                <a:ea typeface="Arial" panose="020B0604020202020204" pitchFamily="34" charset="0"/>
                <a:cs typeface="Times New Roman" panose="02020603050405020304" pitchFamily="18" charset="0"/>
              </a:rPr>
              <a:t> hippocampal structures from brain imaging data.</a:t>
            </a:r>
          </a:p>
          <a:p>
            <a:pPr marL="0" indent="0">
              <a:lnSpc>
                <a:spcPct val="115000"/>
              </a:lnSpc>
              <a:buNone/>
            </a:pPr>
            <a:r>
              <a:rPr lang="en-IN" sz="2200" b="1" u="sng" dirty="0">
                <a:solidFill>
                  <a:srgbClr val="FF0000"/>
                </a:solidFill>
                <a:effectLst/>
                <a:latin typeface="Times New Roman" panose="02020603050405020304" pitchFamily="18" charset="0"/>
                <a:ea typeface="Arial" panose="020B0604020202020204" pitchFamily="34" charset="0"/>
                <a:cs typeface="Times New Roman" panose="02020603050405020304" pitchFamily="18" charset="0"/>
              </a:rPr>
              <a:t>Motivation</a:t>
            </a:r>
          </a:p>
          <a:p>
            <a:pPr>
              <a:lnSpc>
                <a:spcPct val="115000"/>
              </a:lnSpc>
            </a:pPr>
            <a:r>
              <a:rPr lang="en-IN" sz="2200" dirty="0">
                <a:effectLst/>
                <a:latin typeface="Times New Roman" panose="02020603050405020304" pitchFamily="18" charset="0"/>
                <a:ea typeface="Arial" panose="020B0604020202020204" pitchFamily="34" charset="0"/>
                <a:cs typeface="Times New Roman" panose="02020603050405020304" pitchFamily="18" charset="0"/>
              </a:rPr>
              <a:t>Current diagnosis methods are subjective and often performed at advanced stages.</a:t>
            </a:r>
          </a:p>
          <a:p>
            <a:pPr>
              <a:lnSpc>
                <a:spcPct val="115000"/>
              </a:lnSpc>
            </a:pPr>
            <a:r>
              <a:rPr lang="en-IN" sz="2200" dirty="0">
                <a:effectLst/>
                <a:latin typeface="Times New Roman" panose="02020603050405020304" pitchFamily="18" charset="0"/>
                <a:ea typeface="Arial" panose="020B0604020202020204" pitchFamily="34" charset="0"/>
                <a:cs typeface="Times New Roman" panose="02020603050405020304" pitchFamily="18" charset="0"/>
              </a:rPr>
              <a:t>The use of AI and deep learning can assist in the early detection of Alzheimer's from medical images like MRI scans.</a:t>
            </a:r>
          </a:p>
          <a:p>
            <a:pPr>
              <a:lnSpc>
                <a:spcPct val="115000"/>
              </a:lnSpc>
            </a:pPr>
            <a:endParaRPr lang="en-IN" sz="22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lang="en-US" sz="2200" b="1" i="0" dirty="0">
                <a:solidFill>
                  <a:srgbClr val="000000"/>
                </a:solidFill>
                <a:effectLst/>
                <a:latin typeface="Times New Roman" panose="02020603050405020304" pitchFamily="18" charset="0"/>
                <a:cs typeface="Times New Roman" panose="02020603050405020304" pitchFamily="18" charset="0"/>
              </a:rPr>
            </a:br>
            <a:br>
              <a:rPr kumimoji="0" lang="en-IN" altLang="en-US" sz="2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Final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386EBE-C0CA-84E6-7A68-01F3B99CB9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65DFE3-46A0-6D02-415E-B15BC4436D7B}"/>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Feature extraction Module - Techniques</a:t>
            </a:r>
            <a:endParaRPr lang="en-US" dirty="0"/>
          </a:p>
        </p:txBody>
      </p:sp>
      <p:sp>
        <p:nvSpPr>
          <p:cNvPr id="3" name="Content Placeholder 2">
            <a:extLst>
              <a:ext uri="{FF2B5EF4-FFF2-40B4-BE49-F238E27FC236}">
                <a16:creationId xmlns:a16="http://schemas.microsoft.com/office/drawing/2014/main" id="{FA60F041-BE5C-8CD4-7580-EB640A8A7862}"/>
              </a:ext>
            </a:extLst>
          </p:cNvPr>
          <p:cNvSpPr>
            <a:spLocks noGrp="1"/>
          </p:cNvSpPr>
          <p:nvPr>
            <p:ph idx="1"/>
          </p:nvPr>
        </p:nvSpPr>
        <p:spPr/>
        <p:txBody>
          <a:bodyPr/>
          <a:lstStyle/>
          <a:p>
            <a:pPr algn="l">
              <a:buFont typeface="+mj-lt"/>
              <a:buAutoNum type="arabicPeriod"/>
            </a:pPr>
            <a:r>
              <a:rPr lang="en-IN" sz="2400" b="1" i="0" u="none" strike="noStrike" dirty="0">
                <a:solidFill>
                  <a:srgbClr val="000000"/>
                </a:solidFill>
                <a:effectLst/>
                <a:latin typeface="Times New Roman" panose="02020603050405020304" pitchFamily="18" charset="0"/>
                <a:cs typeface="Times New Roman" panose="02020603050405020304" pitchFamily="18" charset="0"/>
              </a:rPr>
              <a:t>Edge Detection (Canny Method)</a:t>
            </a:r>
            <a:r>
              <a:rPr lang="en-IN" sz="2400" b="0" i="0" u="none" strike="noStrike" dirty="0">
                <a:solidFill>
                  <a:srgbClr val="000000"/>
                </a:solidFill>
                <a:effectLst/>
                <a:latin typeface="Times New Roman" panose="02020603050405020304" pitchFamily="18" charset="0"/>
                <a:cs typeface="Times New Roman" panose="02020603050405020304" pitchFamily="18" charset="0"/>
              </a:rPr>
              <a:t>: Detects sharp intensity changes to outline the hippocampus, providing clear boundaries for segmentation.</a:t>
            </a:r>
          </a:p>
          <a:p>
            <a:pPr algn="l">
              <a:buFont typeface="+mj-lt"/>
              <a:buAutoNum type="arabicPeriod"/>
            </a:pPr>
            <a:r>
              <a:rPr lang="en-IN" sz="2400" b="1" i="0" u="none" strike="noStrike" dirty="0">
                <a:solidFill>
                  <a:srgbClr val="000000"/>
                </a:solidFill>
                <a:effectLst/>
                <a:latin typeface="Times New Roman" panose="02020603050405020304" pitchFamily="18" charset="0"/>
                <a:cs typeface="Times New Roman" panose="02020603050405020304" pitchFamily="18" charset="0"/>
              </a:rPr>
              <a:t>Thresholding</a:t>
            </a:r>
            <a:r>
              <a:rPr lang="en-IN" sz="2400" b="0" i="0" u="none" strike="noStrike" dirty="0">
                <a:solidFill>
                  <a:srgbClr val="000000"/>
                </a:solidFill>
                <a:effectLst/>
                <a:latin typeface="Times New Roman" panose="02020603050405020304" pitchFamily="18" charset="0"/>
                <a:cs typeface="Times New Roman" panose="02020603050405020304" pitchFamily="18" charset="0"/>
              </a:rPr>
              <a:t>: Segments the hippocampus based on intensity values, isolating it from surrounding brain tissue for focused analysis.</a:t>
            </a:r>
            <a:r>
              <a:rPr lang="en-IN" sz="2400" b="1" dirty="0">
                <a:latin typeface="Times New Roman" panose="02020603050405020304" pitchFamily="18" charset="0"/>
                <a:cs typeface="Times New Roman" panose="02020603050405020304" pitchFamily="18" charset="0"/>
              </a:rPr>
              <a:t> </a:t>
            </a:r>
          </a:p>
          <a:p>
            <a:pPr algn="l">
              <a:buFont typeface="+mj-lt"/>
              <a:buAutoNum type="arabicPeriod"/>
            </a:pPr>
            <a:r>
              <a:rPr lang="en-IN" sz="2400" b="1" dirty="0">
                <a:latin typeface="Times New Roman" panose="02020603050405020304" pitchFamily="18" charset="0"/>
                <a:cs typeface="Times New Roman" panose="02020603050405020304" pitchFamily="18" charset="0"/>
              </a:rPr>
              <a:t>Skeletonization</a:t>
            </a:r>
            <a:r>
              <a:rPr lang="en-IN" sz="2400" dirty="0">
                <a:latin typeface="Times New Roman" panose="02020603050405020304" pitchFamily="18" charset="0"/>
                <a:cs typeface="Times New Roman" panose="02020603050405020304" pitchFamily="18" charset="0"/>
              </a:rPr>
              <a:t>: Reduces the hippocampus to its core structure, preserving critical anatomical details while simplifying its representation.</a:t>
            </a:r>
          </a:p>
          <a:p>
            <a:pPr algn="l">
              <a:buFont typeface="+mj-lt"/>
              <a:buAutoNum type="arabicPeriod"/>
            </a:pPr>
            <a:r>
              <a:rPr lang="en-IN" sz="2400" b="1" dirty="0" err="1">
                <a:latin typeface="Times New Roman" panose="02020603050405020304" pitchFamily="18" charset="0"/>
                <a:cs typeface="Times New Roman" panose="02020603050405020304" pitchFamily="18" charset="0"/>
              </a:rPr>
              <a:t>Keypoint</a:t>
            </a:r>
            <a:r>
              <a:rPr lang="en-IN" sz="2400" b="1" dirty="0">
                <a:latin typeface="Times New Roman" panose="02020603050405020304" pitchFamily="18" charset="0"/>
                <a:cs typeface="Times New Roman" panose="02020603050405020304" pitchFamily="18" charset="0"/>
              </a:rPr>
              <a:t> Detection</a:t>
            </a:r>
            <a:r>
              <a:rPr lang="en-IN" sz="2400" dirty="0">
                <a:latin typeface="Times New Roman" panose="02020603050405020304" pitchFamily="18" charset="0"/>
                <a:cs typeface="Times New Roman" panose="02020603050405020304" pitchFamily="18" charset="0"/>
              </a:rPr>
              <a:t>: Identifies specific points of interest within the hippocampus, capturing localized features indicative of Alzheimer's progression.</a:t>
            </a:r>
          </a:p>
          <a:p>
            <a:pPr algn="l">
              <a:buFont typeface="+mj-lt"/>
              <a:buAutoNum type="arabicPeriod"/>
            </a:pP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66D12F8-025B-1C71-059A-4293196168A1}"/>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CACA13AC-C394-22ED-569A-15368A124776}"/>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9961AAE0-C351-BAC8-9C52-D46CFC410652}"/>
              </a:ext>
            </a:extLst>
          </p:cNvPr>
          <p:cNvSpPr>
            <a:spLocks noGrp="1"/>
          </p:cNvSpPr>
          <p:nvPr>
            <p:ph type="sldNum" sz="quarter" idx="12"/>
          </p:nvPr>
        </p:nvSpPr>
        <p:spPr/>
        <p:txBody>
          <a:bodyPr/>
          <a:lstStyle/>
          <a:p>
            <a:pPr>
              <a:defRPr/>
            </a:pPr>
            <a:fld id="{BDC2143B-610F-499C-A392-DFFBE135A7B2}" type="slidenum">
              <a:rPr lang="en-US" altLang="en-US" smtClean="0"/>
              <a:pPr>
                <a:defRPr/>
              </a:pPr>
              <a:t>20</a:t>
            </a:fld>
            <a:endParaRPr lang="en-US" altLang="en-US"/>
          </a:p>
        </p:txBody>
      </p:sp>
    </p:spTree>
    <p:extLst>
      <p:ext uri="{BB962C8B-B14F-4D97-AF65-F5344CB8AC3E}">
        <p14:creationId xmlns:p14="http://schemas.microsoft.com/office/powerpoint/2010/main" val="3788208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8816B-0479-7230-A384-02127C9033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801FFC-8D24-8D31-F647-66549380771F}"/>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Feature extraction Module – Algorithm</a:t>
            </a:r>
            <a:endParaRPr lang="en-US" dirty="0"/>
          </a:p>
        </p:txBody>
      </p:sp>
      <p:sp>
        <p:nvSpPr>
          <p:cNvPr id="3" name="Content Placeholder 2">
            <a:extLst>
              <a:ext uri="{FF2B5EF4-FFF2-40B4-BE49-F238E27FC236}">
                <a16:creationId xmlns:a16="http://schemas.microsoft.com/office/drawing/2014/main" id="{73B85BC7-52BA-B05E-7384-46BC26C3D24E}"/>
              </a:ext>
            </a:extLst>
          </p:cNvPr>
          <p:cNvSpPr>
            <a:spLocks noGrp="1"/>
          </p:cNvSpPr>
          <p:nvPr>
            <p:ph idx="1"/>
          </p:nvPr>
        </p:nvSpPr>
        <p:spPr/>
        <p:txBody>
          <a:bodyPr/>
          <a:lstStyle/>
          <a:p>
            <a:pPr algn="l">
              <a:buFont typeface="+mj-lt"/>
              <a:buAutoNum type="arabicPeriod"/>
            </a:pPr>
            <a:r>
              <a:rPr lang="en-IN" sz="1600" b="1" i="0" u="none" strike="noStrike" dirty="0">
                <a:solidFill>
                  <a:srgbClr val="000000"/>
                </a:solidFill>
                <a:effectLst/>
                <a:latin typeface="Times New Roman" panose="02020603050405020304" pitchFamily="18" charset="0"/>
                <a:cs typeface="Times New Roman" panose="02020603050405020304" pitchFamily="18" charset="0"/>
              </a:rPr>
              <a:t>Thresholding</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Segment the image based on intensity values.</a:t>
            </a:r>
          </a:p>
          <a:p>
            <a:pPr marL="742950" lvl="1" indent="-285750" algn="l">
              <a:buFont typeface="+mj-lt"/>
              <a:buAutoNum type="arabicPeriod"/>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Key Equation: </a:t>
            </a:r>
          </a:p>
          <a:p>
            <a:pPr marL="742950" lvl="1" indent="-285750" algn="l">
              <a:buFont typeface="+mj-lt"/>
              <a:buAutoNum type="arabicPeriod"/>
            </a:pPr>
            <a:endParaRPr lang="en-IN" sz="1600" dirty="0">
              <a:solidFill>
                <a:srgbClr val="000000"/>
              </a:solidFill>
              <a:latin typeface="Times New Roman" panose="02020603050405020304" pitchFamily="18" charset="0"/>
              <a:cs typeface="Times New Roman" panose="02020603050405020304" pitchFamily="18" charset="0"/>
            </a:endParaRPr>
          </a:p>
          <a:p>
            <a:pPr marL="0" indent="0" algn="l">
              <a:buNone/>
            </a:pPr>
            <a:r>
              <a:rPr lang="en-IN" sz="1600" b="1" i="0" u="none" strike="noStrike" dirty="0">
                <a:solidFill>
                  <a:srgbClr val="FF0000"/>
                </a:solidFill>
                <a:effectLst/>
                <a:latin typeface="Times New Roman" panose="02020603050405020304" pitchFamily="18" charset="0"/>
                <a:cs typeface="Times New Roman" panose="02020603050405020304" pitchFamily="18" charset="0"/>
              </a:rPr>
              <a:t>2.</a:t>
            </a:r>
            <a:r>
              <a:rPr lang="en-IN" sz="1600" b="1" i="0" u="none" strike="noStrike" dirty="0">
                <a:solidFill>
                  <a:srgbClr val="000000"/>
                </a:solidFill>
                <a:effectLst/>
                <a:latin typeface="Times New Roman" panose="02020603050405020304" pitchFamily="18" charset="0"/>
                <a:cs typeface="Times New Roman" panose="02020603050405020304" pitchFamily="18" charset="0"/>
              </a:rPr>
              <a:t>      Edge Detection</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a:t>
            </a:r>
          </a:p>
          <a:p>
            <a:pPr lvl="1">
              <a:buFont typeface="+mj-lt"/>
              <a:buAutoNum type="arabicPeriod"/>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Identify hippocampus boundaries by calculating gradient magnitudes.</a:t>
            </a:r>
          </a:p>
          <a:p>
            <a:pPr lvl="1">
              <a:buFont typeface="+mj-lt"/>
              <a:buAutoNum type="arabicPeriod"/>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Key Equation: </a:t>
            </a:r>
          </a:p>
          <a:p>
            <a:pPr marL="742950" lvl="1" indent="-285750" algn="l">
              <a:buFont typeface="+mj-lt"/>
              <a:buAutoNum type="arabicPeriod"/>
            </a:pPr>
            <a:endParaRPr lang="en-IN" sz="1600" dirty="0">
              <a:solidFill>
                <a:srgbClr val="000000"/>
              </a:solidFill>
              <a:latin typeface="Times New Roman" panose="02020603050405020304" pitchFamily="18" charset="0"/>
              <a:cs typeface="Times New Roman" panose="02020603050405020304" pitchFamily="18" charset="0"/>
            </a:endParaRPr>
          </a:p>
          <a:p>
            <a:pPr marL="0" indent="0" algn="l">
              <a:buNone/>
            </a:pPr>
            <a:r>
              <a:rPr lang="en-IN" sz="1600" b="1" i="0" u="none" strike="noStrike" dirty="0">
                <a:solidFill>
                  <a:srgbClr val="000000"/>
                </a:solidFill>
                <a:effectLst/>
                <a:latin typeface="Times New Roman" panose="02020603050405020304" pitchFamily="18" charset="0"/>
                <a:cs typeface="Times New Roman" panose="02020603050405020304" pitchFamily="18" charset="0"/>
              </a:rPr>
              <a:t>3.    Autoencoder-based Segmentation</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Use an autoencoder for hippocampus segmentation.</a:t>
            </a:r>
          </a:p>
          <a:p>
            <a:pPr algn="l">
              <a:buFont typeface="Arial" panose="020B0604020202020204" pitchFamily="34" charset="0"/>
              <a:buChar char="•"/>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Key Equations:</a:t>
            </a:r>
          </a:p>
          <a:p>
            <a:pPr marL="800100" lvl="1" indent="-342900" algn="l">
              <a:buFont typeface="+mj-lt"/>
              <a:buAutoNum type="arabicPeriod"/>
            </a:pPr>
            <a:r>
              <a:rPr lang="en-IN" sz="1600" b="1" i="0" u="none" strike="noStrike" dirty="0">
                <a:solidFill>
                  <a:srgbClr val="000000"/>
                </a:solidFill>
                <a:effectLst/>
                <a:latin typeface="Times New Roman" panose="02020603050405020304" pitchFamily="18" charset="0"/>
                <a:cs typeface="Times New Roman" panose="02020603050405020304" pitchFamily="18" charset="0"/>
              </a:rPr>
              <a:t>Encoder</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compresses the image: </a:t>
            </a:r>
          </a:p>
          <a:p>
            <a:pPr marL="742950" lvl="1" indent="-285750">
              <a:buFont typeface="+mj-lt"/>
              <a:buAutoNum type="arabicPeriod"/>
            </a:pPr>
            <a:r>
              <a:rPr lang="en-IN" sz="1600" dirty="0">
                <a:solidFill>
                  <a:srgbClr val="000000"/>
                </a:solidFill>
                <a:latin typeface="Times New Roman" panose="02020603050405020304" pitchFamily="18" charset="0"/>
                <a:cs typeface="Times New Roman" panose="02020603050405020304" pitchFamily="18" charset="0"/>
              </a:rPr>
              <a:t>Decoder reconstructs the segmentation mask: </a:t>
            </a:r>
          </a:p>
        </p:txBody>
      </p:sp>
      <p:sp>
        <p:nvSpPr>
          <p:cNvPr id="4" name="Date Placeholder 3">
            <a:extLst>
              <a:ext uri="{FF2B5EF4-FFF2-40B4-BE49-F238E27FC236}">
                <a16:creationId xmlns:a16="http://schemas.microsoft.com/office/drawing/2014/main" id="{6963B5E1-7E0B-A644-ABB2-CFC43CFF4216}"/>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E8481024-B692-16AB-CF8B-36D2F916B110}"/>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184F2CD4-187A-6556-2575-AA6B7AB904C7}"/>
              </a:ext>
            </a:extLst>
          </p:cNvPr>
          <p:cNvSpPr>
            <a:spLocks noGrp="1"/>
          </p:cNvSpPr>
          <p:nvPr>
            <p:ph type="sldNum" sz="quarter" idx="12"/>
          </p:nvPr>
        </p:nvSpPr>
        <p:spPr/>
        <p:txBody>
          <a:bodyPr/>
          <a:lstStyle/>
          <a:p>
            <a:pPr>
              <a:defRPr/>
            </a:pPr>
            <a:fld id="{BDC2143B-610F-499C-A392-DFFBE135A7B2}" type="slidenum">
              <a:rPr lang="en-US" altLang="en-US" smtClean="0"/>
              <a:pPr>
                <a:defRPr/>
              </a:pPr>
              <a:t>21</a:t>
            </a:fld>
            <a:endParaRPr lang="en-US" altLang="en-US"/>
          </a:p>
        </p:txBody>
      </p:sp>
      <p:pic>
        <p:nvPicPr>
          <p:cNvPr id="8" name="Picture 7">
            <a:extLst>
              <a:ext uri="{FF2B5EF4-FFF2-40B4-BE49-F238E27FC236}">
                <a16:creationId xmlns:a16="http://schemas.microsoft.com/office/drawing/2014/main" id="{7C68AD41-CDA0-23AD-22D7-870D4D10C2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8477" y="2383190"/>
            <a:ext cx="2359270" cy="581847"/>
          </a:xfrm>
          <a:prstGeom prst="rect">
            <a:avLst/>
          </a:prstGeom>
        </p:spPr>
      </p:pic>
      <p:pic>
        <p:nvPicPr>
          <p:cNvPr id="12" name="Picture 11">
            <a:extLst>
              <a:ext uri="{FF2B5EF4-FFF2-40B4-BE49-F238E27FC236}">
                <a16:creationId xmlns:a16="http://schemas.microsoft.com/office/drawing/2014/main" id="{35F5F2A4-96C4-DF99-7EC7-6B9FEC3F1D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5965" y="3557642"/>
            <a:ext cx="2359270" cy="619673"/>
          </a:xfrm>
          <a:prstGeom prst="rect">
            <a:avLst/>
          </a:prstGeom>
        </p:spPr>
      </p:pic>
      <p:pic>
        <p:nvPicPr>
          <p:cNvPr id="14" name="Picture 13">
            <a:extLst>
              <a:ext uri="{FF2B5EF4-FFF2-40B4-BE49-F238E27FC236}">
                <a16:creationId xmlns:a16="http://schemas.microsoft.com/office/drawing/2014/main" id="{F02DEA64-7B26-A51D-45A9-93B095BA7A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6019" y="4915570"/>
            <a:ext cx="1526614" cy="434731"/>
          </a:xfrm>
          <a:prstGeom prst="rect">
            <a:avLst/>
          </a:prstGeom>
        </p:spPr>
      </p:pic>
      <p:pic>
        <p:nvPicPr>
          <p:cNvPr id="16" name="Picture 15">
            <a:extLst>
              <a:ext uri="{FF2B5EF4-FFF2-40B4-BE49-F238E27FC236}">
                <a16:creationId xmlns:a16="http://schemas.microsoft.com/office/drawing/2014/main" id="{362FB768-BD6C-0A5D-8AF7-8DFBF458A0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75654" y="5420704"/>
            <a:ext cx="1944849" cy="434731"/>
          </a:xfrm>
          <a:prstGeom prst="rect">
            <a:avLst/>
          </a:prstGeom>
        </p:spPr>
      </p:pic>
    </p:spTree>
    <p:extLst>
      <p:ext uri="{BB962C8B-B14F-4D97-AF65-F5344CB8AC3E}">
        <p14:creationId xmlns:p14="http://schemas.microsoft.com/office/powerpoint/2010/main" val="2134659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28269-0100-0D27-8E89-F17216677F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EA1B2E-9F4C-DDEA-D952-7471F7533E4B}"/>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Feature extraction Module DFD</a:t>
            </a:r>
            <a:endParaRPr lang="en-US" dirty="0"/>
          </a:p>
        </p:txBody>
      </p:sp>
      <p:sp>
        <p:nvSpPr>
          <p:cNvPr id="3" name="Content Placeholder 2">
            <a:extLst>
              <a:ext uri="{FF2B5EF4-FFF2-40B4-BE49-F238E27FC236}">
                <a16:creationId xmlns:a16="http://schemas.microsoft.com/office/drawing/2014/main" id="{53CE0C34-152F-6BE4-4EF6-A2679EEB6EB1}"/>
              </a:ext>
            </a:extLst>
          </p:cNvPr>
          <p:cNvSpPr>
            <a:spLocks noGrp="1"/>
          </p:cNvSpPr>
          <p:nvPr>
            <p:ph idx="1"/>
          </p:nvPr>
        </p:nvSpPr>
        <p:spPr/>
        <p:txBody>
          <a:bodyPr/>
          <a:lstStyle/>
          <a:p>
            <a:pPr marL="0" indent="0">
              <a:buNone/>
            </a:pPr>
            <a:r>
              <a:rPr lang="en-US" dirty="0"/>
              <a:t> </a:t>
            </a:r>
          </a:p>
        </p:txBody>
      </p:sp>
      <p:sp>
        <p:nvSpPr>
          <p:cNvPr id="4" name="Date Placeholder 3">
            <a:extLst>
              <a:ext uri="{FF2B5EF4-FFF2-40B4-BE49-F238E27FC236}">
                <a16:creationId xmlns:a16="http://schemas.microsoft.com/office/drawing/2014/main" id="{0358F814-64B9-8007-ADA7-C495A3FF9140}"/>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E2975D97-549F-C42C-BC18-1A5594B6E406}"/>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7E22761B-3581-A285-B335-613618EA0362}"/>
              </a:ext>
            </a:extLst>
          </p:cNvPr>
          <p:cNvSpPr>
            <a:spLocks noGrp="1"/>
          </p:cNvSpPr>
          <p:nvPr>
            <p:ph type="sldNum" sz="quarter" idx="12"/>
          </p:nvPr>
        </p:nvSpPr>
        <p:spPr/>
        <p:txBody>
          <a:bodyPr/>
          <a:lstStyle/>
          <a:p>
            <a:pPr>
              <a:defRPr/>
            </a:pPr>
            <a:fld id="{BDC2143B-610F-499C-A392-DFFBE135A7B2}" type="slidenum">
              <a:rPr lang="en-US" altLang="en-US" smtClean="0"/>
              <a:pPr>
                <a:defRPr/>
              </a:pPr>
              <a:t>22</a:t>
            </a:fld>
            <a:endParaRPr lang="en-US" altLang="en-US"/>
          </a:p>
        </p:txBody>
      </p:sp>
      <p:pic>
        <p:nvPicPr>
          <p:cNvPr id="9" name="Picture 8">
            <a:extLst>
              <a:ext uri="{FF2B5EF4-FFF2-40B4-BE49-F238E27FC236}">
                <a16:creationId xmlns:a16="http://schemas.microsoft.com/office/drawing/2014/main" id="{83003425-853C-86AC-A8A6-53A43B1EC4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2553" y="2084160"/>
            <a:ext cx="7666893" cy="3595509"/>
          </a:xfrm>
          <a:prstGeom prst="rect">
            <a:avLst/>
          </a:prstGeom>
        </p:spPr>
      </p:pic>
    </p:spTree>
    <p:extLst>
      <p:ext uri="{BB962C8B-B14F-4D97-AF65-F5344CB8AC3E}">
        <p14:creationId xmlns:p14="http://schemas.microsoft.com/office/powerpoint/2010/main" val="3834303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EC726-C8C7-FD2D-8BBF-BCD05BA93F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467A17-A087-BDA6-7F36-B3B48CA94C75}"/>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sz="3600" b="1" dirty="0">
                <a:solidFill>
                  <a:srgbClr val="0E0E0E"/>
                </a:solidFill>
                <a:effectLst/>
                <a:latin typeface=".SF NS"/>
              </a:rPr>
              <a:t>Feature extraction Output</a:t>
            </a:r>
            <a:endParaRPr lang="en-US" sz="3600" dirty="0"/>
          </a:p>
        </p:txBody>
      </p:sp>
      <p:sp>
        <p:nvSpPr>
          <p:cNvPr id="3" name="Content Placeholder 2">
            <a:extLst>
              <a:ext uri="{FF2B5EF4-FFF2-40B4-BE49-F238E27FC236}">
                <a16:creationId xmlns:a16="http://schemas.microsoft.com/office/drawing/2014/main" id="{BC9111CC-832E-0562-7B41-9B448BEADAFE}"/>
              </a:ext>
            </a:extLst>
          </p:cNvPr>
          <p:cNvSpPr>
            <a:spLocks noGrp="1"/>
          </p:cNvSpPr>
          <p:nvPr>
            <p:ph idx="1"/>
          </p:nvPr>
        </p:nvSpPr>
        <p:spPr/>
        <p:txBody>
          <a:bodyPr/>
          <a:lstStyle/>
          <a:p>
            <a:pPr marL="0" indent="0">
              <a:buNone/>
            </a:pPr>
            <a:r>
              <a:rPr lang="en-US" dirty="0"/>
              <a:t> </a:t>
            </a:r>
          </a:p>
        </p:txBody>
      </p:sp>
      <p:sp>
        <p:nvSpPr>
          <p:cNvPr id="4" name="Date Placeholder 3">
            <a:extLst>
              <a:ext uri="{FF2B5EF4-FFF2-40B4-BE49-F238E27FC236}">
                <a16:creationId xmlns:a16="http://schemas.microsoft.com/office/drawing/2014/main" id="{FC288B89-AC0A-5D4F-C649-C0BB685700EA}"/>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627B1B7C-EF54-FB51-130D-BB2C1AF23312}"/>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D14FD9EE-4A40-03B5-4325-F827BBB078A6}"/>
              </a:ext>
            </a:extLst>
          </p:cNvPr>
          <p:cNvSpPr>
            <a:spLocks noGrp="1"/>
          </p:cNvSpPr>
          <p:nvPr>
            <p:ph type="sldNum" sz="quarter" idx="12"/>
          </p:nvPr>
        </p:nvSpPr>
        <p:spPr/>
        <p:txBody>
          <a:bodyPr/>
          <a:lstStyle/>
          <a:p>
            <a:pPr>
              <a:defRPr/>
            </a:pPr>
            <a:fld id="{BDC2143B-610F-499C-A392-DFFBE135A7B2}" type="slidenum">
              <a:rPr lang="en-US" altLang="en-US" smtClean="0"/>
              <a:pPr>
                <a:defRPr/>
              </a:pPr>
              <a:t>23</a:t>
            </a:fld>
            <a:endParaRPr lang="en-US" altLang="en-US"/>
          </a:p>
        </p:txBody>
      </p:sp>
      <p:pic>
        <p:nvPicPr>
          <p:cNvPr id="8" name="Picture 7">
            <a:extLst>
              <a:ext uri="{FF2B5EF4-FFF2-40B4-BE49-F238E27FC236}">
                <a16:creationId xmlns:a16="http://schemas.microsoft.com/office/drawing/2014/main" id="{87F8E754-EBFD-3E54-2F1B-D6723ED70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2459" y="1798222"/>
            <a:ext cx="9093116" cy="1968694"/>
          </a:xfrm>
          <a:prstGeom prst="rect">
            <a:avLst/>
          </a:prstGeom>
        </p:spPr>
      </p:pic>
      <p:pic>
        <p:nvPicPr>
          <p:cNvPr id="10" name="Picture 9">
            <a:extLst>
              <a:ext uri="{FF2B5EF4-FFF2-40B4-BE49-F238E27FC236}">
                <a16:creationId xmlns:a16="http://schemas.microsoft.com/office/drawing/2014/main" id="{3BEDCC98-CE63-43DA-33D4-8DBC4BA1EB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3261" y="4000333"/>
            <a:ext cx="9102314" cy="1841852"/>
          </a:xfrm>
          <a:prstGeom prst="rect">
            <a:avLst/>
          </a:prstGeom>
        </p:spPr>
      </p:pic>
    </p:spTree>
    <p:extLst>
      <p:ext uri="{BB962C8B-B14F-4D97-AF65-F5344CB8AC3E}">
        <p14:creationId xmlns:p14="http://schemas.microsoft.com/office/powerpoint/2010/main" val="218213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8CCF4-5EB6-2DE1-2A71-DF2D67DDB8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FFBE5B-FA36-90A5-AA70-1177ADFA3CEE}"/>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Model Training Module</a:t>
            </a:r>
            <a:endParaRPr lang="en-US" dirty="0"/>
          </a:p>
        </p:txBody>
      </p:sp>
      <p:sp>
        <p:nvSpPr>
          <p:cNvPr id="3" name="Content Placeholder 2">
            <a:extLst>
              <a:ext uri="{FF2B5EF4-FFF2-40B4-BE49-F238E27FC236}">
                <a16:creationId xmlns:a16="http://schemas.microsoft.com/office/drawing/2014/main" id="{F588F1F7-0202-FC59-C099-FEA0975E27AB}"/>
              </a:ext>
            </a:extLst>
          </p:cNvPr>
          <p:cNvSpPr>
            <a:spLocks noGrp="1"/>
          </p:cNvSpPr>
          <p:nvPr>
            <p:ph idx="1"/>
          </p:nvPr>
        </p:nvSpPr>
        <p:spPr/>
        <p:txBody>
          <a:bodyPr/>
          <a:lstStyle/>
          <a:p>
            <a:r>
              <a:rPr lang="en-IN" sz="2400" b="0" i="0" u="none" strike="noStrike" dirty="0">
                <a:solidFill>
                  <a:srgbClr val="000000"/>
                </a:solidFill>
                <a:effectLst/>
                <a:latin typeface="Times New Roman" panose="02020603050405020304" pitchFamily="18" charset="0"/>
                <a:cs typeface="Times New Roman" panose="02020603050405020304" pitchFamily="18" charset="0"/>
              </a:rPr>
              <a:t>The model training and prediction module forms the core of the Alzheimer's detection system. It leverages advanced deep learning techniques, such as autoencoders, to </a:t>
            </a:r>
            <a:r>
              <a:rPr lang="en-IN" sz="2400" b="0" i="0" u="none" strike="noStrike" dirty="0" err="1">
                <a:solidFill>
                  <a:srgbClr val="000000"/>
                </a:solidFill>
                <a:effectLst/>
                <a:latin typeface="Times New Roman" panose="02020603050405020304" pitchFamily="18" charset="0"/>
                <a:cs typeface="Times New Roman" panose="02020603050405020304" pitchFamily="18" charset="0"/>
              </a:rPr>
              <a:t>analyze</a:t>
            </a:r>
            <a:r>
              <a:rPr lang="en-IN" sz="2400" b="0" i="0" u="none" strike="noStrike" dirty="0">
                <a:solidFill>
                  <a:srgbClr val="000000"/>
                </a:solidFill>
                <a:effectLst/>
                <a:latin typeface="Times New Roman" panose="02020603050405020304" pitchFamily="18" charset="0"/>
                <a:cs typeface="Times New Roman" panose="02020603050405020304" pitchFamily="18" charset="0"/>
              </a:rPr>
              <a:t> hippocampal features extracted from MRI scans. By learning patterns of structural anomalies, the model distinguishes between normal and Alzheimer's-affected brains with high accuracy. </a:t>
            </a:r>
          </a:p>
          <a:p>
            <a:r>
              <a:rPr lang="en-IN" sz="2400" b="0" i="0" u="none" strike="noStrike" dirty="0">
                <a:solidFill>
                  <a:srgbClr val="000000"/>
                </a:solidFill>
                <a:effectLst/>
                <a:latin typeface="Times New Roman" panose="02020603050405020304" pitchFamily="18" charset="0"/>
                <a:cs typeface="Times New Roman" panose="02020603050405020304" pitchFamily="18" charset="0"/>
              </a:rPr>
              <a:t>This module is pivotal in transforming extracted features into actionable predictions for early diagnosis.</a:t>
            </a:r>
            <a:endParaRPr lang="en-IN" sz="2400" dirty="0">
              <a:solidFill>
                <a:srgbClr val="0E0E0E"/>
              </a:solidFill>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41A3020-5055-F1EC-3323-610B8F74096E}"/>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E488103A-03C8-9971-1ADE-E3B21C2E5193}"/>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7C7D2C2F-E5A3-BF3D-FD36-99463A52FD3A}"/>
              </a:ext>
            </a:extLst>
          </p:cNvPr>
          <p:cNvSpPr>
            <a:spLocks noGrp="1"/>
          </p:cNvSpPr>
          <p:nvPr>
            <p:ph type="sldNum" sz="quarter" idx="12"/>
          </p:nvPr>
        </p:nvSpPr>
        <p:spPr/>
        <p:txBody>
          <a:bodyPr/>
          <a:lstStyle/>
          <a:p>
            <a:pPr>
              <a:defRPr/>
            </a:pPr>
            <a:fld id="{BDC2143B-610F-499C-A392-DFFBE135A7B2}" type="slidenum">
              <a:rPr lang="en-US" altLang="en-US" smtClean="0"/>
              <a:pPr>
                <a:defRPr/>
              </a:pPr>
              <a:t>24</a:t>
            </a:fld>
            <a:endParaRPr lang="en-US" altLang="en-US"/>
          </a:p>
        </p:txBody>
      </p:sp>
    </p:spTree>
    <p:extLst>
      <p:ext uri="{BB962C8B-B14F-4D97-AF65-F5344CB8AC3E}">
        <p14:creationId xmlns:p14="http://schemas.microsoft.com/office/powerpoint/2010/main" val="1739606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9CA6B5-81AB-8AD1-9A81-7BABC78C6E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2AD572-3B64-4FE6-661D-B18403B07882}"/>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Model Training Module - Techniques</a:t>
            </a:r>
            <a:endParaRPr lang="en-US" dirty="0"/>
          </a:p>
        </p:txBody>
      </p:sp>
      <p:sp>
        <p:nvSpPr>
          <p:cNvPr id="3" name="Content Placeholder 2">
            <a:extLst>
              <a:ext uri="{FF2B5EF4-FFF2-40B4-BE49-F238E27FC236}">
                <a16:creationId xmlns:a16="http://schemas.microsoft.com/office/drawing/2014/main" id="{0F67E504-EAAD-BB25-9C66-E59C2AC6AFAA}"/>
              </a:ext>
            </a:extLst>
          </p:cNvPr>
          <p:cNvSpPr>
            <a:spLocks noGrp="1"/>
          </p:cNvSpPr>
          <p:nvPr>
            <p:ph idx="1"/>
          </p:nvPr>
        </p:nvSpPr>
        <p:spPr/>
        <p:txBody>
          <a:bodyPr/>
          <a:lstStyle/>
          <a:p>
            <a:r>
              <a:rPr lang="en-IN" sz="2400" b="1" dirty="0">
                <a:latin typeface="Times New Roman" panose="02020603050405020304" pitchFamily="18" charset="0"/>
                <a:cs typeface="Times New Roman" panose="02020603050405020304" pitchFamily="18" charset="0"/>
              </a:rPr>
              <a:t>Autoencoder Architecture</a:t>
            </a:r>
            <a:r>
              <a:rPr lang="en-IN" sz="2400" dirty="0">
                <a:latin typeface="Times New Roman" panose="02020603050405020304" pitchFamily="18" charset="0"/>
                <a:cs typeface="Times New Roman" panose="02020603050405020304" pitchFamily="18" charset="0"/>
              </a:rPr>
              <a:t>: A neural network that compresses hippocampal features into a latent space and reconstructs them, highlighting structural anomalies.</a:t>
            </a:r>
          </a:p>
          <a:p>
            <a:r>
              <a:rPr lang="en-IN" sz="2400" b="1" dirty="0">
                <a:latin typeface="Times New Roman" panose="02020603050405020304" pitchFamily="18" charset="0"/>
                <a:cs typeface="Times New Roman" panose="02020603050405020304" pitchFamily="18" charset="0"/>
              </a:rPr>
              <a:t>Latent Space Representation</a:t>
            </a:r>
            <a:r>
              <a:rPr lang="en-IN" sz="2400" dirty="0">
                <a:latin typeface="Times New Roman" panose="02020603050405020304" pitchFamily="18" charset="0"/>
                <a:cs typeface="Times New Roman" panose="02020603050405020304" pitchFamily="18" charset="0"/>
              </a:rPr>
              <a:t>: Captures the hippocampus's essential characteristics in a reduced-dimensional form, preserving diagnostically significant details.</a:t>
            </a:r>
          </a:p>
          <a:p>
            <a:r>
              <a:rPr lang="en-IN" sz="2400" b="1" dirty="0">
                <a:latin typeface="Times New Roman" panose="02020603050405020304" pitchFamily="18" charset="0"/>
                <a:cs typeface="Times New Roman" panose="02020603050405020304" pitchFamily="18" charset="0"/>
              </a:rPr>
              <a:t>Reconstruction Error</a:t>
            </a:r>
            <a:r>
              <a:rPr lang="en-IN" sz="2400" dirty="0">
                <a:latin typeface="Times New Roman" panose="02020603050405020304" pitchFamily="18" charset="0"/>
                <a:cs typeface="Times New Roman" panose="02020603050405020304" pitchFamily="18" charset="0"/>
              </a:rPr>
              <a:t>: Measures the difference between the original and reconstructed images, identifying anomalies indicative of Alzheimer's.</a:t>
            </a:r>
            <a:endParaRPr lang="en-IN" sz="2400" dirty="0">
              <a:solidFill>
                <a:srgbClr val="0E0E0E"/>
              </a:solidFill>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6C5B02D-24BC-84A7-0BFE-7BB5694D1010}"/>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CD2A2903-3F6C-903B-C4D1-041FF6566DD0}"/>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772EC299-E96D-2130-4FF7-8B66143AD678}"/>
              </a:ext>
            </a:extLst>
          </p:cNvPr>
          <p:cNvSpPr>
            <a:spLocks noGrp="1"/>
          </p:cNvSpPr>
          <p:nvPr>
            <p:ph type="sldNum" sz="quarter" idx="12"/>
          </p:nvPr>
        </p:nvSpPr>
        <p:spPr/>
        <p:txBody>
          <a:bodyPr/>
          <a:lstStyle/>
          <a:p>
            <a:pPr>
              <a:defRPr/>
            </a:pPr>
            <a:fld id="{BDC2143B-610F-499C-A392-DFFBE135A7B2}" type="slidenum">
              <a:rPr lang="en-US" altLang="en-US" smtClean="0"/>
              <a:pPr>
                <a:defRPr/>
              </a:pPr>
              <a:t>25</a:t>
            </a:fld>
            <a:endParaRPr lang="en-US" altLang="en-US"/>
          </a:p>
        </p:txBody>
      </p:sp>
    </p:spTree>
    <p:extLst>
      <p:ext uri="{BB962C8B-B14F-4D97-AF65-F5344CB8AC3E}">
        <p14:creationId xmlns:p14="http://schemas.microsoft.com/office/powerpoint/2010/main" val="1166522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C5451-524E-D5C1-D593-F16FD5B80A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AA6159-D4F2-FC5A-3CC4-6480F0A9367D}"/>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Model Training Module – Techniques(contd.)</a:t>
            </a:r>
            <a:endParaRPr lang="en-US" dirty="0"/>
          </a:p>
        </p:txBody>
      </p:sp>
      <p:sp>
        <p:nvSpPr>
          <p:cNvPr id="3" name="Content Placeholder 2">
            <a:extLst>
              <a:ext uri="{FF2B5EF4-FFF2-40B4-BE49-F238E27FC236}">
                <a16:creationId xmlns:a16="http://schemas.microsoft.com/office/drawing/2014/main" id="{E09F2FE4-83EA-EAD6-9F51-18A1C9C7671B}"/>
              </a:ext>
            </a:extLst>
          </p:cNvPr>
          <p:cNvSpPr>
            <a:spLocks noGrp="1"/>
          </p:cNvSpPr>
          <p:nvPr>
            <p:ph idx="1"/>
          </p:nvPr>
        </p:nvSpPr>
        <p:spPr/>
        <p:txBody>
          <a:bodyPr/>
          <a:lstStyle/>
          <a:p>
            <a:r>
              <a:rPr lang="en-IN" sz="2400" b="1" dirty="0">
                <a:latin typeface="Times New Roman" panose="02020603050405020304" pitchFamily="18" charset="0"/>
                <a:cs typeface="Times New Roman" panose="02020603050405020304" pitchFamily="18" charset="0"/>
              </a:rPr>
              <a:t>Convolutional Layers</a:t>
            </a:r>
            <a:r>
              <a:rPr lang="en-IN" sz="2400" dirty="0">
                <a:latin typeface="Times New Roman" panose="02020603050405020304" pitchFamily="18" charset="0"/>
                <a:cs typeface="Times New Roman" panose="02020603050405020304" pitchFamily="18" charset="0"/>
              </a:rPr>
              <a:t>: Extract hierarchical features from input MRI scans, enabling the model to recognize complex patterns.</a:t>
            </a:r>
          </a:p>
          <a:p>
            <a:r>
              <a:rPr lang="en-IN" sz="2400" b="1" dirty="0">
                <a:latin typeface="Times New Roman" panose="02020603050405020304" pitchFamily="18" charset="0"/>
                <a:cs typeface="Times New Roman" panose="02020603050405020304" pitchFamily="18" charset="0"/>
              </a:rPr>
              <a:t>Threshold-based Classification</a:t>
            </a:r>
            <a:r>
              <a:rPr lang="en-IN" sz="2400" dirty="0">
                <a:latin typeface="Times New Roman" panose="02020603050405020304" pitchFamily="18" charset="0"/>
                <a:cs typeface="Times New Roman" panose="02020603050405020304" pitchFamily="18" charset="0"/>
              </a:rPr>
              <a:t>: Uses reconstruction error thresholds to classify scans as normal or Alzheimer's-affected.</a:t>
            </a:r>
          </a:p>
          <a:p>
            <a:r>
              <a:rPr lang="en-IN" sz="2400" b="1" dirty="0">
                <a:latin typeface="Times New Roman" panose="02020603050405020304" pitchFamily="18" charset="0"/>
                <a:cs typeface="Times New Roman" panose="02020603050405020304" pitchFamily="18" charset="0"/>
              </a:rPr>
              <a:t>Evaluation Metrics</a:t>
            </a:r>
            <a:r>
              <a:rPr lang="en-IN" sz="2400" dirty="0">
                <a:latin typeface="Times New Roman" panose="02020603050405020304" pitchFamily="18" charset="0"/>
                <a:cs typeface="Times New Roman" panose="02020603050405020304" pitchFamily="18" charset="0"/>
              </a:rPr>
              <a:t>: Metrics such as accuracy, ROC-AUC, and confusion matrix validate the model's performance in predicting Alzheimer's cases.</a:t>
            </a:r>
            <a:endParaRPr lang="en-IN" sz="2400" dirty="0">
              <a:solidFill>
                <a:srgbClr val="0E0E0E"/>
              </a:solidFill>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54BCE85-009C-94F5-4C69-491F6D540192}"/>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98603EA6-92D8-C647-921E-B28BFD36E56E}"/>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4684D659-D430-91D0-03A6-257A13C9DA24}"/>
              </a:ext>
            </a:extLst>
          </p:cNvPr>
          <p:cNvSpPr>
            <a:spLocks noGrp="1"/>
          </p:cNvSpPr>
          <p:nvPr>
            <p:ph type="sldNum" sz="quarter" idx="12"/>
          </p:nvPr>
        </p:nvSpPr>
        <p:spPr/>
        <p:txBody>
          <a:bodyPr/>
          <a:lstStyle/>
          <a:p>
            <a:pPr>
              <a:defRPr/>
            </a:pPr>
            <a:fld id="{BDC2143B-610F-499C-A392-DFFBE135A7B2}" type="slidenum">
              <a:rPr lang="en-US" altLang="en-US" smtClean="0"/>
              <a:pPr>
                <a:defRPr/>
              </a:pPr>
              <a:t>26</a:t>
            </a:fld>
            <a:endParaRPr lang="en-US" altLang="en-US"/>
          </a:p>
        </p:txBody>
      </p:sp>
    </p:spTree>
    <p:extLst>
      <p:ext uri="{BB962C8B-B14F-4D97-AF65-F5344CB8AC3E}">
        <p14:creationId xmlns:p14="http://schemas.microsoft.com/office/powerpoint/2010/main" val="3520042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9CE011-03E9-9389-6B04-D9ABA30BF1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023DF7-A1BB-38A9-E8D2-5A65451393EB}"/>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Model Training Module – Algorithm</a:t>
            </a:r>
            <a:endParaRPr lang="en-US" dirty="0"/>
          </a:p>
        </p:txBody>
      </p:sp>
      <p:sp>
        <p:nvSpPr>
          <p:cNvPr id="3" name="Content Placeholder 2">
            <a:extLst>
              <a:ext uri="{FF2B5EF4-FFF2-40B4-BE49-F238E27FC236}">
                <a16:creationId xmlns:a16="http://schemas.microsoft.com/office/drawing/2014/main" id="{2A5A5C91-C52B-A1DA-D843-6594A490EEF7}"/>
              </a:ext>
            </a:extLst>
          </p:cNvPr>
          <p:cNvSpPr>
            <a:spLocks noGrp="1"/>
          </p:cNvSpPr>
          <p:nvPr>
            <p:ph idx="1"/>
          </p:nvPr>
        </p:nvSpPr>
        <p:spPr/>
        <p:txBody>
          <a:bodyPr/>
          <a:lstStyle/>
          <a:p>
            <a:pPr marL="0" indent="0" algn="l">
              <a:buNone/>
            </a:pPr>
            <a:r>
              <a:rPr lang="en-IN" sz="1600" b="1" i="0" u="none" strike="noStrike" dirty="0">
                <a:solidFill>
                  <a:srgbClr val="000000"/>
                </a:solidFill>
                <a:effectLst/>
                <a:latin typeface="Times New Roman" panose="02020603050405020304" pitchFamily="18" charset="0"/>
                <a:cs typeface="Times New Roman" panose="02020603050405020304" pitchFamily="18" charset="0"/>
              </a:rPr>
              <a:t>Data Preparation</a:t>
            </a:r>
          </a:p>
          <a:p>
            <a:pPr algn="l">
              <a:buFont typeface="Arial" panose="020B0604020202020204" pitchFamily="34" charset="0"/>
              <a:buChar char="•"/>
            </a:pPr>
            <a:r>
              <a:rPr lang="en-IN" sz="1600" b="1" i="0" u="none" strike="noStrike" dirty="0">
                <a:solidFill>
                  <a:srgbClr val="000000"/>
                </a:solidFill>
                <a:effectLst/>
                <a:latin typeface="Times New Roman" panose="02020603050405020304" pitchFamily="18" charset="0"/>
                <a:cs typeface="Times New Roman" panose="02020603050405020304" pitchFamily="18" charset="0"/>
              </a:rPr>
              <a:t>Input</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Preprocessed</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MRI images and their corresponding hippocampus masks.</a:t>
            </a:r>
          </a:p>
          <a:p>
            <a:pPr algn="l">
              <a:buFont typeface="Arial" panose="020B0604020202020204" pitchFamily="34" charset="0"/>
              <a:buChar char="•"/>
            </a:pPr>
            <a:r>
              <a:rPr lang="en-IN" sz="1600" b="1" i="0" u="none" strike="noStrike" dirty="0">
                <a:solidFill>
                  <a:srgbClr val="000000"/>
                </a:solidFill>
                <a:effectLst/>
                <a:latin typeface="Times New Roman" panose="02020603050405020304" pitchFamily="18" charset="0"/>
                <a:cs typeface="Times New Roman" panose="02020603050405020304" pitchFamily="18" charset="0"/>
              </a:rPr>
              <a:t>Steps</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Split the dataset into </a:t>
            </a:r>
            <a:r>
              <a:rPr lang="en-IN" sz="1600" b="1" i="0" u="none" strike="noStrike" dirty="0">
                <a:solidFill>
                  <a:srgbClr val="000000"/>
                </a:solidFill>
                <a:effectLst/>
                <a:latin typeface="Times New Roman" panose="02020603050405020304" pitchFamily="18" charset="0"/>
                <a:cs typeface="Times New Roman" panose="02020603050405020304" pitchFamily="18" charset="0"/>
              </a:rPr>
              <a:t>training</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IN" sz="1600" b="1" i="0" u="none" strike="noStrike" dirty="0">
                <a:solidFill>
                  <a:srgbClr val="000000"/>
                </a:solidFill>
                <a:effectLst/>
                <a:latin typeface="Times New Roman" panose="02020603050405020304" pitchFamily="18" charset="0"/>
                <a:cs typeface="Times New Roman" panose="02020603050405020304" pitchFamily="18" charset="0"/>
              </a:rPr>
              <a:t>validation</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and </a:t>
            </a:r>
            <a:r>
              <a:rPr lang="en-IN" sz="1600" b="1" i="0" u="none" strike="noStrike" dirty="0">
                <a:solidFill>
                  <a:srgbClr val="000000"/>
                </a:solidFill>
                <a:effectLst/>
                <a:latin typeface="Times New Roman" panose="02020603050405020304" pitchFamily="18" charset="0"/>
                <a:cs typeface="Times New Roman" panose="02020603050405020304" pitchFamily="18" charset="0"/>
              </a:rPr>
              <a:t>test</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subsets (e.g., 70%-15%-15% split).</a:t>
            </a:r>
          </a:p>
          <a:p>
            <a:pPr marL="742950" lvl="1" indent="-285750" algn="l">
              <a:buFont typeface="Arial" panose="020B0604020202020204" pitchFamily="34" charset="0"/>
              <a:buChar char="•"/>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Normalize the pixel values of images to a range of [0,1][0,1] for faster convergence during training.</a:t>
            </a:r>
            <a:endParaRPr lang="en-IN" sz="1600" b="1" dirty="0">
              <a:solidFill>
                <a:srgbClr val="000000"/>
              </a:solidFill>
              <a:latin typeface="Times New Roman" panose="02020603050405020304" pitchFamily="18" charset="0"/>
              <a:cs typeface="Times New Roman" panose="02020603050405020304" pitchFamily="18" charset="0"/>
            </a:endParaRPr>
          </a:p>
          <a:p>
            <a:pPr marL="0" indent="0" algn="l">
              <a:buNone/>
            </a:pPr>
            <a:r>
              <a:rPr lang="en-IN" sz="1600" b="1" i="0" u="none" strike="noStrike" dirty="0">
                <a:solidFill>
                  <a:srgbClr val="000000"/>
                </a:solidFill>
                <a:effectLst/>
                <a:latin typeface="Times New Roman" panose="02020603050405020304" pitchFamily="18" charset="0"/>
                <a:cs typeface="Times New Roman" panose="02020603050405020304" pitchFamily="18" charset="0"/>
              </a:rPr>
              <a:t>Autoencoder Architecture</a:t>
            </a:r>
          </a:p>
          <a:p>
            <a:pPr>
              <a:buFont typeface="+mj-lt"/>
              <a:buAutoNum type="arabicPeriod"/>
            </a:pPr>
            <a:r>
              <a:rPr lang="en-IN" sz="1600" b="1" dirty="0">
                <a:latin typeface="Times New Roman" panose="02020603050405020304" pitchFamily="18" charset="0"/>
                <a:cs typeface="Times New Roman" panose="02020603050405020304" pitchFamily="18" charset="0"/>
              </a:rPr>
              <a:t>Input</a:t>
            </a:r>
            <a:r>
              <a:rPr lang="en-IN" sz="1600" dirty="0">
                <a:latin typeface="Times New Roman" panose="02020603050405020304" pitchFamily="18" charset="0"/>
                <a:cs typeface="Times New Roman" panose="02020603050405020304" pitchFamily="18" charset="0"/>
              </a:rPr>
              <a:t>: MRI image of shape (H,W,C)(H,W,C), where H=</a:t>
            </a:r>
            <a:r>
              <a:rPr lang="en-IN" sz="1600" dirty="0" err="1">
                <a:latin typeface="Times New Roman" panose="02020603050405020304" pitchFamily="18" charset="0"/>
                <a:cs typeface="Times New Roman" panose="02020603050405020304" pitchFamily="18" charset="0"/>
              </a:rPr>
              <a:t>Height,W</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Width,C</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ChannelsH</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Height,W</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Width,C</a:t>
            </a:r>
            <a:r>
              <a:rPr lang="en-IN" sz="1600" dirty="0">
                <a:latin typeface="Times New Roman" panose="02020603050405020304" pitchFamily="18" charset="0"/>
                <a:cs typeface="Times New Roman" panose="02020603050405020304" pitchFamily="18" charset="0"/>
              </a:rPr>
              <a:t>=Channels.</a:t>
            </a:r>
          </a:p>
          <a:p>
            <a:pPr>
              <a:buFont typeface="+mj-lt"/>
              <a:buAutoNum type="arabicPeriod"/>
            </a:pPr>
            <a:r>
              <a:rPr lang="en-IN" sz="1600" b="1" dirty="0">
                <a:latin typeface="Times New Roman" panose="02020603050405020304" pitchFamily="18" charset="0"/>
                <a:cs typeface="Times New Roman" panose="02020603050405020304" pitchFamily="18" charset="0"/>
              </a:rPr>
              <a:t>Output</a:t>
            </a:r>
            <a:r>
              <a:rPr lang="en-IN" sz="1600" dirty="0">
                <a:latin typeface="Times New Roman" panose="02020603050405020304" pitchFamily="18" charset="0"/>
                <a:cs typeface="Times New Roman" panose="02020603050405020304" pitchFamily="18" charset="0"/>
              </a:rPr>
              <a:t>: Segmentation mask of the hippocampus.</a:t>
            </a:r>
          </a:p>
          <a:p>
            <a:pPr>
              <a:buFont typeface="+mj-lt"/>
              <a:buAutoNum type="arabicPeriod"/>
            </a:pPr>
            <a:r>
              <a:rPr lang="en-IN" sz="1600" b="1" dirty="0">
                <a:latin typeface="Times New Roman" panose="02020603050405020304" pitchFamily="18" charset="0"/>
                <a:cs typeface="Times New Roman" panose="02020603050405020304" pitchFamily="18" charset="0"/>
              </a:rPr>
              <a:t>Structure</a:t>
            </a:r>
            <a:r>
              <a:rPr lang="en-IN" sz="1600" dirty="0">
                <a:latin typeface="Times New Roman" panose="02020603050405020304" pitchFamily="18" charset="0"/>
                <a:cs typeface="Times New Roman" panose="02020603050405020304" pitchFamily="18" charset="0"/>
              </a:rPr>
              <a:t>:</a:t>
            </a:r>
          </a:p>
          <a:p>
            <a:pPr marL="0" indent="0">
              <a:buNone/>
            </a:pPr>
            <a:r>
              <a:rPr lang="en-IN" sz="1600" b="1" dirty="0">
                <a:latin typeface="Times New Roman" panose="02020603050405020304" pitchFamily="18" charset="0"/>
                <a:cs typeface="Times New Roman" panose="02020603050405020304" pitchFamily="18" charset="0"/>
              </a:rPr>
              <a:t>Encoder</a:t>
            </a:r>
            <a:r>
              <a:rPr lang="en-IN" sz="16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Compresses the input image into a latent representation ZZ.</a:t>
            </a: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Consists of a series of convolutional layers, </a:t>
            </a:r>
            <a:r>
              <a:rPr lang="en-IN" sz="1600" dirty="0" err="1">
                <a:latin typeface="Times New Roman" panose="02020603050405020304" pitchFamily="18" charset="0"/>
                <a:cs typeface="Times New Roman" panose="02020603050405020304" pitchFamily="18" charset="0"/>
              </a:rPr>
              <a:t>ReLU</a:t>
            </a:r>
            <a:r>
              <a:rPr lang="en-IN" sz="1600" dirty="0">
                <a:latin typeface="Times New Roman" panose="02020603050405020304" pitchFamily="18" charset="0"/>
                <a:cs typeface="Times New Roman" panose="02020603050405020304" pitchFamily="18" charset="0"/>
              </a:rPr>
              <a:t> activation functions, and max-pooling layers for </a:t>
            </a:r>
            <a:r>
              <a:rPr lang="en-IN" sz="1600" dirty="0" err="1">
                <a:latin typeface="Times New Roman" panose="02020603050405020304" pitchFamily="18" charset="0"/>
                <a:cs typeface="Times New Roman" panose="02020603050405020304" pitchFamily="18" charset="0"/>
              </a:rPr>
              <a:t>downsampling</a:t>
            </a:r>
            <a:r>
              <a:rPr lang="en-IN" sz="1600" dirty="0">
                <a:latin typeface="Times New Roman" panose="02020603050405020304" pitchFamily="18" charset="0"/>
                <a:cs typeface="Times New Roman" panose="02020603050405020304" pitchFamily="18" charset="0"/>
              </a:rPr>
              <a:t>.</a:t>
            </a:r>
          </a:p>
          <a:p>
            <a:pPr marL="457200" lvl="1" indent="0" algn="l">
              <a:buNone/>
            </a:pPr>
            <a:endParaRPr lang="en-IN" sz="1600"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35253B5-FC4B-014A-DD5A-4EF2D468E770}"/>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48EB1634-223F-C203-EC36-D2E052012F5C}"/>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643BC848-B174-628E-4DEA-A559BBBF7044}"/>
              </a:ext>
            </a:extLst>
          </p:cNvPr>
          <p:cNvSpPr>
            <a:spLocks noGrp="1"/>
          </p:cNvSpPr>
          <p:nvPr>
            <p:ph type="sldNum" sz="quarter" idx="12"/>
          </p:nvPr>
        </p:nvSpPr>
        <p:spPr/>
        <p:txBody>
          <a:bodyPr/>
          <a:lstStyle/>
          <a:p>
            <a:pPr>
              <a:defRPr/>
            </a:pPr>
            <a:fld id="{BDC2143B-610F-499C-A392-DFFBE135A7B2}" type="slidenum">
              <a:rPr lang="en-US" altLang="en-US" smtClean="0"/>
              <a:pPr>
                <a:defRPr/>
              </a:pPr>
              <a:t>27</a:t>
            </a:fld>
            <a:endParaRPr lang="en-US" altLang="en-US"/>
          </a:p>
        </p:txBody>
      </p:sp>
    </p:spTree>
    <p:extLst>
      <p:ext uri="{BB962C8B-B14F-4D97-AF65-F5344CB8AC3E}">
        <p14:creationId xmlns:p14="http://schemas.microsoft.com/office/powerpoint/2010/main" val="3211138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65F0BE-7027-9C3D-907F-274C845F99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307C13-0A95-5B79-6F1C-84EA7C541188}"/>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Model Training Module – Algorithm</a:t>
            </a:r>
            <a:endParaRPr lang="en-US" dirty="0"/>
          </a:p>
        </p:txBody>
      </p:sp>
      <p:sp>
        <p:nvSpPr>
          <p:cNvPr id="3" name="Content Placeholder 2">
            <a:extLst>
              <a:ext uri="{FF2B5EF4-FFF2-40B4-BE49-F238E27FC236}">
                <a16:creationId xmlns:a16="http://schemas.microsoft.com/office/drawing/2014/main" id="{804D2B98-C8E8-1F77-316E-F85EBD9B35E6}"/>
              </a:ext>
            </a:extLst>
          </p:cNvPr>
          <p:cNvSpPr>
            <a:spLocks noGrp="1"/>
          </p:cNvSpPr>
          <p:nvPr>
            <p:ph idx="1"/>
          </p:nvPr>
        </p:nvSpPr>
        <p:spPr/>
        <p:txBody>
          <a:bodyPr/>
          <a:lstStyle/>
          <a:p>
            <a:pPr marL="0" indent="0" algn="l">
              <a:buNone/>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Decoder</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Expands the latent representation ZZ back to the size of the input image, producing a segmentation mask.</a:t>
            </a:r>
          </a:p>
          <a:p>
            <a:pPr algn="l">
              <a:buFont typeface="Arial" panose="020B0604020202020204" pitchFamily="34" charset="0"/>
              <a:buChar char="•"/>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Uses transpose convolutional layers (</a:t>
            </a:r>
            <a:r>
              <a:rPr lang="en-IN" sz="1800" b="0" i="0" u="none" strike="noStrike" dirty="0" err="1">
                <a:solidFill>
                  <a:srgbClr val="000000"/>
                </a:solidFill>
                <a:effectLst/>
                <a:latin typeface="Times New Roman" panose="02020603050405020304" pitchFamily="18" charset="0"/>
                <a:cs typeface="Times New Roman" panose="02020603050405020304" pitchFamily="18" charset="0"/>
              </a:rPr>
              <a:t>upsampling</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 and activation functions.</a:t>
            </a:r>
          </a:p>
          <a:p>
            <a:pPr marL="0" indent="0" algn="l">
              <a:buNone/>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Training Loop</a:t>
            </a:r>
          </a:p>
          <a:p>
            <a:pPr algn="l">
              <a:buFont typeface="Arial" panose="020B0604020202020204" pitchFamily="34" charset="0"/>
              <a:buChar char="•"/>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For Each Epoch</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Training Phase</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a:t>
            </a:r>
          </a:p>
          <a:p>
            <a:pPr marL="1143000" lvl="2" indent="-228600" algn="l">
              <a:buFont typeface="Arial" panose="020B0604020202020204" pitchFamily="34" charset="0"/>
              <a:buChar char="•"/>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Pass batches of images through the model.</a:t>
            </a:r>
          </a:p>
          <a:p>
            <a:pPr marL="1143000" lvl="2" indent="-228600" algn="l">
              <a:buFont typeface="Arial" panose="020B0604020202020204" pitchFamily="34" charset="0"/>
              <a:buChar char="•"/>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Compute predictions and loss.</a:t>
            </a:r>
          </a:p>
          <a:p>
            <a:pPr marL="1143000" lvl="2" indent="-228600" algn="l">
              <a:buFont typeface="Arial" panose="020B0604020202020204" pitchFamily="34" charset="0"/>
              <a:buChar char="•"/>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Perform backpropagation to update weights.</a:t>
            </a:r>
          </a:p>
          <a:p>
            <a:pPr marL="742950" lvl="1" indent="-285750" algn="l">
              <a:buFont typeface="Arial" panose="020B0604020202020204" pitchFamily="34" charset="0"/>
              <a:buChar char="•"/>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Validation Phase</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a:t>
            </a:r>
          </a:p>
          <a:p>
            <a:pPr marL="1143000" lvl="2" indent="-228600" algn="l">
              <a:buFont typeface="Arial" panose="020B0604020202020204" pitchFamily="34" charset="0"/>
              <a:buChar char="•"/>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Evaluate the model on the validation dataset to monitor overfitting.</a:t>
            </a:r>
          </a:p>
          <a:p>
            <a:pPr marL="0" indent="0" algn="l">
              <a:buNone/>
            </a:pP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2B6D342-C24C-20DD-4747-84AFBE6E2901}"/>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6DF70DF2-00A9-6C1C-F6CB-75D8FF8DB684}"/>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4E5D0BCC-9B00-C679-B158-E3BF14093786}"/>
              </a:ext>
            </a:extLst>
          </p:cNvPr>
          <p:cNvSpPr>
            <a:spLocks noGrp="1"/>
          </p:cNvSpPr>
          <p:nvPr>
            <p:ph type="sldNum" sz="quarter" idx="12"/>
          </p:nvPr>
        </p:nvSpPr>
        <p:spPr/>
        <p:txBody>
          <a:bodyPr/>
          <a:lstStyle/>
          <a:p>
            <a:pPr>
              <a:defRPr/>
            </a:pPr>
            <a:fld id="{BDC2143B-610F-499C-A392-DFFBE135A7B2}" type="slidenum">
              <a:rPr lang="en-US" altLang="en-US" smtClean="0"/>
              <a:pPr>
                <a:defRPr/>
              </a:pPr>
              <a:t>28</a:t>
            </a:fld>
            <a:endParaRPr lang="en-US" altLang="en-US"/>
          </a:p>
        </p:txBody>
      </p:sp>
    </p:spTree>
    <p:extLst>
      <p:ext uri="{BB962C8B-B14F-4D97-AF65-F5344CB8AC3E}">
        <p14:creationId xmlns:p14="http://schemas.microsoft.com/office/powerpoint/2010/main" val="853914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CB8C8-7607-6569-2DF8-6E9C2AD246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CE0170-3B54-57F8-E6F0-939D2205DF1A}"/>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Model Training Module DFD</a:t>
            </a:r>
            <a:endParaRPr lang="en-US" dirty="0"/>
          </a:p>
        </p:txBody>
      </p:sp>
      <p:sp>
        <p:nvSpPr>
          <p:cNvPr id="3" name="Content Placeholder 2">
            <a:extLst>
              <a:ext uri="{FF2B5EF4-FFF2-40B4-BE49-F238E27FC236}">
                <a16:creationId xmlns:a16="http://schemas.microsoft.com/office/drawing/2014/main" id="{128FB9A3-AD53-C4F9-B10A-60A9834F5AF5}"/>
              </a:ext>
            </a:extLst>
          </p:cNvPr>
          <p:cNvSpPr>
            <a:spLocks noGrp="1"/>
          </p:cNvSpPr>
          <p:nvPr>
            <p:ph idx="1"/>
          </p:nvPr>
        </p:nvSpPr>
        <p:spPr/>
        <p:txBody>
          <a:bodyPr/>
          <a:lstStyle/>
          <a:p>
            <a:pPr marL="0" indent="0">
              <a:buNone/>
            </a:pPr>
            <a:r>
              <a:rPr lang="en-US" dirty="0"/>
              <a:t> </a:t>
            </a:r>
          </a:p>
        </p:txBody>
      </p:sp>
      <p:sp>
        <p:nvSpPr>
          <p:cNvPr id="4" name="Date Placeholder 3">
            <a:extLst>
              <a:ext uri="{FF2B5EF4-FFF2-40B4-BE49-F238E27FC236}">
                <a16:creationId xmlns:a16="http://schemas.microsoft.com/office/drawing/2014/main" id="{8012B1B2-B401-F5A5-9B27-B2378C4BEADF}"/>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4A4EF3DB-9D48-D0F0-2313-23D38AB07AA2}"/>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8EFD94E4-7172-1268-89E2-5759BB7BDEAB}"/>
              </a:ext>
            </a:extLst>
          </p:cNvPr>
          <p:cNvSpPr>
            <a:spLocks noGrp="1"/>
          </p:cNvSpPr>
          <p:nvPr>
            <p:ph type="sldNum" sz="quarter" idx="12"/>
          </p:nvPr>
        </p:nvSpPr>
        <p:spPr/>
        <p:txBody>
          <a:bodyPr/>
          <a:lstStyle/>
          <a:p>
            <a:pPr>
              <a:defRPr/>
            </a:pPr>
            <a:fld id="{BDC2143B-610F-499C-A392-DFFBE135A7B2}" type="slidenum">
              <a:rPr lang="en-US" altLang="en-US" smtClean="0"/>
              <a:pPr>
                <a:defRPr/>
              </a:pPr>
              <a:t>29</a:t>
            </a:fld>
            <a:endParaRPr lang="en-US" altLang="en-US"/>
          </a:p>
        </p:txBody>
      </p:sp>
      <p:pic>
        <p:nvPicPr>
          <p:cNvPr id="9" name="Picture 8">
            <a:extLst>
              <a:ext uri="{FF2B5EF4-FFF2-40B4-BE49-F238E27FC236}">
                <a16:creationId xmlns:a16="http://schemas.microsoft.com/office/drawing/2014/main" id="{4232C71E-4F8C-F954-A4E6-8630E09E37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0193" y="1879091"/>
            <a:ext cx="8491615" cy="4014218"/>
          </a:xfrm>
          <a:prstGeom prst="rect">
            <a:avLst/>
          </a:prstGeom>
        </p:spPr>
      </p:pic>
    </p:spTree>
    <p:extLst>
      <p:ext uri="{BB962C8B-B14F-4D97-AF65-F5344CB8AC3E}">
        <p14:creationId xmlns:p14="http://schemas.microsoft.com/office/powerpoint/2010/main" val="1001481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342900" lvl="0" indent="-342900">
              <a:lnSpc>
                <a:spcPct val="115000"/>
              </a:lnSpc>
              <a:spcBef>
                <a:spcPts val="1200"/>
              </a:spcBef>
              <a:spcAft>
                <a:spcPts val="0"/>
              </a:spcAft>
              <a:buFont typeface="Arial" panose="020B0604020202020204" pitchFamily="34" charset="0"/>
              <a:buChar char="●"/>
            </a:pPr>
            <a:r>
              <a:rPr lang="en-IN" sz="2400" u="none" strike="noStrike" dirty="0">
                <a:effectLst/>
                <a:latin typeface="Times New Roman" panose="02020603050405020304" pitchFamily="18" charset="0"/>
                <a:ea typeface="Arial" panose="020B0604020202020204" pitchFamily="34" charset="0"/>
                <a:cs typeface="Times New Roman" panose="02020603050405020304" pitchFamily="18" charset="0"/>
              </a:rPr>
              <a:t>Efficiently preprocess MRI scans for clear feature extraction.</a:t>
            </a:r>
          </a:p>
          <a:p>
            <a:pPr marL="342900" lvl="0" indent="-342900">
              <a:lnSpc>
                <a:spcPct val="115000"/>
              </a:lnSpc>
              <a:buFont typeface="Arial" panose="020B0604020202020204" pitchFamily="34" charset="0"/>
              <a:buChar char="●"/>
            </a:pPr>
            <a:r>
              <a:rPr lang="en-IN" sz="2400" u="none" strike="noStrike" dirty="0">
                <a:effectLst/>
                <a:latin typeface="Times New Roman" panose="02020603050405020304" pitchFamily="18" charset="0"/>
                <a:ea typeface="Arial" panose="020B0604020202020204" pitchFamily="34" charset="0"/>
                <a:cs typeface="Times New Roman" panose="02020603050405020304" pitchFamily="18" charset="0"/>
              </a:rPr>
              <a:t>To develop a deep learning-based system capable of detecting early signs of Alzheimer’s disease by analysing hippocampus regions in ADNI dataset.</a:t>
            </a:r>
          </a:p>
          <a:p>
            <a:pPr marL="342900" lvl="0" indent="-342900">
              <a:lnSpc>
                <a:spcPct val="115000"/>
              </a:lnSpc>
              <a:spcAft>
                <a:spcPts val="1200"/>
              </a:spcAft>
              <a:buFont typeface="Arial" panose="020B0604020202020204" pitchFamily="34" charset="0"/>
              <a:buChar char="●"/>
            </a:pPr>
            <a:r>
              <a:rPr lang="en-IN" sz="2400" u="none" strike="noStrike" dirty="0">
                <a:effectLst/>
                <a:latin typeface="Times New Roman" panose="02020603050405020304" pitchFamily="18" charset="0"/>
                <a:ea typeface="Arial" panose="020B0604020202020204" pitchFamily="34" charset="0"/>
                <a:cs typeface="Times New Roman" panose="02020603050405020304" pitchFamily="18" charset="0"/>
              </a:rPr>
              <a:t>Compare the accuracy of the system with existing diagnostic methods and identify improvement areas.</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Final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54AFAD-FBAB-EAEB-8BBE-20C418EA4F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9D4766-CB8C-604F-09C5-1521AC4829CD}"/>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Model Training Module Output</a:t>
            </a:r>
            <a:endParaRPr lang="en-US" dirty="0"/>
          </a:p>
        </p:txBody>
      </p:sp>
      <p:sp>
        <p:nvSpPr>
          <p:cNvPr id="3" name="Content Placeholder 2">
            <a:extLst>
              <a:ext uri="{FF2B5EF4-FFF2-40B4-BE49-F238E27FC236}">
                <a16:creationId xmlns:a16="http://schemas.microsoft.com/office/drawing/2014/main" id="{43FEC00D-20B6-B180-3920-476326E472CE}"/>
              </a:ext>
            </a:extLst>
          </p:cNvPr>
          <p:cNvSpPr>
            <a:spLocks noGrp="1"/>
          </p:cNvSpPr>
          <p:nvPr>
            <p:ph idx="1"/>
          </p:nvPr>
        </p:nvSpPr>
        <p:spPr/>
        <p:txBody>
          <a:bodyPr/>
          <a:lstStyle/>
          <a:p>
            <a:pPr marL="0" indent="0">
              <a:buNone/>
            </a:pPr>
            <a:r>
              <a:rPr lang="en-US" dirty="0"/>
              <a:t> </a:t>
            </a:r>
          </a:p>
        </p:txBody>
      </p:sp>
      <p:sp>
        <p:nvSpPr>
          <p:cNvPr id="4" name="Date Placeholder 3">
            <a:extLst>
              <a:ext uri="{FF2B5EF4-FFF2-40B4-BE49-F238E27FC236}">
                <a16:creationId xmlns:a16="http://schemas.microsoft.com/office/drawing/2014/main" id="{C82D1571-517F-37F8-ED51-D85E249E6335}"/>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91294669-075F-17EF-6A5D-0CD05AB93B6B}"/>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FB7B5F64-E3B9-56BA-4C09-2588FA38DFF6}"/>
              </a:ext>
            </a:extLst>
          </p:cNvPr>
          <p:cNvSpPr>
            <a:spLocks noGrp="1"/>
          </p:cNvSpPr>
          <p:nvPr>
            <p:ph type="sldNum" sz="quarter" idx="12"/>
          </p:nvPr>
        </p:nvSpPr>
        <p:spPr/>
        <p:txBody>
          <a:bodyPr/>
          <a:lstStyle/>
          <a:p>
            <a:pPr>
              <a:defRPr/>
            </a:pPr>
            <a:fld id="{BDC2143B-610F-499C-A392-DFFBE135A7B2}" type="slidenum">
              <a:rPr lang="en-US" altLang="en-US" smtClean="0"/>
              <a:pPr>
                <a:defRPr/>
              </a:pPr>
              <a:t>30</a:t>
            </a:fld>
            <a:endParaRPr lang="en-US" altLang="en-US"/>
          </a:p>
        </p:txBody>
      </p:sp>
      <p:pic>
        <p:nvPicPr>
          <p:cNvPr id="8" name="Picture 7">
            <a:extLst>
              <a:ext uri="{FF2B5EF4-FFF2-40B4-BE49-F238E27FC236}">
                <a16:creationId xmlns:a16="http://schemas.microsoft.com/office/drawing/2014/main" id="{01DA8B8A-670A-D54C-3461-1C35CC2927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3634" y="1746251"/>
            <a:ext cx="6584731" cy="4224166"/>
          </a:xfrm>
          <a:prstGeom prst="rect">
            <a:avLst/>
          </a:prstGeom>
        </p:spPr>
      </p:pic>
    </p:spTree>
    <p:extLst>
      <p:ext uri="{BB962C8B-B14F-4D97-AF65-F5344CB8AC3E}">
        <p14:creationId xmlns:p14="http://schemas.microsoft.com/office/powerpoint/2010/main" val="141706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A004C-75D1-F1B1-30E9-B3DD3D4C0E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3BEBA7-6ADE-4675-A2EA-4AE89582A29C}"/>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latin typeface=".SF NS"/>
              </a:rPr>
              <a:t>Visualisation and Evaluation </a:t>
            </a:r>
            <a:r>
              <a:rPr lang="en-IN" b="1" dirty="0">
                <a:solidFill>
                  <a:srgbClr val="0E0E0E"/>
                </a:solidFill>
                <a:effectLst/>
                <a:latin typeface=".SF NS"/>
              </a:rPr>
              <a:t>Module</a:t>
            </a:r>
            <a:endParaRPr lang="en-US" dirty="0"/>
          </a:p>
        </p:txBody>
      </p:sp>
      <p:sp>
        <p:nvSpPr>
          <p:cNvPr id="3" name="Content Placeholder 2">
            <a:extLst>
              <a:ext uri="{FF2B5EF4-FFF2-40B4-BE49-F238E27FC236}">
                <a16:creationId xmlns:a16="http://schemas.microsoft.com/office/drawing/2014/main" id="{7D33AFD3-77D8-E936-4A02-031AF34F00BF}"/>
              </a:ext>
            </a:extLst>
          </p:cNvPr>
          <p:cNvSpPr>
            <a:spLocks noGrp="1"/>
          </p:cNvSpPr>
          <p:nvPr>
            <p:ph idx="1"/>
          </p:nvPr>
        </p:nvSpPr>
        <p:spPr/>
        <p:txBody>
          <a:bodyPr/>
          <a:lstStyle/>
          <a:p>
            <a:r>
              <a:rPr lang="en-IN" sz="2400" b="0" i="0" u="none" strike="noStrike" dirty="0">
                <a:solidFill>
                  <a:srgbClr val="000000"/>
                </a:solidFill>
                <a:effectLst/>
                <a:latin typeface="Times New Roman" panose="02020603050405020304" pitchFamily="18" charset="0"/>
                <a:cs typeface="Times New Roman" panose="02020603050405020304" pitchFamily="18" charset="0"/>
              </a:rPr>
              <a:t>The visualization and evaluation module assesses the model’s performance and provides interpretable insights for Alzheimer's diagnosis. It uses metrics like accuracy, confusion matrix, and ROC-AUC to quantify model efficiency and employs visual tools like reconstruction error plots and heatmaps. </a:t>
            </a:r>
          </a:p>
          <a:p>
            <a:r>
              <a:rPr lang="en-IN" sz="2400" b="0" i="0" u="none" strike="noStrike" dirty="0">
                <a:solidFill>
                  <a:srgbClr val="000000"/>
                </a:solidFill>
                <a:effectLst/>
                <a:latin typeface="Times New Roman" panose="02020603050405020304" pitchFamily="18" charset="0"/>
                <a:cs typeface="Times New Roman" panose="02020603050405020304" pitchFamily="18" charset="0"/>
              </a:rPr>
              <a:t>This module ensures the model is robust and its predictions are both reliable and transparent for clinical applications.</a:t>
            </a: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1E053AE-5C2F-E0EA-B1F2-0AA167E2278A}"/>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6CF68C84-0383-53E8-0888-2DDA8C7248F4}"/>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F75EC9EE-54DE-2093-00A3-A43352244059}"/>
              </a:ext>
            </a:extLst>
          </p:cNvPr>
          <p:cNvSpPr>
            <a:spLocks noGrp="1"/>
          </p:cNvSpPr>
          <p:nvPr>
            <p:ph type="sldNum" sz="quarter" idx="12"/>
          </p:nvPr>
        </p:nvSpPr>
        <p:spPr/>
        <p:txBody>
          <a:bodyPr/>
          <a:lstStyle/>
          <a:p>
            <a:pPr>
              <a:defRPr/>
            </a:pPr>
            <a:fld id="{BDC2143B-610F-499C-A392-DFFBE135A7B2}" type="slidenum">
              <a:rPr lang="en-US" altLang="en-US" smtClean="0"/>
              <a:pPr>
                <a:defRPr/>
              </a:pPr>
              <a:t>31</a:t>
            </a:fld>
            <a:endParaRPr lang="en-US" altLang="en-US"/>
          </a:p>
        </p:txBody>
      </p:sp>
    </p:spTree>
    <p:extLst>
      <p:ext uri="{BB962C8B-B14F-4D97-AF65-F5344CB8AC3E}">
        <p14:creationId xmlns:p14="http://schemas.microsoft.com/office/powerpoint/2010/main" val="358265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C573E0-751D-4DA1-94A5-3AB2788C6E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D0EB14-AFAC-1446-85E4-D7820C5AB279}"/>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latin typeface=".SF NS"/>
              </a:rPr>
              <a:t>Visualisation and Evaluation </a:t>
            </a:r>
            <a:r>
              <a:rPr lang="en-IN" b="1" dirty="0">
                <a:solidFill>
                  <a:srgbClr val="0E0E0E"/>
                </a:solidFill>
                <a:effectLst/>
                <a:latin typeface=".SF NS"/>
              </a:rPr>
              <a:t>Module – Techniques</a:t>
            </a:r>
            <a:endParaRPr lang="en-US" dirty="0"/>
          </a:p>
        </p:txBody>
      </p:sp>
      <p:sp>
        <p:nvSpPr>
          <p:cNvPr id="3" name="Content Placeholder 2">
            <a:extLst>
              <a:ext uri="{FF2B5EF4-FFF2-40B4-BE49-F238E27FC236}">
                <a16:creationId xmlns:a16="http://schemas.microsoft.com/office/drawing/2014/main" id="{04CBCC56-ACBD-BEE0-B453-AA516A3FAE12}"/>
              </a:ext>
            </a:extLst>
          </p:cNvPr>
          <p:cNvSpPr>
            <a:spLocks noGrp="1"/>
          </p:cNvSpPr>
          <p:nvPr>
            <p:ph idx="1"/>
          </p:nvPr>
        </p:nvSpPr>
        <p:spPr/>
        <p:txBody>
          <a:bodyPr/>
          <a:lstStyle/>
          <a:p>
            <a:r>
              <a:rPr lang="en-IN" sz="2400" b="1" dirty="0">
                <a:latin typeface="Times New Roman" panose="02020603050405020304" pitchFamily="18" charset="0"/>
                <a:cs typeface="Times New Roman" panose="02020603050405020304" pitchFamily="18" charset="0"/>
              </a:rPr>
              <a:t>ROC-AUC Curve</a:t>
            </a:r>
            <a:r>
              <a:rPr lang="en-IN" sz="2400" dirty="0">
                <a:latin typeface="Times New Roman" panose="02020603050405020304" pitchFamily="18" charset="0"/>
                <a:cs typeface="Times New Roman" panose="02020603050405020304" pitchFamily="18" charset="0"/>
              </a:rPr>
              <a:t>: Plots the true positive rate against the false positive rate, providing a comprehensive measure of the model’s predictive capability.</a:t>
            </a:r>
          </a:p>
          <a:p>
            <a:r>
              <a:rPr lang="en-IN" sz="2400" b="1" dirty="0">
                <a:latin typeface="Times New Roman" panose="02020603050405020304" pitchFamily="18" charset="0"/>
                <a:cs typeface="Times New Roman" panose="02020603050405020304" pitchFamily="18" charset="0"/>
              </a:rPr>
              <a:t>Accuracy, Precision, and Recall</a:t>
            </a:r>
            <a:r>
              <a:rPr lang="en-IN" sz="2400" dirty="0">
                <a:latin typeface="Times New Roman" panose="02020603050405020304" pitchFamily="18" charset="0"/>
                <a:cs typeface="Times New Roman" panose="02020603050405020304" pitchFamily="18" charset="0"/>
              </a:rPr>
              <a:t>: Quantifies the model's performance in correctly identifying cases and minimizing misclassification.</a:t>
            </a:r>
          </a:p>
          <a:p>
            <a:r>
              <a:rPr lang="en-IN" sz="2400" b="1" dirty="0">
                <a:latin typeface="Times New Roman" panose="02020603050405020304" pitchFamily="18" charset="0"/>
                <a:cs typeface="Times New Roman" panose="02020603050405020304" pitchFamily="18" charset="0"/>
              </a:rPr>
              <a:t>Reconstruction Error Histogram</a:t>
            </a:r>
            <a:r>
              <a:rPr lang="en-IN" sz="2400" dirty="0">
                <a:latin typeface="Times New Roman" panose="02020603050405020304" pitchFamily="18" charset="0"/>
                <a:cs typeface="Times New Roman" panose="02020603050405020304" pitchFamily="18" charset="0"/>
              </a:rPr>
              <a:t>: Visualizes the distribution of reconstruction errors to distinguish between normal and Alzheimer's cases.</a:t>
            </a:r>
          </a:p>
          <a:p>
            <a:r>
              <a:rPr lang="en-IN" sz="2400" b="1" dirty="0">
                <a:latin typeface="Times New Roman" panose="02020603050405020304" pitchFamily="18" charset="0"/>
                <a:cs typeface="Times New Roman" panose="02020603050405020304" pitchFamily="18" charset="0"/>
              </a:rPr>
              <a:t>Performance Comparison</a:t>
            </a:r>
            <a:r>
              <a:rPr lang="en-IN" sz="2400" dirty="0">
                <a:latin typeface="Times New Roman" panose="02020603050405020304" pitchFamily="18" charset="0"/>
                <a:cs typeface="Times New Roman" panose="02020603050405020304" pitchFamily="18" charset="0"/>
              </a:rPr>
              <a:t>: Compares various metrics across models, validating the robustness of the selected approach.</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9D28793-D74C-4B90-C490-85DEC0E5DB91}"/>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A545ECFB-4628-F1C4-59E2-99EFCE6B5853}"/>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D106A873-92D6-6A6E-823D-D02FEE2E29D5}"/>
              </a:ext>
            </a:extLst>
          </p:cNvPr>
          <p:cNvSpPr>
            <a:spLocks noGrp="1"/>
          </p:cNvSpPr>
          <p:nvPr>
            <p:ph type="sldNum" sz="quarter" idx="12"/>
          </p:nvPr>
        </p:nvSpPr>
        <p:spPr/>
        <p:txBody>
          <a:bodyPr/>
          <a:lstStyle/>
          <a:p>
            <a:pPr>
              <a:defRPr/>
            </a:pPr>
            <a:fld id="{BDC2143B-610F-499C-A392-DFFBE135A7B2}" type="slidenum">
              <a:rPr lang="en-US" altLang="en-US" smtClean="0"/>
              <a:pPr>
                <a:defRPr/>
              </a:pPr>
              <a:t>32</a:t>
            </a:fld>
            <a:endParaRPr lang="en-US" altLang="en-US"/>
          </a:p>
        </p:txBody>
      </p:sp>
    </p:spTree>
    <p:extLst>
      <p:ext uri="{BB962C8B-B14F-4D97-AF65-F5344CB8AC3E}">
        <p14:creationId xmlns:p14="http://schemas.microsoft.com/office/powerpoint/2010/main" val="31158278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03AA37-17A7-4EF0-A844-4F46BED3A1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D1F48B-F27F-66CE-7290-FC0ADD14F259}"/>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latin typeface=".SF NS"/>
              </a:rPr>
              <a:t>Visualisation and Evaluation </a:t>
            </a:r>
            <a:r>
              <a:rPr lang="en-IN" b="1" dirty="0">
                <a:solidFill>
                  <a:srgbClr val="0E0E0E"/>
                </a:solidFill>
                <a:effectLst/>
                <a:latin typeface=".SF NS"/>
              </a:rPr>
              <a:t>Module – </a:t>
            </a:r>
            <a:r>
              <a:rPr lang="en-IN" b="1" dirty="0">
                <a:solidFill>
                  <a:srgbClr val="0E0E0E"/>
                </a:solidFill>
                <a:latin typeface=".SF NS"/>
              </a:rPr>
              <a:t>Algorithm</a:t>
            </a:r>
            <a:endParaRPr lang="en-US" dirty="0"/>
          </a:p>
        </p:txBody>
      </p:sp>
      <p:sp>
        <p:nvSpPr>
          <p:cNvPr id="3" name="Content Placeholder 2">
            <a:extLst>
              <a:ext uri="{FF2B5EF4-FFF2-40B4-BE49-F238E27FC236}">
                <a16:creationId xmlns:a16="http://schemas.microsoft.com/office/drawing/2014/main" id="{09834925-363A-B226-44B9-35C932B65049}"/>
              </a:ext>
            </a:extLst>
          </p:cNvPr>
          <p:cNvSpPr>
            <a:spLocks noGrp="1"/>
          </p:cNvSpPr>
          <p:nvPr>
            <p:ph idx="1"/>
          </p:nvPr>
        </p:nvSpPr>
        <p:spPr/>
        <p:txBody>
          <a:bodyPr/>
          <a:lstStyle/>
          <a:p>
            <a:pPr marL="0" indent="0">
              <a:buNone/>
            </a:pPr>
            <a:r>
              <a:rPr lang="en-IN" sz="1900" dirty="0">
                <a:latin typeface="Times New Roman" panose="02020603050405020304" pitchFamily="18" charset="0"/>
                <a:cs typeface="Times New Roman" panose="02020603050405020304" pitchFamily="18" charset="0"/>
              </a:rPr>
              <a:t>1. Input: Predictions, true labels, and reconstruction errors from the model.  </a:t>
            </a:r>
          </a:p>
          <a:p>
            <a:pPr marL="0" indent="0">
              <a:buNone/>
            </a:pPr>
            <a:r>
              <a:rPr lang="en-IN" sz="1900" dirty="0">
                <a:latin typeface="Times New Roman" panose="02020603050405020304" pitchFamily="18" charset="0"/>
                <a:cs typeface="Times New Roman" panose="02020603050405020304" pitchFamily="18" charset="0"/>
              </a:rPr>
              <a:t>2. Compute evaluation metrics:  </a:t>
            </a:r>
          </a:p>
          <a:p>
            <a:pPr marL="0" indent="0">
              <a:buNone/>
            </a:pPr>
            <a:r>
              <a:rPr lang="en-IN" sz="1900" dirty="0">
                <a:latin typeface="Times New Roman" panose="02020603050405020304" pitchFamily="18" charset="0"/>
                <a:cs typeface="Times New Roman" panose="02020603050405020304" pitchFamily="18" charset="0"/>
              </a:rPr>
              <a:t>   a. Generate confusion matrix for true/false positives and negatives.  </a:t>
            </a:r>
          </a:p>
          <a:p>
            <a:pPr marL="0" indent="0">
              <a:buNone/>
            </a:pPr>
            <a:r>
              <a:rPr lang="en-IN" sz="1900" dirty="0">
                <a:latin typeface="Times New Roman" panose="02020603050405020304" pitchFamily="18" charset="0"/>
                <a:cs typeface="Times New Roman" panose="02020603050405020304" pitchFamily="18" charset="0"/>
              </a:rPr>
              <a:t>   b. Calculate accuracy, precision, recall, and F1-score.  </a:t>
            </a:r>
          </a:p>
          <a:p>
            <a:pPr marL="0" indent="0">
              <a:buNone/>
            </a:pPr>
            <a:r>
              <a:rPr lang="en-IN" sz="1900" dirty="0">
                <a:latin typeface="Times New Roman" panose="02020603050405020304" pitchFamily="18" charset="0"/>
                <a:cs typeface="Times New Roman" panose="02020603050405020304" pitchFamily="18" charset="0"/>
              </a:rPr>
              <a:t>   c. Plot ROC curve and compute AUC.  </a:t>
            </a:r>
          </a:p>
          <a:p>
            <a:pPr marL="0" indent="0">
              <a:buNone/>
            </a:pPr>
            <a:r>
              <a:rPr lang="en-IN" sz="1900" dirty="0">
                <a:latin typeface="Times New Roman" panose="02020603050405020304" pitchFamily="18" charset="0"/>
                <a:cs typeface="Times New Roman" panose="02020603050405020304" pitchFamily="18" charset="0"/>
              </a:rPr>
              <a:t>3. Visualize reconstruction error:  </a:t>
            </a:r>
          </a:p>
          <a:p>
            <a:pPr marL="0" indent="0">
              <a:buNone/>
            </a:pPr>
            <a:r>
              <a:rPr lang="en-IN" sz="1900" dirty="0">
                <a:latin typeface="Times New Roman" panose="02020603050405020304" pitchFamily="18" charset="0"/>
                <a:cs typeface="Times New Roman" panose="02020603050405020304" pitchFamily="18" charset="0"/>
              </a:rPr>
              <a:t>   a. Create histogram of reconstruction error distribution.  </a:t>
            </a:r>
          </a:p>
          <a:p>
            <a:pPr marL="0" indent="0">
              <a:buNone/>
            </a:pPr>
            <a:r>
              <a:rPr lang="en-IN" sz="1900" dirty="0">
                <a:latin typeface="Times New Roman" panose="02020603050405020304" pitchFamily="18" charset="0"/>
                <a:cs typeface="Times New Roman" panose="02020603050405020304" pitchFamily="18" charset="0"/>
              </a:rPr>
              <a:t>   b. Separate clusters for normal and Alzheimer’s cases.  </a:t>
            </a:r>
          </a:p>
          <a:p>
            <a:pPr marL="0" indent="0">
              <a:buNone/>
            </a:pPr>
            <a:r>
              <a:rPr lang="en-IN" sz="1900" dirty="0">
                <a:latin typeface="Times New Roman" panose="02020603050405020304" pitchFamily="18" charset="0"/>
                <a:cs typeface="Times New Roman" panose="02020603050405020304" pitchFamily="18" charset="0"/>
              </a:rPr>
              <a:t>4. Generate heatmaps:  </a:t>
            </a:r>
          </a:p>
          <a:p>
            <a:pPr marL="0" indent="0">
              <a:buNone/>
            </a:pPr>
            <a:r>
              <a:rPr lang="en-IN" sz="1900" dirty="0">
                <a:latin typeface="Times New Roman" panose="02020603050405020304" pitchFamily="18" charset="0"/>
                <a:cs typeface="Times New Roman" panose="02020603050405020304" pitchFamily="18" charset="0"/>
              </a:rPr>
              <a:t>   a. Overlay high reconstruction error regions on original MRI scans.  </a:t>
            </a:r>
          </a:p>
          <a:p>
            <a:pPr marL="0" indent="0">
              <a:buNone/>
            </a:pPr>
            <a:r>
              <a:rPr lang="en-IN" sz="1900" dirty="0">
                <a:latin typeface="Times New Roman" panose="02020603050405020304" pitchFamily="18" charset="0"/>
                <a:cs typeface="Times New Roman" panose="02020603050405020304" pitchFamily="18" charset="0"/>
              </a:rPr>
              <a:t>   b. Highlight anomalies for interpretability.  </a:t>
            </a:r>
          </a:p>
          <a:p>
            <a:pPr marL="0" indent="0">
              <a:buNone/>
            </a:pPr>
            <a:r>
              <a:rPr lang="en-IN" sz="1900" dirty="0">
                <a:latin typeface="Times New Roman" panose="02020603050405020304" pitchFamily="18" charset="0"/>
                <a:cs typeface="Times New Roman" panose="02020603050405020304" pitchFamily="18" charset="0"/>
              </a:rPr>
              <a:t>5. Output: Metrics and visualizations for model evaluation and interpretation. </a:t>
            </a:r>
            <a:endParaRPr lang="en-US" sz="19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4EEB5DC-17F9-6F8D-3CC5-691595D8FF07}"/>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BC7807A6-9034-5B5A-73FB-B384DB07033D}"/>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D06BE3C7-A723-CEB3-17C0-34C8977A17EC}"/>
              </a:ext>
            </a:extLst>
          </p:cNvPr>
          <p:cNvSpPr>
            <a:spLocks noGrp="1"/>
          </p:cNvSpPr>
          <p:nvPr>
            <p:ph type="sldNum" sz="quarter" idx="12"/>
          </p:nvPr>
        </p:nvSpPr>
        <p:spPr/>
        <p:txBody>
          <a:bodyPr/>
          <a:lstStyle/>
          <a:p>
            <a:pPr>
              <a:defRPr/>
            </a:pPr>
            <a:fld id="{BDC2143B-610F-499C-A392-DFFBE135A7B2}" type="slidenum">
              <a:rPr lang="en-US" altLang="en-US" smtClean="0"/>
              <a:pPr>
                <a:defRPr/>
              </a:pPr>
              <a:t>33</a:t>
            </a:fld>
            <a:endParaRPr lang="en-US" altLang="en-US"/>
          </a:p>
        </p:txBody>
      </p:sp>
    </p:spTree>
    <p:extLst>
      <p:ext uri="{BB962C8B-B14F-4D97-AF65-F5344CB8AC3E}">
        <p14:creationId xmlns:p14="http://schemas.microsoft.com/office/powerpoint/2010/main" val="1628005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0E32E-CEB4-FD18-E65B-87269D1C05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E8A70A-D6AA-C541-63EA-9BC2D86F65A7}"/>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latin typeface=".SF NS"/>
              </a:rPr>
              <a:t>Visualisation and Evaluation </a:t>
            </a:r>
            <a:r>
              <a:rPr lang="en-IN" b="1" dirty="0">
                <a:solidFill>
                  <a:srgbClr val="0E0E0E"/>
                </a:solidFill>
                <a:effectLst/>
                <a:latin typeface=".SF NS"/>
              </a:rPr>
              <a:t>Module DFD</a:t>
            </a:r>
            <a:endParaRPr lang="en-US" dirty="0"/>
          </a:p>
        </p:txBody>
      </p:sp>
      <p:sp>
        <p:nvSpPr>
          <p:cNvPr id="3" name="Content Placeholder 2">
            <a:extLst>
              <a:ext uri="{FF2B5EF4-FFF2-40B4-BE49-F238E27FC236}">
                <a16:creationId xmlns:a16="http://schemas.microsoft.com/office/drawing/2014/main" id="{878D953E-7D5C-DE34-F9F1-9BCCF1B628A0}"/>
              </a:ext>
            </a:extLst>
          </p:cNvPr>
          <p:cNvSpPr>
            <a:spLocks noGrp="1"/>
          </p:cNvSpPr>
          <p:nvPr>
            <p:ph idx="1"/>
          </p:nvPr>
        </p:nvSpPr>
        <p:spPr/>
        <p:txBody>
          <a:bodyPr/>
          <a:lstStyle/>
          <a:p>
            <a:pPr marL="0" indent="0">
              <a:buNone/>
            </a:pPr>
            <a:r>
              <a:rPr lang="en-US" dirty="0"/>
              <a:t> </a:t>
            </a:r>
          </a:p>
        </p:txBody>
      </p:sp>
      <p:sp>
        <p:nvSpPr>
          <p:cNvPr id="4" name="Date Placeholder 3">
            <a:extLst>
              <a:ext uri="{FF2B5EF4-FFF2-40B4-BE49-F238E27FC236}">
                <a16:creationId xmlns:a16="http://schemas.microsoft.com/office/drawing/2014/main" id="{CE938EA6-7AF4-6316-DC3B-82CF7C36661F}"/>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A31C4522-9CCC-F4B8-DBF2-857215FB9BD9}"/>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0E69FFCB-ACCA-979A-75C7-C35EA6DF56EF}"/>
              </a:ext>
            </a:extLst>
          </p:cNvPr>
          <p:cNvSpPr>
            <a:spLocks noGrp="1"/>
          </p:cNvSpPr>
          <p:nvPr>
            <p:ph type="sldNum" sz="quarter" idx="12"/>
          </p:nvPr>
        </p:nvSpPr>
        <p:spPr/>
        <p:txBody>
          <a:bodyPr/>
          <a:lstStyle/>
          <a:p>
            <a:pPr>
              <a:defRPr/>
            </a:pPr>
            <a:fld id="{BDC2143B-610F-499C-A392-DFFBE135A7B2}" type="slidenum">
              <a:rPr lang="en-US" altLang="en-US" smtClean="0"/>
              <a:pPr>
                <a:defRPr/>
              </a:pPr>
              <a:t>34</a:t>
            </a:fld>
            <a:endParaRPr lang="en-US" altLang="en-US"/>
          </a:p>
        </p:txBody>
      </p:sp>
      <p:pic>
        <p:nvPicPr>
          <p:cNvPr id="9" name="Picture 8">
            <a:extLst>
              <a:ext uri="{FF2B5EF4-FFF2-40B4-BE49-F238E27FC236}">
                <a16:creationId xmlns:a16="http://schemas.microsoft.com/office/drawing/2014/main" id="{52C6F7E3-8F4E-D850-71C3-34839175F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8344" y="1886057"/>
            <a:ext cx="7035312" cy="4133743"/>
          </a:xfrm>
          <a:prstGeom prst="rect">
            <a:avLst/>
          </a:prstGeom>
        </p:spPr>
      </p:pic>
    </p:spTree>
    <p:extLst>
      <p:ext uri="{BB962C8B-B14F-4D97-AF65-F5344CB8AC3E}">
        <p14:creationId xmlns:p14="http://schemas.microsoft.com/office/powerpoint/2010/main" val="11648136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FFF42E-CAD9-C9D3-F177-037190BF58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0A14E6-531A-DC95-857F-B51CA140759D}"/>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latin typeface=".SF NS"/>
              </a:rPr>
              <a:t>Visualisation and Evaluation </a:t>
            </a:r>
            <a:r>
              <a:rPr lang="en-IN" b="1" dirty="0">
                <a:solidFill>
                  <a:srgbClr val="0E0E0E"/>
                </a:solidFill>
                <a:effectLst/>
                <a:latin typeface=".SF NS"/>
              </a:rPr>
              <a:t>Module Output</a:t>
            </a:r>
            <a:endParaRPr lang="en-US" dirty="0"/>
          </a:p>
        </p:txBody>
      </p:sp>
      <p:pic>
        <p:nvPicPr>
          <p:cNvPr id="8" name="Content Placeholder 7">
            <a:extLst>
              <a:ext uri="{FF2B5EF4-FFF2-40B4-BE49-F238E27FC236}">
                <a16:creationId xmlns:a16="http://schemas.microsoft.com/office/drawing/2014/main" id="{1544A45E-51BB-B512-18FE-5B62C49BE3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7334" y="1749425"/>
            <a:ext cx="7417331" cy="4267200"/>
          </a:xfrm>
        </p:spPr>
      </p:pic>
      <p:sp>
        <p:nvSpPr>
          <p:cNvPr id="4" name="Date Placeholder 3">
            <a:extLst>
              <a:ext uri="{FF2B5EF4-FFF2-40B4-BE49-F238E27FC236}">
                <a16:creationId xmlns:a16="http://schemas.microsoft.com/office/drawing/2014/main" id="{E667E9E3-1A08-71A7-204E-419C744A3370}"/>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EE9C3A31-5B6F-68BF-0429-443B94E59585}"/>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352A1947-535D-0A11-F1DF-5A71EB2F10F3}"/>
              </a:ext>
            </a:extLst>
          </p:cNvPr>
          <p:cNvSpPr>
            <a:spLocks noGrp="1"/>
          </p:cNvSpPr>
          <p:nvPr>
            <p:ph type="sldNum" sz="quarter" idx="12"/>
          </p:nvPr>
        </p:nvSpPr>
        <p:spPr/>
        <p:txBody>
          <a:bodyPr/>
          <a:lstStyle/>
          <a:p>
            <a:pPr>
              <a:defRPr/>
            </a:pPr>
            <a:fld id="{BDC2143B-610F-499C-A392-DFFBE135A7B2}" type="slidenum">
              <a:rPr lang="en-US" altLang="en-US" smtClean="0"/>
              <a:pPr>
                <a:defRPr/>
              </a:pPr>
              <a:t>35</a:t>
            </a:fld>
            <a:endParaRPr lang="en-US" altLang="en-US"/>
          </a:p>
        </p:txBody>
      </p:sp>
    </p:spTree>
    <p:extLst>
      <p:ext uri="{BB962C8B-B14F-4D97-AF65-F5344CB8AC3E}">
        <p14:creationId xmlns:p14="http://schemas.microsoft.com/office/powerpoint/2010/main" val="28029246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A2217-840D-2234-F04E-8C3FBC5D10CD}"/>
              </a:ext>
            </a:extLst>
          </p:cNvPr>
          <p:cNvSpPr>
            <a:spLocks noGrp="1"/>
          </p:cNvSpPr>
          <p:nvPr>
            <p:ph type="title"/>
          </p:nvPr>
        </p:nvSpPr>
        <p:spPr/>
        <p:txBody>
          <a:bodyPr/>
          <a:lstStyle/>
          <a:p>
            <a:r>
              <a:rPr lang="en-US" dirty="0"/>
              <a:t>Result and Discussion</a:t>
            </a:r>
          </a:p>
        </p:txBody>
      </p:sp>
      <p:sp>
        <p:nvSpPr>
          <p:cNvPr id="3" name="Content Placeholder 2">
            <a:extLst>
              <a:ext uri="{FF2B5EF4-FFF2-40B4-BE49-F238E27FC236}">
                <a16:creationId xmlns:a16="http://schemas.microsoft.com/office/drawing/2014/main" id="{1C15DB8F-328D-1D94-3923-31D644B75F66}"/>
              </a:ext>
            </a:extLst>
          </p:cNvPr>
          <p:cNvSpPr>
            <a:spLocks noGrp="1"/>
          </p:cNvSpPr>
          <p:nvPr>
            <p:ph idx="1"/>
          </p:nvPr>
        </p:nvSpPr>
        <p:spPr/>
        <p:txBody>
          <a:bodyPr/>
          <a:lstStyle/>
          <a:p>
            <a:pPr marL="0" indent="0">
              <a:buNone/>
            </a:pPr>
            <a:r>
              <a:rPr lang="en-IN" sz="2400" b="1" dirty="0">
                <a:solidFill>
                  <a:srgbClr val="000000"/>
                </a:solidFill>
                <a:effectLst/>
                <a:latin typeface="Times New Roman" panose="02020603050405020304" pitchFamily="18" charset="0"/>
                <a:cs typeface="Times New Roman" panose="02020603050405020304" pitchFamily="18" charset="0"/>
              </a:rPr>
              <a:t>1. Performance of Autoencoder vs. 3D CNN and CNN-LSTM</a:t>
            </a:r>
          </a:p>
          <a:p>
            <a:r>
              <a:rPr lang="en-IN" sz="2400" dirty="0">
                <a:solidFill>
                  <a:srgbClr val="000000"/>
                </a:solidFill>
                <a:effectLst/>
                <a:latin typeface="Times New Roman" panose="02020603050405020304" pitchFamily="18" charset="0"/>
                <a:cs typeface="Times New Roman" panose="02020603050405020304" pitchFamily="18" charset="0"/>
              </a:rPr>
              <a:t>The autoencoder, 3D CNN, and CNN-LSTM models' accuracy, precision, recall, and F1-score are contrasted in the bar chart. According to the results, the CNN-LSTM comes in second, taking advantage of both spatial and temporal processing, while the 3D CNN attains the best accuracy and recall, demonstrating superiority in accurately diagnosing Alzheimer's cases.</a:t>
            </a:r>
          </a:p>
          <a:p>
            <a:pPr marL="0" indent="0">
              <a:buNone/>
            </a:pPr>
            <a:endParaRPr lang="en-US" dirty="0"/>
          </a:p>
        </p:txBody>
      </p:sp>
      <p:sp>
        <p:nvSpPr>
          <p:cNvPr id="4" name="Date Placeholder 3">
            <a:extLst>
              <a:ext uri="{FF2B5EF4-FFF2-40B4-BE49-F238E27FC236}">
                <a16:creationId xmlns:a16="http://schemas.microsoft.com/office/drawing/2014/main" id="{BFC8BB09-C001-5ABC-80AC-9A491FB431AD}"/>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EE82E00D-9300-A612-9E98-206403B22B21}"/>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470A667B-18E7-1D7F-4F3F-969EB8A09C1A}"/>
              </a:ext>
            </a:extLst>
          </p:cNvPr>
          <p:cNvSpPr>
            <a:spLocks noGrp="1"/>
          </p:cNvSpPr>
          <p:nvPr>
            <p:ph type="sldNum" sz="quarter" idx="12"/>
          </p:nvPr>
        </p:nvSpPr>
        <p:spPr/>
        <p:txBody>
          <a:bodyPr/>
          <a:lstStyle/>
          <a:p>
            <a:pPr>
              <a:defRPr/>
            </a:pPr>
            <a:fld id="{BDC2143B-610F-499C-A392-DFFBE135A7B2}" type="slidenum">
              <a:rPr lang="en-US" altLang="en-US" smtClean="0"/>
              <a:pPr>
                <a:defRPr/>
              </a:pPr>
              <a:t>36</a:t>
            </a:fld>
            <a:endParaRPr lang="en-US" altLang="en-US"/>
          </a:p>
        </p:txBody>
      </p:sp>
    </p:spTree>
    <p:extLst>
      <p:ext uri="{BB962C8B-B14F-4D97-AF65-F5344CB8AC3E}">
        <p14:creationId xmlns:p14="http://schemas.microsoft.com/office/powerpoint/2010/main" val="20207858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A4FA5-C486-F724-BD9D-ACBA2F8BD6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A39231-C52F-AD44-6796-607F9427B36C}"/>
              </a:ext>
            </a:extLst>
          </p:cNvPr>
          <p:cNvSpPr>
            <a:spLocks noGrp="1"/>
          </p:cNvSpPr>
          <p:nvPr>
            <p:ph type="title"/>
          </p:nvPr>
        </p:nvSpPr>
        <p:spPr/>
        <p:txBody>
          <a:bodyPr/>
          <a:lstStyle/>
          <a:p>
            <a:r>
              <a:rPr lang="en-US" dirty="0"/>
              <a:t>Result and Discussion</a:t>
            </a:r>
          </a:p>
        </p:txBody>
      </p:sp>
      <p:sp>
        <p:nvSpPr>
          <p:cNvPr id="3" name="Content Placeholder 2">
            <a:extLst>
              <a:ext uri="{FF2B5EF4-FFF2-40B4-BE49-F238E27FC236}">
                <a16:creationId xmlns:a16="http://schemas.microsoft.com/office/drawing/2014/main" id="{77B23BEE-8A89-8460-226D-43AD2899112E}"/>
              </a:ext>
            </a:extLst>
          </p:cNvPr>
          <p:cNvSpPr>
            <a:spLocks noGrp="1"/>
          </p:cNvSpPr>
          <p:nvPr>
            <p:ph idx="1"/>
          </p:nvPr>
        </p:nvSpPr>
        <p:spPr/>
        <p:txBody>
          <a:bodyPr/>
          <a:lstStyle/>
          <a:p>
            <a:pPr marL="0" indent="0">
              <a:buNone/>
            </a:pPr>
            <a:r>
              <a:rPr lang="en-IN" sz="2400" b="1" dirty="0">
                <a:solidFill>
                  <a:srgbClr val="000000"/>
                </a:solidFill>
                <a:effectLst/>
                <a:latin typeface="Times New Roman" panose="02020603050405020304" pitchFamily="18" charset="0"/>
                <a:cs typeface="Times New Roman" panose="02020603050405020304" pitchFamily="18" charset="0"/>
              </a:rPr>
              <a:t>1. Performance of Autoencoder vs. 3D CNN and CNN-LSTM(Contd.)</a:t>
            </a:r>
          </a:p>
          <a:p>
            <a:pPr marL="0" indent="0">
              <a:buNone/>
            </a:pPr>
            <a:endParaRPr lang="en-US" dirty="0"/>
          </a:p>
        </p:txBody>
      </p:sp>
      <p:sp>
        <p:nvSpPr>
          <p:cNvPr id="4" name="Date Placeholder 3">
            <a:extLst>
              <a:ext uri="{FF2B5EF4-FFF2-40B4-BE49-F238E27FC236}">
                <a16:creationId xmlns:a16="http://schemas.microsoft.com/office/drawing/2014/main" id="{72495880-B72C-549E-748C-103AE0F35E4C}"/>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E8B28483-F32A-D614-A739-849F7A7BFE27}"/>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4DE71A51-3B37-1105-1A65-93A86A61DF7C}"/>
              </a:ext>
            </a:extLst>
          </p:cNvPr>
          <p:cNvSpPr>
            <a:spLocks noGrp="1"/>
          </p:cNvSpPr>
          <p:nvPr>
            <p:ph type="sldNum" sz="quarter" idx="12"/>
          </p:nvPr>
        </p:nvSpPr>
        <p:spPr/>
        <p:txBody>
          <a:bodyPr/>
          <a:lstStyle/>
          <a:p>
            <a:pPr>
              <a:defRPr/>
            </a:pPr>
            <a:fld id="{BDC2143B-610F-499C-A392-DFFBE135A7B2}" type="slidenum">
              <a:rPr lang="en-US" altLang="en-US" smtClean="0"/>
              <a:pPr>
                <a:defRPr/>
              </a:pPr>
              <a:t>37</a:t>
            </a:fld>
            <a:endParaRPr lang="en-US" altLang="en-US"/>
          </a:p>
        </p:txBody>
      </p:sp>
      <p:pic>
        <p:nvPicPr>
          <p:cNvPr id="8" name="Picture 7">
            <a:extLst>
              <a:ext uri="{FF2B5EF4-FFF2-40B4-BE49-F238E27FC236}">
                <a16:creationId xmlns:a16="http://schemas.microsoft.com/office/drawing/2014/main" id="{1431E723-3B1E-FFB9-912E-D440B1301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8385" y="2203181"/>
            <a:ext cx="5888045" cy="3705249"/>
          </a:xfrm>
          <a:prstGeom prst="rect">
            <a:avLst/>
          </a:prstGeom>
        </p:spPr>
      </p:pic>
    </p:spTree>
    <p:extLst>
      <p:ext uri="{BB962C8B-B14F-4D97-AF65-F5344CB8AC3E}">
        <p14:creationId xmlns:p14="http://schemas.microsoft.com/office/powerpoint/2010/main" val="2904164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B5EF70-3B7D-93B0-5891-6A157C671C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7165AC-E854-FB5D-AFD7-8BFD0ABBD7F6}"/>
              </a:ext>
            </a:extLst>
          </p:cNvPr>
          <p:cNvSpPr>
            <a:spLocks noGrp="1"/>
          </p:cNvSpPr>
          <p:nvPr>
            <p:ph type="title"/>
          </p:nvPr>
        </p:nvSpPr>
        <p:spPr/>
        <p:txBody>
          <a:bodyPr/>
          <a:lstStyle/>
          <a:p>
            <a:r>
              <a:rPr lang="en-US" dirty="0"/>
              <a:t>Result and Discussion</a:t>
            </a:r>
          </a:p>
        </p:txBody>
      </p:sp>
      <p:sp>
        <p:nvSpPr>
          <p:cNvPr id="3" name="Content Placeholder 2">
            <a:extLst>
              <a:ext uri="{FF2B5EF4-FFF2-40B4-BE49-F238E27FC236}">
                <a16:creationId xmlns:a16="http://schemas.microsoft.com/office/drawing/2014/main" id="{ECD81502-38EB-91E0-383E-5E40D920A8FA}"/>
              </a:ext>
            </a:extLst>
          </p:cNvPr>
          <p:cNvSpPr>
            <a:spLocks noGrp="1"/>
          </p:cNvSpPr>
          <p:nvPr>
            <p:ph idx="1"/>
          </p:nvPr>
        </p:nvSpPr>
        <p:spPr/>
        <p:txBody>
          <a:bodyPr/>
          <a:lstStyle/>
          <a:p>
            <a:pPr marL="0" indent="0">
              <a:buNone/>
            </a:pPr>
            <a:r>
              <a:rPr lang="en-IN" sz="2400" b="1" dirty="0">
                <a:solidFill>
                  <a:srgbClr val="000000"/>
                </a:solidFill>
                <a:effectLst/>
                <a:latin typeface="Times New Roman" panose="02020603050405020304" pitchFamily="18" charset="0"/>
                <a:cs typeface="Times New Roman" panose="02020603050405020304" pitchFamily="18" charset="0"/>
              </a:rPr>
              <a:t>2. ROC Curve Comparison</a:t>
            </a:r>
          </a:p>
          <a:p>
            <a:pPr algn="just"/>
            <a:r>
              <a:rPr lang="en-IN" sz="2400" dirty="0">
                <a:solidFill>
                  <a:srgbClr val="000000"/>
                </a:solidFill>
                <a:effectLst/>
                <a:latin typeface="Times New Roman" panose="02020603050405020304" pitchFamily="18" charset="0"/>
                <a:cs typeface="Times New Roman" panose="02020603050405020304" pitchFamily="18" charset="0"/>
              </a:rPr>
              <a:t>While the CNN-LSTM performs similarly well, the 3D CNN achieves the best AUC, demonstrating its robustness for direct classification. Because the autoencoder focuses on anomaly detection through reconstruction error rather than straight classification, it has a somewhat lower AUC. Because of this, the autoencoder is especially well-suited to detecting subtle structural alterations linked to early Alzheimer's disease, enhancing conventional classification methods.</a:t>
            </a:r>
          </a:p>
          <a:p>
            <a:pPr marL="0" indent="0">
              <a:buNone/>
            </a:pPr>
            <a:endParaRPr lang="en-US" dirty="0"/>
          </a:p>
        </p:txBody>
      </p:sp>
      <p:sp>
        <p:nvSpPr>
          <p:cNvPr id="4" name="Date Placeholder 3">
            <a:extLst>
              <a:ext uri="{FF2B5EF4-FFF2-40B4-BE49-F238E27FC236}">
                <a16:creationId xmlns:a16="http://schemas.microsoft.com/office/drawing/2014/main" id="{C7C2231B-FC23-983D-9270-19F3BC6A2FB8}"/>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A7CB626D-05BE-3625-8F5E-DAD6FBEBFDF2}"/>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BFD7C356-6480-B341-EDF2-81EAA0A7DFC9}"/>
              </a:ext>
            </a:extLst>
          </p:cNvPr>
          <p:cNvSpPr>
            <a:spLocks noGrp="1"/>
          </p:cNvSpPr>
          <p:nvPr>
            <p:ph type="sldNum" sz="quarter" idx="12"/>
          </p:nvPr>
        </p:nvSpPr>
        <p:spPr/>
        <p:txBody>
          <a:bodyPr/>
          <a:lstStyle/>
          <a:p>
            <a:pPr>
              <a:defRPr/>
            </a:pPr>
            <a:fld id="{BDC2143B-610F-499C-A392-DFFBE135A7B2}" type="slidenum">
              <a:rPr lang="en-US" altLang="en-US" smtClean="0"/>
              <a:pPr>
                <a:defRPr/>
              </a:pPr>
              <a:t>38</a:t>
            </a:fld>
            <a:endParaRPr lang="en-US" altLang="en-US"/>
          </a:p>
        </p:txBody>
      </p:sp>
    </p:spTree>
    <p:extLst>
      <p:ext uri="{BB962C8B-B14F-4D97-AF65-F5344CB8AC3E}">
        <p14:creationId xmlns:p14="http://schemas.microsoft.com/office/powerpoint/2010/main" val="7975262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3E63F-7787-A70D-C8DF-0EC7E2DA3E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7077B7-7326-2EAA-9FA9-35E13D475D80}"/>
              </a:ext>
            </a:extLst>
          </p:cNvPr>
          <p:cNvSpPr>
            <a:spLocks noGrp="1"/>
          </p:cNvSpPr>
          <p:nvPr>
            <p:ph type="title"/>
          </p:nvPr>
        </p:nvSpPr>
        <p:spPr/>
        <p:txBody>
          <a:bodyPr/>
          <a:lstStyle/>
          <a:p>
            <a:r>
              <a:rPr lang="en-US" dirty="0"/>
              <a:t>Result and Discussion</a:t>
            </a:r>
          </a:p>
        </p:txBody>
      </p:sp>
      <p:sp>
        <p:nvSpPr>
          <p:cNvPr id="3" name="Content Placeholder 2">
            <a:extLst>
              <a:ext uri="{FF2B5EF4-FFF2-40B4-BE49-F238E27FC236}">
                <a16:creationId xmlns:a16="http://schemas.microsoft.com/office/drawing/2014/main" id="{5C0DDADA-287C-3322-E6E3-F632AE8F35F2}"/>
              </a:ext>
            </a:extLst>
          </p:cNvPr>
          <p:cNvSpPr>
            <a:spLocks noGrp="1"/>
          </p:cNvSpPr>
          <p:nvPr>
            <p:ph idx="1"/>
          </p:nvPr>
        </p:nvSpPr>
        <p:spPr/>
        <p:txBody>
          <a:bodyPr/>
          <a:lstStyle/>
          <a:p>
            <a:pPr marL="0" indent="0">
              <a:buNone/>
            </a:pPr>
            <a:r>
              <a:rPr lang="en-IN" sz="2400" b="1" dirty="0">
                <a:solidFill>
                  <a:srgbClr val="000000"/>
                </a:solidFill>
                <a:effectLst/>
                <a:latin typeface="Times New Roman" panose="02020603050405020304" pitchFamily="18" charset="0"/>
                <a:cs typeface="Times New Roman" panose="02020603050405020304" pitchFamily="18" charset="0"/>
              </a:rPr>
              <a:t>2. ROC Curve Comparison(Contd.)</a:t>
            </a:r>
          </a:p>
          <a:p>
            <a:pPr marL="0" indent="0">
              <a:buNone/>
            </a:pPr>
            <a:endParaRPr lang="en-IN" sz="2400" b="1"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a:extLst>
              <a:ext uri="{FF2B5EF4-FFF2-40B4-BE49-F238E27FC236}">
                <a16:creationId xmlns:a16="http://schemas.microsoft.com/office/drawing/2014/main" id="{E5DC838F-2618-EB2F-E13F-BCD4D09F6232}"/>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314272B6-EF63-9979-948D-AD802464061C}"/>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0B0F493C-DC09-86CE-9DC7-F7B9A4B94456}"/>
              </a:ext>
            </a:extLst>
          </p:cNvPr>
          <p:cNvSpPr>
            <a:spLocks noGrp="1"/>
          </p:cNvSpPr>
          <p:nvPr>
            <p:ph type="sldNum" sz="quarter" idx="12"/>
          </p:nvPr>
        </p:nvSpPr>
        <p:spPr/>
        <p:txBody>
          <a:bodyPr/>
          <a:lstStyle/>
          <a:p>
            <a:pPr>
              <a:defRPr/>
            </a:pPr>
            <a:fld id="{BDC2143B-610F-499C-A392-DFFBE135A7B2}" type="slidenum">
              <a:rPr lang="en-US" altLang="en-US" smtClean="0"/>
              <a:pPr>
                <a:defRPr/>
              </a:pPr>
              <a:t>39</a:t>
            </a:fld>
            <a:endParaRPr lang="en-US" altLang="en-US"/>
          </a:p>
        </p:txBody>
      </p:sp>
      <p:pic>
        <p:nvPicPr>
          <p:cNvPr id="9" name="Picture 8">
            <a:extLst>
              <a:ext uri="{FF2B5EF4-FFF2-40B4-BE49-F238E27FC236}">
                <a16:creationId xmlns:a16="http://schemas.microsoft.com/office/drawing/2014/main" id="{411BEE53-38DA-2B8B-7808-9163DD117A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9136" y="2379785"/>
            <a:ext cx="5762126" cy="3505200"/>
          </a:xfrm>
          <a:prstGeom prst="rect">
            <a:avLst/>
          </a:prstGeom>
        </p:spPr>
      </p:pic>
    </p:spTree>
    <p:extLst>
      <p:ext uri="{BB962C8B-B14F-4D97-AF65-F5344CB8AC3E}">
        <p14:creationId xmlns:p14="http://schemas.microsoft.com/office/powerpoint/2010/main" val="1943537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Clr>
                <a:srgbClr val="CC0000"/>
              </a:buClr>
              <a:defRPr/>
            </a:pPr>
            <a:r>
              <a:rPr lang="en-IN" sz="2400" dirty="0">
                <a:effectLst/>
                <a:latin typeface="Times New Roman" panose="02020603050405020304" pitchFamily="18" charset="0"/>
                <a:ea typeface="Arial" panose="020B0604020202020204" pitchFamily="34" charset="0"/>
                <a:cs typeface="Times New Roman" panose="02020603050405020304" pitchFamily="18" charset="0"/>
              </a:rPr>
              <a:t>Alzheimer's disease is a progressive neurodegenerative disorder that affects millions of people worldwide, with early diagnosis being critical for effective treatment and management. This project proposes an automated system that uses deep learning, specifically autoencoders, to detect early signs of Alzheimer's by </a:t>
            </a:r>
            <a:r>
              <a:rPr lang="en-IN" sz="2400" dirty="0" err="1">
                <a:effectLst/>
                <a:latin typeface="Times New Roman" panose="02020603050405020304" pitchFamily="18" charset="0"/>
                <a:ea typeface="Arial" panose="020B0604020202020204" pitchFamily="34" charset="0"/>
                <a:cs typeface="Times New Roman" panose="02020603050405020304" pitchFamily="18" charset="0"/>
              </a:rPr>
              <a:t>analyzing</a:t>
            </a:r>
            <a:r>
              <a:rPr lang="en-IN" sz="2400" dirty="0">
                <a:effectLst/>
                <a:latin typeface="Times New Roman" panose="02020603050405020304" pitchFamily="18" charset="0"/>
                <a:ea typeface="Arial" panose="020B0604020202020204" pitchFamily="34" charset="0"/>
                <a:cs typeface="Times New Roman" panose="02020603050405020304" pitchFamily="18" charset="0"/>
              </a:rPr>
              <a:t> MRI scans of the brain. The system focuses on the hippocampus region, which is significantly impacted in Alzheimer's patients. By applying image processing techniques such as thresholding, edge detection, and skeletonization, key features are extracted from MRI images. The autoencoder model is trained to predict structural abnormalities, allowing for early detection of the disease.</a:t>
            </a:r>
            <a:r>
              <a:rPr lang="en-IN" sz="2400" dirty="0">
                <a:effectLst/>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Final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6A496A-1404-63D3-2317-4346366874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5A39F6-3A93-163E-9AF1-2EB04B128961}"/>
              </a:ext>
            </a:extLst>
          </p:cNvPr>
          <p:cNvSpPr>
            <a:spLocks noGrp="1"/>
          </p:cNvSpPr>
          <p:nvPr>
            <p:ph type="title"/>
          </p:nvPr>
        </p:nvSpPr>
        <p:spPr/>
        <p:txBody>
          <a:bodyPr/>
          <a:lstStyle/>
          <a:p>
            <a:r>
              <a:rPr lang="en-US" dirty="0"/>
              <a:t>Result and Discussion</a:t>
            </a:r>
          </a:p>
        </p:txBody>
      </p:sp>
      <p:sp>
        <p:nvSpPr>
          <p:cNvPr id="3" name="Content Placeholder 2">
            <a:extLst>
              <a:ext uri="{FF2B5EF4-FFF2-40B4-BE49-F238E27FC236}">
                <a16:creationId xmlns:a16="http://schemas.microsoft.com/office/drawing/2014/main" id="{4AF34C19-310A-B793-C2DB-7709E8AA1748}"/>
              </a:ext>
            </a:extLst>
          </p:cNvPr>
          <p:cNvSpPr>
            <a:spLocks noGrp="1"/>
          </p:cNvSpPr>
          <p:nvPr>
            <p:ph idx="1"/>
          </p:nvPr>
        </p:nvSpPr>
        <p:spPr/>
        <p:txBody>
          <a:bodyPr/>
          <a:lstStyle/>
          <a:p>
            <a:pPr marL="0" indent="0">
              <a:buNone/>
            </a:pPr>
            <a:r>
              <a:rPr lang="en-IN" sz="2400" b="1" dirty="0">
                <a:solidFill>
                  <a:srgbClr val="000000"/>
                </a:solidFill>
                <a:latin typeface="Times New Roman" panose="02020603050405020304" pitchFamily="18" charset="0"/>
                <a:cs typeface="Times New Roman" panose="02020603050405020304" pitchFamily="18" charset="0"/>
              </a:rPr>
              <a:t>3</a:t>
            </a:r>
            <a:r>
              <a:rPr lang="en-IN" sz="2400" b="1" dirty="0">
                <a:solidFill>
                  <a:srgbClr val="000000"/>
                </a:solidFill>
                <a:effectLst/>
                <a:latin typeface="Times New Roman" panose="02020603050405020304" pitchFamily="18" charset="0"/>
                <a:cs typeface="Times New Roman" panose="02020603050405020304" pitchFamily="18" charset="0"/>
              </a:rPr>
              <a:t>. Reconstruction Error Distribution</a:t>
            </a:r>
          </a:p>
          <a:p>
            <a:pPr algn="just"/>
            <a:r>
              <a:rPr lang="en-IN" sz="2400" dirty="0">
                <a:solidFill>
                  <a:srgbClr val="000000"/>
                </a:solidFill>
                <a:effectLst/>
                <a:latin typeface="Times New Roman" panose="02020603050405020304" pitchFamily="18" charset="0"/>
                <a:cs typeface="Times New Roman" panose="02020603050405020304" pitchFamily="18" charset="0"/>
              </a:rPr>
              <a:t>The autoencoder's capacity to distinguish between normal and Alzheimer’s cases based on structural defects is demonstrated by its reconstruction error distribution histogram. Alzheimer's patients have larger error values, most likely as a result of anatomical abnormalities like hippocampus shrinkage, whereas normal cases tend to cluster around lower error values. This distribution supports the autoencoder's ability to detect structural anomalies, which, when combined with classification models, may provide a benefit in the early identification of Alzheimer's disease.</a:t>
            </a:r>
          </a:p>
          <a:p>
            <a:pPr marL="0" indent="0">
              <a:buNone/>
            </a:pPr>
            <a:endParaRPr lang="en-US" dirty="0"/>
          </a:p>
        </p:txBody>
      </p:sp>
      <p:sp>
        <p:nvSpPr>
          <p:cNvPr id="4" name="Date Placeholder 3">
            <a:extLst>
              <a:ext uri="{FF2B5EF4-FFF2-40B4-BE49-F238E27FC236}">
                <a16:creationId xmlns:a16="http://schemas.microsoft.com/office/drawing/2014/main" id="{36905FE8-2B45-BE3F-9905-A7EA50D0EAA9}"/>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FBE62B49-6E1B-8BD3-B119-128EE2CD8250}"/>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C6640CF8-DCC2-6AE4-F06B-9B5FEA2A2A3F}"/>
              </a:ext>
            </a:extLst>
          </p:cNvPr>
          <p:cNvSpPr>
            <a:spLocks noGrp="1"/>
          </p:cNvSpPr>
          <p:nvPr>
            <p:ph type="sldNum" sz="quarter" idx="12"/>
          </p:nvPr>
        </p:nvSpPr>
        <p:spPr/>
        <p:txBody>
          <a:bodyPr/>
          <a:lstStyle/>
          <a:p>
            <a:pPr>
              <a:defRPr/>
            </a:pPr>
            <a:fld id="{BDC2143B-610F-499C-A392-DFFBE135A7B2}" type="slidenum">
              <a:rPr lang="en-US" altLang="en-US" smtClean="0"/>
              <a:pPr>
                <a:defRPr/>
              </a:pPr>
              <a:t>40</a:t>
            </a:fld>
            <a:endParaRPr lang="en-US" altLang="en-US"/>
          </a:p>
        </p:txBody>
      </p:sp>
    </p:spTree>
    <p:extLst>
      <p:ext uri="{BB962C8B-B14F-4D97-AF65-F5344CB8AC3E}">
        <p14:creationId xmlns:p14="http://schemas.microsoft.com/office/powerpoint/2010/main" val="208589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587AA-9AE2-6D82-A770-57203A5446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CA1B5F-B575-D669-1020-0F73E956253E}"/>
              </a:ext>
            </a:extLst>
          </p:cNvPr>
          <p:cNvSpPr>
            <a:spLocks noGrp="1"/>
          </p:cNvSpPr>
          <p:nvPr>
            <p:ph type="title"/>
          </p:nvPr>
        </p:nvSpPr>
        <p:spPr/>
        <p:txBody>
          <a:bodyPr/>
          <a:lstStyle/>
          <a:p>
            <a:r>
              <a:rPr lang="en-US" dirty="0"/>
              <a:t>Result and Discussion</a:t>
            </a:r>
          </a:p>
        </p:txBody>
      </p:sp>
      <p:sp>
        <p:nvSpPr>
          <p:cNvPr id="3" name="Content Placeholder 2">
            <a:extLst>
              <a:ext uri="{FF2B5EF4-FFF2-40B4-BE49-F238E27FC236}">
                <a16:creationId xmlns:a16="http://schemas.microsoft.com/office/drawing/2014/main" id="{343F13E5-A436-40F1-3858-3B89428C6A5B}"/>
              </a:ext>
            </a:extLst>
          </p:cNvPr>
          <p:cNvSpPr>
            <a:spLocks noGrp="1"/>
          </p:cNvSpPr>
          <p:nvPr>
            <p:ph idx="1"/>
          </p:nvPr>
        </p:nvSpPr>
        <p:spPr/>
        <p:txBody>
          <a:bodyPr/>
          <a:lstStyle/>
          <a:p>
            <a:pPr marL="0" indent="0">
              <a:buNone/>
            </a:pPr>
            <a:r>
              <a:rPr lang="en-IN" sz="2400" b="1" dirty="0">
                <a:solidFill>
                  <a:srgbClr val="000000"/>
                </a:solidFill>
                <a:latin typeface="Times New Roman" panose="02020603050405020304" pitchFamily="18" charset="0"/>
                <a:cs typeface="Times New Roman" panose="02020603050405020304" pitchFamily="18" charset="0"/>
              </a:rPr>
              <a:t>3</a:t>
            </a:r>
            <a:r>
              <a:rPr lang="en-IN" sz="2400" b="1" dirty="0">
                <a:solidFill>
                  <a:srgbClr val="000000"/>
                </a:solidFill>
                <a:effectLst/>
                <a:latin typeface="Times New Roman" panose="02020603050405020304" pitchFamily="18" charset="0"/>
                <a:cs typeface="Times New Roman" panose="02020603050405020304" pitchFamily="18" charset="0"/>
              </a:rPr>
              <a:t>. Reconstruction Error Distribution(Contd.)</a:t>
            </a:r>
          </a:p>
          <a:p>
            <a:pPr marL="0" indent="0">
              <a:buNone/>
            </a:pPr>
            <a:endParaRPr lang="en-IN" sz="2400" b="1"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a:extLst>
              <a:ext uri="{FF2B5EF4-FFF2-40B4-BE49-F238E27FC236}">
                <a16:creationId xmlns:a16="http://schemas.microsoft.com/office/drawing/2014/main" id="{64E7CFFB-901C-E2A2-A11E-F316D24480F8}"/>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9F9435FB-E309-339E-A41F-0531F8E2C120}"/>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0826DD69-A20E-99B6-026C-29A4F01F9103}"/>
              </a:ext>
            </a:extLst>
          </p:cNvPr>
          <p:cNvSpPr>
            <a:spLocks noGrp="1"/>
          </p:cNvSpPr>
          <p:nvPr>
            <p:ph type="sldNum" sz="quarter" idx="12"/>
          </p:nvPr>
        </p:nvSpPr>
        <p:spPr/>
        <p:txBody>
          <a:bodyPr/>
          <a:lstStyle/>
          <a:p>
            <a:pPr>
              <a:defRPr/>
            </a:pPr>
            <a:fld id="{BDC2143B-610F-499C-A392-DFFBE135A7B2}" type="slidenum">
              <a:rPr lang="en-US" altLang="en-US" smtClean="0"/>
              <a:pPr>
                <a:defRPr/>
              </a:pPr>
              <a:t>41</a:t>
            </a:fld>
            <a:endParaRPr lang="en-US" altLang="en-US"/>
          </a:p>
        </p:txBody>
      </p:sp>
      <p:pic>
        <p:nvPicPr>
          <p:cNvPr id="11" name="Picture 10">
            <a:extLst>
              <a:ext uri="{FF2B5EF4-FFF2-40B4-BE49-F238E27FC236}">
                <a16:creationId xmlns:a16="http://schemas.microsoft.com/office/drawing/2014/main" id="{417C35D3-CAD4-CC83-5FE4-94C4231301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2396" y="2368062"/>
            <a:ext cx="5467717" cy="3419339"/>
          </a:xfrm>
          <a:prstGeom prst="rect">
            <a:avLst/>
          </a:prstGeom>
        </p:spPr>
      </p:pic>
    </p:spTree>
    <p:extLst>
      <p:ext uri="{BB962C8B-B14F-4D97-AF65-F5344CB8AC3E}">
        <p14:creationId xmlns:p14="http://schemas.microsoft.com/office/powerpoint/2010/main" val="40972182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DD740-9E0B-1B22-7F56-C4D0A581BD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9BC309-28D2-1154-5EEC-28E3A847EEA8}"/>
              </a:ext>
            </a:extLst>
          </p:cNvPr>
          <p:cNvSpPr>
            <a:spLocks noGrp="1"/>
          </p:cNvSpPr>
          <p:nvPr>
            <p:ph type="title"/>
          </p:nvPr>
        </p:nvSpPr>
        <p:spPr/>
        <p:txBody>
          <a:bodyPr/>
          <a:lstStyle/>
          <a:p>
            <a:r>
              <a:rPr lang="en-US" dirty="0"/>
              <a:t>Result and Discussion</a:t>
            </a:r>
          </a:p>
        </p:txBody>
      </p:sp>
      <p:sp>
        <p:nvSpPr>
          <p:cNvPr id="3" name="Content Placeholder 2">
            <a:extLst>
              <a:ext uri="{FF2B5EF4-FFF2-40B4-BE49-F238E27FC236}">
                <a16:creationId xmlns:a16="http://schemas.microsoft.com/office/drawing/2014/main" id="{2187FDCF-49FD-99A2-76B9-27901ECA289C}"/>
              </a:ext>
            </a:extLst>
          </p:cNvPr>
          <p:cNvSpPr>
            <a:spLocks noGrp="1"/>
          </p:cNvSpPr>
          <p:nvPr>
            <p:ph idx="1"/>
          </p:nvPr>
        </p:nvSpPr>
        <p:spPr/>
        <p:txBody>
          <a:bodyPr/>
          <a:lstStyle/>
          <a:p>
            <a:pPr marL="0" indent="0">
              <a:buNone/>
            </a:pPr>
            <a:r>
              <a:rPr lang="en-IN" sz="2400" b="1" dirty="0">
                <a:solidFill>
                  <a:srgbClr val="000000"/>
                </a:solidFill>
                <a:effectLst/>
                <a:latin typeface="Times New Roman" panose="02020603050405020304" pitchFamily="18" charset="0"/>
                <a:cs typeface="Times New Roman" panose="02020603050405020304" pitchFamily="18" charset="0"/>
              </a:rPr>
              <a:t>4. Full Features vs Segmented Features Comparison(contd.)</a:t>
            </a:r>
          </a:p>
          <a:p>
            <a:r>
              <a:rPr lang="en-IN" sz="2400" dirty="0">
                <a:solidFill>
                  <a:srgbClr val="000000"/>
                </a:solidFill>
                <a:latin typeface="Times New Roman" panose="02020603050405020304" pitchFamily="18" charset="0"/>
                <a:cs typeface="Times New Roman" panose="02020603050405020304" pitchFamily="18" charset="0"/>
              </a:rPr>
              <a:t>T</a:t>
            </a:r>
            <a:r>
              <a:rPr lang="en-IN" sz="2400" dirty="0">
                <a:solidFill>
                  <a:srgbClr val="000000"/>
                </a:solidFill>
                <a:effectLst/>
                <a:latin typeface="Times New Roman" panose="02020603050405020304" pitchFamily="18" charset="0"/>
                <a:cs typeface="Times New Roman" panose="02020603050405020304" pitchFamily="18" charset="0"/>
              </a:rPr>
              <a:t>he Full Features set (orange line) generally leads to more stable and, in some cases, higher performance across classifiers, particularly in models like Logistic Regression, Neural Network, and Linear SVM, which benefit from the richer data. However, certain models, such as LDA and QDA, show consistent results with Segmented Features (blue line), suggesting that focused feature sets are often sufficient for simpler models that rely on specific, distinguishing features.</a:t>
            </a:r>
          </a:p>
          <a:p>
            <a:pPr marL="0" indent="0">
              <a:buNone/>
            </a:pPr>
            <a:endParaRPr lang="en-US" dirty="0"/>
          </a:p>
        </p:txBody>
      </p:sp>
      <p:sp>
        <p:nvSpPr>
          <p:cNvPr id="4" name="Date Placeholder 3">
            <a:extLst>
              <a:ext uri="{FF2B5EF4-FFF2-40B4-BE49-F238E27FC236}">
                <a16:creationId xmlns:a16="http://schemas.microsoft.com/office/drawing/2014/main" id="{078807DA-33B2-7063-91C5-ABA68A02D791}"/>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DC78E778-BB7D-8545-2485-99EF30402349}"/>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0656557A-DF7C-4F46-C063-D8A86F113ECE}"/>
              </a:ext>
            </a:extLst>
          </p:cNvPr>
          <p:cNvSpPr>
            <a:spLocks noGrp="1"/>
          </p:cNvSpPr>
          <p:nvPr>
            <p:ph type="sldNum" sz="quarter" idx="12"/>
          </p:nvPr>
        </p:nvSpPr>
        <p:spPr/>
        <p:txBody>
          <a:bodyPr/>
          <a:lstStyle/>
          <a:p>
            <a:pPr>
              <a:defRPr/>
            </a:pPr>
            <a:fld id="{BDC2143B-610F-499C-A392-DFFBE135A7B2}" type="slidenum">
              <a:rPr lang="en-US" altLang="en-US" smtClean="0"/>
              <a:pPr>
                <a:defRPr/>
              </a:pPr>
              <a:t>42</a:t>
            </a:fld>
            <a:endParaRPr lang="en-US" altLang="en-US"/>
          </a:p>
        </p:txBody>
      </p:sp>
    </p:spTree>
    <p:extLst>
      <p:ext uri="{BB962C8B-B14F-4D97-AF65-F5344CB8AC3E}">
        <p14:creationId xmlns:p14="http://schemas.microsoft.com/office/powerpoint/2010/main" val="15659117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74CFC7-53EB-ED62-BDC2-EFD0B3DA19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323B57-4D89-021E-3EF8-DD97604921E1}"/>
              </a:ext>
            </a:extLst>
          </p:cNvPr>
          <p:cNvSpPr>
            <a:spLocks noGrp="1"/>
          </p:cNvSpPr>
          <p:nvPr>
            <p:ph type="title"/>
          </p:nvPr>
        </p:nvSpPr>
        <p:spPr/>
        <p:txBody>
          <a:bodyPr/>
          <a:lstStyle/>
          <a:p>
            <a:r>
              <a:rPr lang="en-US" dirty="0"/>
              <a:t>Result and Discussion</a:t>
            </a:r>
          </a:p>
        </p:txBody>
      </p:sp>
      <p:sp>
        <p:nvSpPr>
          <p:cNvPr id="3" name="Content Placeholder 2">
            <a:extLst>
              <a:ext uri="{FF2B5EF4-FFF2-40B4-BE49-F238E27FC236}">
                <a16:creationId xmlns:a16="http://schemas.microsoft.com/office/drawing/2014/main" id="{E3AF08C7-8888-9BE5-B55B-DCFE6FD57A21}"/>
              </a:ext>
            </a:extLst>
          </p:cNvPr>
          <p:cNvSpPr>
            <a:spLocks noGrp="1"/>
          </p:cNvSpPr>
          <p:nvPr>
            <p:ph idx="1"/>
          </p:nvPr>
        </p:nvSpPr>
        <p:spPr/>
        <p:txBody>
          <a:bodyPr/>
          <a:lstStyle/>
          <a:p>
            <a:pPr marL="0" indent="0">
              <a:buNone/>
            </a:pPr>
            <a:r>
              <a:rPr lang="en-IN" sz="2400" b="1" dirty="0">
                <a:solidFill>
                  <a:srgbClr val="000000"/>
                </a:solidFill>
                <a:effectLst/>
                <a:latin typeface="Times New Roman" panose="02020603050405020304" pitchFamily="18" charset="0"/>
                <a:cs typeface="Times New Roman" panose="02020603050405020304" pitchFamily="18" charset="0"/>
              </a:rPr>
              <a:t>4. Full Features vs Segmented Features Comparison(contd.)</a:t>
            </a:r>
          </a:p>
          <a:p>
            <a:pPr marL="0" indent="0">
              <a:buNone/>
            </a:pPr>
            <a:endParaRPr lang="en-IN" sz="2400" b="1"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a:extLst>
              <a:ext uri="{FF2B5EF4-FFF2-40B4-BE49-F238E27FC236}">
                <a16:creationId xmlns:a16="http://schemas.microsoft.com/office/drawing/2014/main" id="{6AB65899-377A-E75A-1E03-66BAB081CCE5}"/>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CC1E217A-CB77-CDE2-140B-E6A56B586BA4}"/>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09A6AADD-B892-BB1E-B297-0D783B203988}"/>
              </a:ext>
            </a:extLst>
          </p:cNvPr>
          <p:cNvSpPr>
            <a:spLocks noGrp="1"/>
          </p:cNvSpPr>
          <p:nvPr>
            <p:ph type="sldNum" sz="quarter" idx="12"/>
          </p:nvPr>
        </p:nvSpPr>
        <p:spPr/>
        <p:txBody>
          <a:bodyPr/>
          <a:lstStyle/>
          <a:p>
            <a:pPr>
              <a:defRPr/>
            </a:pPr>
            <a:fld id="{BDC2143B-610F-499C-A392-DFFBE135A7B2}" type="slidenum">
              <a:rPr lang="en-US" altLang="en-US" smtClean="0"/>
              <a:pPr>
                <a:defRPr/>
              </a:pPr>
              <a:t>43</a:t>
            </a:fld>
            <a:endParaRPr lang="en-US" altLang="en-US"/>
          </a:p>
        </p:txBody>
      </p:sp>
      <p:pic>
        <p:nvPicPr>
          <p:cNvPr id="8" name="Picture 7">
            <a:extLst>
              <a:ext uri="{FF2B5EF4-FFF2-40B4-BE49-F238E27FC236}">
                <a16:creationId xmlns:a16="http://schemas.microsoft.com/office/drawing/2014/main" id="{20EF6766-6389-C852-1536-6132067E9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0826" y="2157046"/>
            <a:ext cx="4145574" cy="3952020"/>
          </a:xfrm>
          <a:prstGeom prst="rect">
            <a:avLst/>
          </a:prstGeom>
        </p:spPr>
      </p:pic>
    </p:spTree>
    <p:extLst>
      <p:ext uri="{BB962C8B-B14F-4D97-AF65-F5344CB8AC3E}">
        <p14:creationId xmlns:p14="http://schemas.microsoft.com/office/powerpoint/2010/main" val="19294501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C64203-F78C-97CB-6259-F666170BE7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E9404A-32F4-1039-8B06-F1CF45021C44}"/>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latin typeface=".SF NS"/>
              </a:rPr>
              <a:t>Conclusion</a:t>
            </a:r>
            <a:endParaRPr lang="en-US" dirty="0"/>
          </a:p>
        </p:txBody>
      </p:sp>
      <p:sp>
        <p:nvSpPr>
          <p:cNvPr id="4" name="Date Placeholder 3">
            <a:extLst>
              <a:ext uri="{FF2B5EF4-FFF2-40B4-BE49-F238E27FC236}">
                <a16:creationId xmlns:a16="http://schemas.microsoft.com/office/drawing/2014/main" id="{94BFE49A-7BB8-0D7D-C81E-EDC11E5CE4B0}"/>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E111073F-28F1-1D98-93F9-56514ABF091A}"/>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4250807F-CFE3-DB9C-AC68-2C407FD21CBB}"/>
              </a:ext>
            </a:extLst>
          </p:cNvPr>
          <p:cNvSpPr>
            <a:spLocks noGrp="1"/>
          </p:cNvSpPr>
          <p:nvPr>
            <p:ph type="sldNum" sz="quarter" idx="12"/>
          </p:nvPr>
        </p:nvSpPr>
        <p:spPr/>
        <p:txBody>
          <a:bodyPr/>
          <a:lstStyle/>
          <a:p>
            <a:pPr>
              <a:defRPr/>
            </a:pPr>
            <a:fld id="{BDC2143B-610F-499C-A392-DFFBE135A7B2}" type="slidenum">
              <a:rPr lang="en-US" altLang="en-US" smtClean="0"/>
              <a:pPr>
                <a:defRPr/>
              </a:pPr>
              <a:t>44</a:t>
            </a:fld>
            <a:endParaRPr lang="en-US" altLang="en-US"/>
          </a:p>
        </p:txBody>
      </p:sp>
      <p:sp>
        <p:nvSpPr>
          <p:cNvPr id="3" name="Content Placeholder 2">
            <a:extLst>
              <a:ext uri="{FF2B5EF4-FFF2-40B4-BE49-F238E27FC236}">
                <a16:creationId xmlns:a16="http://schemas.microsoft.com/office/drawing/2014/main" id="{C2B31688-4D0B-7EE4-CC7B-3C561217C5E6}"/>
              </a:ext>
            </a:extLst>
          </p:cNvPr>
          <p:cNvSpPr>
            <a:spLocks noGrp="1"/>
          </p:cNvSpPr>
          <p:nvPr>
            <p:ph idx="1"/>
          </p:nvPr>
        </p:nvSpPr>
        <p:spPr/>
        <p:txBody>
          <a:bodyPr/>
          <a:lstStyle/>
          <a:p>
            <a:r>
              <a:rPr lang="en-IN" sz="2400" b="0" i="0" u="none" strike="noStrike" dirty="0">
                <a:solidFill>
                  <a:srgbClr val="000000"/>
                </a:solidFill>
                <a:effectLst/>
                <a:latin typeface="Times New Roman" panose="02020603050405020304" pitchFamily="18" charset="0"/>
                <a:cs typeface="Times New Roman" panose="02020603050405020304" pitchFamily="18" charset="0"/>
              </a:rPr>
              <a:t>This Alzheimer's detection framework emphasizes high-quality data preprocessing, such as standardization, normalization, and skull stripping, and uses MRI data for early diagnosis. By concentrating on the hippocampus, a crucial area for early Alzheimer's symptoms, it makes it possible to extract features that effectively capture minute structural alterations. The framework incorporates complementary models: the autoencoder detects early-stage abnormalities through reconstruction error, while the 3D CNN and CNN-LSTM perform well in direct classification tasks. This all-encompassing method offers a strong basis for better Alzheimer's diagnosis and may prove to be a useful instrument in clinical settings for precise and timely intervention.</a:t>
            </a:r>
            <a:br>
              <a:rPr lang="en-IN"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57793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sz="1800" dirty="0" err="1">
                <a:latin typeface="Times New Roman" panose="02020603050405020304" pitchFamily="18" charset="0"/>
                <a:cs typeface="Times New Roman" panose="02020603050405020304" pitchFamily="18" charset="0"/>
              </a:rPr>
              <a:t>Balasundaram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Ananthakrishnan</a:t>
            </a:r>
            <a:r>
              <a:rPr lang="en-US" sz="1800" dirty="0">
                <a:latin typeface="Times New Roman" panose="02020603050405020304" pitchFamily="18" charset="0"/>
                <a:cs typeface="Times New Roman" panose="02020603050405020304" pitchFamily="18" charset="0"/>
              </a:rPr>
              <a:t> &amp; Srinivasan, Sruthi &amp; Prasad, A. &amp; Malik, Jahan &amp; Kumar, </a:t>
            </a:r>
            <a:r>
              <a:rPr lang="en-US" sz="1800" dirty="0" err="1">
                <a:latin typeface="Times New Roman" panose="02020603050405020304" pitchFamily="18" charset="0"/>
                <a:cs typeface="Times New Roman" panose="02020603050405020304" pitchFamily="18" charset="0"/>
              </a:rPr>
              <a:t>Ayush</a:t>
            </a:r>
            <a:r>
              <a:rPr lang="en-US" sz="1800" dirty="0">
                <a:latin typeface="Times New Roman" panose="02020603050405020304" pitchFamily="18" charset="0"/>
                <a:cs typeface="Times New Roman" panose="02020603050405020304" pitchFamily="18" charset="0"/>
              </a:rPr>
              <a:t>. (2023). </a:t>
            </a:r>
            <a:r>
              <a:rPr lang="en-US" sz="1800" b="1" dirty="0">
                <a:latin typeface="Times New Roman" panose="02020603050405020304" pitchFamily="18" charset="0"/>
                <a:cs typeface="Times New Roman" panose="02020603050405020304" pitchFamily="18" charset="0"/>
              </a:rPr>
              <a:t>Hippocampus Segmentation-Based Alzheimer’s Disease Diagnosis and Classification of MRI Images</a:t>
            </a:r>
            <a:r>
              <a:rPr lang="en-US" sz="1800" dirty="0">
                <a:latin typeface="Times New Roman" panose="02020603050405020304" pitchFamily="18" charset="0"/>
                <a:cs typeface="Times New Roman" panose="02020603050405020304" pitchFamily="18" charset="0"/>
              </a:rPr>
              <a:t>. Arabian Journal for Science and Engineering. 48. 1-17. 10.1007/s13369-022-07538-2. </a:t>
            </a:r>
          </a:p>
          <a:p>
            <a:r>
              <a:rPr lang="en-US" sz="1800" dirty="0">
                <a:latin typeface="Times New Roman" panose="02020603050405020304" pitchFamily="18" charset="0"/>
                <a:cs typeface="Times New Roman" panose="02020603050405020304" pitchFamily="18" charset="0"/>
              </a:rPr>
              <a:t>V. L. </a:t>
            </a:r>
            <a:r>
              <a:rPr lang="en-US" sz="1800" dirty="0" err="1">
                <a:latin typeface="Times New Roman" panose="02020603050405020304" pitchFamily="18" charset="0"/>
                <a:cs typeface="Times New Roman" panose="02020603050405020304" pitchFamily="18" charset="0"/>
              </a:rPr>
              <a:t>Nagaveni</a:t>
            </a:r>
            <a:r>
              <a:rPr lang="en-US" sz="1800" dirty="0">
                <a:latin typeface="Times New Roman" panose="02020603050405020304" pitchFamily="18" charset="0"/>
                <a:cs typeface="Times New Roman" panose="02020603050405020304" pitchFamily="18" charset="0"/>
              </a:rPr>
              <a:t>, D. </a:t>
            </a:r>
            <a:r>
              <a:rPr lang="en-US" sz="1800" dirty="0" err="1">
                <a:latin typeface="Times New Roman" panose="02020603050405020304" pitchFamily="18" charset="0"/>
                <a:cs typeface="Times New Roman" panose="02020603050405020304" pitchFamily="18" charset="0"/>
              </a:rPr>
              <a:t>Rajeswara</a:t>
            </a:r>
            <a:r>
              <a:rPr lang="en-US" sz="1800" dirty="0">
                <a:latin typeface="Times New Roman" panose="02020603050405020304" pitchFamily="18" charset="0"/>
                <a:cs typeface="Times New Roman" panose="02020603050405020304" pitchFamily="18" charset="0"/>
              </a:rPr>
              <a:t> Rao and S. </a:t>
            </a:r>
            <a:r>
              <a:rPr lang="en-US" sz="1800" dirty="0" err="1">
                <a:latin typeface="Times New Roman" panose="02020603050405020304" pitchFamily="18" charset="0"/>
                <a:cs typeface="Times New Roman" panose="02020603050405020304" pitchFamily="18" charset="0"/>
              </a:rPr>
              <a:t>Neeharika</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ABC </a:t>
            </a:r>
            <a:r>
              <a:rPr lang="en-US" sz="1800" b="1" dirty="0" err="1">
                <a:latin typeface="Times New Roman" panose="02020603050405020304" pitchFamily="18" charset="0"/>
                <a:cs typeface="Times New Roman" panose="02020603050405020304" pitchFamily="18" charset="0"/>
              </a:rPr>
              <a:t>Optimised</a:t>
            </a:r>
            <a:r>
              <a:rPr lang="en-US" sz="1800" b="1" dirty="0">
                <a:latin typeface="Times New Roman" panose="02020603050405020304" pitchFamily="18" charset="0"/>
                <a:cs typeface="Times New Roman" panose="02020603050405020304" pitchFamily="18" charset="0"/>
              </a:rPr>
              <a:t> CNN model for classifying Alzheimer's Disease stages</a:t>
            </a:r>
            <a:r>
              <a:rPr lang="en-US" sz="1800" dirty="0">
                <a:latin typeface="Times New Roman" panose="02020603050405020304" pitchFamily="18" charset="0"/>
                <a:cs typeface="Times New Roman" panose="02020603050405020304" pitchFamily="18" charset="0"/>
              </a:rPr>
              <a:t>," 2024 Fourth International Conference on Advances in Electrical, Computing, Communication and Sustainable Technologies (ICAECT), </a:t>
            </a:r>
            <a:r>
              <a:rPr lang="en-US" sz="1800" dirty="0" err="1">
                <a:latin typeface="Times New Roman" panose="02020603050405020304" pitchFamily="18" charset="0"/>
                <a:cs typeface="Times New Roman" panose="02020603050405020304" pitchFamily="18" charset="0"/>
              </a:rPr>
              <a:t>Bhilai</a:t>
            </a:r>
            <a:r>
              <a:rPr lang="en-US" sz="1800" dirty="0">
                <a:latin typeface="Times New Roman" panose="02020603050405020304" pitchFamily="18" charset="0"/>
                <a:cs typeface="Times New Roman" panose="02020603050405020304" pitchFamily="18" charset="0"/>
              </a:rPr>
              <a:t>, India, 2024, pp. 1-8, </a:t>
            </a:r>
            <a:r>
              <a:rPr lang="en-US" sz="1800" dirty="0" err="1">
                <a:latin typeface="Times New Roman" panose="02020603050405020304" pitchFamily="18" charset="0"/>
                <a:cs typeface="Times New Roman" panose="02020603050405020304" pitchFamily="18" charset="0"/>
              </a:rPr>
              <a:t>doi</a:t>
            </a:r>
            <a:r>
              <a:rPr lang="en-US" sz="1800" dirty="0">
                <a:latin typeface="Times New Roman" panose="02020603050405020304" pitchFamily="18" charset="0"/>
                <a:cs typeface="Times New Roman" panose="02020603050405020304" pitchFamily="18" charset="0"/>
              </a:rPr>
              <a:t>: 10.1109/ICAECT60202.2024.10469460.</a:t>
            </a:r>
          </a:p>
          <a:p>
            <a:r>
              <a:rPr lang="en-US" sz="1800" dirty="0">
                <a:latin typeface="Times New Roman" panose="02020603050405020304" pitchFamily="18" charset="0"/>
                <a:cs typeface="Times New Roman" panose="02020603050405020304" pitchFamily="18" charset="0"/>
              </a:rPr>
              <a:t>Kara, </a:t>
            </a:r>
            <a:r>
              <a:rPr lang="en-US" sz="1800" dirty="0" err="1">
                <a:latin typeface="Times New Roman" panose="02020603050405020304" pitchFamily="18" charset="0"/>
                <a:cs typeface="Times New Roman" panose="02020603050405020304" pitchFamily="18" charset="0"/>
              </a:rPr>
              <a:t>Esra</a:t>
            </a:r>
            <a:r>
              <a:rPr lang="en-US" sz="1800" dirty="0">
                <a:latin typeface="Times New Roman" panose="02020603050405020304" pitchFamily="18" charset="0"/>
                <a:cs typeface="Times New Roman" panose="02020603050405020304" pitchFamily="18" charset="0"/>
              </a:rPr>
              <a:t> &amp; </a:t>
            </a:r>
            <a:r>
              <a:rPr lang="en-US" sz="1800" dirty="0" err="1">
                <a:latin typeface="Times New Roman" panose="02020603050405020304" pitchFamily="18" charset="0"/>
                <a:cs typeface="Times New Roman" panose="02020603050405020304" pitchFamily="18" charset="0"/>
              </a:rPr>
              <a:t>Toelke</a:t>
            </a:r>
            <a:r>
              <a:rPr lang="en-US" sz="1800" dirty="0">
                <a:latin typeface="Times New Roman" panose="02020603050405020304" pitchFamily="18" charset="0"/>
                <a:cs typeface="Times New Roman" panose="02020603050405020304" pitchFamily="18" charset="0"/>
              </a:rPr>
              <a:t>, Sophia &amp; </a:t>
            </a:r>
            <a:r>
              <a:rPr lang="en-US" sz="1800" dirty="0" err="1">
                <a:latin typeface="Times New Roman" panose="02020603050405020304" pitchFamily="18" charset="0"/>
                <a:cs typeface="Times New Roman" panose="02020603050405020304" pitchFamily="18" charset="0"/>
              </a:rPr>
              <a:t>Onur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Oezguer</a:t>
            </a:r>
            <a:r>
              <a:rPr lang="en-US" sz="1800" dirty="0">
                <a:latin typeface="Times New Roman" panose="02020603050405020304" pitchFamily="18" charset="0"/>
                <a:cs typeface="Times New Roman" panose="02020603050405020304" pitchFamily="18" charset="0"/>
              </a:rPr>
              <a:t>. (2023). </a:t>
            </a:r>
            <a:r>
              <a:rPr lang="en-US" sz="1800" b="1" dirty="0">
                <a:latin typeface="Times New Roman" panose="02020603050405020304" pitchFamily="18" charset="0"/>
                <a:cs typeface="Times New Roman" panose="02020603050405020304" pitchFamily="18" charset="0"/>
              </a:rPr>
              <a:t>Volume of the posterior and not anterior hippocampus predicts spatial memory performance in Alzheimer´s Disease</a:t>
            </a:r>
            <a:r>
              <a:rPr lang="en-US" sz="1800" dirty="0">
                <a:latin typeface="Times New Roman" panose="02020603050405020304" pitchFamily="18" charset="0"/>
                <a:cs typeface="Times New Roman" panose="02020603050405020304" pitchFamily="18" charset="0"/>
              </a:rPr>
              <a:t>. Alzheimer's &amp; Dementia. 19. 10.1002/alz.076698. </a:t>
            </a:r>
          </a:p>
          <a:p>
            <a:r>
              <a:rPr lang="en-US" sz="1800" dirty="0">
                <a:latin typeface="Times New Roman" panose="02020603050405020304" pitchFamily="18" charset="0"/>
                <a:cs typeface="Times New Roman" panose="02020603050405020304" pitchFamily="18" charset="0"/>
              </a:rPr>
              <a:t>D., Dr &amp; </a:t>
            </a:r>
            <a:r>
              <a:rPr lang="en-US" sz="1800" dirty="0" err="1">
                <a:latin typeface="Times New Roman" panose="02020603050405020304" pitchFamily="18" charset="0"/>
                <a:cs typeface="Times New Roman" panose="02020603050405020304" pitchFamily="18" charset="0"/>
              </a:rPr>
              <a:t>Sathees</a:t>
            </a:r>
            <a:r>
              <a:rPr lang="en-US" sz="1800" dirty="0">
                <a:latin typeface="Times New Roman" panose="02020603050405020304" pitchFamily="18" charset="0"/>
                <a:cs typeface="Times New Roman" panose="02020603050405020304" pitchFamily="18" charset="0"/>
              </a:rPr>
              <a:t>, Prabha. (2019). </a:t>
            </a:r>
            <a:r>
              <a:rPr lang="en-US" sz="1800" b="1" dirty="0">
                <a:latin typeface="Times New Roman" panose="02020603050405020304" pitchFamily="18" charset="0"/>
                <a:cs typeface="Times New Roman" panose="02020603050405020304" pitchFamily="18" charset="0"/>
              </a:rPr>
              <a:t>Analysis of brain sub regions using optimization techniques and deep learning method in Alzheimer disease</a:t>
            </a:r>
            <a:r>
              <a:rPr lang="en-US" sz="1800" dirty="0">
                <a:latin typeface="Times New Roman" panose="02020603050405020304" pitchFamily="18" charset="0"/>
                <a:cs typeface="Times New Roman" panose="02020603050405020304" pitchFamily="18" charset="0"/>
              </a:rPr>
              <a:t>. Applied Soft Computing. 86. 105857. 10.1016/j.asoc.2019.105857. </a:t>
            </a:r>
          </a:p>
          <a:p>
            <a:r>
              <a:rPr lang="en-US" sz="1800" dirty="0">
                <a:latin typeface="Times New Roman" panose="02020603050405020304" pitchFamily="18" charset="0"/>
                <a:cs typeface="Times New Roman" panose="02020603050405020304" pitchFamily="18" charset="0"/>
              </a:rPr>
              <a:t>Zhang, </a:t>
            </a:r>
            <a:r>
              <a:rPr lang="en-US" sz="1800" dirty="0" err="1">
                <a:latin typeface="Times New Roman" panose="02020603050405020304" pitchFamily="18" charset="0"/>
                <a:cs typeface="Times New Roman" panose="02020603050405020304" pitchFamily="18" charset="0"/>
              </a:rPr>
              <a:t>Bingyi</a:t>
            </a:r>
            <a:r>
              <a:rPr lang="en-US" sz="1800" dirty="0">
                <a:latin typeface="Times New Roman" panose="02020603050405020304" pitchFamily="18" charset="0"/>
                <a:cs typeface="Times New Roman" panose="02020603050405020304" pitchFamily="18" charset="0"/>
              </a:rPr>
              <a:t>. (2023). </a:t>
            </a:r>
            <a:r>
              <a:rPr lang="en-US" sz="1800" b="1" dirty="0" err="1">
                <a:latin typeface="Times New Roman" panose="02020603050405020304" pitchFamily="18" charset="0"/>
                <a:cs typeface="Times New Roman" panose="02020603050405020304" pitchFamily="18" charset="0"/>
              </a:rPr>
              <a:t>Alzheimers</a:t>
            </a:r>
            <a:r>
              <a:rPr lang="en-US" sz="1800" b="1" dirty="0">
                <a:latin typeface="Times New Roman" panose="02020603050405020304" pitchFamily="18" charset="0"/>
                <a:cs typeface="Times New Roman" panose="02020603050405020304" pitchFamily="18" charset="0"/>
              </a:rPr>
              <a:t> disease course prediction methods based on deep learning methods. </a:t>
            </a:r>
            <a:r>
              <a:rPr lang="en-US" sz="1800" dirty="0">
                <a:latin typeface="Times New Roman" panose="02020603050405020304" pitchFamily="18" charset="0"/>
                <a:cs typeface="Times New Roman" panose="02020603050405020304" pitchFamily="18" charset="0"/>
              </a:rPr>
              <a:t>Theoretical and Natural Science. 22. 157-163. 10.54254/2753-8818/22/20230970. </a:t>
            </a:r>
          </a:p>
          <a:p>
            <a:endParaRPr lang="en-US" sz="16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pPr>
                <a:defRPr/>
              </a:pPr>
              <a:t>45</a:t>
            </a:fld>
            <a:endParaRPr lang="en-US" altLang="en-US"/>
          </a:p>
        </p:txBody>
      </p:sp>
    </p:spTree>
    <p:extLst>
      <p:ext uri="{BB962C8B-B14F-4D97-AF65-F5344CB8AC3E}">
        <p14:creationId xmlns:p14="http://schemas.microsoft.com/office/powerpoint/2010/main" val="1682636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Artificial Intelligence and Data Science</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46</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dirty="0"/>
              <a:t>Final Review</a:t>
            </a:r>
          </a:p>
        </p:txBody>
      </p:sp>
    </p:spTree>
    <p:extLst>
      <p:ext uri="{BB962C8B-B14F-4D97-AF65-F5344CB8AC3E}">
        <p14:creationId xmlns:p14="http://schemas.microsoft.com/office/powerpoint/2010/main" val="2273965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Introduction and Overview of the Project.</a:t>
            </a:r>
          </a:p>
        </p:txBody>
      </p:sp>
      <p:sp>
        <p:nvSpPr>
          <p:cNvPr id="3" name="Content Placeholder 2"/>
          <p:cNvSpPr>
            <a:spLocks noGrp="1"/>
          </p:cNvSpPr>
          <p:nvPr>
            <p:ph idx="1"/>
          </p:nvPr>
        </p:nvSpPr>
        <p:spPr/>
        <p:txBody>
          <a:bodyPr/>
          <a:lstStyle/>
          <a:p>
            <a:pPr>
              <a:lnSpc>
                <a:spcPct val="115000"/>
              </a:lnSpc>
              <a:spcBef>
                <a:spcPts val="1200"/>
              </a:spcBef>
              <a:spcAft>
                <a:spcPts val="1200"/>
              </a:spcAft>
            </a:pPr>
            <a:r>
              <a:rPr lang="en-IN" sz="2000" dirty="0">
                <a:effectLst/>
                <a:latin typeface="Times New Roman" panose="02020603050405020304" pitchFamily="18" charset="0"/>
                <a:ea typeface="Arial" panose="020B0604020202020204" pitchFamily="34" charset="0"/>
                <a:cs typeface="Times New Roman" panose="02020603050405020304" pitchFamily="18" charset="0"/>
              </a:rPr>
              <a:t>This project aims to develop an automated system that leverages deep learning techniques, particularly autoencoders, to detect early signs of Alzheimer's by </a:t>
            </a:r>
            <a:r>
              <a:rPr lang="en-IN" sz="2000" dirty="0" err="1">
                <a:effectLst/>
                <a:latin typeface="Times New Roman" panose="02020603050405020304" pitchFamily="18" charset="0"/>
                <a:ea typeface="Arial" panose="020B0604020202020204" pitchFamily="34" charset="0"/>
                <a:cs typeface="Times New Roman" panose="02020603050405020304" pitchFamily="18" charset="0"/>
              </a:rPr>
              <a:t>analyzing</a:t>
            </a:r>
            <a:r>
              <a:rPr lang="en-IN" sz="2000" dirty="0">
                <a:effectLst/>
                <a:latin typeface="Times New Roman" panose="02020603050405020304" pitchFamily="18" charset="0"/>
                <a:ea typeface="Arial" panose="020B0604020202020204" pitchFamily="34" charset="0"/>
                <a:cs typeface="Times New Roman" panose="02020603050405020304" pitchFamily="18" charset="0"/>
              </a:rPr>
              <a:t> MRI scans of the brain, specifically focusing on the hippocampus region, which is known to be affected in Alzheimer's patients.</a:t>
            </a:r>
          </a:p>
          <a:p>
            <a:pPr>
              <a:lnSpc>
                <a:spcPct val="115000"/>
              </a:lnSpc>
              <a:spcBef>
                <a:spcPts val="1200"/>
              </a:spcBef>
              <a:spcAft>
                <a:spcPts val="1200"/>
              </a:spcAft>
            </a:pPr>
            <a:r>
              <a:rPr lang="en-IN" sz="2000" dirty="0">
                <a:effectLst/>
                <a:latin typeface="Times New Roman" panose="02020603050405020304" pitchFamily="18" charset="0"/>
                <a:ea typeface="Arial" panose="020B0604020202020204" pitchFamily="34" charset="0"/>
                <a:cs typeface="Times New Roman" panose="02020603050405020304" pitchFamily="18" charset="0"/>
              </a:rPr>
              <a:t>The system processes MRI images using image processing techniques such as thresholding, edge detection, and feature extraction to isolate key regions of interest. A deep learning model, such as an autoencoder, is then trained to predict abnormalities in these brain regions that may indicate early stages of Alzheimer's. The project focuses on improving diagnostic accuracy, and enabling earlier detection to provide timely intervention for patients. </a:t>
            </a:r>
          </a:p>
          <a:p>
            <a:pPr>
              <a:lnSpc>
                <a:spcPct val="115000"/>
              </a:lnSpc>
              <a:spcBef>
                <a:spcPts val="1200"/>
              </a:spcBef>
              <a:spcAft>
                <a:spcPts val="1200"/>
              </a:spcAft>
            </a:pP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spcBef>
                <a:spcPts val="1200"/>
              </a:spcBef>
              <a:spcAft>
                <a:spcPts val="1200"/>
              </a:spcAft>
            </a:pP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a:p>
        </p:txBody>
      </p:sp>
    </p:spTree>
    <p:extLst>
      <p:ext uri="{BB962C8B-B14F-4D97-AF65-F5344CB8AC3E}">
        <p14:creationId xmlns:p14="http://schemas.microsoft.com/office/powerpoint/2010/main" val="1000487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solidFill>
                  <a:srgbClr val="FF0000"/>
                </a:solidFill>
              </a:rPr>
              <a:t>Literature Survey</a:t>
            </a:r>
          </a:p>
        </p:txBody>
      </p:sp>
      <p:graphicFrame>
        <p:nvGraphicFramePr>
          <p:cNvPr id="8" name="Content Placeholder 7"/>
          <p:cNvGraphicFramePr>
            <a:graphicFrameLocks noGrp="1"/>
          </p:cNvGraphicFramePr>
          <p:nvPr>
            <p:ph idx="1"/>
            <p:custDataLst>
              <p:tags r:id="rId1"/>
            </p:custDataLst>
            <p:extLst>
              <p:ext uri="{D42A27DB-BD31-4B8C-83A1-F6EECF244321}">
                <p14:modId xmlns:p14="http://schemas.microsoft.com/office/powerpoint/2010/main" val="2048268258"/>
              </p:ext>
            </p:extLst>
          </p:nvPr>
        </p:nvGraphicFramePr>
        <p:xfrm>
          <a:off x="1405690" y="1939597"/>
          <a:ext cx="9380619" cy="3886856"/>
        </p:xfrm>
        <a:graphic>
          <a:graphicData uri="http://schemas.openxmlformats.org/drawingml/2006/table">
            <a:tbl>
              <a:tblPr firstRow="1" bandRow="1">
                <a:tableStyleId>{EB9631B5-78F2-41C9-869B-9F39066F8104}</a:tableStyleId>
              </a:tblPr>
              <a:tblGrid>
                <a:gridCol w="730322">
                  <a:extLst>
                    <a:ext uri="{9D8B030D-6E8A-4147-A177-3AD203B41FA5}">
                      <a16:colId xmlns:a16="http://schemas.microsoft.com/office/drawing/2014/main" val="20000"/>
                    </a:ext>
                  </a:extLst>
                </a:gridCol>
                <a:gridCol w="1634270">
                  <a:extLst>
                    <a:ext uri="{9D8B030D-6E8A-4147-A177-3AD203B41FA5}">
                      <a16:colId xmlns:a16="http://schemas.microsoft.com/office/drawing/2014/main" val="20001"/>
                    </a:ext>
                  </a:extLst>
                </a:gridCol>
                <a:gridCol w="2085104">
                  <a:extLst>
                    <a:ext uri="{9D8B030D-6E8A-4147-A177-3AD203B41FA5}">
                      <a16:colId xmlns:a16="http://schemas.microsoft.com/office/drawing/2014/main" val="20002"/>
                    </a:ext>
                  </a:extLst>
                </a:gridCol>
                <a:gridCol w="1804050">
                  <a:extLst>
                    <a:ext uri="{9D8B030D-6E8A-4147-A177-3AD203B41FA5}">
                      <a16:colId xmlns:a16="http://schemas.microsoft.com/office/drawing/2014/main" val="20003"/>
                    </a:ext>
                  </a:extLst>
                </a:gridCol>
                <a:gridCol w="2065603">
                  <a:extLst>
                    <a:ext uri="{9D8B030D-6E8A-4147-A177-3AD203B41FA5}">
                      <a16:colId xmlns:a16="http://schemas.microsoft.com/office/drawing/2014/main" val="20004"/>
                    </a:ext>
                  </a:extLst>
                </a:gridCol>
                <a:gridCol w="1061270">
                  <a:extLst>
                    <a:ext uri="{9D8B030D-6E8A-4147-A177-3AD203B41FA5}">
                      <a16:colId xmlns:a16="http://schemas.microsoft.com/office/drawing/2014/main" val="20005"/>
                    </a:ext>
                  </a:extLst>
                </a:gridCol>
              </a:tblGrid>
              <a:tr h="385429">
                <a:tc>
                  <a:txBody>
                    <a:bodyPr/>
                    <a:lstStyle/>
                    <a:p>
                      <a:pPr>
                        <a:buNone/>
                      </a:pPr>
                      <a:r>
                        <a:rPr lang="en-IN" altLang="en-US" sz="1300" dirty="0" err="1"/>
                        <a:t>S.No</a:t>
                      </a:r>
                      <a:endParaRPr lang="en-IN" altLang="en-US" sz="1300" dirty="0"/>
                    </a:p>
                  </a:txBody>
                  <a:tcPr marL="83984" marR="83984" marT="41992" marB="41992"/>
                </a:tc>
                <a:tc>
                  <a:txBody>
                    <a:bodyPr/>
                    <a:lstStyle/>
                    <a:p>
                      <a:pPr>
                        <a:buNone/>
                      </a:pPr>
                      <a:r>
                        <a:rPr lang="en-IN" altLang="en-US" sz="1300" dirty="0"/>
                        <a:t>Author Name</a:t>
                      </a:r>
                    </a:p>
                  </a:txBody>
                  <a:tcPr marL="83984" marR="83984" marT="41992" marB="41992"/>
                </a:tc>
                <a:tc>
                  <a:txBody>
                    <a:bodyPr/>
                    <a:lstStyle/>
                    <a:p>
                      <a:pPr>
                        <a:buNone/>
                      </a:pPr>
                      <a:r>
                        <a:rPr lang="en-IN" altLang="en-US" sz="1300" dirty="0"/>
                        <a:t>Paper Title</a:t>
                      </a:r>
                    </a:p>
                  </a:txBody>
                  <a:tcPr marL="83984" marR="83984" marT="41992" marB="41992"/>
                </a:tc>
                <a:tc>
                  <a:txBody>
                    <a:bodyPr/>
                    <a:lstStyle/>
                    <a:p>
                      <a:pPr>
                        <a:buNone/>
                      </a:pPr>
                      <a:r>
                        <a:rPr lang="en-IN" altLang="en-US" sz="1300" dirty="0"/>
                        <a:t>Description</a:t>
                      </a:r>
                    </a:p>
                  </a:txBody>
                  <a:tcPr marL="83984" marR="83984" marT="41992" marB="41992"/>
                </a:tc>
                <a:tc>
                  <a:txBody>
                    <a:bodyPr/>
                    <a:lstStyle/>
                    <a:p>
                      <a:pPr>
                        <a:buNone/>
                      </a:pPr>
                      <a:r>
                        <a:rPr lang="en-IN" altLang="en-US" sz="1300" dirty="0"/>
                        <a:t>Journal</a:t>
                      </a:r>
                    </a:p>
                  </a:txBody>
                  <a:tcPr marL="83984" marR="83984" marT="41992" marB="41992"/>
                </a:tc>
                <a:tc>
                  <a:txBody>
                    <a:bodyPr/>
                    <a:lstStyle/>
                    <a:p>
                      <a:pPr>
                        <a:buNone/>
                      </a:pPr>
                      <a:r>
                        <a:rPr lang="en-IN" altLang="en-US" sz="1300" dirty="0"/>
                        <a:t>Volume/</a:t>
                      </a:r>
                    </a:p>
                    <a:p>
                      <a:pPr>
                        <a:buNone/>
                      </a:pPr>
                      <a:r>
                        <a:rPr lang="en-IN" altLang="en-US" sz="1300" dirty="0"/>
                        <a:t>Year</a:t>
                      </a:r>
                    </a:p>
                  </a:txBody>
                  <a:tcPr marL="83984" marR="83984" marT="41992" marB="41992"/>
                </a:tc>
                <a:extLst>
                  <a:ext uri="{0D108BD9-81ED-4DB2-BD59-A6C34878D82A}">
                    <a16:rowId xmlns:a16="http://schemas.microsoft.com/office/drawing/2014/main" val="10000"/>
                  </a:ext>
                </a:extLst>
              </a:tr>
              <a:tr h="838001">
                <a:tc>
                  <a:txBody>
                    <a:bodyPr/>
                    <a:lstStyle/>
                    <a:p>
                      <a:pPr>
                        <a:buNone/>
                      </a:pPr>
                      <a:r>
                        <a:rPr lang="en-US" sz="900" dirty="0"/>
                        <a:t>1.</a:t>
                      </a:r>
                    </a:p>
                  </a:txBody>
                  <a:tcPr marL="83984" marR="83984" marT="41992" marB="41992"/>
                </a:tc>
                <a:tc>
                  <a:txBody>
                    <a:bodyPr/>
                    <a:lstStyle/>
                    <a:p>
                      <a:pPr>
                        <a:buNone/>
                      </a:pPr>
                      <a:r>
                        <a:rPr lang="en-US" sz="900" dirty="0"/>
                        <a:t>A. </a:t>
                      </a:r>
                      <a:r>
                        <a:rPr lang="en-US" sz="900" dirty="0" err="1"/>
                        <a:t>Balasundaram</a:t>
                      </a:r>
                      <a:endParaRPr lang="en-US" sz="900" dirty="0"/>
                    </a:p>
                  </a:txBody>
                  <a:tcPr marL="83984" marR="83984" marT="41992" marB="41992"/>
                </a:tc>
                <a:tc>
                  <a:txBody>
                    <a:bodyPr/>
                    <a:lstStyle/>
                    <a:p>
                      <a:pPr>
                        <a:buNone/>
                      </a:pPr>
                      <a:r>
                        <a:rPr lang="en-US" sz="900" dirty="0"/>
                        <a:t>Hippocampus Segmentation-Based Alzheimer’s Disease </a:t>
                      </a:r>
                      <a:r>
                        <a:rPr lang="en-US" sz="900" dirty="0" err="1"/>
                        <a:t>Diagonsis</a:t>
                      </a:r>
                      <a:r>
                        <a:rPr lang="en-US" sz="900" dirty="0"/>
                        <a:t> and Classification of MRI Images</a:t>
                      </a:r>
                    </a:p>
                  </a:txBody>
                  <a:tcPr marL="83984" marR="83984" marT="41992" marB="41992"/>
                </a:tc>
                <a:tc>
                  <a:txBody>
                    <a:bodyPr/>
                    <a:lstStyle/>
                    <a:p>
                      <a:pPr>
                        <a:buNone/>
                      </a:pPr>
                      <a:r>
                        <a:rPr lang="en-US" sz="900" dirty="0"/>
                        <a:t>The study investigates early diagnosis of Alzheimer's disease by comparing models trained on segmented hippocampus regions against those trained on full MRI images.</a:t>
                      </a:r>
                    </a:p>
                  </a:txBody>
                  <a:tcPr marL="83984" marR="83984" marT="41992" marB="41992"/>
                </a:tc>
                <a:tc>
                  <a:txBody>
                    <a:bodyPr/>
                    <a:lstStyle/>
                    <a:p>
                      <a:pPr>
                        <a:buNone/>
                      </a:pPr>
                      <a:r>
                        <a:rPr lang="en-US" sz="900" dirty="0"/>
                        <a:t>King Fahd University of Petroleum &amp; Minerals.</a:t>
                      </a:r>
                    </a:p>
                  </a:txBody>
                  <a:tcPr marL="83984" marR="83984" marT="41992" marB="41992"/>
                </a:tc>
                <a:tc>
                  <a:txBody>
                    <a:bodyPr/>
                    <a:lstStyle/>
                    <a:p>
                      <a:pPr>
                        <a:buNone/>
                      </a:pPr>
                      <a:r>
                        <a:rPr lang="en-US" sz="900" dirty="0"/>
                        <a:t>2023</a:t>
                      </a:r>
                    </a:p>
                  </a:txBody>
                  <a:tcPr marL="83984" marR="83984" marT="41992" marB="41992"/>
                </a:tc>
                <a:extLst>
                  <a:ext uri="{0D108BD9-81ED-4DB2-BD59-A6C34878D82A}">
                    <a16:rowId xmlns:a16="http://schemas.microsoft.com/office/drawing/2014/main" val="10001"/>
                  </a:ext>
                </a:extLst>
              </a:tr>
              <a:tr h="948086">
                <a:tc>
                  <a:txBody>
                    <a:bodyPr/>
                    <a:lstStyle/>
                    <a:p>
                      <a:pPr>
                        <a:buNone/>
                      </a:pPr>
                      <a:r>
                        <a:rPr lang="en-US" sz="900" dirty="0"/>
                        <a:t>2.</a:t>
                      </a:r>
                    </a:p>
                  </a:txBody>
                  <a:tcPr marL="83984" marR="83984" marT="41992" marB="41992"/>
                </a:tc>
                <a:tc>
                  <a:txBody>
                    <a:bodyPr/>
                    <a:lstStyle/>
                    <a:p>
                      <a:pPr>
                        <a:buNone/>
                      </a:pPr>
                      <a:r>
                        <a:rPr lang="en-US" sz="900" dirty="0"/>
                        <a:t>Dr. R. V. Babar</a:t>
                      </a:r>
                    </a:p>
                  </a:txBody>
                  <a:tcPr marL="83984" marR="83984" marT="41992" marB="41992"/>
                </a:tc>
                <a:tc>
                  <a:txBody>
                    <a:bodyPr/>
                    <a:lstStyle/>
                    <a:p>
                      <a:r>
                        <a:rPr lang="en-IN" sz="900" kern="1200" dirty="0">
                          <a:solidFill>
                            <a:schemeClr val="dk1"/>
                          </a:solidFill>
                          <a:effectLst/>
                          <a:latin typeface="+mn-lt"/>
                          <a:ea typeface="+mn-ea"/>
                          <a:cs typeface="+mn-cs"/>
                        </a:rPr>
                        <a:t>Alzheimer’s Disease Detection using Machine </a:t>
                      </a:r>
                      <a:endParaRPr lang="en-IN" sz="900" dirty="0"/>
                    </a:p>
                    <a:p>
                      <a:r>
                        <a:rPr lang="en-IN" sz="900" kern="1200" dirty="0">
                          <a:solidFill>
                            <a:schemeClr val="dk1"/>
                          </a:solidFill>
                          <a:effectLst/>
                          <a:latin typeface="+mn-lt"/>
                          <a:ea typeface="+mn-ea"/>
                          <a:cs typeface="+mn-cs"/>
                        </a:rPr>
                        <a:t>Learning Techniques in 3D MR Images </a:t>
                      </a:r>
                      <a:endParaRPr lang="en-IN" sz="900" dirty="0"/>
                    </a:p>
                    <a:p>
                      <a:pPr>
                        <a:buNone/>
                      </a:pPr>
                      <a:endParaRPr lang="en-US" sz="900" dirty="0"/>
                    </a:p>
                  </a:txBody>
                  <a:tcPr marL="83984" marR="83984" marT="41992" marB="41992"/>
                </a:tc>
                <a:tc>
                  <a:txBody>
                    <a:bodyPr/>
                    <a:lstStyle/>
                    <a:p>
                      <a:pPr>
                        <a:buNone/>
                      </a:pPr>
                      <a:r>
                        <a:rPr lang="en-IN" sz="900" dirty="0"/>
                        <a:t>study proposes novel complexity-based features for EEG signal analysis to improve diagnostic accuracy, sensitivity, and specificity in early Alzheimer's disease detection. </a:t>
                      </a:r>
                      <a:endParaRPr lang="en-US" sz="900" dirty="0"/>
                    </a:p>
                  </a:txBody>
                  <a:tcPr marL="83984" marR="83984" marT="41992" marB="4199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900" kern="1200" dirty="0">
                          <a:solidFill>
                            <a:schemeClr val="dk1"/>
                          </a:solidFill>
                          <a:effectLst/>
                          <a:latin typeface="+mn-lt"/>
                          <a:ea typeface="+mn-ea"/>
                          <a:cs typeface="+mn-cs"/>
                        </a:rPr>
                        <a:t>International Journal of Advanced Research in Science, Communication and Technology (IJARSCT) </a:t>
                      </a:r>
                      <a:endParaRPr lang="en-IN" sz="900" dirty="0"/>
                    </a:p>
                    <a:p>
                      <a:pPr>
                        <a:buNone/>
                      </a:pPr>
                      <a:endParaRPr lang="en-US" sz="900" dirty="0"/>
                    </a:p>
                  </a:txBody>
                  <a:tcPr marL="83984" marR="83984" marT="41992" marB="41992"/>
                </a:tc>
                <a:tc>
                  <a:txBody>
                    <a:bodyPr/>
                    <a:lstStyle/>
                    <a:p>
                      <a:pPr>
                        <a:buNone/>
                      </a:pPr>
                      <a:r>
                        <a:rPr lang="en-US" sz="900" dirty="0"/>
                        <a:t>2022</a:t>
                      </a:r>
                    </a:p>
                  </a:txBody>
                  <a:tcPr marL="83984" marR="83984" marT="41992" marB="41992"/>
                </a:tc>
                <a:extLst>
                  <a:ext uri="{0D108BD9-81ED-4DB2-BD59-A6C34878D82A}">
                    <a16:rowId xmlns:a16="http://schemas.microsoft.com/office/drawing/2014/main" val="10002"/>
                  </a:ext>
                </a:extLst>
              </a:tr>
              <a:tr h="948086">
                <a:tc>
                  <a:txBody>
                    <a:bodyPr/>
                    <a:lstStyle/>
                    <a:p>
                      <a:pPr>
                        <a:buNone/>
                      </a:pPr>
                      <a:r>
                        <a:rPr lang="en-US" sz="900" dirty="0"/>
                        <a:t>3.</a:t>
                      </a:r>
                    </a:p>
                  </a:txBody>
                  <a:tcPr marL="83984" marR="83984" marT="41992" marB="4199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900" kern="1200" dirty="0">
                          <a:solidFill>
                            <a:schemeClr val="dk1"/>
                          </a:solidFill>
                          <a:effectLst/>
                          <a:latin typeface="+mn-lt"/>
                          <a:ea typeface="+mn-ea"/>
                          <a:cs typeface="+mn-cs"/>
                        </a:rPr>
                        <a:t>Ramadhan </a:t>
                      </a:r>
                      <a:r>
                        <a:rPr lang="en-IN" sz="900" kern="1200" dirty="0" err="1">
                          <a:solidFill>
                            <a:schemeClr val="dk1"/>
                          </a:solidFill>
                          <a:effectLst/>
                          <a:latin typeface="+mn-lt"/>
                          <a:ea typeface="+mn-ea"/>
                          <a:cs typeface="+mn-cs"/>
                        </a:rPr>
                        <a:t>Sanyoto</a:t>
                      </a:r>
                      <a:r>
                        <a:rPr lang="en-IN" sz="900" kern="1200" dirty="0">
                          <a:solidFill>
                            <a:schemeClr val="dk1"/>
                          </a:solidFill>
                          <a:effectLst/>
                          <a:latin typeface="+mn-lt"/>
                          <a:ea typeface="+mn-ea"/>
                          <a:cs typeface="+mn-cs"/>
                        </a:rPr>
                        <a:t> </a:t>
                      </a:r>
                      <a:r>
                        <a:rPr lang="en-IN" sz="900" kern="1200" dirty="0" err="1">
                          <a:solidFill>
                            <a:schemeClr val="dk1"/>
                          </a:solidFill>
                          <a:effectLst/>
                          <a:latin typeface="+mn-lt"/>
                          <a:ea typeface="+mn-ea"/>
                          <a:cs typeface="+mn-cs"/>
                        </a:rPr>
                        <a:t>Sugiharso</a:t>
                      </a:r>
                      <a:r>
                        <a:rPr lang="en-IN" sz="900" kern="1200" dirty="0">
                          <a:solidFill>
                            <a:schemeClr val="dk1"/>
                          </a:solidFill>
                          <a:effectLst/>
                          <a:latin typeface="+mn-lt"/>
                          <a:ea typeface="+mn-ea"/>
                          <a:cs typeface="+mn-cs"/>
                        </a:rPr>
                        <a:t> Widodo </a:t>
                      </a:r>
                      <a:endParaRPr lang="en-IN" sz="900" dirty="0"/>
                    </a:p>
                    <a:p>
                      <a:pPr>
                        <a:buNone/>
                      </a:pPr>
                      <a:endParaRPr lang="en-US" sz="900" dirty="0"/>
                    </a:p>
                  </a:txBody>
                  <a:tcPr marL="83984" marR="83984" marT="41992" marB="4199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900" kern="1200" dirty="0">
                          <a:solidFill>
                            <a:schemeClr val="dk1"/>
                          </a:solidFill>
                          <a:effectLst/>
                          <a:latin typeface="+mn-lt"/>
                          <a:ea typeface="+mn-ea"/>
                          <a:cs typeface="+mn-cs"/>
                        </a:rPr>
                        <a:t>Volumetric Hippocampus Segmentation Using 3D U-Net Based On Transfer Learning </a:t>
                      </a:r>
                      <a:endParaRPr lang="en-IN" sz="900" dirty="0"/>
                    </a:p>
                    <a:p>
                      <a:pPr>
                        <a:buNone/>
                      </a:pPr>
                      <a:endParaRPr lang="en-US" sz="1600" dirty="0"/>
                    </a:p>
                  </a:txBody>
                  <a:tcPr marL="83984" marR="83984" marT="41992" marB="41992"/>
                </a:tc>
                <a:tc>
                  <a:txBody>
                    <a:bodyPr/>
                    <a:lstStyle/>
                    <a:p>
                      <a:r>
                        <a:rPr lang="en-IN" sz="900" dirty="0"/>
                        <a:t>A 3D U-Net architecture with transfer learning is proposed for hippocampal segmentation in MRI, achieving high accuracy metrics while reducing computational complexity and processing time. </a:t>
                      </a:r>
                      <a:endParaRPr lang="en-US" sz="1600" dirty="0"/>
                    </a:p>
                  </a:txBody>
                  <a:tcPr marL="83984" marR="83984" marT="41992" marB="4199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900" kern="1200" dirty="0">
                          <a:solidFill>
                            <a:schemeClr val="dk1"/>
                          </a:solidFill>
                          <a:effectLst/>
                          <a:latin typeface="+mn-lt"/>
                          <a:ea typeface="+mn-ea"/>
                          <a:cs typeface="+mn-cs"/>
                        </a:rPr>
                        <a:t>IEEE International Conference on Computational Intelligence and Virtual Environments for Measurement Systems and Applications (CIVEMSA) </a:t>
                      </a:r>
                      <a:endParaRPr lang="en-IN" sz="900" dirty="0"/>
                    </a:p>
                    <a:p>
                      <a:pPr>
                        <a:buNone/>
                      </a:pPr>
                      <a:endParaRPr lang="en-US" sz="1600" dirty="0"/>
                    </a:p>
                  </a:txBody>
                  <a:tcPr marL="83984" marR="83984" marT="41992" marB="41992"/>
                </a:tc>
                <a:tc>
                  <a:txBody>
                    <a:bodyPr/>
                    <a:lstStyle/>
                    <a:p>
                      <a:pPr>
                        <a:buNone/>
                      </a:pPr>
                      <a:r>
                        <a:rPr lang="en-US" sz="900" dirty="0"/>
                        <a:t>2024</a:t>
                      </a:r>
                    </a:p>
                  </a:txBody>
                  <a:tcPr marL="83984" marR="83984" marT="41992" marB="41992"/>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4A865-CBBE-996B-C7EC-EF5EA4149C26}"/>
              </a:ext>
            </a:extLst>
          </p:cNvPr>
          <p:cNvSpPr>
            <a:spLocks noGrp="1"/>
          </p:cNvSpPr>
          <p:nvPr>
            <p:ph type="title"/>
          </p:nvPr>
        </p:nvSpPr>
        <p:spPr/>
        <p:txBody>
          <a:bodyPr/>
          <a:lstStyle/>
          <a:p>
            <a:r>
              <a:rPr lang="en-US" b="1" dirty="0">
                <a:solidFill>
                  <a:srgbClr val="FF0000"/>
                </a:solidFill>
              </a:rPr>
              <a:t>Literature Survey</a:t>
            </a:r>
          </a:p>
        </p:txBody>
      </p:sp>
      <p:sp>
        <p:nvSpPr>
          <p:cNvPr id="4" name="Date Placeholder 3">
            <a:extLst>
              <a:ext uri="{FF2B5EF4-FFF2-40B4-BE49-F238E27FC236}">
                <a16:creationId xmlns:a16="http://schemas.microsoft.com/office/drawing/2014/main" id="{8C22A23C-FF4F-2BC0-5223-BE87E5FB9EAF}"/>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D638E7E6-EA5A-4797-21F0-C78889147375}"/>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2894C180-B377-4019-C758-0AF7FCD64D5F}"/>
              </a:ext>
            </a:extLst>
          </p:cNvPr>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a:p>
        </p:txBody>
      </p:sp>
      <p:graphicFrame>
        <p:nvGraphicFramePr>
          <p:cNvPr id="9" name="Content Placeholder 7">
            <a:extLst>
              <a:ext uri="{FF2B5EF4-FFF2-40B4-BE49-F238E27FC236}">
                <a16:creationId xmlns:a16="http://schemas.microsoft.com/office/drawing/2014/main" id="{2FC9903B-5E1C-B0F6-932A-1064625C0505}"/>
              </a:ext>
            </a:extLst>
          </p:cNvPr>
          <p:cNvGraphicFramePr>
            <a:graphicFrameLocks/>
          </p:cNvGraphicFramePr>
          <p:nvPr>
            <p:custDataLst>
              <p:tags r:id="rId1"/>
            </p:custDataLst>
            <p:extLst>
              <p:ext uri="{D42A27DB-BD31-4B8C-83A1-F6EECF244321}">
                <p14:modId xmlns:p14="http://schemas.microsoft.com/office/powerpoint/2010/main" val="389388894"/>
              </p:ext>
            </p:extLst>
          </p:nvPr>
        </p:nvGraphicFramePr>
        <p:xfrm>
          <a:off x="1405691" y="1784303"/>
          <a:ext cx="9380619" cy="4317059"/>
        </p:xfrm>
        <a:graphic>
          <a:graphicData uri="http://schemas.openxmlformats.org/drawingml/2006/table">
            <a:tbl>
              <a:tblPr firstRow="1" bandRow="1">
                <a:tableStyleId>{EB9631B5-78F2-41C9-869B-9F39066F8104}</a:tableStyleId>
              </a:tblPr>
              <a:tblGrid>
                <a:gridCol w="730322">
                  <a:extLst>
                    <a:ext uri="{9D8B030D-6E8A-4147-A177-3AD203B41FA5}">
                      <a16:colId xmlns:a16="http://schemas.microsoft.com/office/drawing/2014/main" val="20000"/>
                    </a:ext>
                  </a:extLst>
                </a:gridCol>
                <a:gridCol w="1634270">
                  <a:extLst>
                    <a:ext uri="{9D8B030D-6E8A-4147-A177-3AD203B41FA5}">
                      <a16:colId xmlns:a16="http://schemas.microsoft.com/office/drawing/2014/main" val="20001"/>
                    </a:ext>
                  </a:extLst>
                </a:gridCol>
                <a:gridCol w="2085104">
                  <a:extLst>
                    <a:ext uri="{9D8B030D-6E8A-4147-A177-3AD203B41FA5}">
                      <a16:colId xmlns:a16="http://schemas.microsoft.com/office/drawing/2014/main" val="20002"/>
                    </a:ext>
                  </a:extLst>
                </a:gridCol>
                <a:gridCol w="1804050">
                  <a:extLst>
                    <a:ext uri="{9D8B030D-6E8A-4147-A177-3AD203B41FA5}">
                      <a16:colId xmlns:a16="http://schemas.microsoft.com/office/drawing/2014/main" val="20003"/>
                    </a:ext>
                  </a:extLst>
                </a:gridCol>
                <a:gridCol w="2065603">
                  <a:extLst>
                    <a:ext uri="{9D8B030D-6E8A-4147-A177-3AD203B41FA5}">
                      <a16:colId xmlns:a16="http://schemas.microsoft.com/office/drawing/2014/main" val="20004"/>
                    </a:ext>
                  </a:extLst>
                </a:gridCol>
                <a:gridCol w="1061270">
                  <a:extLst>
                    <a:ext uri="{9D8B030D-6E8A-4147-A177-3AD203B41FA5}">
                      <a16:colId xmlns:a16="http://schemas.microsoft.com/office/drawing/2014/main" val="20005"/>
                    </a:ext>
                  </a:extLst>
                </a:gridCol>
              </a:tblGrid>
              <a:tr h="700257">
                <a:tc>
                  <a:txBody>
                    <a:bodyPr/>
                    <a:lstStyle/>
                    <a:p>
                      <a:pPr>
                        <a:buNone/>
                      </a:pPr>
                      <a:r>
                        <a:rPr lang="en-IN" altLang="en-US" sz="1300" dirty="0" err="1"/>
                        <a:t>S.No</a:t>
                      </a:r>
                      <a:endParaRPr lang="en-IN" altLang="en-US" sz="1300" dirty="0"/>
                    </a:p>
                  </a:txBody>
                  <a:tcPr marL="83984" marR="83984" marT="41992" marB="41992"/>
                </a:tc>
                <a:tc>
                  <a:txBody>
                    <a:bodyPr/>
                    <a:lstStyle/>
                    <a:p>
                      <a:pPr>
                        <a:buNone/>
                      </a:pPr>
                      <a:r>
                        <a:rPr lang="en-IN" altLang="en-US" sz="1300" dirty="0"/>
                        <a:t>Author Name</a:t>
                      </a:r>
                    </a:p>
                  </a:txBody>
                  <a:tcPr marL="83984" marR="83984" marT="41992" marB="41992"/>
                </a:tc>
                <a:tc>
                  <a:txBody>
                    <a:bodyPr/>
                    <a:lstStyle/>
                    <a:p>
                      <a:pPr>
                        <a:buNone/>
                      </a:pPr>
                      <a:r>
                        <a:rPr lang="en-IN" altLang="en-US" sz="1300" dirty="0"/>
                        <a:t>Paper Title</a:t>
                      </a:r>
                    </a:p>
                  </a:txBody>
                  <a:tcPr marL="83984" marR="83984" marT="41992" marB="41992"/>
                </a:tc>
                <a:tc>
                  <a:txBody>
                    <a:bodyPr/>
                    <a:lstStyle/>
                    <a:p>
                      <a:pPr>
                        <a:buNone/>
                      </a:pPr>
                      <a:r>
                        <a:rPr lang="en-IN" altLang="en-US" sz="1300" dirty="0"/>
                        <a:t>Description</a:t>
                      </a:r>
                    </a:p>
                  </a:txBody>
                  <a:tcPr marL="83984" marR="83984" marT="41992" marB="41992"/>
                </a:tc>
                <a:tc>
                  <a:txBody>
                    <a:bodyPr/>
                    <a:lstStyle/>
                    <a:p>
                      <a:pPr>
                        <a:buNone/>
                      </a:pPr>
                      <a:r>
                        <a:rPr lang="en-IN" altLang="en-US" sz="1300" dirty="0"/>
                        <a:t>Journal</a:t>
                      </a:r>
                    </a:p>
                  </a:txBody>
                  <a:tcPr marL="83984" marR="83984" marT="41992" marB="41992"/>
                </a:tc>
                <a:tc>
                  <a:txBody>
                    <a:bodyPr/>
                    <a:lstStyle/>
                    <a:p>
                      <a:pPr>
                        <a:buNone/>
                      </a:pPr>
                      <a:r>
                        <a:rPr lang="en-IN" altLang="en-US" sz="1300" dirty="0"/>
                        <a:t>Volume/</a:t>
                      </a:r>
                    </a:p>
                    <a:p>
                      <a:pPr>
                        <a:buNone/>
                      </a:pPr>
                      <a:r>
                        <a:rPr lang="en-IN" altLang="en-US" sz="1300" dirty="0"/>
                        <a:t>Year</a:t>
                      </a:r>
                    </a:p>
                  </a:txBody>
                  <a:tcPr marL="83984" marR="83984" marT="41992" marB="41992"/>
                </a:tc>
                <a:extLst>
                  <a:ext uri="{0D108BD9-81ED-4DB2-BD59-A6C34878D82A}">
                    <a16:rowId xmlns:a16="http://schemas.microsoft.com/office/drawing/2014/main" val="10000"/>
                  </a:ext>
                </a:extLst>
              </a:tr>
              <a:tr h="1056908">
                <a:tc>
                  <a:txBody>
                    <a:bodyPr/>
                    <a:lstStyle/>
                    <a:p>
                      <a:pPr>
                        <a:buNone/>
                      </a:pPr>
                      <a:r>
                        <a:rPr lang="en-US" sz="900" dirty="0"/>
                        <a:t>4.</a:t>
                      </a:r>
                    </a:p>
                  </a:txBody>
                  <a:tcPr marL="83984" marR="83984" marT="41992" marB="4199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Sina </a:t>
                      </a:r>
                      <a:r>
                        <a:rPr lang="en-US" sz="900" dirty="0" err="1"/>
                        <a:t>Fathi</a:t>
                      </a:r>
                      <a:endParaRPr lang="en-US" sz="900" dirty="0"/>
                    </a:p>
                  </a:txBody>
                  <a:tcPr marL="83984" marR="83984" marT="41992" marB="41992"/>
                </a:tc>
                <a:tc>
                  <a:txBody>
                    <a:bodyPr/>
                    <a:lstStyle/>
                    <a:p>
                      <a:pPr>
                        <a:buNone/>
                      </a:pPr>
                      <a:r>
                        <a:rPr lang="en-US" sz="900" dirty="0"/>
                        <a:t>A Deep Learning-Based Ensemble Method for Early Diagnosis of Alzheimer’s Disease using MRI Images</a:t>
                      </a:r>
                    </a:p>
                    <a:p>
                      <a:pPr>
                        <a:buNone/>
                      </a:pPr>
                      <a:endParaRPr lang="en-US" sz="900" dirty="0"/>
                    </a:p>
                  </a:txBody>
                  <a:tcPr marL="83984" marR="83984" marT="41992" marB="41992"/>
                </a:tc>
                <a:tc>
                  <a:txBody>
                    <a:bodyPr/>
                    <a:lstStyle/>
                    <a:p>
                      <a:pPr>
                        <a:buNone/>
                      </a:pPr>
                      <a:r>
                        <a:rPr lang="en-US" sz="900" dirty="0"/>
                        <a:t>This study developed a deep learning ensemble model for early Alzheimer’s diagnosis, showing high accuracy with MRI data, outperforming individual models.</a:t>
                      </a:r>
                    </a:p>
                  </a:txBody>
                  <a:tcPr marL="83984" marR="83984" marT="41992" marB="4199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Neuroinformatics</a:t>
                      </a:r>
                    </a:p>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Iran University of Medical Sciences</a:t>
                      </a:r>
                    </a:p>
                  </a:txBody>
                  <a:tcPr marL="83984" marR="83984" marT="41992" marB="41992"/>
                </a:tc>
                <a:tc>
                  <a:txBody>
                    <a:bodyPr/>
                    <a:lstStyle/>
                    <a:p>
                      <a:pPr>
                        <a:buNone/>
                      </a:pPr>
                      <a:r>
                        <a:rPr lang="en-US" sz="900" dirty="0"/>
                        <a:t>2023</a:t>
                      </a:r>
                    </a:p>
                  </a:txBody>
                  <a:tcPr marL="83984" marR="83984" marT="41992" marB="41992"/>
                </a:tc>
                <a:extLst>
                  <a:ext uri="{0D108BD9-81ED-4DB2-BD59-A6C34878D82A}">
                    <a16:rowId xmlns:a16="http://schemas.microsoft.com/office/drawing/2014/main" val="10001"/>
                  </a:ext>
                </a:extLst>
              </a:tr>
              <a:tr h="1195750">
                <a:tc>
                  <a:txBody>
                    <a:bodyPr/>
                    <a:lstStyle/>
                    <a:p>
                      <a:pPr>
                        <a:buNone/>
                      </a:pPr>
                      <a:r>
                        <a:rPr lang="en-US" sz="900" dirty="0"/>
                        <a:t>5.</a:t>
                      </a:r>
                    </a:p>
                  </a:txBody>
                  <a:tcPr marL="83984" marR="83984" marT="41992" marB="4199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Amira Ben </a:t>
                      </a:r>
                      <a:r>
                        <a:rPr lang="en-US" sz="900" dirty="0" err="1"/>
                        <a:t>Rabeh</a:t>
                      </a:r>
                      <a:r>
                        <a:rPr lang="en-US" sz="900" dirty="0"/>
                        <a:t>  </a:t>
                      </a:r>
                    </a:p>
                  </a:txBody>
                  <a:tcPr marL="83984" marR="83984" marT="41992" marB="4199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Detection of Alzheimer disease using deep learning</a:t>
                      </a:r>
                    </a:p>
                  </a:txBody>
                  <a:tcPr marL="83984" marR="83984" marT="41992" marB="4199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Detection of Alzheimer's disease in early stages is achieved using deep learning on MRI images. The proposed method with ResNet50 network achieves exceptional accuracy of 96.8%.</a:t>
                      </a:r>
                    </a:p>
                  </a:txBody>
                  <a:tcPr marL="83984" marR="83984" marT="41992" marB="4199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Journal of Advanced Zoology</a:t>
                      </a:r>
                    </a:p>
                  </a:txBody>
                  <a:tcPr marL="83984" marR="83984" marT="41992" marB="41992"/>
                </a:tc>
                <a:tc>
                  <a:txBody>
                    <a:bodyPr/>
                    <a:lstStyle/>
                    <a:p>
                      <a:pPr>
                        <a:buNone/>
                      </a:pPr>
                      <a:r>
                        <a:rPr lang="en-US" sz="900" dirty="0"/>
                        <a:t>2023</a:t>
                      </a:r>
                    </a:p>
                  </a:txBody>
                  <a:tcPr marL="83984" marR="83984" marT="41992" marB="41992"/>
                </a:tc>
                <a:extLst>
                  <a:ext uri="{0D108BD9-81ED-4DB2-BD59-A6C34878D82A}">
                    <a16:rowId xmlns:a16="http://schemas.microsoft.com/office/drawing/2014/main" val="10002"/>
                  </a:ext>
                </a:extLst>
              </a:tr>
              <a:tr h="1195750">
                <a:tc>
                  <a:txBody>
                    <a:bodyPr/>
                    <a:lstStyle/>
                    <a:p>
                      <a:pPr>
                        <a:buNone/>
                      </a:pPr>
                      <a:r>
                        <a:rPr lang="en-US" sz="900" dirty="0"/>
                        <a:t>6.</a:t>
                      </a:r>
                    </a:p>
                  </a:txBody>
                  <a:tcPr marL="83984" marR="83984" marT="41992" marB="4199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M. M. B. S. Sree</a:t>
                      </a:r>
                    </a:p>
                  </a:txBody>
                  <a:tcPr marL="83984" marR="83984" marT="41992" marB="41992"/>
                </a:tc>
                <a:tc>
                  <a:txBody>
                    <a:bodyPr/>
                    <a:lstStyle/>
                    <a:p>
                      <a:pPr>
                        <a:buNone/>
                      </a:pPr>
                      <a:r>
                        <a:rPr lang="en-US" sz="1050" dirty="0"/>
                        <a:t>Early detection of Alzheimer’s Disease using Deep Learning</a:t>
                      </a:r>
                    </a:p>
                    <a:p>
                      <a:pPr>
                        <a:buNone/>
                      </a:pPr>
                      <a:endParaRPr lang="en-US" sz="1600" dirty="0"/>
                    </a:p>
                  </a:txBody>
                  <a:tcPr marL="83984" marR="83984" marT="41992" marB="4199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a:t>It emphasizes the role of various Deep Learning algorithms in identifying the disease at its earliest stages, which is crucial for effective intervention and management </a:t>
                      </a:r>
                    </a:p>
                  </a:txBody>
                  <a:tcPr marL="83984" marR="83984" marT="41992" marB="41992"/>
                </a:tc>
                <a:tc>
                  <a:txBody>
                    <a:bodyPr/>
                    <a:lstStyle/>
                    <a:p>
                      <a:pPr>
                        <a:buNone/>
                      </a:pPr>
                      <a:r>
                        <a:rPr lang="en-US" sz="1050" dirty="0"/>
                        <a:t>Indian Scientific Journal Of Research In Engineering And Management</a:t>
                      </a:r>
                    </a:p>
                    <a:p>
                      <a:pPr>
                        <a:buNone/>
                      </a:pPr>
                      <a:endParaRPr lang="en-US" sz="1600" dirty="0"/>
                    </a:p>
                  </a:txBody>
                  <a:tcPr marL="83984" marR="83984" marT="41992" marB="41992"/>
                </a:tc>
                <a:tc>
                  <a:txBody>
                    <a:bodyPr/>
                    <a:lstStyle/>
                    <a:p>
                      <a:pPr>
                        <a:buNone/>
                      </a:pPr>
                      <a:r>
                        <a:rPr lang="en-US" sz="900" dirty="0"/>
                        <a:t>2024</a:t>
                      </a:r>
                    </a:p>
                  </a:txBody>
                  <a:tcPr marL="83984" marR="83984" marT="41992" marB="41992"/>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26304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Existing systems for diagnosing Alzheimer's disease (AD) with deep learning use hippocampal biomarkers to improve accuracy and efficiency. Deep learning models, particularly Convolutional Neural Networks (CNNs), automatically segment the hippocampus from MRI scans, allowing precise measurement of hippocampal volume and atrophy—key indicators of AD.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Systems may also integrate hippocampal data with other biomarkers, like amyloid plaques, for a more comprehensive assessment. By reducing human error and automating the analysis, these systems offer consistent, reliable, and personalized diagnostics, enhancing early diagnosis and treatment planning.</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Final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Artificial Intelligence and Data Science</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8</a:t>
            </a:fld>
            <a:endParaRPr lang="en-IN"/>
          </a:p>
        </p:txBody>
      </p:sp>
    </p:spTree>
    <p:extLst>
      <p:ext uri="{BB962C8B-B14F-4D97-AF65-F5344CB8AC3E}">
        <p14:creationId xmlns:p14="http://schemas.microsoft.com/office/powerpoint/2010/main" val="56397137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Drawback of Existing System</a:t>
            </a:r>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The segmentation of the hippocampus region for Alzheimer's disease diagnosis may overlook other brain regions that could also be indicative of the disease, potentially leading to missed diagnoses.</a:t>
            </a:r>
          </a:p>
          <a:p>
            <a:r>
              <a:rPr lang="en-US" sz="2400" dirty="0">
                <a:latin typeface="Times New Roman" panose="02020603050405020304" pitchFamily="18" charset="0"/>
                <a:cs typeface="Times New Roman" panose="02020603050405020304" pitchFamily="18" charset="0"/>
              </a:rPr>
              <a:t>The comparison between models trained on segmented portions of MRI images and models trained on complete images may not fully capture the complexity of Alzheimer's disease diagnosis, as other brain regions could play significant roles in the classification process.</a:t>
            </a:r>
          </a:p>
          <a:p>
            <a:r>
              <a:rPr lang="en-US" sz="2400" dirty="0">
                <a:latin typeface="Times New Roman" panose="02020603050405020304" pitchFamily="18" charset="0"/>
                <a:cs typeface="Times New Roman" panose="02020603050405020304" pitchFamily="18" charset="0"/>
              </a:rPr>
              <a:t>The study did not investigate the robustness of the proposed approach to variations in MRI image quality, resolution, or noise levels, which are common challenges in real-world clinical imaging scenarios.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a:p>
        </p:txBody>
      </p:sp>
    </p:spTree>
    <p:extLst>
      <p:ext uri="{BB962C8B-B14F-4D97-AF65-F5344CB8AC3E}">
        <p14:creationId xmlns:p14="http://schemas.microsoft.com/office/powerpoint/2010/main" val="12010991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46*337"/>
  <p:tag name="TABLE_ENDDRAG_RECT" val="59*138*846*337"/>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846*337"/>
  <p:tag name="TABLE_ENDDRAG_RECT" val="59*138*846*337"/>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2159</TotalTime>
  <Words>3672</Words>
  <Application>Microsoft Macintosh PowerPoint</Application>
  <PresentationFormat>Widescreen</PresentationFormat>
  <Paragraphs>381</Paragraphs>
  <Slides>46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.SF NS</vt:lpstr>
      <vt:lpstr>Arial</vt:lpstr>
      <vt:lpstr>Calibri</vt:lpstr>
      <vt:lpstr>Times New Roman</vt:lpstr>
      <vt:lpstr>Verdana</vt:lpstr>
      <vt:lpstr>Wingdings</vt:lpstr>
      <vt:lpstr>Profile</vt:lpstr>
      <vt:lpstr>PowerPoint Presentation</vt:lpstr>
      <vt:lpstr>Problem Statement and Motivation</vt:lpstr>
      <vt:lpstr>Objectives</vt:lpstr>
      <vt:lpstr>Abstract</vt:lpstr>
      <vt:lpstr>Introduction and Overview of the Project.</vt:lpstr>
      <vt:lpstr>Literature Survey</vt:lpstr>
      <vt:lpstr>Literature Survey</vt:lpstr>
      <vt:lpstr>Existing System</vt:lpstr>
      <vt:lpstr>Drawback of Existing System</vt:lpstr>
      <vt:lpstr>Proposed System</vt:lpstr>
      <vt:lpstr>System Architecture</vt:lpstr>
      <vt:lpstr>Modules</vt:lpstr>
      <vt:lpstr>  Data Preprocessing Module</vt:lpstr>
      <vt:lpstr>  Data Preprocessing - Techniques</vt:lpstr>
      <vt:lpstr>  Data Preprocessing – Algorithm</vt:lpstr>
      <vt:lpstr>  Data Preprocessing – Algorithm</vt:lpstr>
      <vt:lpstr>  Data Preprocessing Module DFD</vt:lpstr>
      <vt:lpstr>  Data Preprocessing Module Output</vt:lpstr>
      <vt:lpstr>  Feature extraction Module</vt:lpstr>
      <vt:lpstr>  Feature extraction Module - Techniques</vt:lpstr>
      <vt:lpstr>  Feature extraction Module – Algorithm</vt:lpstr>
      <vt:lpstr>  Feature extraction Module DFD</vt:lpstr>
      <vt:lpstr>  Feature extraction Output</vt:lpstr>
      <vt:lpstr>  Model Training Module</vt:lpstr>
      <vt:lpstr>  Model Training Module - Techniques</vt:lpstr>
      <vt:lpstr>  Model Training Module – Techniques(contd.)</vt:lpstr>
      <vt:lpstr>  Model Training Module – Algorithm</vt:lpstr>
      <vt:lpstr>  Model Training Module – Algorithm</vt:lpstr>
      <vt:lpstr>  Model Training Module DFD</vt:lpstr>
      <vt:lpstr>  Model Training Module Output</vt:lpstr>
      <vt:lpstr>  Visualisation and Evaluation Module</vt:lpstr>
      <vt:lpstr>  Visualisation and Evaluation Module – Techniques</vt:lpstr>
      <vt:lpstr>  Visualisation and Evaluation Module – Algorithm</vt:lpstr>
      <vt:lpstr>  Visualisation and Evaluation Module DFD</vt:lpstr>
      <vt:lpstr>  Visualisation and Evaluation Module Output</vt:lpstr>
      <vt:lpstr>Result and Discussion</vt:lpstr>
      <vt:lpstr>Result and Discussion</vt:lpstr>
      <vt:lpstr>Result and Discussion</vt:lpstr>
      <vt:lpstr>Result and Discussion</vt:lpstr>
      <vt:lpstr>Result and Discussion</vt:lpstr>
      <vt:lpstr>Result and Discussion</vt:lpstr>
      <vt:lpstr>Result and Discussion</vt:lpstr>
      <vt:lpstr>Result and Discussion</vt:lpstr>
      <vt:lpstr>  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Monish Raja Rathinam M</cp:lastModifiedBy>
  <cp:revision>19</cp:revision>
  <dcterms:created xsi:type="dcterms:W3CDTF">2023-08-03T04:32:32Z</dcterms:created>
  <dcterms:modified xsi:type="dcterms:W3CDTF">2024-11-23T03:51:45Z</dcterms:modified>
</cp:coreProperties>
</file>